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Lst>
  <p:notesMasterIdLst>
    <p:notesMasterId r:id="rId18"/>
  </p:notesMasterIdLst>
  <p:handoutMasterIdLst>
    <p:handoutMasterId r:id="rId19"/>
  </p:handoutMasterIdLst>
  <p:sldIdLst>
    <p:sldId id="1320" r:id="rId2"/>
    <p:sldId id="1322" r:id="rId3"/>
    <p:sldId id="1323" r:id="rId4"/>
    <p:sldId id="1317" r:id="rId5"/>
    <p:sldId id="1324" r:id="rId6"/>
    <p:sldId id="1327" r:id="rId7"/>
    <p:sldId id="1309" r:id="rId8"/>
    <p:sldId id="1311" r:id="rId9"/>
    <p:sldId id="1313" r:id="rId10"/>
    <p:sldId id="1306" r:id="rId11"/>
    <p:sldId id="1307" r:id="rId12"/>
    <p:sldId id="1312" r:id="rId13"/>
    <p:sldId id="1326" r:id="rId14"/>
    <p:sldId id="1316" r:id="rId15"/>
    <p:sldId id="1325" r:id="rId16"/>
    <p:sldId id="1329" r:id="rId17"/>
  </p:sldIdLst>
  <p:sldSz cx="9144000" cy="6858000" type="screen4x3"/>
  <p:notesSz cx="7010400" cy="9296400"/>
  <p:defaultTextStyle>
    <a:defPPr>
      <a:defRPr lang="en-US"/>
    </a:defPPr>
    <a:lvl1pPr algn="ctr" rtl="0" fontAlgn="base">
      <a:lnSpc>
        <a:spcPct val="85000"/>
      </a:lnSpc>
      <a:spcBef>
        <a:spcPct val="0"/>
      </a:spcBef>
      <a:spcAft>
        <a:spcPct val="0"/>
      </a:spcAft>
      <a:defRPr sz="3200" kern="1200">
        <a:solidFill>
          <a:srgbClr val="000000"/>
        </a:solidFill>
        <a:latin typeface="Arial" charset="0"/>
        <a:ea typeface="+mn-ea"/>
        <a:cs typeface="+mn-cs"/>
      </a:defRPr>
    </a:lvl1pPr>
    <a:lvl2pPr marL="457200" algn="ctr" rtl="0" fontAlgn="base">
      <a:lnSpc>
        <a:spcPct val="85000"/>
      </a:lnSpc>
      <a:spcBef>
        <a:spcPct val="0"/>
      </a:spcBef>
      <a:spcAft>
        <a:spcPct val="0"/>
      </a:spcAft>
      <a:defRPr sz="3200" kern="1200">
        <a:solidFill>
          <a:srgbClr val="000000"/>
        </a:solidFill>
        <a:latin typeface="Arial" charset="0"/>
        <a:ea typeface="+mn-ea"/>
        <a:cs typeface="+mn-cs"/>
      </a:defRPr>
    </a:lvl2pPr>
    <a:lvl3pPr marL="914400" algn="ctr" rtl="0" fontAlgn="base">
      <a:lnSpc>
        <a:spcPct val="85000"/>
      </a:lnSpc>
      <a:spcBef>
        <a:spcPct val="0"/>
      </a:spcBef>
      <a:spcAft>
        <a:spcPct val="0"/>
      </a:spcAft>
      <a:defRPr sz="3200" kern="1200">
        <a:solidFill>
          <a:srgbClr val="000000"/>
        </a:solidFill>
        <a:latin typeface="Arial" charset="0"/>
        <a:ea typeface="+mn-ea"/>
        <a:cs typeface="+mn-cs"/>
      </a:defRPr>
    </a:lvl3pPr>
    <a:lvl4pPr marL="1371600" algn="ctr" rtl="0" fontAlgn="base">
      <a:lnSpc>
        <a:spcPct val="85000"/>
      </a:lnSpc>
      <a:spcBef>
        <a:spcPct val="0"/>
      </a:spcBef>
      <a:spcAft>
        <a:spcPct val="0"/>
      </a:spcAft>
      <a:defRPr sz="3200" kern="1200">
        <a:solidFill>
          <a:srgbClr val="000000"/>
        </a:solidFill>
        <a:latin typeface="Arial" charset="0"/>
        <a:ea typeface="+mn-ea"/>
        <a:cs typeface="+mn-cs"/>
      </a:defRPr>
    </a:lvl4pPr>
    <a:lvl5pPr marL="1828800" algn="ctr" rtl="0" fontAlgn="base">
      <a:lnSpc>
        <a:spcPct val="85000"/>
      </a:lnSpc>
      <a:spcBef>
        <a:spcPct val="0"/>
      </a:spcBef>
      <a:spcAft>
        <a:spcPct val="0"/>
      </a:spcAft>
      <a:defRPr sz="3200" kern="1200">
        <a:solidFill>
          <a:srgbClr val="000000"/>
        </a:solidFill>
        <a:latin typeface="Arial" charset="0"/>
        <a:ea typeface="+mn-ea"/>
        <a:cs typeface="+mn-cs"/>
      </a:defRPr>
    </a:lvl5pPr>
    <a:lvl6pPr marL="2286000" algn="l" defTabSz="914400" rtl="0" eaLnBrk="1" latinLnBrk="0" hangingPunct="1">
      <a:defRPr sz="3200" kern="1200">
        <a:solidFill>
          <a:srgbClr val="000000"/>
        </a:solidFill>
        <a:latin typeface="Arial" charset="0"/>
        <a:ea typeface="+mn-ea"/>
        <a:cs typeface="+mn-cs"/>
      </a:defRPr>
    </a:lvl6pPr>
    <a:lvl7pPr marL="2743200" algn="l" defTabSz="914400" rtl="0" eaLnBrk="1" latinLnBrk="0" hangingPunct="1">
      <a:defRPr sz="3200" kern="1200">
        <a:solidFill>
          <a:srgbClr val="000000"/>
        </a:solidFill>
        <a:latin typeface="Arial" charset="0"/>
        <a:ea typeface="+mn-ea"/>
        <a:cs typeface="+mn-cs"/>
      </a:defRPr>
    </a:lvl7pPr>
    <a:lvl8pPr marL="3200400" algn="l" defTabSz="914400" rtl="0" eaLnBrk="1" latinLnBrk="0" hangingPunct="1">
      <a:defRPr sz="3200" kern="1200">
        <a:solidFill>
          <a:srgbClr val="000000"/>
        </a:solidFill>
        <a:latin typeface="Arial" charset="0"/>
        <a:ea typeface="+mn-ea"/>
        <a:cs typeface="+mn-cs"/>
      </a:defRPr>
    </a:lvl8pPr>
    <a:lvl9pPr marL="3657600" algn="l" defTabSz="914400" rtl="0" eaLnBrk="1" latinLnBrk="0" hangingPunct="1">
      <a:defRPr sz="3200" kern="1200">
        <a:solidFill>
          <a:srgbClr val="000000"/>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009900"/>
    <a:srgbClr val="0000FF"/>
    <a:srgbClr val="FFFF66"/>
    <a:srgbClr val="000000"/>
    <a:srgbClr val="CC99FF"/>
    <a:srgbClr val="FF33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0408" autoAdjust="0"/>
    <p:restoredTop sz="84852" autoAdjust="0"/>
  </p:normalViewPr>
  <p:slideViewPr>
    <p:cSldViewPr>
      <p:cViewPr varScale="1">
        <p:scale>
          <a:sx n="135" d="100"/>
          <a:sy n="135" d="100"/>
        </p:scale>
        <p:origin x="-1656" y="-90"/>
      </p:cViewPr>
      <p:guideLst>
        <p:guide orient="horz" pos="2160"/>
        <p:guide pos="3072"/>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100" d="100"/>
        <a:sy n="100" d="100"/>
      </p:scale>
      <p:origin x="0" y="2526"/>
    </p:cViewPr>
  </p:sorterViewPr>
  <p:notesViewPr>
    <p:cSldViewPr>
      <p:cViewPr varScale="1">
        <p:scale>
          <a:sx n="57" d="100"/>
          <a:sy n="57" d="100"/>
        </p:scale>
        <p:origin x="-1584"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7" tIns="46648" rIns="93297" bIns="46648" numCol="1" anchor="t" anchorCtr="0" compatLnSpc="1">
            <a:prstTxWarp prst="textNoShape">
              <a:avLst/>
            </a:prstTxWarp>
          </a:bodyPr>
          <a:lstStyle>
            <a:lvl1pPr algn="l" defTabSz="933450">
              <a:lnSpc>
                <a:spcPct val="100000"/>
              </a:lnSpc>
              <a:defRPr sz="1200">
                <a:solidFill>
                  <a:schemeClr val="tx1"/>
                </a:solidFill>
                <a:latin typeface="Times New Roman" pitchFamily="18" charset="0"/>
              </a:defRPr>
            </a:lvl1pPr>
          </a:lstStyle>
          <a:p>
            <a:endParaRPr lang="en-US" altLang="en-US"/>
          </a:p>
        </p:txBody>
      </p:sp>
      <p:sp>
        <p:nvSpPr>
          <p:cNvPr id="59395" name="Rectangle 3"/>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7" tIns="46648" rIns="93297" bIns="46648" numCol="1" anchor="t" anchorCtr="0" compatLnSpc="1">
            <a:prstTxWarp prst="textNoShape">
              <a:avLst/>
            </a:prstTxWarp>
          </a:bodyPr>
          <a:lstStyle>
            <a:lvl1pPr algn="r" defTabSz="933450">
              <a:lnSpc>
                <a:spcPct val="100000"/>
              </a:lnSpc>
              <a:defRPr sz="1200">
                <a:solidFill>
                  <a:schemeClr val="tx1"/>
                </a:solidFill>
                <a:latin typeface="Times New Roman" pitchFamily="18" charset="0"/>
              </a:defRPr>
            </a:lvl1pPr>
          </a:lstStyle>
          <a:p>
            <a:endParaRPr lang="en-US" altLang="en-US"/>
          </a:p>
        </p:txBody>
      </p:sp>
      <p:sp>
        <p:nvSpPr>
          <p:cNvPr id="59396" name="Rectangle 4"/>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7" tIns="46648" rIns="93297" bIns="46648" numCol="1" anchor="b" anchorCtr="0" compatLnSpc="1">
            <a:prstTxWarp prst="textNoShape">
              <a:avLst/>
            </a:prstTxWarp>
          </a:bodyPr>
          <a:lstStyle>
            <a:lvl1pPr algn="l" defTabSz="933450">
              <a:lnSpc>
                <a:spcPct val="100000"/>
              </a:lnSpc>
              <a:defRPr sz="1200">
                <a:solidFill>
                  <a:schemeClr val="tx1"/>
                </a:solidFill>
                <a:latin typeface="Times New Roman" pitchFamily="18" charset="0"/>
              </a:defRPr>
            </a:lvl1pPr>
          </a:lstStyle>
          <a:p>
            <a:endParaRPr lang="en-US" altLang="en-US"/>
          </a:p>
        </p:txBody>
      </p:sp>
      <p:sp>
        <p:nvSpPr>
          <p:cNvPr id="59397" name="Rectangle 5"/>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7" tIns="46648" rIns="93297" bIns="46648" numCol="1" anchor="b" anchorCtr="0" compatLnSpc="1">
            <a:prstTxWarp prst="textNoShape">
              <a:avLst/>
            </a:prstTxWarp>
          </a:bodyPr>
          <a:lstStyle>
            <a:lvl1pPr algn="r" defTabSz="933450">
              <a:lnSpc>
                <a:spcPct val="100000"/>
              </a:lnSpc>
              <a:defRPr sz="1200">
                <a:solidFill>
                  <a:schemeClr val="tx1"/>
                </a:solidFill>
                <a:latin typeface="Times New Roman" pitchFamily="18" charset="0"/>
              </a:defRPr>
            </a:lvl1pPr>
          </a:lstStyle>
          <a:p>
            <a:fld id="{26FB0B5C-3577-4074-84AA-FE79155352FD}" type="slidenum">
              <a:rPr lang="en-US" altLang="en-US"/>
              <a:pPr/>
              <a:t>‹#›</a:t>
            </a:fld>
            <a:endParaRPr lang="en-US" altLang="en-US"/>
          </a:p>
        </p:txBody>
      </p:sp>
    </p:spTree>
    <p:extLst>
      <p:ext uri="{BB962C8B-B14F-4D97-AF65-F5344CB8AC3E}">
        <p14:creationId xmlns:p14="http://schemas.microsoft.com/office/powerpoint/2010/main" val="4258557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558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7" tIns="46648" rIns="93297" bIns="46648" numCol="1" anchor="t" anchorCtr="0" compatLnSpc="1">
            <a:prstTxWarp prst="textNoShape">
              <a:avLst/>
            </a:prstTxWarp>
          </a:bodyPr>
          <a:lstStyle>
            <a:lvl1pPr algn="l" defTabSz="933450" eaLnBrk="0" hangingPunct="0">
              <a:lnSpc>
                <a:spcPct val="100000"/>
              </a:lnSpc>
              <a:defRPr sz="1200">
                <a:solidFill>
                  <a:schemeClr val="tx1"/>
                </a:solidFill>
                <a:latin typeface="Times New Roman" pitchFamily="18" charset="0"/>
              </a:defRPr>
            </a:lvl1pPr>
          </a:lstStyle>
          <a:p>
            <a:endParaRPr lang="en-US" altLang="en-US"/>
          </a:p>
        </p:txBody>
      </p:sp>
      <p:sp>
        <p:nvSpPr>
          <p:cNvPr id="195587" name="Rectangle 3"/>
          <p:cNvSpPr>
            <a:spLocks noGrp="1" noChangeArrowheads="1"/>
          </p:cNvSpPr>
          <p:nvPr>
            <p:ph type="dt"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7" tIns="46648" rIns="93297" bIns="46648" numCol="1" anchor="t" anchorCtr="0" compatLnSpc="1">
            <a:prstTxWarp prst="textNoShape">
              <a:avLst/>
            </a:prstTxWarp>
          </a:bodyPr>
          <a:lstStyle>
            <a:lvl1pPr algn="r" defTabSz="933450" eaLnBrk="0" hangingPunct="0">
              <a:lnSpc>
                <a:spcPct val="100000"/>
              </a:lnSpc>
              <a:defRPr sz="1200">
                <a:solidFill>
                  <a:schemeClr val="tx1"/>
                </a:solidFill>
                <a:latin typeface="Times New Roman" pitchFamily="18" charset="0"/>
              </a:defRPr>
            </a:lvl1pPr>
          </a:lstStyle>
          <a:p>
            <a:endParaRPr lang="en-US" altLang="en-US"/>
          </a:p>
        </p:txBody>
      </p:sp>
      <p:sp>
        <p:nvSpPr>
          <p:cNvPr id="195588" name="Rectangle 4"/>
          <p:cNvSpPr>
            <a:spLocks noGrp="1" noRot="1" noChangeAspect="1" noChangeArrowheads="1" noTextEdit="1"/>
          </p:cNvSpPr>
          <p:nvPr>
            <p:ph type="sldImg" idx="2"/>
          </p:nvPr>
        </p:nvSpPr>
        <p:spPr bwMode="auto">
          <a:xfrm>
            <a:off x="1179513"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5589" name="Rectangle 5"/>
          <p:cNvSpPr>
            <a:spLocks noGrp="1" noChangeArrowheads="1"/>
          </p:cNvSpPr>
          <p:nvPr>
            <p:ph type="body" sz="quarter" idx="3"/>
          </p:nvPr>
        </p:nvSpPr>
        <p:spPr bwMode="auto">
          <a:xfrm>
            <a:off x="935038" y="4416425"/>
            <a:ext cx="5140325"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7" tIns="46648" rIns="93297" bIns="4664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95590" name="Rectangle 6"/>
          <p:cNvSpPr>
            <a:spLocks noGrp="1" noChangeArrowheads="1"/>
          </p:cNvSpPr>
          <p:nvPr>
            <p:ph type="ftr" sz="quarter" idx="4"/>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7" tIns="46648" rIns="93297" bIns="46648" numCol="1" anchor="b" anchorCtr="0" compatLnSpc="1">
            <a:prstTxWarp prst="textNoShape">
              <a:avLst/>
            </a:prstTxWarp>
          </a:bodyPr>
          <a:lstStyle>
            <a:lvl1pPr algn="l" defTabSz="933450" eaLnBrk="0" hangingPunct="0">
              <a:lnSpc>
                <a:spcPct val="100000"/>
              </a:lnSpc>
              <a:defRPr sz="1200">
                <a:solidFill>
                  <a:schemeClr val="tx1"/>
                </a:solidFill>
                <a:latin typeface="Times New Roman" pitchFamily="18" charset="0"/>
              </a:defRPr>
            </a:lvl1pPr>
          </a:lstStyle>
          <a:p>
            <a:endParaRPr lang="en-US" altLang="en-US"/>
          </a:p>
        </p:txBody>
      </p:sp>
      <p:sp>
        <p:nvSpPr>
          <p:cNvPr id="195591" name="Rectangle 7"/>
          <p:cNvSpPr>
            <a:spLocks noGrp="1" noChangeArrowheads="1"/>
          </p:cNvSpPr>
          <p:nvPr>
            <p:ph type="sldNum" sz="quarter" idx="5"/>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7" tIns="46648" rIns="93297" bIns="46648" numCol="1" anchor="b" anchorCtr="0" compatLnSpc="1">
            <a:prstTxWarp prst="textNoShape">
              <a:avLst/>
            </a:prstTxWarp>
          </a:bodyPr>
          <a:lstStyle>
            <a:lvl1pPr algn="r" defTabSz="933450" eaLnBrk="0" hangingPunct="0">
              <a:lnSpc>
                <a:spcPct val="100000"/>
              </a:lnSpc>
              <a:defRPr sz="1200">
                <a:solidFill>
                  <a:schemeClr val="tx1"/>
                </a:solidFill>
                <a:latin typeface="Times New Roman" pitchFamily="18" charset="0"/>
              </a:defRPr>
            </a:lvl1pPr>
          </a:lstStyle>
          <a:p>
            <a:fld id="{BAB80755-1B91-4B4D-A871-88EE1A1E43B1}" type="slidenum">
              <a:rPr lang="en-US" altLang="en-US"/>
              <a:pPr/>
              <a:t>‹#›</a:t>
            </a:fld>
            <a:endParaRPr lang="en-US" altLang="en-US"/>
          </a:p>
        </p:txBody>
      </p:sp>
    </p:spTree>
    <p:extLst>
      <p:ext uri="{BB962C8B-B14F-4D97-AF65-F5344CB8AC3E}">
        <p14:creationId xmlns:p14="http://schemas.microsoft.com/office/powerpoint/2010/main" val="11629754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A99AFA-4C7D-446B-ADEA-707E018F0B58}" type="slidenum">
              <a:rPr lang="en-US" altLang="en-US"/>
              <a:pPr/>
              <a:t>10</a:t>
            </a:fld>
            <a:endParaRPr lang="en-US" altLang="en-US"/>
          </a:p>
        </p:txBody>
      </p:sp>
      <p:sp>
        <p:nvSpPr>
          <p:cNvPr id="1861634" name="Rectangle 2"/>
          <p:cNvSpPr>
            <a:spLocks noGrp="1" noRot="1" noChangeAspect="1" noChangeArrowheads="1" noTextEdit="1"/>
          </p:cNvSpPr>
          <p:nvPr>
            <p:ph type="sldImg"/>
          </p:nvPr>
        </p:nvSpPr>
        <p:spPr>
          <a:xfrm>
            <a:off x="1181100" y="696913"/>
            <a:ext cx="4648200" cy="3486150"/>
          </a:xfrm>
          <a:ln/>
        </p:spPr>
      </p:sp>
      <p:sp>
        <p:nvSpPr>
          <p:cNvPr id="1861635" name="Rectangle 3"/>
          <p:cNvSpPr>
            <a:spLocks noGrp="1" noChangeArrowheads="1"/>
          </p:cNvSpPr>
          <p:nvPr>
            <p:ph type="body" idx="1"/>
          </p:nvPr>
        </p:nvSpPr>
        <p:spPr/>
        <p:txBody>
          <a:bodyPr/>
          <a:lstStyle/>
          <a:p>
            <a:r>
              <a:rPr lang="en-US"/>
              <a:t>Select the most important objectives from your PMP in the Learning and Growth perspective that you want to focus on in the main presentation.  Then copy that row from your PMP and insert it on this slide. Refer to page 4 of this presentation in the notes for directions on how to insert Excel charts into PowerPoint.  Your PM consultant or OQM staff can also assist you if you have difficulty.   This slide shows an example from the OQM template, and you will want to replace this slide with your own.</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45CBF1-C958-44A7-9B1D-CD7CDE92E2AA}" type="slidenum">
              <a:rPr lang="en-US" altLang="en-US"/>
              <a:pPr/>
              <a:t>12</a:t>
            </a:fld>
            <a:endParaRPr lang="en-US" altLang="en-US"/>
          </a:p>
        </p:txBody>
      </p:sp>
      <p:sp>
        <p:nvSpPr>
          <p:cNvPr id="1871874" name="Rectangle 2"/>
          <p:cNvSpPr>
            <a:spLocks noGrp="1" noRot="1" noChangeAspect="1" noChangeArrowheads="1" noTextEdit="1"/>
          </p:cNvSpPr>
          <p:nvPr>
            <p:ph type="sldImg"/>
          </p:nvPr>
        </p:nvSpPr>
        <p:spPr>
          <a:xfrm>
            <a:off x="1181100" y="696913"/>
            <a:ext cx="4648200" cy="3486150"/>
          </a:xfrm>
          <a:ln/>
        </p:spPr>
      </p:sp>
      <p:sp>
        <p:nvSpPr>
          <p:cNvPr id="1871875" name="Rectangle 3"/>
          <p:cNvSpPr>
            <a:spLocks noGrp="1" noChangeArrowheads="1"/>
          </p:cNvSpPr>
          <p:nvPr>
            <p:ph type="body" idx="1"/>
          </p:nvPr>
        </p:nvSpPr>
        <p:spPr/>
        <p:txBody>
          <a:bodyPr/>
          <a:lstStyle/>
          <a:p>
            <a:r>
              <a:rPr lang="en-US"/>
              <a:t>Select the most important objectives from your PMP in the Learning and Growth perspective that you want to focus on in the main presentation.  Then copy that row from your PMP and insert it on this slide. Refer to page 4 of this presentation in the notes for directions on how to insert Excel charts into PowerPoint.  Your PM consultant or OQM staff can also assist you if you have difficulty.   This slide shows an example from the OQM template, and you will want to replace this slide with your own.</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310C98-B09F-4C76-B0DC-1B51616C7140}" type="slidenum">
              <a:rPr lang="en-US" altLang="en-US"/>
              <a:pPr/>
              <a:t>14</a:t>
            </a:fld>
            <a:endParaRPr lang="en-US" altLang="en-US"/>
          </a:p>
        </p:txBody>
      </p:sp>
      <p:sp>
        <p:nvSpPr>
          <p:cNvPr id="1873922" name="Rectangle 2"/>
          <p:cNvSpPr>
            <a:spLocks noGrp="1" noRot="1" noChangeAspect="1" noChangeArrowheads="1" noTextEdit="1"/>
          </p:cNvSpPr>
          <p:nvPr>
            <p:ph type="sldImg"/>
          </p:nvPr>
        </p:nvSpPr>
        <p:spPr>
          <a:xfrm>
            <a:off x="1181100" y="696913"/>
            <a:ext cx="4648200" cy="3486150"/>
          </a:xfrm>
          <a:ln/>
        </p:spPr>
      </p:sp>
      <p:sp>
        <p:nvSpPr>
          <p:cNvPr id="1873923" name="Rectangle 3"/>
          <p:cNvSpPr>
            <a:spLocks noGrp="1" noChangeArrowheads="1"/>
          </p:cNvSpPr>
          <p:nvPr>
            <p:ph type="body" idx="1"/>
          </p:nvPr>
        </p:nvSpPr>
        <p:spPr/>
        <p:txBody>
          <a:bodyPr/>
          <a:lstStyle/>
          <a:p>
            <a:r>
              <a:rPr lang="en-US"/>
              <a:t>Select the most important objectives from your PMP in the Learning and Growth perspective that you want to focus on in the main presentation.  Then copy that row from your PMP and insert it on this slide. Refer to page 4 of this presentation in the notes for directions on how to insert Excel charts into PowerPoint.  Your PM consultant or OQM staff can also assist you if you have difficulty.   This slide shows an example from the OQM template, and you will want to replace this slide with your own.</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0536" name="Rectangle 8"/>
          <p:cNvSpPr>
            <a:spLocks noChangeArrowheads="1"/>
          </p:cNvSpPr>
          <p:nvPr/>
        </p:nvSpPr>
        <p:spPr bwMode="auto">
          <a:xfrm>
            <a:off x="911225" y="0"/>
            <a:ext cx="8229600" cy="6858000"/>
          </a:xfrm>
          <a:prstGeom prst="rect">
            <a:avLst/>
          </a:prstGeom>
          <a:solidFill>
            <a:schemeClr val="tx1"/>
          </a:solidFill>
          <a:ln>
            <a:noFill/>
          </a:ln>
          <a:effectLst/>
          <a:extLs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0530" name="Rectangle 2"/>
          <p:cNvSpPr>
            <a:spLocks noGrp="1" noChangeArrowheads="1"/>
          </p:cNvSpPr>
          <p:nvPr>
            <p:ph type="ctrTitle"/>
          </p:nvPr>
        </p:nvSpPr>
        <p:spPr>
          <a:xfrm>
            <a:off x="1066800" y="914400"/>
            <a:ext cx="7772400" cy="11430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lvl1pPr>
          </a:lstStyle>
          <a:p>
            <a:pPr lvl="0"/>
            <a:r>
              <a:rPr lang="en-US" altLang="en-US" noProof="0" smtClean="0"/>
              <a:t>Click to edit Master title style</a:t>
            </a:r>
          </a:p>
        </p:txBody>
      </p:sp>
      <p:sp>
        <p:nvSpPr>
          <p:cNvPr id="150531" name="Rectangle 3"/>
          <p:cNvSpPr>
            <a:spLocks noGrp="1" noChangeArrowheads="1"/>
          </p:cNvSpPr>
          <p:nvPr>
            <p:ph type="subTitle" idx="1"/>
          </p:nvPr>
        </p:nvSpPr>
        <p:spPr>
          <a:xfrm>
            <a:off x="1143000" y="3276600"/>
            <a:ext cx="6400800" cy="1752600"/>
          </a:xfrm>
        </p:spPr>
        <p:txBody>
          <a:bodyPr/>
          <a:lstStyle>
            <a:lvl1pPr marL="0" indent="0">
              <a:buFontTx/>
              <a:buNone/>
              <a:defRPr b="1"/>
            </a:lvl1pPr>
          </a:lstStyle>
          <a:p>
            <a:pPr lvl="0"/>
            <a:r>
              <a:rPr lang="en-US" altLang="en-US" noProof="0" smtClean="0"/>
              <a:t>Click to edit Master subtitle style</a:t>
            </a:r>
          </a:p>
          <a:p>
            <a:pPr lvl="0"/>
            <a:r>
              <a:rPr lang="en-US" altLang="en-US" noProof="0" smtClean="0"/>
              <a:t>	</a:t>
            </a:r>
          </a:p>
        </p:txBody>
      </p:sp>
      <p:sp>
        <p:nvSpPr>
          <p:cNvPr id="150532" name="Rectangle 4"/>
          <p:cNvSpPr>
            <a:spLocks noGrp="1" noChangeArrowheads="1"/>
          </p:cNvSpPr>
          <p:nvPr>
            <p:ph type="dt" sz="half" idx="2"/>
          </p:nvPr>
        </p:nvSpPr>
        <p:spPr bwMode="auto">
          <a:xfrm>
            <a:off x="1143000" y="62484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eaLnBrk="0" hangingPunct="0">
              <a:lnSpc>
                <a:spcPct val="100000"/>
              </a:lnSpc>
              <a:spcBef>
                <a:spcPct val="50000"/>
              </a:spcBef>
              <a:defRPr sz="1400">
                <a:latin typeface="Times New Roman" pitchFamily="18" charset="0"/>
              </a:defRPr>
            </a:lvl1pPr>
          </a:lstStyle>
          <a:p>
            <a:endParaRPr lang="en-US" altLang="en-US"/>
          </a:p>
        </p:txBody>
      </p:sp>
      <p:sp>
        <p:nvSpPr>
          <p:cNvPr id="150533" name="Rectangle 5"/>
          <p:cNvSpPr>
            <a:spLocks noGrp="1" noChangeArrowheads="1"/>
          </p:cNvSpPr>
          <p:nvPr>
            <p:ph type="ftr" sz="quarter" idx="3"/>
          </p:nvPr>
        </p:nvSpPr>
        <p:spPr bwMode="auto">
          <a:xfrm>
            <a:off x="3581400" y="6248400"/>
            <a:ext cx="2895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lnSpc>
                <a:spcPct val="100000"/>
              </a:lnSpc>
              <a:spcBef>
                <a:spcPct val="50000"/>
              </a:spcBef>
              <a:defRPr sz="1400">
                <a:latin typeface="Times New Roman" pitchFamily="18" charset="0"/>
              </a:defRPr>
            </a:lvl1pPr>
          </a:lstStyle>
          <a:p>
            <a:endParaRPr lang="en-US" altLang="en-US"/>
          </a:p>
        </p:txBody>
      </p:sp>
      <p:sp>
        <p:nvSpPr>
          <p:cNvPr id="150535" name="Rectangle 7"/>
          <p:cNvSpPr>
            <a:spLocks noGrp="1" noChangeArrowheads="1"/>
          </p:cNvSpPr>
          <p:nvPr>
            <p:ph type="sldNum" sz="quarter" idx="4"/>
          </p:nvPr>
        </p:nvSpPr>
        <p:spPr>
          <a:xfrm>
            <a:off x="8278813" y="6445250"/>
            <a:ext cx="762000" cy="265113"/>
          </a:xfrm>
        </p:spPr>
        <p:txBody>
          <a:bodyPr/>
          <a:lstStyle>
            <a:lvl1pPr>
              <a:defRPr>
                <a:latin typeface="Verdana" pitchFamily="34" charset="0"/>
              </a:defRPr>
            </a:lvl1pPr>
          </a:lstStyle>
          <a:p>
            <a:fld id="{A5058CF1-EE90-4F1C-A4EC-6799A817D75C}" type="slidenum">
              <a:rPr lang="en-US" altLang="en-US"/>
              <a:pPr/>
              <a:t>‹#›</a:t>
            </a:fld>
            <a:endParaRPr lang="en-US" altLang="en-US"/>
          </a:p>
        </p:txBody>
      </p:sp>
      <p:pic>
        <p:nvPicPr>
          <p:cNvPr id="150537"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7948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AAADC72-CCD3-418A-8D6D-2545A0B76C23}" type="slidenum">
              <a:rPr lang="en-US" altLang="en-US"/>
              <a:pPr/>
              <a:t>‹#›</a:t>
            </a:fld>
            <a:endParaRPr lang="en-US" altLang="en-US"/>
          </a:p>
        </p:txBody>
      </p:sp>
    </p:spTree>
    <p:extLst>
      <p:ext uri="{BB962C8B-B14F-4D97-AF65-F5344CB8AC3E}">
        <p14:creationId xmlns:p14="http://schemas.microsoft.com/office/powerpoint/2010/main" val="363116149"/>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02475" y="225425"/>
            <a:ext cx="20383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87425" y="225425"/>
            <a:ext cx="59626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B2C881A-C1C5-4BD0-A141-705A910DA051}" type="slidenum">
              <a:rPr lang="en-US" altLang="en-US"/>
              <a:pPr/>
              <a:t>‹#›</a:t>
            </a:fld>
            <a:endParaRPr lang="en-US" altLang="en-US"/>
          </a:p>
        </p:txBody>
      </p:sp>
    </p:spTree>
    <p:extLst>
      <p:ext uri="{BB962C8B-B14F-4D97-AF65-F5344CB8AC3E}">
        <p14:creationId xmlns:p14="http://schemas.microsoft.com/office/powerpoint/2010/main" val="200239585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BDE164E-40D2-4E87-A488-76A3053756E9}" type="slidenum">
              <a:rPr lang="en-US" altLang="en-US"/>
              <a:pPr/>
              <a:t>‹#›</a:t>
            </a:fld>
            <a:endParaRPr lang="en-US" altLang="en-US"/>
          </a:p>
        </p:txBody>
      </p:sp>
    </p:spTree>
    <p:extLst>
      <p:ext uri="{BB962C8B-B14F-4D97-AF65-F5344CB8AC3E}">
        <p14:creationId xmlns:p14="http://schemas.microsoft.com/office/powerpoint/2010/main" val="4044914003"/>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9D657460-63AA-48AB-85A6-94AD75481E5F}" type="slidenum">
              <a:rPr lang="en-US" altLang="en-US"/>
              <a:pPr/>
              <a:t>‹#›</a:t>
            </a:fld>
            <a:endParaRPr lang="en-US" altLang="en-US"/>
          </a:p>
        </p:txBody>
      </p:sp>
    </p:spTree>
    <p:extLst>
      <p:ext uri="{BB962C8B-B14F-4D97-AF65-F5344CB8AC3E}">
        <p14:creationId xmlns:p14="http://schemas.microsoft.com/office/powerpoint/2010/main" val="4279467582"/>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87425" y="1444625"/>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49825" y="1444625"/>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6279C70F-699B-4419-B117-9E10CF1A2D61}" type="slidenum">
              <a:rPr lang="en-US" altLang="en-US"/>
              <a:pPr/>
              <a:t>‹#›</a:t>
            </a:fld>
            <a:endParaRPr lang="en-US" altLang="en-US"/>
          </a:p>
        </p:txBody>
      </p:sp>
    </p:spTree>
    <p:extLst>
      <p:ext uri="{BB962C8B-B14F-4D97-AF65-F5344CB8AC3E}">
        <p14:creationId xmlns:p14="http://schemas.microsoft.com/office/powerpoint/2010/main" val="980093659"/>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33CDBADD-AA4E-44B5-8201-EF0727491020}" type="slidenum">
              <a:rPr lang="en-US" altLang="en-US"/>
              <a:pPr/>
              <a:t>‹#›</a:t>
            </a:fld>
            <a:endParaRPr lang="en-US" altLang="en-US"/>
          </a:p>
        </p:txBody>
      </p:sp>
    </p:spTree>
    <p:extLst>
      <p:ext uri="{BB962C8B-B14F-4D97-AF65-F5344CB8AC3E}">
        <p14:creationId xmlns:p14="http://schemas.microsoft.com/office/powerpoint/2010/main" val="3779885965"/>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D909649-FBE3-42FD-BD16-F8DDCF768055}" type="slidenum">
              <a:rPr lang="en-US" altLang="en-US"/>
              <a:pPr/>
              <a:t>‹#›</a:t>
            </a:fld>
            <a:endParaRPr lang="en-US" altLang="en-US"/>
          </a:p>
        </p:txBody>
      </p:sp>
    </p:spTree>
    <p:extLst>
      <p:ext uri="{BB962C8B-B14F-4D97-AF65-F5344CB8AC3E}">
        <p14:creationId xmlns:p14="http://schemas.microsoft.com/office/powerpoint/2010/main" val="2262605586"/>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DF00DF09-1E9F-483B-BDBB-7CF100928160}" type="slidenum">
              <a:rPr lang="en-US" altLang="en-US"/>
              <a:pPr/>
              <a:t>‹#›</a:t>
            </a:fld>
            <a:endParaRPr lang="en-US" altLang="en-US"/>
          </a:p>
        </p:txBody>
      </p:sp>
    </p:spTree>
    <p:extLst>
      <p:ext uri="{BB962C8B-B14F-4D97-AF65-F5344CB8AC3E}">
        <p14:creationId xmlns:p14="http://schemas.microsoft.com/office/powerpoint/2010/main" val="2709684547"/>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D95D9720-8828-495A-8EA5-A62DC9F38D09}" type="slidenum">
              <a:rPr lang="en-US" altLang="en-US"/>
              <a:pPr/>
              <a:t>‹#›</a:t>
            </a:fld>
            <a:endParaRPr lang="en-US" altLang="en-US"/>
          </a:p>
        </p:txBody>
      </p:sp>
    </p:spTree>
    <p:extLst>
      <p:ext uri="{BB962C8B-B14F-4D97-AF65-F5344CB8AC3E}">
        <p14:creationId xmlns:p14="http://schemas.microsoft.com/office/powerpoint/2010/main" val="892890910"/>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07FE3F61-A436-4617-B63F-2063CAE7B240}" type="slidenum">
              <a:rPr lang="en-US" altLang="en-US"/>
              <a:pPr/>
              <a:t>‹#›</a:t>
            </a:fld>
            <a:endParaRPr lang="en-US" altLang="en-US"/>
          </a:p>
        </p:txBody>
      </p:sp>
    </p:spTree>
    <p:extLst>
      <p:ext uri="{BB962C8B-B14F-4D97-AF65-F5344CB8AC3E}">
        <p14:creationId xmlns:p14="http://schemas.microsoft.com/office/powerpoint/2010/main" val="4216061064"/>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49512" name="Picture 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7948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9513" name="Rectangle 9"/>
          <p:cNvSpPr>
            <a:spLocks noGrp="1" noChangeArrowheads="1"/>
          </p:cNvSpPr>
          <p:nvPr>
            <p:ph type="title"/>
          </p:nvPr>
        </p:nvSpPr>
        <p:spPr bwMode="auto">
          <a:xfrm>
            <a:off x="987425" y="225425"/>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hlink"/>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49514" name="Rectangle 10"/>
          <p:cNvSpPr>
            <a:spLocks noGrp="1" noChangeArrowheads="1"/>
          </p:cNvSpPr>
          <p:nvPr>
            <p:ph type="body" idx="1"/>
          </p:nvPr>
        </p:nvSpPr>
        <p:spPr bwMode="auto">
          <a:xfrm>
            <a:off x="987425" y="1444625"/>
            <a:ext cx="7772400" cy="464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9515" name="Rectangle 11"/>
          <p:cNvSpPr>
            <a:spLocks noGrp="1" noChangeArrowheads="1"/>
          </p:cNvSpPr>
          <p:nvPr>
            <p:ph type="sldNum" sz="quarter" idx="4"/>
          </p:nvPr>
        </p:nvSpPr>
        <p:spPr bwMode="auto">
          <a:xfrm>
            <a:off x="8364538" y="6589713"/>
            <a:ext cx="762000" cy="265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0" hangingPunct="0">
              <a:lnSpc>
                <a:spcPct val="100000"/>
              </a:lnSpc>
              <a:spcBef>
                <a:spcPct val="50000"/>
              </a:spcBef>
              <a:defRPr sz="1000"/>
            </a:lvl1pPr>
          </a:lstStyle>
          <a:p>
            <a:fld id="{ACBC0653-DB0F-40E3-9DD9-20350F12F305}"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hf hdr="0" ftr="0" dt="0"/>
  <p:txStyles>
    <p:titleStyle>
      <a:lvl1pPr algn="l" rtl="0" eaLnBrk="0" fontAlgn="base" hangingPunct="0">
        <a:lnSpc>
          <a:spcPct val="85000"/>
        </a:lnSpc>
        <a:spcBef>
          <a:spcPct val="0"/>
        </a:spcBef>
        <a:spcAft>
          <a:spcPct val="0"/>
        </a:spcAft>
        <a:defRPr kumimoji="1" sz="2500" b="1">
          <a:solidFill>
            <a:srgbClr val="000000"/>
          </a:solidFill>
          <a:latin typeface="+mj-lt"/>
          <a:ea typeface="+mj-ea"/>
          <a:cs typeface="+mj-cs"/>
        </a:defRPr>
      </a:lvl1pPr>
      <a:lvl2pPr algn="l" rtl="0" eaLnBrk="0" fontAlgn="base" hangingPunct="0">
        <a:lnSpc>
          <a:spcPct val="85000"/>
        </a:lnSpc>
        <a:spcBef>
          <a:spcPct val="0"/>
        </a:spcBef>
        <a:spcAft>
          <a:spcPct val="0"/>
        </a:spcAft>
        <a:defRPr kumimoji="1" sz="2500" b="1">
          <a:solidFill>
            <a:srgbClr val="000000"/>
          </a:solidFill>
          <a:latin typeface="Arial" charset="0"/>
        </a:defRPr>
      </a:lvl2pPr>
      <a:lvl3pPr algn="l" rtl="0" eaLnBrk="0" fontAlgn="base" hangingPunct="0">
        <a:lnSpc>
          <a:spcPct val="85000"/>
        </a:lnSpc>
        <a:spcBef>
          <a:spcPct val="0"/>
        </a:spcBef>
        <a:spcAft>
          <a:spcPct val="0"/>
        </a:spcAft>
        <a:defRPr kumimoji="1" sz="2500" b="1">
          <a:solidFill>
            <a:srgbClr val="000000"/>
          </a:solidFill>
          <a:latin typeface="Arial" charset="0"/>
        </a:defRPr>
      </a:lvl3pPr>
      <a:lvl4pPr algn="l" rtl="0" eaLnBrk="0" fontAlgn="base" hangingPunct="0">
        <a:lnSpc>
          <a:spcPct val="85000"/>
        </a:lnSpc>
        <a:spcBef>
          <a:spcPct val="0"/>
        </a:spcBef>
        <a:spcAft>
          <a:spcPct val="0"/>
        </a:spcAft>
        <a:defRPr kumimoji="1" sz="2500" b="1">
          <a:solidFill>
            <a:srgbClr val="000000"/>
          </a:solidFill>
          <a:latin typeface="Arial" charset="0"/>
        </a:defRPr>
      </a:lvl4pPr>
      <a:lvl5pPr algn="l" rtl="0" eaLnBrk="0" fontAlgn="base" hangingPunct="0">
        <a:lnSpc>
          <a:spcPct val="85000"/>
        </a:lnSpc>
        <a:spcBef>
          <a:spcPct val="0"/>
        </a:spcBef>
        <a:spcAft>
          <a:spcPct val="0"/>
        </a:spcAft>
        <a:defRPr kumimoji="1" sz="2500" b="1">
          <a:solidFill>
            <a:srgbClr val="000000"/>
          </a:solidFill>
          <a:latin typeface="Arial" charset="0"/>
        </a:defRPr>
      </a:lvl5pPr>
      <a:lvl6pPr marL="457200" algn="l" rtl="0" eaLnBrk="0" fontAlgn="base" hangingPunct="0">
        <a:lnSpc>
          <a:spcPct val="85000"/>
        </a:lnSpc>
        <a:spcBef>
          <a:spcPct val="0"/>
        </a:spcBef>
        <a:spcAft>
          <a:spcPct val="0"/>
        </a:spcAft>
        <a:defRPr kumimoji="1" sz="2500" b="1">
          <a:solidFill>
            <a:srgbClr val="000000"/>
          </a:solidFill>
          <a:latin typeface="Arial" charset="0"/>
        </a:defRPr>
      </a:lvl6pPr>
      <a:lvl7pPr marL="914400" algn="l" rtl="0" eaLnBrk="0" fontAlgn="base" hangingPunct="0">
        <a:lnSpc>
          <a:spcPct val="85000"/>
        </a:lnSpc>
        <a:spcBef>
          <a:spcPct val="0"/>
        </a:spcBef>
        <a:spcAft>
          <a:spcPct val="0"/>
        </a:spcAft>
        <a:defRPr kumimoji="1" sz="2500" b="1">
          <a:solidFill>
            <a:srgbClr val="000000"/>
          </a:solidFill>
          <a:latin typeface="Arial" charset="0"/>
        </a:defRPr>
      </a:lvl7pPr>
      <a:lvl8pPr marL="1371600" algn="l" rtl="0" eaLnBrk="0" fontAlgn="base" hangingPunct="0">
        <a:lnSpc>
          <a:spcPct val="85000"/>
        </a:lnSpc>
        <a:spcBef>
          <a:spcPct val="0"/>
        </a:spcBef>
        <a:spcAft>
          <a:spcPct val="0"/>
        </a:spcAft>
        <a:defRPr kumimoji="1" sz="2500" b="1">
          <a:solidFill>
            <a:srgbClr val="000000"/>
          </a:solidFill>
          <a:latin typeface="Arial" charset="0"/>
        </a:defRPr>
      </a:lvl8pPr>
      <a:lvl9pPr marL="1828800" algn="l" rtl="0" eaLnBrk="0" fontAlgn="base" hangingPunct="0">
        <a:lnSpc>
          <a:spcPct val="85000"/>
        </a:lnSpc>
        <a:spcBef>
          <a:spcPct val="0"/>
        </a:spcBef>
        <a:spcAft>
          <a:spcPct val="0"/>
        </a:spcAft>
        <a:defRPr kumimoji="1" sz="2500" b="1">
          <a:solidFill>
            <a:srgbClr val="000000"/>
          </a:solidFill>
          <a:latin typeface="Arial" charset="0"/>
        </a:defRPr>
      </a:lvl9pPr>
    </p:titleStyle>
    <p:bodyStyle>
      <a:lvl1pPr marL="342900" indent="-342900" algn="l" rtl="0" eaLnBrk="0" fontAlgn="base" hangingPunct="0">
        <a:spcBef>
          <a:spcPct val="20000"/>
        </a:spcBef>
        <a:spcAft>
          <a:spcPct val="0"/>
        </a:spcAft>
        <a:buClr>
          <a:srgbClr val="000000"/>
        </a:buClr>
        <a:buChar char="•"/>
        <a:defRPr kumimoji="1" sz="2400">
          <a:solidFill>
            <a:srgbClr val="000000"/>
          </a:solidFill>
          <a:latin typeface="+mn-lt"/>
          <a:ea typeface="+mn-ea"/>
          <a:cs typeface="+mn-cs"/>
        </a:defRPr>
      </a:lvl1pPr>
      <a:lvl2pPr marL="742950" indent="-285750" algn="l" rtl="0" eaLnBrk="0" fontAlgn="base" hangingPunct="0">
        <a:spcBef>
          <a:spcPct val="20000"/>
        </a:spcBef>
        <a:spcAft>
          <a:spcPct val="0"/>
        </a:spcAft>
        <a:buClr>
          <a:srgbClr val="000000"/>
        </a:buClr>
        <a:buChar char="•"/>
        <a:defRPr kumimoji="1" sz="2000">
          <a:solidFill>
            <a:srgbClr val="000000"/>
          </a:solidFill>
          <a:latin typeface="+mn-lt"/>
        </a:defRPr>
      </a:lvl2pPr>
      <a:lvl3pPr marL="1143000" indent="-228600" algn="l" rtl="0" eaLnBrk="0" fontAlgn="base" hangingPunct="0">
        <a:spcBef>
          <a:spcPct val="20000"/>
        </a:spcBef>
        <a:spcAft>
          <a:spcPct val="0"/>
        </a:spcAft>
        <a:buClr>
          <a:srgbClr val="000000"/>
        </a:buClr>
        <a:buChar char="•"/>
        <a:defRPr kumimoji="1">
          <a:solidFill>
            <a:srgbClr val="000000"/>
          </a:solidFill>
          <a:latin typeface="+mn-lt"/>
        </a:defRPr>
      </a:lvl3pPr>
      <a:lvl4pPr marL="1600200" indent="-228600" algn="l" rtl="0" eaLnBrk="0" fontAlgn="base" hangingPunct="0">
        <a:spcBef>
          <a:spcPct val="20000"/>
        </a:spcBef>
        <a:spcAft>
          <a:spcPct val="0"/>
        </a:spcAft>
        <a:buClr>
          <a:srgbClr val="000000"/>
        </a:buClr>
        <a:buChar char="•"/>
        <a:defRPr kumimoji="1" sz="1600">
          <a:solidFill>
            <a:srgbClr val="000000"/>
          </a:solidFill>
          <a:latin typeface="+mn-lt"/>
        </a:defRPr>
      </a:lvl4pPr>
      <a:lvl5pPr marL="2057400" indent="-228600" algn="l" rtl="0" eaLnBrk="0" fontAlgn="base" hangingPunct="0">
        <a:spcBef>
          <a:spcPct val="20000"/>
        </a:spcBef>
        <a:spcAft>
          <a:spcPct val="0"/>
        </a:spcAft>
        <a:buClr>
          <a:srgbClr val="000000"/>
        </a:buClr>
        <a:buChar char="•"/>
        <a:defRPr kumimoji="1" sz="1400">
          <a:solidFill>
            <a:srgbClr val="000000"/>
          </a:solidFill>
          <a:latin typeface="+mn-lt"/>
        </a:defRPr>
      </a:lvl5pPr>
      <a:lvl6pPr marL="2514600" indent="-228600" algn="l" rtl="0" eaLnBrk="0" fontAlgn="base" hangingPunct="0">
        <a:spcBef>
          <a:spcPct val="20000"/>
        </a:spcBef>
        <a:spcAft>
          <a:spcPct val="0"/>
        </a:spcAft>
        <a:buClr>
          <a:srgbClr val="000000"/>
        </a:buClr>
        <a:buChar char="•"/>
        <a:defRPr kumimoji="1" sz="1400">
          <a:solidFill>
            <a:srgbClr val="000000"/>
          </a:solidFill>
          <a:latin typeface="+mn-lt"/>
        </a:defRPr>
      </a:lvl6pPr>
      <a:lvl7pPr marL="2971800" indent="-228600" algn="l" rtl="0" eaLnBrk="0" fontAlgn="base" hangingPunct="0">
        <a:spcBef>
          <a:spcPct val="20000"/>
        </a:spcBef>
        <a:spcAft>
          <a:spcPct val="0"/>
        </a:spcAft>
        <a:buClr>
          <a:srgbClr val="000000"/>
        </a:buClr>
        <a:buChar char="•"/>
        <a:defRPr kumimoji="1" sz="1400">
          <a:solidFill>
            <a:srgbClr val="000000"/>
          </a:solidFill>
          <a:latin typeface="+mn-lt"/>
        </a:defRPr>
      </a:lvl7pPr>
      <a:lvl8pPr marL="3429000" indent="-228600" algn="l" rtl="0" eaLnBrk="0" fontAlgn="base" hangingPunct="0">
        <a:spcBef>
          <a:spcPct val="20000"/>
        </a:spcBef>
        <a:spcAft>
          <a:spcPct val="0"/>
        </a:spcAft>
        <a:buClr>
          <a:srgbClr val="000000"/>
        </a:buClr>
        <a:buChar char="•"/>
        <a:defRPr kumimoji="1" sz="1400">
          <a:solidFill>
            <a:srgbClr val="000000"/>
          </a:solidFill>
          <a:latin typeface="+mn-lt"/>
        </a:defRPr>
      </a:lvl8pPr>
      <a:lvl9pPr marL="3886200" indent="-228600" algn="l" rtl="0" eaLnBrk="0" fontAlgn="base" hangingPunct="0">
        <a:spcBef>
          <a:spcPct val="20000"/>
        </a:spcBef>
        <a:spcAft>
          <a:spcPct val="0"/>
        </a:spcAft>
        <a:buClr>
          <a:srgbClr val="000000"/>
        </a:buClr>
        <a:buChar char="•"/>
        <a:defRPr kumimoji="1"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expertchoice.com/" TargetMode="External"/><Relationship Id="rId2" Type="http://schemas.openxmlformats.org/officeDocument/2006/relationships/hyperlink" Target="https://cm.ors.od.nih.gov/OD/OQM/Pages/index.aspx"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2357" name="Text Box 5"/>
          <p:cNvSpPr txBox="1">
            <a:spLocks noChangeArrowheads="1"/>
          </p:cNvSpPr>
          <p:nvPr/>
        </p:nvSpPr>
        <p:spPr bwMode="auto">
          <a:xfrm>
            <a:off x="1276350" y="5868988"/>
            <a:ext cx="2138363" cy="296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a:t>September 20</a:t>
            </a:r>
            <a:r>
              <a:rPr lang="en-US" sz="1600" baseline="30000"/>
              <a:t>th</a:t>
            </a:r>
            <a:r>
              <a:rPr lang="en-US" sz="1600"/>
              <a:t>, 2005</a:t>
            </a:r>
          </a:p>
        </p:txBody>
      </p:sp>
      <p:sp>
        <p:nvSpPr>
          <p:cNvPr id="5" name="Title 4"/>
          <p:cNvSpPr>
            <a:spLocks noGrp="1"/>
          </p:cNvSpPr>
          <p:nvPr>
            <p:ph type="title"/>
          </p:nvPr>
        </p:nvSpPr>
        <p:spPr>
          <a:xfrm>
            <a:off x="1306286" y="1066800"/>
            <a:ext cx="6847114" cy="457200"/>
          </a:xfrm>
        </p:spPr>
        <p:txBody>
          <a:bodyPr/>
          <a:lstStyle/>
          <a:p>
            <a:r>
              <a:rPr lang="en-US" sz="3200" kern="1200" dirty="0">
                <a:latin typeface="Arial" charset="0"/>
                <a:ea typeface="+mn-ea"/>
                <a:cs typeface="+mn-cs"/>
              </a:rPr>
              <a:t>Introduction to Expert Choice</a:t>
            </a:r>
          </a:p>
        </p:txBody>
      </p:sp>
      <p:sp>
        <p:nvSpPr>
          <p:cNvPr id="1892356" name="Text Box 4"/>
          <p:cNvSpPr txBox="1">
            <a:spLocks noChangeArrowheads="1"/>
          </p:cNvSpPr>
          <p:nvPr/>
        </p:nvSpPr>
        <p:spPr bwMode="auto">
          <a:xfrm>
            <a:off x="1287463" y="2971800"/>
            <a:ext cx="4248793" cy="1031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kumimoji="1" lang="en-US" sz="2400" dirty="0" smtClean="0"/>
              <a:t>National Institutes of Health</a:t>
            </a:r>
          </a:p>
          <a:p>
            <a:pPr algn="l"/>
            <a:r>
              <a:rPr kumimoji="1" lang="en-US" sz="2400" dirty="0" smtClean="0"/>
              <a:t>Office of Research Services</a:t>
            </a:r>
          </a:p>
          <a:p>
            <a:pPr algn="l"/>
            <a:r>
              <a:rPr kumimoji="1" lang="en-US" sz="2400" dirty="0" smtClean="0"/>
              <a:t>Office of Quality Management</a:t>
            </a:r>
          </a:p>
        </p:txBody>
      </p:sp>
      <p:sp>
        <p:nvSpPr>
          <p:cNvPr id="2" name="Slide Number Placeholder 1"/>
          <p:cNvSpPr>
            <a:spLocks noGrp="1"/>
          </p:cNvSpPr>
          <p:nvPr>
            <p:ph type="sldNum" sz="quarter" idx="10"/>
          </p:nvPr>
        </p:nvSpPr>
        <p:spPr/>
        <p:txBody>
          <a:bodyPr/>
          <a:lstStyle/>
          <a:p>
            <a:fld id="{CD909649-FBE3-42FD-BD16-F8DDCF768055}" type="slidenum">
              <a:rPr lang="en-US" altLang="en-US" smtClean="0"/>
              <a:pPr/>
              <a:t>1</a:t>
            </a:fld>
            <a:endParaRPr lang="en-US" altLang="en-US"/>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r>
              <a:rPr lang="en-US" altLang="en-US" dirty="0" smtClean="0"/>
              <a:t>10</a:t>
            </a:r>
            <a:endParaRPr lang="en-US" altLang="en-US" dirty="0"/>
          </a:p>
        </p:txBody>
      </p:sp>
      <p:sp>
        <p:nvSpPr>
          <p:cNvPr id="5" name="Title 4"/>
          <p:cNvSpPr>
            <a:spLocks noGrp="1"/>
          </p:cNvSpPr>
          <p:nvPr>
            <p:ph type="title"/>
          </p:nvPr>
        </p:nvSpPr>
        <p:spPr/>
        <p:txBody>
          <a:bodyPr/>
          <a:lstStyle/>
          <a:p>
            <a:r>
              <a:rPr lang="en-US" sz="3200" dirty="0" smtClean="0"/>
              <a:t>What is Expert Choice?</a:t>
            </a:r>
            <a:endParaRPr lang="en-US" sz="3200" dirty="0"/>
          </a:p>
        </p:txBody>
      </p:sp>
      <p:sp>
        <p:nvSpPr>
          <p:cNvPr id="1860616" name="Text Box 8"/>
          <p:cNvSpPr txBox="1">
            <a:spLocks noChangeArrowheads="1"/>
          </p:cNvSpPr>
          <p:nvPr/>
        </p:nvSpPr>
        <p:spPr bwMode="auto">
          <a:xfrm>
            <a:off x="1035276" y="1600200"/>
            <a:ext cx="7615237"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00000"/>
              </a:lnSpc>
              <a:buFontTx/>
              <a:buChar char="•"/>
            </a:pPr>
            <a:r>
              <a:rPr lang="en-US" sz="2800" dirty="0" smtClean="0"/>
              <a:t>A </a:t>
            </a:r>
            <a:r>
              <a:rPr lang="en-US" sz="2800" dirty="0"/>
              <a:t>collaborative decision support software and hardware system that facilitates group decisions that are more efficient, analytical, and justifiable.</a:t>
            </a:r>
          </a:p>
          <a:p>
            <a:pPr algn="l" eaLnBrk="0" hangingPunct="0">
              <a:lnSpc>
                <a:spcPct val="100000"/>
              </a:lnSpc>
              <a:buFontTx/>
              <a:buChar char="•"/>
            </a:pPr>
            <a:endParaRPr lang="en-US" sz="2800" dirty="0"/>
          </a:p>
          <a:p>
            <a:pPr algn="l" eaLnBrk="0" hangingPunct="0">
              <a:lnSpc>
                <a:spcPct val="100000"/>
              </a:lnSpc>
              <a:buFontTx/>
              <a:buChar char="•"/>
            </a:pPr>
            <a:r>
              <a:rPr lang="en-US" sz="2800" dirty="0"/>
              <a:t>Allows real-time interaction of management teams to achieve consensus on decisions.</a:t>
            </a:r>
          </a:p>
          <a:p>
            <a:pPr algn="l" eaLnBrk="0" hangingPunct="0">
              <a:lnSpc>
                <a:spcPct val="100000"/>
              </a:lnSpc>
              <a:buFontTx/>
              <a:buChar char="•"/>
            </a:pPr>
            <a:endParaRPr lang="en-US" sz="2800" dirty="0"/>
          </a:p>
          <a:p>
            <a:pPr algn="l" eaLnBrk="0" hangingPunct="0">
              <a:lnSpc>
                <a:spcPct val="100000"/>
              </a:lnSpc>
              <a:buFontTx/>
              <a:buChar char="•"/>
            </a:pPr>
            <a:r>
              <a:rPr lang="en-US" sz="2800" dirty="0"/>
              <a:t>Structures decisions using the </a:t>
            </a:r>
            <a:r>
              <a:rPr lang="en-US" sz="2800" b="1" dirty="0"/>
              <a:t>Analytic Hierarchy Process (AHP</a:t>
            </a:r>
            <a:r>
              <a:rPr lang="en-US" sz="2800" b="1" dirty="0" smtClean="0"/>
              <a:t>)</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r>
              <a:rPr lang="en-US" altLang="en-US" dirty="0" smtClean="0"/>
              <a:t>11</a:t>
            </a:r>
            <a:endParaRPr lang="en-US" altLang="en-US" dirty="0"/>
          </a:p>
        </p:txBody>
      </p:sp>
      <p:sp>
        <p:nvSpPr>
          <p:cNvPr id="5" name="Title 4"/>
          <p:cNvSpPr>
            <a:spLocks noGrp="1"/>
          </p:cNvSpPr>
          <p:nvPr>
            <p:ph type="title"/>
          </p:nvPr>
        </p:nvSpPr>
        <p:spPr>
          <a:xfrm>
            <a:off x="987425" y="225424"/>
            <a:ext cx="8153400" cy="917575"/>
          </a:xfrm>
        </p:spPr>
        <p:txBody>
          <a:bodyPr/>
          <a:lstStyle/>
          <a:p>
            <a:r>
              <a:rPr lang="en-US" sz="2800" dirty="0" smtClean="0"/>
              <a:t>What is the Analytic Hierarchy Process (AHP)?</a:t>
            </a:r>
            <a:r>
              <a:rPr lang="en-US" sz="2400" dirty="0" smtClean="0"/>
              <a:t> </a:t>
            </a:r>
            <a:endParaRPr lang="en-US" sz="2800" dirty="0"/>
          </a:p>
        </p:txBody>
      </p:sp>
      <p:sp>
        <p:nvSpPr>
          <p:cNvPr id="1862662" name="Text Box 6"/>
          <p:cNvSpPr txBox="1">
            <a:spLocks noChangeArrowheads="1"/>
          </p:cNvSpPr>
          <p:nvPr/>
        </p:nvSpPr>
        <p:spPr bwMode="auto">
          <a:xfrm>
            <a:off x="957262" y="1676400"/>
            <a:ext cx="8186738"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00000"/>
              </a:lnSpc>
              <a:buFontTx/>
              <a:buChar char="•"/>
            </a:pPr>
            <a:r>
              <a:rPr lang="en-US" sz="2000" dirty="0" smtClean="0"/>
              <a:t>Developed </a:t>
            </a:r>
            <a:r>
              <a:rPr lang="en-US" sz="2000" dirty="0"/>
              <a:t>in the 1970s by Dr. Thomas L. </a:t>
            </a:r>
            <a:r>
              <a:rPr lang="en-US" sz="2000" dirty="0" err="1"/>
              <a:t>Satty</a:t>
            </a:r>
            <a:r>
              <a:rPr lang="en-US" sz="2000" dirty="0"/>
              <a:t> to provide a  </a:t>
            </a:r>
          </a:p>
          <a:p>
            <a:pPr algn="l" eaLnBrk="0" hangingPunct="0">
              <a:lnSpc>
                <a:spcPct val="100000"/>
              </a:lnSpc>
            </a:pPr>
            <a:r>
              <a:rPr lang="en-US" sz="2000" dirty="0"/>
              <a:t> systematic approach to setting priorities and decision making in a </a:t>
            </a:r>
          </a:p>
          <a:p>
            <a:pPr algn="l" eaLnBrk="0" hangingPunct="0">
              <a:lnSpc>
                <a:spcPct val="100000"/>
              </a:lnSpc>
            </a:pPr>
            <a:r>
              <a:rPr lang="en-US" sz="2000" dirty="0"/>
              <a:t> complex environment.  </a:t>
            </a:r>
          </a:p>
          <a:p>
            <a:pPr algn="l" eaLnBrk="0" hangingPunct="0">
              <a:lnSpc>
                <a:spcPct val="100000"/>
              </a:lnSpc>
              <a:buFontTx/>
              <a:buChar char="•"/>
            </a:pPr>
            <a:endParaRPr lang="en-US" sz="2000" dirty="0"/>
          </a:p>
          <a:p>
            <a:pPr algn="l" eaLnBrk="0" hangingPunct="0">
              <a:lnSpc>
                <a:spcPct val="100000"/>
              </a:lnSpc>
              <a:buFontTx/>
              <a:buChar char="•"/>
            </a:pPr>
            <a:r>
              <a:rPr lang="en-US" sz="2000" dirty="0"/>
              <a:t>Was designed to reflect the way people actually think.</a:t>
            </a:r>
          </a:p>
          <a:p>
            <a:pPr algn="l" eaLnBrk="0" hangingPunct="0">
              <a:lnSpc>
                <a:spcPct val="100000"/>
              </a:lnSpc>
              <a:buFontTx/>
              <a:buChar char="•"/>
            </a:pPr>
            <a:endParaRPr lang="en-US" sz="2000" dirty="0"/>
          </a:p>
          <a:p>
            <a:pPr algn="l" eaLnBrk="0" hangingPunct="0">
              <a:lnSpc>
                <a:spcPct val="100000"/>
              </a:lnSpc>
              <a:buFontTx/>
              <a:buChar char="•"/>
            </a:pPr>
            <a:r>
              <a:rPr lang="en-US" sz="2000" dirty="0"/>
              <a:t>Allows quantitative and qualitative aspects of the decision to be </a:t>
            </a:r>
          </a:p>
          <a:p>
            <a:pPr algn="l" eaLnBrk="0" hangingPunct="0">
              <a:lnSpc>
                <a:spcPct val="100000"/>
              </a:lnSpc>
            </a:pPr>
            <a:r>
              <a:rPr lang="en-US" sz="2000" dirty="0"/>
              <a:t> considered. </a:t>
            </a:r>
          </a:p>
          <a:p>
            <a:pPr algn="l" eaLnBrk="0" hangingPunct="0">
              <a:lnSpc>
                <a:spcPct val="100000"/>
              </a:lnSpc>
              <a:buFontTx/>
              <a:buChar char="•"/>
            </a:pPr>
            <a:endParaRPr lang="en-US" sz="2000" dirty="0"/>
          </a:p>
          <a:p>
            <a:pPr algn="l" eaLnBrk="0" hangingPunct="0">
              <a:lnSpc>
                <a:spcPct val="100000"/>
              </a:lnSpc>
              <a:buFontTx/>
              <a:buChar char="•"/>
            </a:pPr>
            <a:r>
              <a:rPr lang="en-US" sz="2000" dirty="0"/>
              <a:t>Reduces the complex decisions into a series of one-on-one comparisons that are later synthesized to provide accurate results. </a:t>
            </a:r>
          </a:p>
          <a:p>
            <a:pPr algn="l" eaLnBrk="0" hangingPunct="0">
              <a:lnSpc>
                <a:spcPct val="100000"/>
              </a:lnSpc>
              <a:buFontTx/>
              <a:buChar char="•"/>
            </a:pPr>
            <a:endParaRPr lang="en-US" sz="2000" dirty="0"/>
          </a:p>
          <a:p>
            <a:pPr algn="l" eaLnBrk="0" hangingPunct="0">
              <a:lnSpc>
                <a:spcPct val="100000"/>
              </a:lnSpc>
              <a:buFontTx/>
              <a:buChar char="•"/>
            </a:pPr>
            <a:r>
              <a:rPr lang="en-US" sz="2000" dirty="0"/>
              <a:t>Uses a ratio scale for weighting criteria and scoring alternatives which adds precision to the measurement.</a:t>
            </a:r>
            <a:r>
              <a:rPr lang="en-US" sz="2000" dirty="0">
                <a:latin typeface="Arial Unicode MS" pitchFamily="34" charset="-128"/>
              </a:rPr>
              <a:t>   </a:t>
            </a:r>
            <a:endParaRPr lang="en-US" sz="2400" dirty="0">
              <a:latin typeface="Arial Unicode MS" pitchFamily="34" charset="-128"/>
            </a:endParaRP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r>
              <a:rPr lang="en-US" altLang="en-US" dirty="0" smtClean="0"/>
              <a:t>12</a:t>
            </a:r>
            <a:endParaRPr lang="en-US" altLang="en-US" dirty="0"/>
          </a:p>
        </p:txBody>
      </p:sp>
      <p:sp>
        <p:nvSpPr>
          <p:cNvPr id="5" name="Title 4"/>
          <p:cNvSpPr>
            <a:spLocks noGrp="1"/>
          </p:cNvSpPr>
          <p:nvPr>
            <p:ph type="title"/>
          </p:nvPr>
        </p:nvSpPr>
        <p:spPr/>
        <p:txBody>
          <a:bodyPr/>
          <a:lstStyle/>
          <a:p>
            <a:r>
              <a:rPr lang="en-US" sz="3200" dirty="0" smtClean="0"/>
              <a:t>What Expert Choice Provides:</a:t>
            </a:r>
            <a:endParaRPr lang="en-US" sz="3200" dirty="0"/>
          </a:p>
        </p:txBody>
      </p:sp>
      <p:sp>
        <p:nvSpPr>
          <p:cNvPr id="1883139" name="Text Box 3"/>
          <p:cNvSpPr txBox="1">
            <a:spLocks noChangeArrowheads="1"/>
          </p:cNvSpPr>
          <p:nvPr/>
        </p:nvSpPr>
        <p:spPr bwMode="auto">
          <a:xfrm>
            <a:off x="990600" y="1517650"/>
            <a:ext cx="7924800" cy="4013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l">
              <a:buFontTx/>
              <a:buChar char="•"/>
            </a:pPr>
            <a:r>
              <a:rPr lang="en-US" sz="2000" dirty="0"/>
              <a:t>Structure for the entire decision making process</a:t>
            </a:r>
          </a:p>
          <a:p>
            <a:pPr algn="l">
              <a:buFontTx/>
              <a:buChar char="•"/>
            </a:pPr>
            <a:endParaRPr lang="en-US" sz="2000" dirty="0"/>
          </a:p>
          <a:p>
            <a:pPr algn="l">
              <a:buFontTx/>
              <a:buChar char="•"/>
            </a:pPr>
            <a:r>
              <a:rPr lang="en-US" sz="2000" dirty="0"/>
              <a:t>A tool that facilitates collaboration between multiple stakeholders</a:t>
            </a:r>
          </a:p>
          <a:p>
            <a:pPr algn="l">
              <a:buFontTx/>
              <a:buChar char="•"/>
            </a:pPr>
            <a:endParaRPr lang="en-US" sz="2000" dirty="0"/>
          </a:p>
          <a:p>
            <a:pPr algn="l">
              <a:buFontTx/>
              <a:buChar char="•"/>
            </a:pPr>
            <a:r>
              <a:rPr lang="en-US" sz="2000" dirty="0"/>
              <a:t>Analytical decision making</a:t>
            </a:r>
          </a:p>
          <a:p>
            <a:pPr algn="l">
              <a:buFontTx/>
              <a:buChar char="•"/>
            </a:pPr>
            <a:endParaRPr lang="en-US" sz="2000" dirty="0"/>
          </a:p>
          <a:p>
            <a:pPr algn="l">
              <a:buFontTx/>
              <a:buChar char="•"/>
            </a:pPr>
            <a:r>
              <a:rPr lang="en-US" sz="2000" dirty="0"/>
              <a:t>Improved communication</a:t>
            </a:r>
          </a:p>
          <a:p>
            <a:pPr algn="l">
              <a:buFontTx/>
              <a:buChar char="•"/>
            </a:pPr>
            <a:endParaRPr lang="en-US" sz="2000" dirty="0"/>
          </a:p>
          <a:p>
            <a:pPr algn="l">
              <a:buFontTx/>
              <a:buChar char="•"/>
            </a:pPr>
            <a:r>
              <a:rPr lang="en-US" sz="2000" dirty="0"/>
              <a:t>Usually a faster decision</a:t>
            </a:r>
          </a:p>
          <a:p>
            <a:pPr algn="l">
              <a:buFontTx/>
              <a:buChar char="•"/>
            </a:pPr>
            <a:endParaRPr lang="en-US" sz="2000" dirty="0"/>
          </a:p>
          <a:p>
            <a:pPr algn="l">
              <a:buFontTx/>
              <a:buChar char="•"/>
            </a:pPr>
            <a:r>
              <a:rPr lang="en-US" sz="2000" dirty="0"/>
              <a:t>Documentation of the decision making process</a:t>
            </a:r>
          </a:p>
          <a:p>
            <a:pPr algn="l">
              <a:buFontTx/>
              <a:buChar char="•"/>
            </a:pPr>
            <a:endParaRPr lang="en-US" sz="2000" dirty="0"/>
          </a:p>
          <a:p>
            <a:pPr algn="l">
              <a:buFontTx/>
              <a:buChar char="•"/>
            </a:pPr>
            <a:r>
              <a:rPr lang="en-US" sz="2000" dirty="0"/>
              <a:t>A consensus decision</a:t>
            </a:r>
          </a:p>
          <a:p>
            <a:pPr algn="l">
              <a:buFontTx/>
              <a:buChar char="•"/>
            </a:pPr>
            <a:endParaRPr lang="en-US" sz="2000" dirty="0"/>
          </a:p>
          <a:p>
            <a:pPr algn="l">
              <a:buFontTx/>
              <a:buChar char="•"/>
            </a:pPr>
            <a:r>
              <a:rPr lang="en-US" sz="2000" dirty="0"/>
              <a:t>Ultimately better and more justifiable </a:t>
            </a:r>
            <a:r>
              <a:rPr lang="en-US" sz="2000" dirty="0" smtClean="0"/>
              <a:t>decisions</a:t>
            </a: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r>
              <a:rPr lang="en-US" altLang="en-US" dirty="0" smtClean="0"/>
              <a:t>13</a:t>
            </a:r>
            <a:endParaRPr lang="en-US" altLang="en-US" dirty="0"/>
          </a:p>
        </p:txBody>
      </p:sp>
      <p:sp>
        <p:nvSpPr>
          <p:cNvPr id="5" name="Title 4"/>
          <p:cNvSpPr>
            <a:spLocks noGrp="1"/>
          </p:cNvSpPr>
          <p:nvPr>
            <p:ph type="title"/>
          </p:nvPr>
        </p:nvSpPr>
        <p:spPr/>
        <p:txBody>
          <a:bodyPr/>
          <a:lstStyle/>
          <a:p>
            <a:r>
              <a:rPr lang="en-US" sz="3200" dirty="0" smtClean="0"/>
              <a:t>Who uses Expert Choice?</a:t>
            </a:r>
            <a:endParaRPr lang="en-US" sz="3200" dirty="0"/>
          </a:p>
        </p:txBody>
      </p:sp>
      <p:sp>
        <p:nvSpPr>
          <p:cNvPr id="1898504" name="Text Box 8"/>
          <p:cNvSpPr txBox="1">
            <a:spLocks noChangeArrowheads="1"/>
          </p:cNvSpPr>
          <p:nvPr/>
        </p:nvSpPr>
        <p:spPr bwMode="auto">
          <a:xfrm>
            <a:off x="1779588" y="1287463"/>
            <a:ext cx="7288212" cy="1074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l"/>
            <a:r>
              <a:rPr lang="en-US" sz="2800" u="sng"/>
              <a:t>Commercial</a:t>
            </a:r>
          </a:p>
          <a:p>
            <a:pPr algn="l">
              <a:buFontTx/>
              <a:buChar char="•"/>
            </a:pPr>
            <a:r>
              <a:rPr lang="en-US" sz="2400"/>
              <a:t>4,000 Corporations</a:t>
            </a:r>
          </a:p>
          <a:p>
            <a:pPr algn="l">
              <a:buFontTx/>
              <a:buChar char="•"/>
            </a:pPr>
            <a:r>
              <a:rPr lang="en-US" sz="2400"/>
              <a:t>25% of Fortune 500</a:t>
            </a:r>
          </a:p>
        </p:txBody>
      </p:sp>
      <p:sp>
        <p:nvSpPr>
          <p:cNvPr id="1898505" name="Text Box 9"/>
          <p:cNvSpPr txBox="1">
            <a:spLocks noChangeArrowheads="1"/>
          </p:cNvSpPr>
          <p:nvPr/>
        </p:nvSpPr>
        <p:spPr bwMode="auto">
          <a:xfrm>
            <a:off x="1752600" y="2752725"/>
            <a:ext cx="5919788" cy="1074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2800" u="sng"/>
              <a:t>Government</a:t>
            </a:r>
          </a:p>
          <a:p>
            <a:pPr algn="l">
              <a:buFontTx/>
              <a:buChar char="•"/>
            </a:pPr>
            <a:r>
              <a:rPr lang="en-US" sz="2400"/>
              <a:t>More than 27 Federal Agencies</a:t>
            </a:r>
          </a:p>
          <a:p>
            <a:pPr algn="l">
              <a:buFontTx/>
              <a:buChar char="•"/>
            </a:pPr>
            <a:r>
              <a:rPr lang="en-US" sz="2400"/>
              <a:t>More than $120 Billion Allocated Annually</a:t>
            </a:r>
          </a:p>
        </p:txBody>
      </p:sp>
      <p:sp>
        <p:nvSpPr>
          <p:cNvPr id="1898507" name="Text Box 11"/>
          <p:cNvSpPr txBox="1">
            <a:spLocks noChangeArrowheads="1"/>
          </p:cNvSpPr>
          <p:nvPr/>
        </p:nvSpPr>
        <p:spPr bwMode="auto">
          <a:xfrm>
            <a:off x="1752600" y="4195763"/>
            <a:ext cx="2778125" cy="138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2800" u="sng" dirty="0"/>
              <a:t>Academic</a:t>
            </a:r>
          </a:p>
          <a:p>
            <a:pPr algn="l">
              <a:buFontTx/>
              <a:buChar char="•"/>
            </a:pPr>
            <a:r>
              <a:rPr lang="en-US" sz="2400" dirty="0"/>
              <a:t>100+ Universities</a:t>
            </a:r>
          </a:p>
          <a:p>
            <a:pPr algn="l">
              <a:buFontTx/>
              <a:buChar char="•"/>
            </a:pPr>
            <a:r>
              <a:rPr lang="en-US" sz="2400" dirty="0"/>
              <a:t>60 MBA Programs</a:t>
            </a:r>
          </a:p>
          <a:p>
            <a:pPr algn="l">
              <a:buFontTx/>
              <a:buChar char="•"/>
            </a:pPr>
            <a:r>
              <a:rPr lang="en-US" sz="2400" dirty="0"/>
              <a:t>1,000+ Articles</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r>
              <a:rPr lang="en-US" altLang="en-US" dirty="0" smtClean="0"/>
              <a:t>14</a:t>
            </a:r>
            <a:endParaRPr lang="en-US" altLang="en-US" dirty="0"/>
          </a:p>
        </p:txBody>
      </p:sp>
      <p:sp>
        <p:nvSpPr>
          <p:cNvPr id="1879052" name="Text Box 12"/>
          <p:cNvSpPr txBox="1">
            <a:spLocks noChangeArrowheads="1"/>
          </p:cNvSpPr>
          <p:nvPr/>
        </p:nvSpPr>
        <p:spPr bwMode="auto">
          <a:xfrm>
            <a:off x="876300" y="6638925"/>
            <a:ext cx="1711325"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000"/>
              <a:t>Provided by Expert Choice </a:t>
            </a:r>
          </a:p>
        </p:txBody>
      </p:sp>
      <p:sp>
        <p:nvSpPr>
          <p:cNvPr id="1879045" name="Rectangle 5"/>
          <p:cNvSpPr>
            <a:spLocks noGrp="1" noChangeArrowheads="1"/>
          </p:cNvSpPr>
          <p:nvPr>
            <p:ph type="title"/>
          </p:nvPr>
        </p:nvSpPr>
        <p:spPr>
          <a:xfrm>
            <a:off x="1219200" y="76200"/>
            <a:ext cx="5638800" cy="762000"/>
          </a:xfrm>
          <a:noFill/>
          <a:ln/>
          <a:extLst>
            <a:ext uri="{AF507438-7753-43E0-B8FC-AC1667EBCBE1}">
              <a14:hiddenEffects xmlns:a14="http://schemas.microsoft.com/office/drawing/2010/main">
                <a:effectLst>
                  <a:outerShdw dist="17961" dir="2700000" algn="ctr" rotWithShape="0">
                    <a:schemeClr val="bg2"/>
                  </a:outerShdw>
                </a:effectLst>
              </a14:hiddenEffects>
            </a:ext>
          </a:extLst>
        </p:spPr>
        <p:txBody>
          <a:bodyPr lIns="0" tIns="0" rIns="0" bIns="0"/>
          <a:lstStyle/>
          <a:p>
            <a:r>
              <a:rPr lang="en-US" sz="3200" b="0"/>
              <a:t>Primary Application Areas</a:t>
            </a:r>
          </a:p>
        </p:txBody>
      </p:sp>
      <p:grpSp>
        <p:nvGrpSpPr>
          <p:cNvPr id="4" name="Group 3" descr="Primary Application Areas include Project Portfolio Management, Resource Allocation/Capital Budgeting, Strategic Planning, Source/Vendor/Product Selection, Risk Assessment and QFD/Six Sigma/Balanced Scorecard/KM" title="Primary Application Areas"/>
          <p:cNvGrpSpPr/>
          <p:nvPr/>
        </p:nvGrpSpPr>
        <p:grpSpPr>
          <a:xfrm>
            <a:off x="1192213" y="1524000"/>
            <a:ext cx="6891337" cy="4551363"/>
            <a:chOff x="1192213" y="1524000"/>
            <a:chExt cx="6891337" cy="4551363"/>
          </a:xfrm>
        </p:grpSpPr>
        <p:sp>
          <p:nvSpPr>
            <p:cNvPr id="1879043" name="AutoShape 3"/>
            <p:cNvSpPr>
              <a:spLocks noChangeArrowheads="1"/>
            </p:cNvSpPr>
            <p:nvPr/>
          </p:nvSpPr>
          <p:spPr bwMode="auto">
            <a:xfrm>
              <a:off x="1192213" y="1524000"/>
              <a:ext cx="6884987" cy="4551363"/>
            </a:xfrm>
            <a:prstGeom prst="roundRect">
              <a:avLst>
                <a:gd name="adj" fmla="val 16667"/>
              </a:avLst>
            </a:prstGeom>
            <a:solidFill>
              <a:schemeClr val="accent1">
                <a:alpha val="10001"/>
              </a:schemeClr>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a:lstStyle/>
            <a:p>
              <a:pPr>
                <a:lnSpc>
                  <a:spcPct val="100000"/>
                </a:lnSpc>
              </a:pPr>
              <a:endParaRPr lang="en-US" sz="1800" b="1"/>
            </a:p>
          </p:txBody>
        </p:sp>
        <p:sp>
          <p:nvSpPr>
            <p:cNvPr id="1879044" name="AutoShape 4" descr="Primary Application Areas include Project Portfolio Management, Resource Allocation/Capital Budgeting, Strategic Planning, Source/Vendor/Product Selection, Risk Assessment and QFD/Six Sigma/Balanced Scorecard/KM" title="Primary Application Areas"/>
            <p:cNvSpPr>
              <a:spLocks noChangeArrowheads="1"/>
            </p:cNvSpPr>
            <p:nvPr/>
          </p:nvSpPr>
          <p:spPr bwMode="auto">
            <a:xfrm>
              <a:off x="1192213" y="1524000"/>
              <a:ext cx="6891337" cy="4551363"/>
            </a:xfrm>
            <a:prstGeom prst="roundRect">
              <a:avLst>
                <a:gd name="adj" fmla="val 16667"/>
              </a:avLst>
            </a:prstGeom>
            <a:solidFill>
              <a:schemeClr val="accent1">
                <a:alpha val="10001"/>
              </a:schemeClr>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a:lstStyle/>
            <a:p>
              <a:pPr>
                <a:lnSpc>
                  <a:spcPct val="100000"/>
                </a:lnSpc>
              </a:pPr>
              <a:endParaRPr lang="en-US" sz="1800" b="1"/>
            </a:p>
          </p:txBody>
        </p:sp>
        <p:sp>
          <p:nvSpPr>
            <p:cNvPr id="1879046" name="AutoShape 6"/>
            <p:cNvSpPr>
              <a:spLocks noChangeArrowheads="1"/>
            </p:cNvSpPr>
            <p:nvPr/>
          </p:nvSpPr>
          <p:spPr bwMode="auto">
            <a:xfrm>
              <a:off x="1600200" y="3200400"/>
              <a:ext cx="5991225" cy="457200"/>
            </a:xfrm>
            <a:prstGeom prst="flowChartAlternateProcess">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1800" b="1"/>
                <a:t>Strategic Planning</a:t>
              </a:r>
            </a:p>
          </p:txBody>
        </p:sp>
        <p:sp>
          <p:nvSpPr>
            <p:cNvPr id="1879047" name="AutoShape 7"/>
            <p:cNvSpPr>
              <a:spLocks noChangeArrowheads="1"/>
            </p:cNvSpPr>
            <p:nvPr/>
          </p:nvSpPr>
          <p:spPr bwMode="auto">
            <a:xfrm>
              <a:off x="1600200" y="2514600"/>
              <a:ext cx="5991225" cy="457200"/>
            </a:xfrm>
            <a:prstGeom prst="flowChartAlternateProcess">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1800" b="1"/>
                <a:t>Resource Allocation/Capital Budgeting</a:t>
              </a:r>
            </a:p>
          </p:txBody>
        </p:sp>
        <p:sp>
          <p:nvSpPr>
            <p:cNvPr id="1879048" name="AutoShape 8"/>
            <p:cNvSpPr>
              <a:spLocks noChangeArrowheads="1"/>
            </p:cNvSpPr>
            <p:nvPr/>
          </p:nvSpPr>
          <p:spPr bwMode="auto">
            <a:xfrm>
              <a:off x="1614488" y="5181600"/>
              <a:ext cx="5991225" cy="457200"/>
            </a:xfrm>
            <a:prstGeom prst="flowChartAlternateProcess">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1800" b="1"/>
                <a:t>QFD/Six Sigma/Balanced Scorecard/KM</a:t>
              </a:r>
            </a:p>
          </p:txBody>
        </p:sp>
        <p:sp>
          <p:nvSpPr>
            <p:cNvPr id="1879049" name="AutoShape 9"/>
            <p:cNvSpPr>
              <a:spLocks noChangeArrowheads="1"/>
            </p:cNvSpPr>
            <p:nvPr/>
          </p:nvSpPr>
          <p:spPr bwMode="auto">
            <a:xfrm>
              <a:off x="1614488" y="4572000"/>
              <a:ext cx="5991225" cy="457200"/>
            </a:xfrm>
            <a:prstGeom prst="flowChartAlternateProcess">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1800" b="1"/>
                <a:t>Risk Assessment</a:t>
              </a:r>
            </a:p>
          </p:txBody>
        </p:sp>
        <p:sp>
          <p:nvSpPr>
            <p:cNvPr id="1879050" name="AutoShape 10"/>
            <p:cNvSpPr>
              <a:spLocks noChangeArrowheads="1"/>
            </p:cNvSpPr>
            <p:nvPr/>
          </p:nvSpPr>
          <p:spPr bwMode="auto">
            <a:xfrm>
              <a:off x="1600200" y="3886200"/>
              <a:ext cx="5991225" cy="457200"/>
            </a:xfrm>
            <a:prstGeom prst="flowChartAlternateProcess">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1800" b="1"/>
                <a:t>Source/Vendor/Product Selection</a:t>
              </a:r>
            </a:p>
          </p:txBody>
        </p:sp>
        <p:sp>
          <p:nvSpPr>
            <p:cNvPr id="1879051" name="AutoShape 11"/>
            <p:cNvSpPr>
              <a:spLocks noChangeArrowheads="1"/>
            </p:cNvSpPr>
            <p:nvPr/>
          </p:nvSpPr>
          <p:spPr bwMode="auto">
            <a:xfrm>
              <a:off x="1614488" y="1828800"/>
              <a:ext cx="5991225" cy="457200"/>
            </a:xfrm>
            <a:prstGeom prst="flowChartAlternateProcess">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1800" b="1"/>
                <a:t>Project Portfolio Management</a:t>
              </a: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r>
              <a:rPr lang="en-US" altLang="en-US" dirty="0" smtClean="0"/>
              <a:t>15</a:t>
            </a:r>
            <a:endParaRPr lang="en-US" altLang="en-US" dirty="0"/>
          </a:p>
        </p:txBody>
      </p:sp>
      <p:sp>
        <p:nvSpPr>
          <p:cNvPr id="5" name="Title 4"/>
          <p:cNvSpPr>
            <a:spLocks noGrp="1"/>
          </p:cNvSpPr>
          <p:nvPr>
            <p:ph type="title"/>
          </p:nvPr>
        </p:nvSpPr>
        <p:spPr/>
        <p:txBody>
          <a:bodyPr/>
          <a:lstStyle/>
          <a:p>
            <a:r>
              <a:rPr lang="en-US" sz="3200" dirty="0" smtClean="0"/>
              <a:t>Group Exercise</a:t>
            </a:r>
            <a:endParaRPr lang="en-US" sz="3200" dirty="0"/>
          </a:p>
        </p:txBody>
      </p:sp>
      <p:sp>
        <p:nvSpPr>
          <p:cNvPr id="1893385" name="Text Box 9"/>
          <p:cNvSpPr txBox="1">
            <a:spLocks noChangeArrowheads="1"/>
          </p:cNvSpPr>
          <p:nvPr/>
        </p:nvSpPr>
        <p:spPr bwMode="auto">
          <a:xfrm>
            <a:off x="797481" y="1196975"/>
            <a:ext cx="8420575" cy="4851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800" dirty="0"/>
              <a:t>Goal: </a:t>
            </a:r>
            <a:r>
              <a:rPr lang="en-US" sz="2800" dirty="0">
                <a:solidFill>
                  <a:schemeClr val="bg1"/>
                </a:solidFill>
              </a:rPr>
              <a:t>Choose a destination for a one week vacation</a:t>
            </a:r>
          </a:p>
          <a:p>
            <a:endParaRPr lang="en-US" sz="2400" dirty="0"/>
          </a:p>
          <a:p>
            <a:r>
              <a:rPr lang="en-US" sz="2400" dirty="0"/>
              <a:t>Define/Clarify goal……….…………………………..5 Minutes</a:t>
            </a:r>
          </a:p>
          <a:p>
            <a:endParaRPr lang="en-US" sz="2400" dirty="0"/>
          </a:p>
          <a:p>
            <a:r>
              <a:rPr lang="en-US" sz="2400" dirty="0"/>
              <a:t>Define and structure criteria………………………15 Minutes</a:t>
            </a:r>
          </a:p>
          <a:p>
            <a:endParaRPr lang="en-US" sz="2400" dirty="0"/>
          </a:p>
          <a:p>
            <a:r>
              <a:rPr lang="en-US" sz="2400" dirty="0"/>
              <a:t>5 Minute Break</a:t>
            </a:r>
          </a:p>
          <a:p>
            <a:endParaRPr lang="en-US" sz="2400" dirty="0"/>
          </a:p>
          <a:p>
            <a:r>
              <a:rPr lang="en-US" sz="2400" dirty="0"/>
              <a:t>Weight Criteria……………………………………...20 Minutes</a:t>
            </a:r>
          </a:p>
          <a:p>
            <a:endParaRPr lang="en-US" sz="2400" dirty="0"/>
          </a:p>
          <a:p>
            <a:r>
              <a:rPr lang="en-US" sz="2400" dirty="0"/>
              <a:t>Identify Alternatives………………………………...15 Minutes</a:t>
            </a:r>
          </a:p>
          <a:p>
            <a:endParaRPr lang="en-US" sz="2400" dirty="0"/>
          </a:p>
          <a:p>
            <a:r>
              <a:rPr lang="en-US" sz="2400" dirty="0"/>
              <a:t>Vote &amp; rank alternatives.…………………………..15 Minutes</a:t>
            </a:r>
          </a:p>
          <a:p>
            <a:endParaRPr lang="en-US" sz="2400" dirty="0"/>
          </a:p>
          <a:p>
            <a:r>
              <a:rPr lang="en-US" sz="2400" dirty="0"/>
              <a:t>Id constraints &amp; perform sensitivity analysis........10 </a:t>
            </a:r>
            <a:r>
              <a:rPr lang="en-US" sz="2400" dirty="0" smtClean="0"/>
              <a:t>minutes</a:t>
            </a:r>
            <a:endParaRPr lang="en-US" sz="2400" dirty="0"/>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r>
              <a:rPr lang="en-US" altLang="en-US" dirty="0" smtClean="0"/>
              <a:t>16</a:t>
            </a:r>
            <a:endParaRPr lang="en-US" altLang="en-US" dirty="0"/>
          </a:p>
        </p:txBody>
      </p:sp>
      <p:sp>
        <p:nvSpPr>
          <p:cNvPr id="5" name="Title 4"/>
          <p:cNvSpPr>
            <a:spLocks noGrp="1"/>
          </p:cNvSpPr>
          <p:nvPr>
            <p:ph type="title"/>
          </p:nvPr>
        </p:nvSpPr>
        <p:spPr/>
        <p:txBody>
          <a:bodyPr/>
          <a:lstStyle/>
          <a:p>
            <a:r>
              <a:rPr lang="en-US" sz="3200" dirty="0" smtClean="0"/>
              <a:t>Conclusion</a:t>
            </a:r>
            <a:endParaRPr lang="en-US" sz="3200" dirty="0"/>
          </a:p>
        </p:txBody>
      </p:sp>
      <p:sp>
        <p:nvSpPr>
          <p:cNvPr id="1901572" name="Text Box 4"/>
          <p:cNvSpPr txBox="1">
            <a:spLocks noChangeArrowheads="1"/>
          </p:cNvSpPr>
          <p:nvPr/>
        </p:nvSpPr>
        <p:spPr bwMode="auto">
          <a:xfrm>
            <a:off x="914400" y="1981200"/>
            <a:ext cx="8316380" cy="3752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2800" dirty="0" smtClean="0"/>
              <a:t>Facilitation </a:t>
            </a:r>
            <a:r>
              <a:rPr lang="en-US" sz="2800" dirty="0"/>
              <a:t>with Expert choice is available to</a:t>
            </a:r>
          </a:p>
          <a:p>
            <a:pPr algn="l"/>
            <a:r>
              <a:rPr lang="en-US" sz="2800" dirty="0"/>
              <a:t>ORS and ORF service groups</a:t>
            </a:r>
          </a:p>
          <a:p>
            <a:pPr algn="l"/>
            <a:endParaRPr lang="en-US" sz="2800" dirty="0"/>
          </a:p>
          <a:p>
            <a:pPr algn="l"/>
            <a:r>
              <a:rPr lang="en-US" sz="2800" dirty="0"/>
              <a:t>Areas for consideration: vendor selection, </a:t>
            </a:r>
          </a:p>
          <a:p>
            <a:pPr algn="l"/>
            <a:r>
              <a:rPr lang="en-US" sz="2800" dirty="0"/>
              <a:t>moderate to large capital purchases, criteria </a:t>
            </a:r>
          </a:p>
          <a:p>
            <a:pPr algn="l"/>
            <a:r>
              <a:rPr lang="en-US" sz="2800" dirty="0"/>
              <a:t>development, procedure development, or  any </a:t>
            </a:r>
          </a:p>
          <a:p>
            <a:pPr algn="l"/>
            <a:r>
              <a:rPr lang="en-US" sz="2800" dirty="0"/>
              <a:t>complex decision.</a:t>
            </a:r>
          </a:p>
          <a:p>
            <a:pPr algn="l"/>
            <a:endParaRPr lang="en-US" sz="2800" dirty="0"/>
          </a:p>
          <a:p>
            <a:pPr algn="l"/>
            <a:r>
              <a:rPr lang="en-US" sz="2800" dirty="0"/>
              <a:t>If you have a project that could use Expert Choice, </a:t>
            </a:r>
          </a:p>
          <a:p>
            <a:pPr algn="l"/>
            <a:r>
              <a:rPr lang="en-US" sz="2800" dirty="0"/>
              <a:t>contact the Office of Quality Management </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2790371"/>
            <a:ext cx="6876143" cy="457200"/>
          </a:xfrm>
        </p:spPr>
        <p:txBody>
          <a:bodyPr/>
          <a:lstStyle/>
          <a:p>
            <a:r>
              <a:rPr lang="en-US" sz="1800" dirty="0"/>
              <a:t>For more information </a:t>
            </a:r>
            <a:r>
              <a:rPr lang="en-US" sz="1800" dirty="0" smtClean="0"/>
              <a:t>on Decision Making using Expert </a:t>
            </a:r>
            <a:r>
              <a:rPr lang="en-US" sz="1800" dirty="0"/>
              <a:t>Choice Software</a:t>
            </a:r>
            <a:r>
              <a:rPr lang="en-US" sz="1800" dirty="0" smtClean="0"/>
              <a:t>:</a:t>
            </a:r>
            <a:endParaRPr lang="en-US" sz="1800" dirty="0"/>
          </a:p>
        </p:txBody>
      </p:sp>
      <p:sp>
        <p:nvSpPr>
          <p:cNvPr id="1890306" name="Rectangle 2"/>
          <p:cNvSpPr>
            <a:spLocks noChangeArrowheads="1"/>
          </p:cNvSpPr>
          <p:nvPr/>
        </p:nvSpPr>
        <p:spPr bwMode="auto">
          <a:xfrm>
            <a:off x="1143000" y="3276600"/>
            <a:ext cx="7642225"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algn="l" eaLnBrk="0" hangingPunct="0">
              <a:lnSpc>
                <a:spcPct val="100000"/>
              </a:lnSpc>
              <a:spcBef>
                <a:spcPct val="20000"/>
              </a:spcBef>
              <a:buClr>
                <a:srgbClr val="000000"/>
              </a:buClr>
            </a:pPr>
            <a:r>
              <a:rPr kumimoji="1" lang="en-US" sz="1400" dirty="0">
                <a:hlinkClick r:id="rId2"/>
              </a:rPr>
              <a:t>http://</a:t>
            </a:r>
            <a:r>
              <a:rPr kumimoji="1" lang="en-US" sz="1400" dirty="0" smtClean="0">
                <a:hlinkClick r:id="rId2"/>
              </a:rPr>
              <a:t>www.ors.od.nih.gov/OD/OQM/Pages/index.aspx</a:t>
            </a:r>
            <a:endParaRPr kumimoji="1" lang="en-US" sz="1400" dirty="0"/>
          </a:p>
          <a:p>
            <a:pPr marL="342900" indent="-342900" algn="l" eaLnBrk="0" hangingPunct="0">
              <a:lnSpc>
                <a:spcPct val="100000"/>
              </a:lnSpc>
              <a:spcBef>
                <a:spcPct val="20000"/>
              </a:spcBef>
              <a:buClr>
                <a:srgbClr val="000000"/>
              </a:buClr>
            </a:pPr>
            <a:r>
              <a:rPr kumimoji="1" lang="en-US" sz="1400" dirty="0" smtClean="0">
                <a:hlinkClick r:id="rId3"/>
              </a:rPr>
              <a:t>http</a:t>
            </a:r>
            <a:r>
              <a:rPr kumimoji="1" lang="en-US" sz="1400" dirty="0">
                <a:hlinkClick r:id="rId3"/>
              </a:rPr>
              <a:t>://</a:t>
            </a:r>
            <a:r>
              <a:rPr kumimoji="1" lang="en-US" sz="1400" dirty="0" smtClean="0">
                <a:hlinkClick r:id="rId3"/>
              </a:rPr>
              <a:t>www.expertchoice.com</a:t>
            </a:r>
            <a:endParaRPr kumimoji="1" lang="en-US" sz="1400" dirty="0"/>
          </a:p>
          <a:p>
            <a:pPr marL="342900" indent="-342900" algn="l" eaLnBrk="0" hangingPunct="0">
              <a:lnSpc>
                <a:spcPct val="100000"/>
              </a:lnSpc>
              <a:spcBef>
                <a:spcPct val="20000"/>
              </a:spcBef>
              <a:buClr>
                <a:srgbClr val="000000"/>
              </a:buClr>
            </a:pPr>
            <a:endParaRPr kumimoji="1" lang="en-US" sz="1400" b="1" dirty="0"/>
          </a:p>
          <a:p>
            <a:pPr marL="342900" indent="-342900" algn="l" eaLnBrk="0" hangingPunct="0">
              <a:lnSpc>
                <a:spcPct val="100000"/>
              </a:lnSpc>
              <a:spcBef>
                <a:spcPct val="20000"/>
              </a:spcBef>
              <a:buClr>
                <a:srgbClr val="000000"/>
              </a:buClr>
            </a:pPr>
            <a:r>
              <a:rPr kumimoji="1" lang="en-US" sz="1400" b="1" dirty="0"/>
              <a:t>Or Contact:</a:t>
            </a:r>
          </a:p>
          <a:p>
            <a:pPr algn="l">
              <a:lnSpc>
                <a:spcPct val="100000"/>
              </a:lnSpc>
            </a:pPr>
            <a:r>
              <a:rPr lang="en-US" sz="1400" dirty="0"/>
              <a:t>Antonio Rodriguez</a:t>
            </a:r>
          </a:p>
          <a:p>
            <a:pPr algn="l">
              <a:lnSpc>
                <a:spcPct val="100000"/>
              </a:lnSpc>
            </a:pPr>
            <a:r>
              <a:rPr lang="en-US" sz="1400" dirty="0"/>
              <a:t>Rodrigan@mail.nih.gov</a:t>
            </a:r>
          </a:p>
          <a:p>
            <a:pPr algn="l">
              <a:lnSpc>
                <a:spcPct val="100000"/>
              </a:lnSpc>
            </a:pPr>
            <a:r>
              <a:rPr lang="en-US" sz="1400" dirty="0"/>
              <a:t>(301) 402-3440</a:t>
            </a:r>
          </a:p>
          <a:p>
            <a:pPr marL="342900" indent="-342900" algn="l" eaLnBrk="0" hangingPunct="0">
              <a:lnSpc>
                <a:spcPct val="100000"/>
              </a:lnSpc>
              <a:spcBef>
                <a:spcPct val="20000"/>
              </a:spcBef>
              <a:buClr>
                <a:srgbClr val="000000"/>
              </a:buClr>
            </a:pPr>
            <a:endParaRPr kumimoji="1" lang="en-US" sz="1400" dirty="0"/>
          </a:p>
          <a:p>
            <a:pPr marL="342900" indent="-342900" algn="l" eaLnBrk="0" hangingPunct="0">
              <a:lnSpc>
                <a:spcPct val="100000"/>
              </a:lnSpc>
              <a:spcBef>
                <a:spcPct val="20000"/>
              </a:spcBef>
              <a:buClr>
                <a:srgbClr val="000000"/>
              </a:buClr>
            </a:pPr>
            <a:r>
              <a:rPr kumimoji="1" lang="en-US" sz="1400" b="1" dirty="0"/>
              <a:t>Acknowledgements</a:t>
            </a:r>
            <a:r>
              <a:rPr kumimoji="1" lang="en-US" sz="1400" dirty="0"/>
              <a:t> </a:t>
            </a:r>
          </a:p>
          <a:p>
            <a:pPr marL="342900" indent="-342900" algn="l" eaLnBrk="0" hangingPunct="0">
              <a:lnSpc>
                <a:spcPct val="100000"/>
              </a:lnSpc>
              <a:spcBef>
                <a:spcPct val="20000"/>
              </a:spcBef>
              <a:buClr>
                <a:srgbClr val="000000"/>
              </a:buClr>
            </a:pPr>
            <a:r>
              <a:rPr kumimoji="1" lang="en-US" sz="1400" dirty="0"/>
              <a:t>This presentation was developed by the Office of Quality Management with content provided</a:t>
            </a:r>
          </a:p>
          <a:p>
            <a:pPr marL="342900" indent="-342900" algn="l" eaLnBrk="0" hangingPunct="0">
              <a:lnSpc>
                <a:spcPct val="100000"/>
              </a:lnSpc>
              <a:spcBef>
                <a:spcPct val="20000"/>
              </a:spcBef>
              <a:buClr>
                <a:srgbClr val="000000"/>
              </a:buClr>
            </a:pPr>
            <a:r>
              <a:rPr kumimoji="1" lang="en-US" sz="1400" dirty="0"/>
              <a:t>by Expert Choice, Inc.  Arlington, VA where noted.</a:t>
            </a:r>
          </a:p>
        </p:txBody>
      </p:sp>
      <p:sp>
        <p:nvSpPr>
          <p:cNvPr id="2" name="Slide Number Placeholder 1"/>
          <p:cNvSpPr>
            <a:spLocks noGrp="1"/>
          </p:cNvSpPr>
          <p:nvPr>
            <p:ph type="sldNum" sz="quarter" idx="10"/>
          </p:nvPr>
        </p:nvSpPr>
        <p:spPr/>
        <p:txBody>
          <a:bodyPr/>
          <a:lstStyle/>
          <a:p>
            <a:fld id="{CD909649-FBE3-42FD-BD16-F8DDCF768055}" type="slidenum">
              <a:rPr lang="en-US" altLang="en-US" smtClean="0"/>
              <a:pPr/>
              <a:t>2</a:t>
            </a:fld>
            <a:endParaRPr lang="en-US" altLang="en-US" dirty="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dirty="0" smtClean="0"/>
              <a:t>3</a:t>
            </a:r>
            <a:endParaRPr lang="en-US" altLang="en-US" dirty="0"/>
          </a:p>
        </p:txBody>
      </p:sp>
      <p:sp>
        <p:nvSpPr>
          <p:cNvPr id="6" name="Title 5"/>
          <p:cNvSpPr>
            <a:spLocks noGrp="1"/>
          </p:cNvSpPr>
          <p:nvPr>
            <p:ph type="title"/>
          </p:nvPr>
        </p:nvSpPr>
        <p:spPr>
          <a:xfrm>
            <a:off x="1066800" y="225425"/>
            <a:ext cx="6022975" cy="457200"/>
          </a:xfrm>
        </p:spPr>
        <p:txBody>
          <a:bodyPr/>
          <a:lstStyle/>
          <a:p>
            <a:r>
              <a:rPr lang="en-US" sz="3200" dirty="0"/>
              <a:t>Course </a:t>
            </a:r>
            <a:r>
              <a:rPr lang="en-US" sz="3200" dirty="0" smtClean="0"/>
              <a:t>Goals</a:t>
            </a:r>
            <a:endParaRPr lang="en-US" sz="3200" dirty="0"/>
          </a:p>
        </p:txBody>
      </p:sp>
      <p:sp>
        <p:nvSpPr>
          <p:cNvPr id="1895427" name="Text Box 3"/>
          <p:cNvSpPr txBox="1">
            <a:spLocks noChangeArrowheads="1"/>
          </p:cNvSpPr>
          <p:nvPr/>
        </p:nvSpPr>
        <p:spPr bwMode="auto">
          <a:xfrm>
            <a:off x="1073150" y="1733550"/>
            <a:ext cx="7891585" cy="2915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buFontTx/>
              <a:buChar char="•"/>
            </a:pPr>
            <a:r>
              <a:rPr lang="en-US" sz="2400" dirty="0"/>
              <a:t>Understand basic decision making theory</a:t>
            </a:r>
          </a:p>
          <a:p>
            <a:pPr algn="l">
              <a:buFontTx/>
              <a:buChar char="•"/>
            </a:pPr>
            <a:endParaRPr lang="en-US" sz="2400" dirty="0"/>
          </a:p>
          <a:p>
            <a:pPr algn="l">
              <a:buFontTx/>
              <a:buChar char="•"/>
            </a:pPr>
            <a:r>
              <a:rPr lang="en-US" sz="2400" dirty="0"/>
              <a:t>Provide a structured approach for decision making</a:t>
            </a:r>
          </a:p>
          <a:p>
            <a:pPr algn="l"/>
            <a:endParaRPr lang="en-US" sz="2400" dirty="0"/>
          </a:p>
          <a:p>
            <a:pPr algn="l">
              <a:buFontTx/>
              <a:buChar char="•"/>
            </a:pPr>
            <a:r>
              <a:rPr lang="en-US" sz="2400" dirty="0"/>
              <a:t>Provide an introduction into Expert Choice software and</a:t>
            </a:r>
          </a:p>
          <a:p>
            <a:pPr algn="l"/>
            <a:r>
              <a:rPr lang="en-US" sz="2400" dirty="0"/>
              <a:t> hardware tool.</a:t>
            </a:r>
          </a:p>
          <a:p>
            <a:pPr algn="l">
              <a:buFontTx/>
              <a:buChar char="•"/>
            </a:pPr>
            <a:endParaRPr lang="en-US" sz="2400" dirty="0"/>
          </a:p>
          <a:p>
            <a:pPr algn="l">
              <a:buFontTx/>
              <a:buChar char="•"/>
            </a:pPr>
            <a:r>
              <a:rPr lang="en-US" sz="2400" dirty="0"/>
              <a:t>Have class participate in building a decision model in </a:t>
            </a:r>
          </a:p>
          <a:p>
            <a:pPr algn="l"/>
            <a:r>
              <a:rPr lang="en-US" sz="2400" dirty="0"/>
              <a:t> Expert </a:t>
            </a:r>
            <a:r>
              <a:rPr lang="en-US" sz="2400" dirty="0" smtClean="0"/>
              <a:t>Choice</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r>
              <a:rPr lang="en-US" altLang="en-US" dirty="0" smtClean="0"/>
              <a:t>4</a:t>
            </a:r>
            <a:endParaRPr lang="en-US" altLang="en-US" dirty="0"/>
          </a:p>
        </p:txBody>
      </p:sp>
      <p:sp>
        <p:nvSpPr>
          <p:cNvPr id="1878094" name="Rectangle 78"/>
          <p:cNvSpPr>
            <a:spLocks noGrp="1" noChangeArrowheads="1"/>
          </p:cNvSpPr>
          <p:nvPr>
            <p:ph type="title"/>
          </p:nvPr>
        </p:nvSpPr>
        <p:spPr>
          <a:xfrm>
            <a:off x="1143000" y="0"/>
            <a:ext cx="8382000" cy="762000"/>
          </a:xfrm>
          <a:no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lIns="0" tIns="0" rIns="0" bIns="0"/>
          <a:lstStyle/>
          <a:p>
            <a:r>
              <a:rPr lang="en-US" sz="3200"/>
              <a:t>The Challenge</a:t>
            </a:r>
          </a:p>
        </p:txBody>
      </p:sp>
      <p:grpSp>
        <p:nvGrpSpPr>
          <p:cNvPr id="4" name="Group 3" descr="The greatest challenge faced by decision makers is not to fall in a decision failure. Decision failure is construed of three parts: Complexity and responsibility, dysfunctional decision making, and bad outcomes. Complexity and Responsibility feed into Dysfunctional Decision Making, which feed into Bad outcomes, which in turn feed back to Complexity and Responsibility. Complexities and responsibilities consist of poor information, competing objectives, compliance, need for ROI, uncertainty, need for accountability, time pressure, need to align spending with objectives, risk, and limited resources. Dysfunctional Decision Making include politicking, dictates, end arounds, horse trading, pet projects, crisis mismanagement, top down funding, knee-jerk decisions, and across the board cuts. Bad Outcomes include failed projects, lost money, frustration, dissatisfaction, wasted resources, bad choices, misalignment, and compliance failure." title="Decision Failure"/>
          <p:cNvGrpSpPr/>
          <p:nvPr/>
        </p:nvGrpSpPr>
        <p:grpSpPr>
          <a:xfrm>
            <a:off x="1587" y="914400"/>
            <a:ext cx="9142413" cy="5780087"/>
            <a:chOff x="0" y="1077913"/>
            <a:chExt cx="9142413" cy="5780087"/>
          </a:xfrm>
        </p:grpSpPr>
        <p:grpSp>
          <p:nvGrpSpPr>
            <p:cNvPr id="1878138" name="Group 122" descr="The greatest challenge faced by decision makers is the possibility of decision failure. Decision failure is construed of three parts Complexity and responsibility, dysfunctional decision making, and bad outcomes. Bad outcomes feed into Complexity and Responsibility, which feed into Dysfunctional Decision Making.  The following is a list of complexities and responsibilities: poor information, competing objectives, compliance, need for ROI, uncertainty, need for accountability, time pressure, need to align spending with objectives, risk, and limited resources." title="Complexity and Responsibility"/>
            <p:cNvGrpSpPr>
              <a:grpSpLocks/>
            </p:cNvGrpSpPr>
            <p:nvPr/>
          </p:nvGrpSpPr>
          <p:grpSpPr bwMode="auto">
            <a:xfrm>
              <a:off x="77788" y="1077913"/>
              <a:ext cx="4154487" cy="4156075"/>
              <a:chOff x="49" y="679"/>
              <a:chExt cx="2617" cy="2618"/>
            </a:xfrm>
          </p:grpSpPr>
          <p:sp>
            <p:nvSpPr>
              <p:cNvPr id="1878139" name="Oval 123"/>
              <p:cNvSpPr>
                <a:spLocks noChangeArrowheads="1"/>
              </p:cNvSpPr>
              <p:nvPr/>
            </p:nvSpPr>
            <p:spPr bwMode="auto">
              <a:xfrm>
                <a:off x="707" y="1313"/>
                <a:ext cx="987" cy="389"/>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00000"/>
                  </a:lnSpc>
                </a:pPr>
                <a:r>
                  <a:rPr lang="en-US" sz="1200" b="1"/>
                  <a:t>Competing Objectives</a:t>
                </a:r>
              </a:p>
            </p:txBody>
          </p:sp>
          <p:sp>
            <p:nvSpPr>
              <p:cNvPr id="1878140" name="Oval 124"/>
              <p:cNvSpPr>
                <a:spLocks noChangeArrowheads="1"/>
              </p:cNvSpPr>
              <p:nvPr/>
            </p:nvSpPr>
            <p:spPr bwMode="auto">
              <a:xfrm>
                <a:off x="230" y="1743"/>
                <a:ext cx="1030" cy="227"/>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00000"/>
                  </a:lnSpc>
                </a:pPr>
                <a:r>
                  <a:rPr lang="en-US" sz="1200" b="1"/>
                  <a:t>Uncertainty</a:t>
                </a:r>
              </a:p>
            </p:txBody>
          </p:sp>
          <p:sp>
            <p:nvSpPr>
              <p:cNvPr id="1878141" name="Oval 125"/>
              <p:cNvSpPr>
                <a:spLocks noChangeArrowheads="1"/>
              </p:cNvSpPr>
              <p:nvPr/>
            </p:nvSpPr>
            <p:spPr bwMode="auto">
              <a:xfrm>
                <a:off x="1271" y="1764"/>
                <a:ext cx="1208" cy="409"/>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nSpc>
                    <a:spcPct val="100000"/>
                  </a:lnSpc>
                </a:pPr>
                <a:r>
                  <a:rPr lang="en-US" sz="1200" b="1" dirty="0"/>
                  <a:t>Need for Accountability</a:t>
                </a:r>
              </a:p>
            </p:txBody>
          </p:sp>
          <p:sp>
            <p:nvSpPr>
              <p:cNvPr id="1878142" name="Oval 126"/>
              <p:cNvSpPr>
                <a:spLocks noChangeArrowheads="1"/>
              </p:cNvSpPr>
              <p:nvPr/>
            </p:nvSpPr>
            <p:spPr bwMode="auto">
              <a:xfrm>
                <a:off x="124" y="2056"/>
                <a:ext cx="1280" cy="552"/>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00000"/>
                  </a:lnSpc>
                </a:pPr>
                <a:r>
                  <a:rPr lang="en-US" sz="1200" b="1"/>
                  <a:t>Need to align spending with objectives</a:t>
                </a:r>
              </a:p>
            </p:txBody>
          </p:sp>
          <p:sp>
            <p:nvSpPr>
              <p:cNvPr id="1878143" name="Oval 127"/>
              <p:cNvSpPr>
                <a:spLocks noChangeArrowheads="1"/>
              </p:cNvSpPr>
              <p:nvPr/>
            </p:nvSpPr>
            <p:spPr bwMode="auto">
              <a:xfrm>
                <a:off x="791" y="2660"/>
                <a:ext cx="627" cy="227"/>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00000"/>
                  </a:lnSpc>
                </a:pPr>
                <a:r>
                  <a:rPr lang="en-US" sz="1200" b="1"/>
                  <a:t>Risk</a:t>
                </a:r>
              </a:p>
            </p:txBody>
          </p:sp>
          <p:sp>
            <p:nvSpPr>
              <p:cNvPr id="1878144" name="Oval 128"/>
              <p:cNvSpPr>
                <a:spLocks noChangeArrowheads="1"/>
              </p:cNvSpPr>
              <p:nvPr/>
            </p:nvSpPr>
            <p:spPr bwMode="auto">
              <a:xfrm>
                <a:off x="1694" y="1425"/>
                <a:ext cx="972" cy="227"/>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00000"/>
                  </a:lnSpc>
                </a:pPr>
                <a:r>
                  <a:rPr lang="en-US" sz="1200" b="1"/>
                  <a:t>Need for ROI</a:t>
                </a:r>
              </a:p>
            </p:txBody>
          </p:sp>
          <p:sp>
            <p:nvSpPr>
              <p:cNvPr id="1878145" name="Oval 129"/>
              <p:cNvSpPr>
                <a:spLocks noChangeArrowheads="1"/>
              </p:cNvSpPr>
              <p:nvPr/>
            </p:nvSpPr>
            <p:spPr bwMode="auto">
              <a:xfrm>
                <a:off x="1417" y="2332"/>
                <a:ext cx="764" cy="389"/>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00000"/>
                  </a:lnSpc>
                </a:pPr>
                <a:r>
                  <a:rPr lang="en-US" sz="1200" b="1"/>
                  <a:t>Time Pressure</a:t>
                </a:r>
              </a:p>
            </p:txBody>
          </p:sp>
          <p:sp>
            <p:nvSpPr>
              <p:cNvPr id="1878146" name="Oval 130"/>
              <p:cNvSpPr>
                <a:spLocks noChangeArrowheads="1"/>
              </p:cNvSpPr>
              <p:nvPr/>
            </p:nvSpPr>
            <p:spPr bwMode="auto">
              <a:xfrm>
                <a:off x="49" y="1010"/>
                <a:ext cx="939" cy="389"/>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00000"/>
                  </a:lnSpc>
                </a:pPr>
                <a:r>
                  <a:rPr lang="en-US" sz="1200" b="1"/>
                  <a:t>Poor Information</a:t>
                </a:r>
              </a:p>
            </p:txBody>
          </p:sp>
          <p:sp>
            <p:nvSpPr>
              <p:cNvPr id="1878147" name="Oval 131"/>
              <p:cNvSpPr>
                <a:spLocks noChangeArrowheads="1"/>
              </p:cNvSpPr>
              <p:nvPr/>
            </p:nvSpPr>
            <p:spPr bwMode="auto">
              <a:xfrm>
                <a:off x="124" y="2908"/>
                <a:ext cx="939" cy="389"/>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00000"/>
                  </a:lnSpc>
                </a:pPr>
                <a:r>
                  <a:rPr lang="en-US" sz="1200" b="1"/>
                  <a:t>Limited Resources</a:t>
                </a:r>
              </a:p>
            </p:txBody>
          </p:sp>
          <p:sp>
            <p:nvSpPr>
              <p:cNvPr id="1878148" name="Text Box 132"/>
              <p:cNvSpPr txBox="1">
                <a:spLocks noChangeArrowheads="1"/>
              </p:cNvSpPr>
              <p:nvPr/>
            </p:nvSpPr>
            <p:spPr bwMode="auto">
              <a:xfrm>
                <a:off x="49" y="679"/>
                <a:ext cx="244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lnSpc>
                    <a:spcPct val="100000"/>
                  </a:lnSpc>
                </a:pPr>
                <a:r>
                  <a:rPr lang="en-US" sz="2000" b="1">
                    <a:effectLst>
                      <a:outerShdw blurRad="38100" dist="38100" dir="2700000" algn="tl">
                        <a:srgbClr val="C0C0C0"/>
                      </a:outerShdw>
                    </a:effectLst>
                  </a:rPr>
                  <a:t>Complexity and Responsibility</a:t>
                </a:r>
              </a:p>
            </p:txBody>
          </p:sp>
          <p:sp>
            <p:nvSpPr>
              <p:cNvPr id="1878149" name="Oval 133"/>
              <p:cNvSpPr>
                <a:spLocks noChangeArrowheads="1"/>
              </p:cNvSpPr>
              <p:nvPr/>
            </p:nvSpPr>
            <p:spPr bwMode="auto">
              <a:xfrm>
                <a:off x="1694" y="1119"/>
                <a:ext cx="939" cy="227"/>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00000"/>
                  </a:lnSpc>
                </a:pPr>
                <a:r>
                  <a:rPr lang="en-US" sz="1200" b="1"/>
                  <a:t>Compliance</a:t>
                </a:r>
              </a:p>
            </p:txBody>
          </p:sp>
        </p:grpSp>
        <p:grpSp>
          <p:nvGrpSpPr>
            <p:cNvPr id="1878150" name="Group 134" descr="The greatest challenge faced by decision makers is the possibility of decision failure. Decision failure is construed of three parts Complexity and responsibility, dysfunctional decision making, and bad outcomes. Complexity and Responsibility feed into Dysfunctional Decision Making, which feed into Bad outcomes. The following is a list of Dysfunctional Decision Making: politicking, dictates, end arounds, horse trading, pet projects, crisis mismanagement, top down funding, knee-jerk decisions, and across the board cuts." title="Dysfunctional Decision Making"/>
            <p:cNvGrpSpPr>
              <a:grpSpLocks/>
            </p:cNvGrpSpPr>
            <p:nvPr/>
          </p:nvGrpSpPr>
          <p:grpSpPr bwMode="auto">
            <a:xfrm>
              <a:off x="4495800" y="1103313"/>
              <a:ext cx="4645025" cy="4171950"/>
              <a:chOff x="2832" y="695"/>
              <a:chExt cx="2926" cy="2628"/>
            </a:xfrm>
          </p:grpSpPr>
          <p:sp>
            <p:nvSpPr>
              <p:cNvPr id="1878151" name="Oval 135"/>
              <p:cNvSpPr>
                <a:spLocks noChangeArrowheads="1"/>
              </p:cNvSpPr>
              <p:nvPr/>
            </p:nvSpPr>
            <p:spPr bwMode="auto">
              <a:xfrm>
                <a:off x="3879" y="1286"/>
                <a:ext cx="939" cy="389"/>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00000"/>
                  </a:lnSpc>
                </a:pPr>
                <a:r>
                  <a:rPr lang="en-US" sz="1200" b="1"/>
                  <a:t>End Arounds</a:t>
                </a:r>
              </a:p>
            </p:txBody>
          </p:sp>
          <p:sp>
            <p:nvSpPr>
              <p:cNvPr id="1878152" name="Oval 136"/>
              <p:cNvSpPr>
                <a:spLocks noChangeArrowheads="1"/>
              </p:cNvSpPr>
              <p:nvPr/>
            </p:nvSpPr>
            <p:spPr bwMode="auto">
              <a:xfrm>
                <a:off x="3335" y="1045"/>
                <a:ext cx="949" cy="245"/>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nSpc>
                    <a:spcPct val="100000"/>
                  </a:lnSpc>
                </a:pPr>
                <a:r>
                  <a:rPr lang="en-US" sz="1200" b="1" dirty="0"/>
                  <a:t>Politicking</a:t>
                </a:r>
              </a:p>
            </p:txBody>
          </p:sp>
          <p:sp>
            <p:nvSpPr>
              <p:cNvPr id="1878153" name="AutoShape 137"/>
              <p:cNvSpPr>
                <a:spLocks noChangeArrowheads="1"/>
              </p:cNvSpPr>
              <p:nvPr/>
            </p:nvSpPr>
            <p:spPr bwMode="auto">
              <a:xfrm>
                <a:off x="2832" y="1168"/>
                <a:ext cx="499" cy="281"/>
              </a:xfrm>
              <a:prstGeom prst="rightArrow">
                <a:avLst>
                  <a:gd name="adj1" fmla="val 50000"/>
                  <a:gd name="adj2" fmla="val 44395"/>
                </a:avLst>
              </a:prstGeom>
              <a:solidFill>
                <a:schemeClr val="folHlink"/>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78154" name="Oval 138"/>
              <p:cNvSpPr>
                <a:spLocks noChangeArrowheads="1"/>
              </p:cNvSpPr>
              <p:nvPr/>
            </p:nvSpPr>
            <p:spPr bwMode="auto">
              <a:xfrm>
                <a:off x="4726" y="1702"/>
                <a:ext cx="939" cy="227"/>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00000"/>
                  </a:lnSpc>
                </a:pPr>
                <a:r>
                  <a:rPr lang="en-US" sz="1200" b="1"/>
                  <a:t>Pet Projects</a:t>
                </a:r>
              </a:p>
            </p:txBody>
          </p:sp>
          <p:sp>
            <p:nvSpPr>
              <p:cNvPr id="1878155" name="Text Box 139"/>
              <p:cNvSpPr txBox="1">
                <a:spLocks noChangeArrowheads="1"/>
              </p:cNvSpPr>
              <p:nvPr/>
            </p:nvSpPr>
            <p:spPr bwMode="auto">
              <a:xfrm>
                <a:off x="3151" y="695"/>
                <a:ext cx="25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lnSpc>
                    <a:spcPct val="100000"/>
                  </a:lnSpc>
                </a:pPr>
                <a:r>
                  <a:rPr lang="en-US" sz="2000" b="1">
                    <a:effectLst>
                      <a:outerShdw blurRad="38100" dist="38100" dir="2700000" algn="tl">
                        <a:srgbClr val="C0C0C0"/>
                      </a:outerShdw>
                    </a:effectLst>
                  </a:rPr>
                  <a:t>Dysfunctional Decision Making</a:t>
                </a:r>
              </a:p>
            </p:txBody>
          </p:sp>
          <p:sp>
            <p:nvSpPr>
              <p:cNvPr id="1878156" name="Oval 140"/>
              <p:cNvSpPr>
                <a:spLocks noChangeArrowheads="1"/>
              </p:cNvSpPr>
              <p:nvPr/>
            </p:nvSpPr>
            <p:spPr bwMode="auto">
              <a:xfrm>
                <a:off x="4605" y="1172"/>
                <a:ext cx="1061" cy="227"/>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00000"/>
                  </a:lnSpc>
                </a:pPr>
                <a:r>
                  <a:rPr lang="en-US" sz="1200" b="1" dirty="0"/>
                  <a:t>Horse Trading</a:t>
                </a:r>
              </a:p>
            </p:txBody>
          </p:sp>
          <p:sp>
            <p:nvSpPr>
              <p:cNvPr id="1878157" name="Oval 141"/>
              <p:cNvSpPr>
                <a:spLocks noChangeArrowheads="1"/>
              </p:cNvSpPr>
              <p:nvPr/>
            </p:nvSpPr>
            <p:spPr bwMode="auto">
              <a:xfrm>
                <a:off x="3967" y="2332"/>
                <a:ext cx="850" cy="389"/>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00000"/>
                  </a:lnSpc>
                </a:pPr>
                <a:r>
                  <a:rPr lang="en-US" sz="1200" b="1"/>
                  <a:t>Top Down Funding</a:t>
                </a:r>
              </a:p>
            </p:txBody>
          </p:sp>
          <p:sp>
            <p:nvSpPr>
              <p:cNvPr id="1878158" name="Oval 142"/>
              <p:cNvSpPr>
                <a:spLocks noChangeArrowheads="1"/>
              </p:cNvSpPr>
              <p:nvPr/>
            </p:nvSpPr>
            <p:spPr bwMode="auto">
              <a:xfrm>
                <a:off x="3170" y="1449"/>
                <a:ext cx="716" cy="227"/>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00000"/>
                  </a:lnSpc>
                </a:pPr>
                <a:r>
                  <a:rPr lang="en-US" sz="1200" b="1"/>
                  <a:t>Dictates</a:t>
                </a:r>
              </a:p>
            </p:txBody>
          </p:sp>
          <p:sp>
            <p:nvSpPr>
              <p:cNvPr id="1878159" name="Oval 143"/>
              <p:cNvSpPr>
                <a:spLocks noChangeArrowheads="1"/>
              </p:cNvSpPr>
              <p:nvPr/>
            </p:nvSpPr>
            <p:spPr bwMode="auto">
              <a:xfrm>
                <a:off x="3751" y="1774"/>
                <a:ext cx="1067" cy="389"/>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00000"/>
                  </a:lnSpc>
                </a:pPr>
                <a:r>
                  <a:rPr lang="en-US" sz="1200" b="1" dirty="0"/>
                  <a:t>Crisis </a:t>
                </a:r>
                <a:r>
                  <a:rPr lang="en-US" sz="1200" b="1" dirty="0" err="1"/>
                  <a:t>Mis</a:t>
                </a:r>
                <a:r>
                  <a:rPr lang="en-US" sz="1200" b="1" dirty="0"/>
                  <a:t>-Management</a:t>
                </a:r>
              </a:p>
            </p:txBody>
          </p:sp>
          <p:sp>
            <p:nvSpPr>
              <p:cNvPr id="1878160" name="Oval 144"/>
              <p:cNvSpPr>
                <a:spLocks noChangeArrowheads="1"/>
              </p:cNvSpPr>
              <p:nvPr/>
            </p:nvSpPr>
            <p:spPr bwMode="auto">
              <a:xfrm>
                <a:off x="4679" y="2934"/>
                <a:ext cx="987" cy="389"/>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00000"/>
                  </a:lnSpc>
                </a:pPr>
                <a:r>
                  <a:rPr lang="en-US" sz="1200" b="1"/>
                  <a:t>Across the Board Cuts</a:t>
                </a:r>
              </a:p>
            </p:txBody>
          </p:sp>
          <p:sp>
            <p:nvSpPr>
              <p:cNvPr id="1878161" name="Oval 145"/>
              <p:cNvSpPr>
                <a:spLocks noChangeArrowheads="1"/>
              </p:cNvSpPr>
              <p:nvPr/>
            </p:nvSpPr>
            <p:spPr bwMode="auto">
              <a:xfrm>
                <a:off x="4819" y="2271"/>
                <a:ext cx="939" cy="389"/>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00000"/>
                  </a:lnSpc>
                </a:pPr>
                <a:r>
                  <a:rPr lang="en-US" sz="1200" b="1"/>
                  <a:t>Knee-Jerk Decisions</a:t>
                </a:r>
              </a:p>
            </p:txBody>
          </p:sp>
        </p:grpSp>
        <p:sp>
          <p:nvSpPr>
            <p:cNvPr id="1878162" name="Line 146"/>
            <p:cNvSpPr>
              <a:spLocks noChangeShapeType="1"/>
            </p:cNvSpPr>
            <p:nvPr/>
          </p:nvSpPr>
          <p:spPr bwMode="auto">
            <a:xfrm>
              <a:off x="4764088" y="1103313"/>
              <a:ext cx="0" cy="259873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78163" name="Line 147"/>
            <p:cNvSpPr>
              <a:spLocks noChangeShapeType="1"/>
            </p:cNvSpPr>
            <p:nvPr/>
          </p:nvSpPr>
          <p:spPr bwMode="auto">
            <a:xfrm>
              <a:off x="4764088" y="3702050"/>
              <a:ext cx="4378325" cy="315595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78164" name="Line 148"/>
            <p:cNvSpPr>
              <a:spLocks noChangeShapeType="1"/>
            </p:cNvSpPr>
            <p:nvPr/>
          </p:nvSpPr>
          <p:spPr bwMode="auto">
            <a:xfrm flipH="1">
              <a:off x="0" y="3702050"/>
              <a:ext cx="4764088" cy="315595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78165" name="Oval 149"/>
            <p:cNvSpPr>
              <a:spLocks noChangeArrowheads="1"/>
            </p:cNvSpPr>
            <p:nvPr/>
          </p:nvSpPr>
          <p:spPr bwMode="auto">
            <a:xfrm>
              <a:off x="3722688" y="2797175"/>
              <a:ext cx="2135187" cy="2006600"/>
            </a:xfrm>
            <a:prstGeom prst="ellipse">
              <a:avLst/>
            </a:prstGeom>
            <a:solidFill>
              <a:schemeClr val="hlink"/>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1800" b="1">
                  <a:solidFill>
                    <a:srgbClr val="FF3300"/>
                  </a:solidFill>
                </a:rPr>
                <a:t>Decision</a:t>
              </a:r>
              <a:br>
                <a:rPr lang="en-US" sz="1800" b="1">
                  <a:solidFill>
                    <a:srgbClr val="FF3300"/>
                  </a:solidFill>
                </a:rPr>
              </a:br>
              <a:r>
                <a:rPr lang="en-US" sz="1800" b="1">
                  <a:solidFill>
                    <a:srgbClr val="FF3300"/>
                  </a:solidFill>
                </a:rPr>
                <a:t>Failure</a:t>
              </a:r>
            </a:p>
          </p:txBody>
        </p:sp>
        <p:grpSp>
          <p:nvGrpSpPr>
            <p:cNvPr id="1878166" name="Group 150" descr="The greatest challenge faced by decision makers is the possibility of decision failure. Decision failure is construed of three parts Complexity and responsibility, dysfunctional decision making, and bad outcomes. Dysfunctional Decision Making feed into Bad outcomes, which feed into Complexity and Responsibility. The following is a list of Bad Outcomes: failed projects, lost money, frustration, dissatisfaction, wasted resources, bad choices, misalignment, and compliance failure." title="Bad Outcomes"/>
            <p:cNvGrpSpPr>
              <a:grpSpLocks/>
            </p:cNvGrpSpPr>
            <p:nvPr/>
          </p:nvGrpSpPr>
          <p:grpSpPr bwMode="auto">
            <a:xfrm>
              <a:off x="1689100" y="4583113"/>
              <a:ext cx="5870575" cy="2157412"/>
              <a:chOff x="1064" y="2887"/>
              <a:chExt cx="3698" cy="1359"/>
            </a:xfrm>
          </p:grpSpPr>
          <p:sp>
            <p:nvSpPr>
              <p:cNvPr id="1878167" name="Text Box 151"/>
              <p:cNvSpPr txBox="1">
                <a:spLocks noChangeArrowheads="1"/>
              </p:cNvSpPr>
              <p:nvPr/>
            </p:nvSpPr>
            <p:spPr bwMode="auto">
              <a:xfrm>
                <a:off x="2479" y="3996"/>
                <a:ext cx="124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lnSpc>
                    <a:spcPct val="100000"/>
                  </a:lnSpc>
                </a:pPr>
                <a:r>
                  <a:rPr lang="en-US" sz="2000" b="1">
                    <a:effectLst>
                      <a:outerShdw blurRad="38100" dist="38100" dir="2700000" algn="tl">
                        <a:srgbClr val="C0C0C0"/>
                      </a:outerShdw>
                    </a:effectLst>
                  </a:rPr>
                  <a:t>Bad Outcomes</a:t>
                </a:r>
              </a:p>
            </p:txBody>
          </p:sp>
          <p:grpSp>
            <p:nvGrpSpPr>
              <p:cNvPr id="1878168" name="Group 152"/>
              <p:cNvGrpSpPr>
                <a:grpSpLocks/>
              </p:cNvGrpSpPr>
              <p:nvPr/>
            </p:nvGrpSpPr>
            <p:grpSpPr bwMode="auto">
              <a:xfrm>
                <a:off x="1064" y="2887"/>
                <a:ext cx="3698" cy="1271"/>
                <a:chOff x="1064" y="2887"/>
                <a:chExt cx="3698" cy="1271"/>
              </a:xfrm>
            </p:grpSpPr>
            <p:sp>
              <p:nvSpPr>
                <p:cNvPr id="1878169" name="AutoShape 153"/>
                <p:cNvSpPr>
                  <a:spLocks noChangeArrowheads="1"/>
                </p:cNvSpPr>
                <p:nvPr/>
              </p:nvSpPr>
              <p:spPr bwMode="auto">
                <a:xfrm rot="35689607">
                  <a:off x="1557" y="2958"/>
                  <a:ext cx="411" cy="269"/>
                </a:xfrm>
                <a:prstGeom prst="rightArrow">
                  <a:avLst>
                    <a:gd name="adj1" fmla="val 50000"/>
                    <a:gd name="adj2" fmla="val 38197"/>
                  </a:avLst>
                </a:prstGeom>
                <a:solidFill>
                  <a:schemeClr val="folHlink"/>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78170" name="Oval 154"/>
                <p:cNvSpPr>
                  <a:spLocks noChangeArrowheads="1"/>
                </p:cNvSpPr>
                <p:nvPr/>
              </p:nvSpPr>
              <p:spPr bwMode="auto">
                <a:xfrm>
                  <a:off x="3170" y="3071"/>
                  <a:ext cx="897" cy="227"/>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00000"/>
                    </a:lnSpc>
                  </a:pPr>
                  <a:r>
                    <a:rPr lang="en-US" sz="1200" b="1"/>
                    <a:t>Lost Money</a:t>
                  </a:r>
                </a:p>
              </p:txBody>
            </p:sp>
            <p:sp>
              <p:nvSpPr>
                <p:cNvPr id="1878171" name="Oval 155"/>
                <p:cNvSpPr>
                  <a:spLocks noChangeArrowheads="1"/>
                </p:cNvSpPr>
                <p:nvPr/>
              </p:nvSpPr>
              <p:spPr bwMode="auto">
                <a:xfrm>
                  <a:off x="3214" y="3551"/>
                  <a:ext cx="1166" cy="227"/>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00000"/>
                    </a:lnSpc>
                  </a:pPr>
                  <a:r>
                    <a:rPr lang="en-US" sz="1200" b="1"/>
                    <a:t>Dissatisfaction</a:t>
                  </a:r>
                </a:p>
              </p:txBody>
            </p:sp>
            <p:sp>
              <p:nvSpPr>
                <p:cNvPr id="1878172" name="Oval 156"/>
                <p:cNvSpPr>
                  <a:spLocks noChangeArrowheads="1"/>
                </p:cNvSpPr>
                <p:nvPr/>
              </p:nvSpPr>
              <p:spPr bwMode="auto">
                <a:xfrm>
                  <a:off x="3865" y="3769"/>
                  <a:ext cx="897" cy="389"/>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00000"/>
                    </a:lnSpc>
                  </a:pPr>
                  <a:r>
                    <a:rPr lang="en-US" sz="1200" b="1"/>
                    <a:t>Wasted Resources</a:t>
                  </a:r>
                </a:p>
              </p:txBody>
            </p:sp>
            <p:sp>
              <p:nvSpPr>
                <p:cNvPr id="1878173" name="Oval 157"/>
                <p:cNvSpPr>
                  <a:spLocks noChangeArrowheads="1"/>
                </p:cNvSpPr>
                <p:nvPr/>
              </p:nvSpPr>
              <p:spPr bwMode="auto">
                <a:xfrm>
                  <a:off x="2273" y="3071"/>
                  <a:ext cx="897" cy="389"/>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00000"/>
                    </a:lnSpc>
                  </a:pPr>
                  <a:r>
                    <a:rPr lang="en-US" sz="1200" b="1"/>
                    <a:t>Failed Projects</a:t>
                  </a:r>
                </a:p>
              </p:txBody>
            </p:sp>
            <p:sp>
              <p:nvSpPr>
                <p:cNvPr id="1878174" name="Oval 158"/>
                <p:cNvSpPr>
                  <a:spLocks noChangeArrowheads="1"/>
                </p:cNvSpPr>
                <p:nvPr/>
              </p:nvSpPr>
              <p:spPr bwMode="auto">
                <a:xfrm>
                  <a:off x="3013" y="3324"/>
                  <a:ext cx="897" cy="227"/>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00000"/>
                    </a:lnSpc>
                  </a:pPr>
                  <a:r>
                    <a:rPr lang="en-US" sz="1200" b="1"/>
                    <a:t>Frustration</a:t>
                  </a:r>
                </a:p>
              </p:txBody>
            </p:sp>
            <p:sp>
              <p:nvSpPr>
                <p:cNvPr id="1878175" name="Oval 159"/>
                <p:cNvSpPr>
                  <a:spLocks noChangeArrowheads="1"/>
                </p:cNvSpPr>
                <p:nvPr/>
              </p:nvSpPr>
              <p:spPr bwMode="auto">
                <a:xfrm>
                  <a:off x="2180" y="3664"/>
                  <a:ext cx="1166" cy="227"/>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00000"/>
                    </a:lnSpc>
                  </a:pPr>
                  <a:r>
                    <a:rPr lang="en-US" sz="1200" b="1"/>
                    <a:t>Bad Choices</a:t>
                  </a:r>
                </a:p>
              </p:txBody>
            </p:sp>
            <p:sp>
              <p:nvSpPr>
                <p:cNvPr id="1878176" name="Oval 160"/>
                <p:cNvSpPr>
                  <a:spLocks noChangeArrowheads="1"/>
                </p:cNvSpPr>
                <p:nvPr/>
              </p:nvSpPr>
              <p:spPr bwMode="auto">
                <a:xfrm>
                  <a:off x="1534" y="3420"/>
                  <a:ext cx="1081" cy="245"/>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nSpc>
                      <a:spcPct val="100000"/>
                    </a:lnSpc>
                  </a:pPr>
                  <a:r>
                    <a:rPr lang="en-US" sz="1200" b="1" dirty="0"/>
                    <a:t>Misalignment</a:t>
                  </a:r>
                </a:p>
              </p:txBody>
            </p:sp>
            <p:sp>
              <p:nvSpPr>
                <p:cNvPr id="1878177" name="Oval 161"/>
                <p:cNvSpPr>
                  <a:spLocks noChangeArrowheads="1"/>
                </p:cNvSpPr>
                <p:nvPr/>
              </p:nvSpPr>
              <p:spPr bwMode="auto">
                <a:xfrm>
                  <a:off x="1064" y="3656"/>
                  <a:ext cx="1116" cy="389"/>
                </a:xfrm>
                <a:prstGeom prst="ellipse">
                  <a:avLst/>
                </a:prstGeom>
                <a:solidFill>
                  <a:srgbClr val="FFFF99"/>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00000"/>
                    </a:lnSpc>
                  </a:pPr>
                  <a:r>
                    <a:rPr lang="en-US" sz="1200" b="1"/>
                    <a:t>Compliance Failure</a:t>
                  </a:r>
                </a:p>
              </p:txBody>
            </p:sp>
            <p:sp>
              <p:nvSpPr>
                <p:cNvPr id="1878178" name="AutoShape 162"/>
                <p:cNvSpPr>
                  <a:spLocks noChangeArrowheads="1"/>
                </p:cNvSpPr>
                <p:nvPr/>
              </p:nvSpPr>
              <p:spPr bwMode="auto">
                <a:xfrm rot="29529873">
                  <a:off x="4115" y="3151"/>
                  <a:ext cx="411" cy="269"/>
                </a:xfrm>
                <a:prstGeom prst="rightArrow">
                  <a:avLst>
                    <a:gd name="adj1" fmla="val 50000"/>
                    <a:gd name="adj2" fmla="val 38197"/>
                  </a:avLst>
                </a:prstGeom>
                <a:solidFill>
                  <a:schemeClr val="folHlink"/>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878179" name="Text Box 163"/>
            <p:cNvSpPr txBox="1">
              <a:spLocks noChangeArrowheads="1"/>
            </p:cNvSpPr>
            <p:nvPr/>
          </p:nvSpPr>
          <p:spPr bwMode="auto">
            <a:xfrm>
              <a:off x="893763" y="6638925"/>
              <a:ext cx="1676400"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000"/>
                <a:t>Provided by Expert Choice</a:t>
              </a:r>
            </a:p>
          </p:txBody>
        </p:sp>
      </p:gr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r>
              <a:rPr lang="en-US" altLang="en-US" dirty="0" smtClean="0"/>
              <a:t>5</a:t>
            </a:r>
            <a:endParaRPr lang="en-US" altLang="en-US" dirty="0"/>
          </a:p>
        </p:txBody>
      </p:sp>
      <p:sp>
        <p:nvSpPr>
          <p:cNvPr id="7" name="Title 6"/>
          <p:cNvSpPr>
            <a:spLocks noGrp="1"/>
          </p:cNvSpPr>
          <p:nvPr>
            <p:ph type="title"/>
          </p:nvPr>
        </p:nvSpPr>
        <p:spPr>
          <a:xfrm>
            <a:off x="1139825" y="225425"/>
            <a:ext cx="7546975" cy="457200"/>
          </a:xfrm>
        </p:spPr>
        <p:txBody>
          <a:bodyPr/>
          <a:lstStyle/>
          <a:p>
            <a:r>
              <a:rPr lang="en-US" sz="3200" dirty="0" smtClean="0"/>
              <a:t>The Four Scales of Measurement </a:t>
            </a:r>
            <a:endParaRPr lang="en-US" sz="3200" dirty="0"/>
          </a:p>
        </p:txBody>
      </p:sp>
      <p:grpSp>
        <p:nvGrpSpPr>
          <p:cNvPr id="4" name="Group 3" descr="The picture of a horse race illustrate the four scales of measurement: Nominal number (the number of the horse), Ordinal number (i.e. First place), Ratio number, and Interval number." title="The Four Scales of Measurement"/>
          <p:cNvGrpSpPr/>
          <p:nvPr/>
        </p:nvGrpSpPr>
        <p:grpSpPr>
          <a:xfrm>
            <a:off x="423863" y="1201738"/>
            <a:ext cx="8520112" cy="5372100"/>
            <a:chOff x="423863" y="1201738"/>
            <a:chExt cx="8520112" cy="5372100"/>
          </a:xfrm>
        </p:grpSpPr>
        <p:pic>
          <p:nvPicPr>
            <p:cNvPr id="1894422" name="Picture 22" descr="The picture of a horse race illustrate the four scales of measurement: Nominal number (the number of the horse), Ordinal number (i.e. First place), Ratio number, and Interval number." title="The Four Scales of Measure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2087563"/>
              <a:ext cx="8191500" cy="411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94423" name="AutoShape 23"/>
            <p:cNvSpPr>
              <a:spLocks/>
            </p:cNvSpPr>
            <p:nvPr/>
          </p:nvSpPr>
          <p:spPr bwMode="auto">
            <a:xfrm>
              <a:off x="1116013" y="5964238"/>
              <a:ext cx="1528762" cy="609600"/>
            </a:xfrm>
            <a:prstGeom prst="borderCallout1">
              <a:avLst>
                <a:gd name="adj1" fmla="val 18750"/>
                <a:gd name="adj2" fmla="val 104986"/>
                <a:gd name="adj3" fmla="val -376824"/>
                <a:gd name="adj4" fmla="val 106125"/>
              </a:avLst>
            </a:prstGeom>
            <a:solidFill>
              <a:schemeClr val="accent1"/>
            </a:solidFill>
            <a:ln w="4445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0000"/>
                </a:lnSpc>
              </a:pPr>
              <a:r>
                <a:rPr lang="en-US" sz="1800" b="1"/>
                <a:t>Nominal Number</a:t>
              </a:r>
            </a:p>
          </p:txBody>
        </p:sp>
        <p:sp>
          <p:nvSpPr>
            <p:cNvPr id="1894424" name="AutoShape 24"/>
            <p:cNvSpPr>
              <a:spLocks/>
            </p:cNvSpPr>
            <p:nvPr/>
          </p:nvSpPr>
          <p:spPr bwMode="auto">
            <a:xfrm>
              <a:off x="4883150" y="5964238"/>
              <a:ext cx="1528763" cy="609600"/>
            </a:xfrm>
            <a:prstGeom prst="borderCallout1">
              <a:avLst>
                <a:gd name="adj1" fmla="val 18750"/>
                <a:gd name="adj2" fmla="val 104986"/>
                <a:gd name="adj3" fmla="val -259116"/>
                <a:gd name="adj4" fmla="val 124301"/>
              </a:avLst>
            </a:prstGeom>
            <a:solidFill>
              <a:schemeClr val="accent2"/>
            </a:solidFill>
            <a:ln w="4445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0000"/>
                </a:lnSpc>
              </a:pPr>
              <a:r>
                <a:rPr lang="en-US" sz="1800" b="1"/>
                <a:t>Ordinal Number</a:t>
              </a:r>
            </a:p>
          </p:txBody>
        </p:sp>
        <p:sp>
          <p:nvSpPr>
            <p:cNvPr id="1894425" name="AutoShape 25"/>
            <p:cNvSpPr>
              <a:spLocks noChangeArrowheads="1"/>
            </p:cNvSpPr>
            <p:nvPr/>
          </p:nvSpPr>
          <p:spPr bwMode="auto">
            <a:xfrm>
              <a:off x="6376988" y="3775075"/>
              <a:ext cx="768350" cy="730250"/>
            </a:xfrm>
            <a:prstGeom prst="ellipseRibbon">
              <a:avLst>
                <a:gd name="adj1" fmla="val 25000"/>
                <a:gd name="adj2" fmla="val 50000"/>
                <a:gd name="adj3" fmla="val 12500"/>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1800" b="1"/>
                <a:t>1st</a:t>
              </a:r>
            </a:p>
          </p:txBody>
        </p:sp>
        <p:sp>
          <p:nvSpPr>
            <p:cNvPr id="1894426" name="AutoShape 26"/>
            <p:cNvSpPr>
              <a:spLocks noChangeArrowheads="1"/>
            </p:cNvSpPr>
            <p:nvPr/>
          </p:nvSpPr>
          <p:spPr bwMode="auto">
            <a:xfrm>
              <a:off x="4725988" y="3967163"/>
              <a:ext cx="922337" cy="730250"/>
            </a:xfrm>
            <a:prstGeom prst="ellipseRibbon">
              <a:avLst>
                <a:gd name="adj1" fmla="val 25000"/>
                <a:gd name="adj2" fmla="val 50000"/>
                <a:gd name="adj3" fmla="val 12500"/>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1800" b="1"/>
                <a:t>2nd</a:t>
              </a:r>
            </a:p>
          </p:txBody>
        </p:sp>
        <p:sp>
          <p:nvSpPr>
            <p:cNvPr id="1894427" name="AutoShape 27"/>
            <p:cNvSpPr>
              <a:spLocks noChangeArrowheads="1"/>
            </p:cNvSpPr>
            <p:nvPr/>
          </p:nvSpPr>
          <p:spPr bwMode="auto">
            <a:xfrm>
              <a:off x="3265488" y="4121150"/>
              <a:ext cx="922337" cy="730250"/>
            </a:xfrm>
            <a:prstGeom prst="ellipseRibbon">
              <a:avLst>
                <a:gd name="adj1" fmla="val 25000"/>
                <a:gd name="adj2" fmla="val 50000"/>
                <a:gd name="adj3" fmla="val 12500"/>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1800" b="1"/>
                <a:t>3rd</a:t>
              </a:r>
            </a:p>
          </p:txBody>
        </p:sp>
        <p:sp>
          <p:nvSpPr>
            <p:cNvPr id="1894428" name="AutoShape 28"/>
            <p:cNvSpPr>
              <a:spLocks/>
            </p:cNvSpPr>
            <p:nvPr/>
          </p:nvSpPr>
          <p:spPr bwMode="auto">
            <a:xfrm>
              <a:off x="1730375" y="1201738"/>
              <a:ext cx="1528763" cy="609600"/>
            </a:xfrm>
            <a:prstGeom prst="borderCallout1">
              <a:avLst>
                <a:gd name="adj1" fmla="val 18750"/>
                <a:gd name="adj2" fmla="val 104986"/>
                <a:gd name="adj3" fmla="val 273440"/>
                <a:gd name="adj4" fmla="val 249324"/>
              </a:avLst>
            </a:prstGeom>
            <a:solidFill>
              <a:srgbClr val="CC99FF"/>
            </a:solidFill>
            <a:ln w="44450">
              <a:solidFill>
                <a:srgbClr val="CC99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0000"/>
                </a:lnSpc>
              </a:pPr>
              <a:r>
                <a:rPr lang="en-US" sz="1800" b="1"/>
                <a:t>Interval Number</a:t>
              </a:r>
            </a:p>
          </p:txBody>
        </p:sp>
        <p:sp>
          <p:nvSpPr>
            <p:cNvPr id="1894429" name="AutoShape 29"/>
            <p:cNvSpPr>
              <a:spLocks noChangeArrowheads="1"/>
            </p:cNvSpPr>
            <p:nvPr/>
          </p:nvSpPr>
          <p:spPr bwMode="auto">
            <a:xfrm>
              <a:off x="6561138" y="2852738"/>
              <a:ext cx="1574800" cy="1114425"/>
            </a:xfrm>
            <a:prstGeom prst="bracketPair">
              <a:avLst>
                <a:gd name="adj" fmla="val 16667"/>
              </a:avLst>
            </a:prstGeom>
            <a:noFill/>
            <a:ln w="76200">
              <a:solidFill>
                <a:srgbClr val="CC99FF"/>
              </a:solidFill>
              <a:round/>
              <a:headEnd/>
              <a:tailEnd/>
            </a:ln>
            <a:effectLst/>
            <a:extLst>
              <a:ext uri="{909E8E84-426E-40DD-AFC4-6F175D3DCCD1}">
                <a14:hiddenFill xmlns:a14="http://schemas.microsoft.com/office/drawing/2010/main">
                  <a:solidFill>
                    <a:srgbClr val="CC99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430" name="AutoShape 30"/>
            <p:cNvSpPr>
              <a:spLocks noChangeArrowheads="1"/>
            </p:cNvSpPr>
            <p:nvPr/>
          </p:nvSpPr>
          <p:spPr bwMode="auto">
            <a:xfrm>
              <a:off x="5524500" y="2852738"/>
              <a:ext cx="922338" cy="1114425"/>
            </a:xfrm>
            <a:prstGeom prst="bracketPair">
              <a:avLst>
                <a:gd name="adj" fmla="val 16667"/>
              </a:avLst>
            </a:prstGeom>
            <a:noFill/>
            <a:ln w="76200">
              <a:solidFill>
                <a:srgbClr val="CC99FF"/>
              </a:solidFill>
              <a:round/>
              <a:headEnd/>
              <a:tailEnd/>
            </a:ln>
            <a:effectLst/>
            <a:extLst>
              <a:ext uri="{909E8E84-426E-40DD-AFC4-6F175D3DCCD1}">
                <a14:hiddenFill xmlns:a14="http://schemas.microsoft.com/office/drawing/2010/main">
                  <a:solidFill>
                    <a:srgbClr val="CC99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4431" name="AutoShape 31"/>
            <p:cNvSpPr>
              <a:spLocks/>
            </p:cNvSpPr>
            <p:nvPr/>
          </p:nvSpPr>
          <p:spPr bwMode="auto">
            <a:xfrm>
              <a:off x="6073775" y="1201738"/>
              <a:ext cx="1528763" cy="609600"/>
            </a:xfrm>
            <a:prstGeom prst="borderCallout1">
              <a:avLst>
                <a:gd name="adj1" fmla="val 18750"/>
                <a:gd name="adj2" fmla="val 104986"/>
                <a:gd name="adj3" fmla="val 188282"/>
                <a:gd name="adj4" fmla="val 159917"/>
              </a:avLst>
            </a:prstGeom>
            <a:solidFill>
              <a:schemeClr val="bg1"/>
            </a:solidFill>
            <a:ln w="4445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100000"/>
                </a:lnSpc>
              </a:pPr>
              <a:r>
                <a:rPr lang="en-US" sz="1800" b="1"/>
                <a:t>Ratio Number</a:t>
              </a:r>
            </a:p>
          </p:txBody>
        </p:sp>
        <p:sp>
          <p:nvSpPr>
            <p:cNvPr id="1894432" name="AutoShape 32"/>
            <p:cNvSpPr>
              <a:spLocks noChangeArrowheads="1"/>
            </p:cNvSpPr>
            <p:nvPr/>
          </p:nvSpPr>
          <p:spPr bwMode="auto">
            <a:xfrm>
              <a:off x="423863" y="2430463"/>
              <a:ext cx="8520112" cy="3033712"/>
            </a:xfrm>
            <a:prstGeom prst="bracePair">
              <a:avLst>
                <a:gd name="adj" fmla="val 8333"/>
              </a:avLst>
            </a:prstGeom>
            <a:noFill/>
            <a:ln w="101600">
              <a:solidFill>
                <a:schemeClr val="folHlink"/>
              </a:solidFill>
              <a:round/>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r>
              <a:rPr lang="en-US" altLang="en-US" dirty="0" smtClean="0"/>
              <a:t>6</a:t>
            </a:r>
            <a:endParaRPr lang="en-US" altLang="en-US" dirty="0"/>
          </a:p>
        </p:txBody>
      </p:sp>
      <p:sp>
        <p:nvSpPr>
          <p:cNvPr id="5" name="Title 4"/>
          <p:cNvSpPr>
            <a:spLocks noGrp="1"/>
          </p:cNvSpPr>
          <p:nvPr>
            <p:ph type="title"/>
          </p:nvPr>
        </p:nvSpPr>
        <p:spPr>
          <a:xfrm>
            <a:off x="987425" y="225425"/>
            <a:ext cx="7699375" cy="457200"/>
          </a:xfrm>
        </p:spPr>
        <p:txBody>
          <a:bodyPr/>
          <a:lstStyle/>
          <a:p>
            <a:r>
              <a:rPr lang="en-US" sz="2800" dirty="0" smtClean="0"/>
              <a:t>Basic Components of a Sound Decision</a:t>
            </a:r>
            <a:endParaRPr lang="en-US" sz="2800" dirty="0"/>
          </a:p>
        </p:txBody>
      </p:sp>
      <p:sp>
        <p:nvSpPr>
          <p:cNvPr id="1897475" name="Text Box 3"/>
          <p:cNvSpPr txBox="1">
            <a:spLocks noChangeArrowheads="1"/>
          </p:cNvSpPr>
          <p:nvPr/>
        </p:nvSpPr>
        <p:spPr bwMode="auto">
          <a:xfrm>
            <a:off x="885825" y="1504950"/>
            <a:ext cx="8437311" cy="4013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2400" u="sng" dirty="0"/>
              <a:t>Define Problem or Goal:</a:t>
            </a:r>
            <a:r>
              <a:rPr lang="en-US" sz="2400" dirty="0"/>
              <a:t> </a:t>
            </a:r>
            <a:r>
              <a:rPr lang="en-US" sz="2000" dirty="0"/>
              <a:t>What are you trying to accomplish?</a:t>
            </a:r>
          </a:p>
          <a:p>
            <a:pPr algn="l"/>
            <a:r>
              <a:rPr lang="en-US" sz="1800" dirty="0"/>
              <a:t>Ex: Provide a secure campus, purchase a new IT system, select the best vendor,</a:t>
            </a:r>
          </a:p>
          <a:p>
            <a:pPr algn="l"/>
            <a:r>
              <a:rPr lang="en-US" sz="1800" dirty="0"/>
              <a:t>      choose the best procedure, choose a building location.</a:t>
            </a:r>
          </a:p>
          <a:p>
            <a:pPr algn="l"/>
            <a:endParaRPr lang="en-US" sz="1800" dirty="0"/>
          </a:p>
          <a:p>
            <a:pPr algn="l"/>
            <a:r>
              <a:rPr lang="en-US" sz="2400" u="sng" dirty="0"/>
              <a:t>Define Criteria:</a:t>
            </a:r>
            <a:r>
              <a:rPr lang="en-US" sz="2400" dirty="0"/>
              <a:t> </a:t>
            </a:r>
            <a:r>
              <a:rPr lang="en-US" sz="2000" dirty="0"/>
              <a:t>How will you judge the alternatives?</a:t>
            </a:r>
          </a:p>
          <a:p>
            <a:pPr algn="l"/>
            <a:r>
              <a:rPr lang="en-US" sz="1800" dirty="0"/>
              <a:t>Ex: Cost, reliability, flexibility, safety, customer satisfaction, time to implement.</a:t>
            </a:r>
          </a:p>
          <a:p>
            <a:pPr algn="l"/>
            <a:endParaRPr lang="en-US" sz="1800" dirty="0"/>
          </a:p>
          <a:p>
            <a:pPr algn="l"/>
            <a:r>
              <a:rPr lang="en-US" sz="2400" u="sng" dirty="0"/>
              <a:t>Identify Alternatives:</a:t>
            </a:r>
            <a:r>
              <a:rPr lang="en-US" sz="1800" dirty="0"/>
              <a:t> </a:t>
            </a:r>
            <a:r>
              <a:rPr lang="en-US" sz="2000" dirty="0"/>
              <a:t>What are the options?</a:t>
            </a:r>
          </a:p>
          <a:p>
            <a:pPr algn="l"/>
            <a:r>
              <a:rPr lang="en-US" sz="1800" dirty="0"/>
              <a:t>Ex: Software X, Y or Z, procedure I, II, or III, Vendor X, Y , or Z</a:t>
            </a:r>
          </a:p>
          <a:p>
            <a:pPr algn="l"/>
            <a:endParaRPr lang="en-US" sz="1800" dirty="0"/>
          </a:p>
          <a:p>
            <a:pPr algn="l"/>
            <a:r>
              <a:rPr lang="en-US" sz="2400" u="sng" dirty="0"/>
              <a:t>Identify Constraints:</a:t>
            </a:r>
            <a:r>
              <a:rPr lang="en-US" sz="2400" dirty="0"/>
              <a:t> </a:t>
            </a:r>
            <a:r>
              <a:rPr lang="en-US" sz="2000" dirty="0"/>
              <a:t>What options are unfeasible?</a:t>
            </a:r>
          </a:p>
          <a:p>
            <a:pPr algn="l"/>
            <a:r>
              <a:rPr lang="en-US" sz="1800" dirty="0"/>
              <a:t>Ex: Can’t spend over $X, has to be implements next month, laws/regulations</a:t>
            </a:r>
          </a:p>
          <a:p>
            <a:pPr algn="l"/>
            <a:endParaRPr lang="en-US" sz="1800" dirty="0"/>
          </a:p>
          <a:p>
            <a:pPr algn="l"/>
            <a:r>
              <a:rPr lang="en-US" sz="2400" u="sng" dirty="0"/>
              <a:t>Choose Alternative/s: </a:t>
            </a:r>
            <a:r>
              <a:rPr lang="en-US" sz="1800" dirty="0"/>
              <a:t> </a:t>
            </a:r>
            <a:r>
              <a:rPr lang="en-US" sz="2000" dirty="0"/>
              <a:t>Which options are best?</a:t>
            </a:r>
          </a:p>
          <a:p>
            <a:pPr algn="l"/>
            <a:r>
              <a:rPr lang="en-US" sz="1800" dirty="0"/>
              <a:t>Ex: Purchase software x, implement procedure II, select vendor Z</a:t>
            </a:r>
            <a:r>
              <a:rPr lang="en-US" sz="1800" dirty="0" smtClean="0"/>
              <a:t>.</a:t>
            </a:r>
            <a:endParaRPr lang="en-US" sz="18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r>
              <a:rPr lang="en-US" altLang="en-US" dirty="0"/>
              <a:t>7</a:t>
            </a:r>
          </a:p>
        </p:txBody>
      </p:sp>
      <p:sp>
        <p:nvSpPr>
          <p:cNvPr id="5" name="Title 4"/>
          <p:cNvSpPr>
            <a:spLocks noGrp="1"/>
          </p:cNvSpPr>
          <p:nvPr>
            <p:ph type="title"/>
          </p:nvPr>
        </p:nvSpPr>
        <p:spPr>
          <a:xfrm>
            <a:off x="1219200" y="304800"/>
            <a:ext cx="5260975" cy="457200"/>
          </a:xfrm>
        </p:spPr>
        <p:txBody>
          <a:bodyPr/>
          <a:lstStyle/>
          <a:p>
            <a:r>
              <a:rPr lang="en-US" sz="3200" dirty="0" smtClean="0"/>
              <a:t>For Discussion:</a:t>
            </a:r>
            <a:endParaRPr lang="en-US" sz="3200" dirty="0"/>
          </a:p>
        </p:txBody>
      </p:sp>
      <p:sp>
        <p:nvSpPr>
          <p:cNvPr id="1886213" name="Text Box 5"/>
          <p:cNvSpPr txBox="1">
            <a:spLocks noChangeArrowheads="1"/>
          </p:cNvSpPr>
          <p:nvPr/>
        </p:nvSpPr>
        <p:spPr bwMode="auto">
          <a:xfrm>
            <a:off x="1066800" y="1600200"/>
            <a:ext cx="7086877" cy="3647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r>
              <a:rPr lang="en-US" sz="2800" dirty="0"/>
              <a:t>Goal: </a:t>
            </a:r>
            <a:r>
              <a:rPr lang="en-US" sz="2800" dirty="0">
                <a:solidFill>
                  <a:srgbClr val="0000FF"/>
                </a:solidFill>
              </a:rPr>
              <a:t>Choosing a mode of transportation </a:t>
            </a:r>
          </a:p>
          <a:p>
            <a:pPr algn="l"/>
            <a:r>
              <a:rPr lang="en-US" sz="2800" dirty="0">
                <a:solidFill>
                  <a:srgbClr val="0000FF"/>
                </a:solidFill>
              </a:rPr>
              <a:t>for commuting to work</a:t>
            </a:r>
          </a:p>
          <a:p>
            <a:pPr algn="l">
              <a:buFontTx/>
              <a:buChar char="•"/>
            </a:pPr>
            <a:endParaRPr lang="en-US" sz="2400" dirty="0">
              <a:solidFill>
                <a:srgbClr val="0000FF"/>
              </a:solidFill>
            </a:endParaRPr>
          </a:p>
          <a:p>
            <a:pPr algn="l">
              <a:buFontTx/>
              <a:buChar char="•"/>
            </a:pPr>
            <a:endParaRPr lang="en-US" sz="2400" dirty="0"/>
          </a:p>
          <a:p>
            <a:pPr algn="l">
              <a:buFontTx/>
              <a:buChar char="•"/>
            </a:pPr>
            <a:r>
              <a:rPr lang="en-US" sz="2400" dirty="0"/>
              <a:t>What needs to be defined in the above goal?</a:t>
            </a:r>
          </a:p>
          <a:p>
            <a:pPr algn="l">
              <a:buFontTx/>
              <a:buChar char="•"/>
            </a:pPr>
            <a:endParaRPr lang="en-US" sz="2400" dirty="0"/>
          </a:p>
          <a:p>
            <a:pPr algn="l">
              <a:buFontTx/>
              <a:buChar char="•"/>
            </a:pPr>
            <a:r>
              <a:rPr lang="en-US" sz="2400" dirty="0"/>
              <a:t>What criteria would you use to judge alternatives?</a:t>
            </a:r>
          </a:p>
          <a:p>
            <a:pPr algn="l">
              <a:buFontTx/>
              <a:buChar char="•"/>
            </a:pPr>
            <a:endParaRPr lang="en-US" sz="2400" dirty="0"/>
          </a:p>
          <a:p>
            <a:pPr algn="l">
              <a:buFontTx/>
              <a:buChar char="•"/>
            </a:pPr>
            <a:r>
              <a:rPr lang="en-US" sz="2400" dirty="0"/>
              <a:t>What are some possible alternatives? </a:t>
            </a:r>
          </a:p>
          <a:p>
            <a:pPr algn="l">
              <a:buFontTx/>
              <a:buChar char="•"/>
            </a:pPr>
            <a:endParaRPr lang="en-US" sz="2400" dirty="0"/>
          </a:p>
          <a:p>
            <a:pPr algn="l">
              <a:buFontTx/>
              <a:buChar char="•"/>
            </a:pPr>
            <a:r>
              <a:rPr lang="en-US" sz="2400" dirty="0"/>
              <a:t>What are some possible constraints</a:t>
            </a:r>
            <a:r>
              <a:rPr lang="en-US" sz="2400" dirty="0" smtClean="0"/>
              <a:t>?</a:t>
            </a:r>
            <a:endParaRPr lang="en-US" sz="2400" dirty="0"/>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r>
              <a:rPr lang="en-US" altLang="en-US" dirty="0"/>
              <a:t>8</a:t>
            </a:r>
          </a:p>
        </p:txBody>
      </p:sp>
      <p:sp>
        <p:nvSpPr>
          <p:cNvPr id="5" name="Title 4"/>
          <p:cNvSpPr>
            <a:spLocks noGrp="1"/>
          </p:cNvSpPr>
          <p:nvPr>
            <p:ph type="title"/>
          </p:nvPr>
        </p:nvSpPr>
        <p:spPr>
          <a:xfrm>
            <a:off x="987425" y="838200"/>
            <a:ext cx="8153400" cy="457200"/>
          </a:xfrm>
        </p:spPr>
        <p:txBody>
          <a:bodyPr/>
          <a:lstStyle/>
          <a:p>
            <a:r>
              <a:rPr lang="en-US" sz="3200" dirty="0" smtClean="0"/>
              <a:t>What is Collaboration and Consensus in </a:t>
            </a:r>
            <a:br>
              <a:rPr lang="en-US" sz="3200" dirty="0" smtClean="0"/>
            </a:br>
            <a:r>
              <a:rPr lang="en-US" sz="3200" dirty="0" smtClean="0"/>
              <a:t>Decision Making?</a:t>
            </a:r>
            <a:endParaRPr lang="en-US" sz="3200" dirty="0"/>
          </a:p>
        </p:txBody>
      </p:sp>
      <p:sp>
        <p:nvSpPr>
          <p:cNvPr id="1884163" name="Text Box 3"/>
          <p:cNvSpPr txBox="1">
            <a:spLocks noChangeArrowheads="1"/>
          </p:cNvSpPr>
          <p:nvPr/>
        </p:nvSpPr>
        <p:spPr bwMode="auto">
          <a:xfrm>
            <a:off x="1027113" y="990600"/>
            <a:ext cx="7948612" cy="491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endParaRPr lang="en-US" sz="2400" dirty="0"/>
          </a:p>
          <a:p>
            <a:pPr algn="l"/>
            <a:endParaRPr lang="en-US" sz="2400" dirty="0"/>
          </a:p>
          <a:p>
            <a:pPr algn="l"/>
            <a:r>
              <a:rPr lang="en-US" sz="2800" u="sng" dirty="0"/>
              <a:t>Collaboration:</a:t>
            </a:r>
            <a:r>
              <a:rPr lang="en-US" sz="2400" dirty="0"/>
              <a:t>  </a:t>
            </a:r>
          </a:p>
          <a:p>
            <a:pPr algn="l">
              <a:buFontTx/>
              <a:buChar char="•"/>
            </a:pPr>
            <a:endParaRPr lang="en-US" sz="2400" dirty="0"/>
          </a:p>
          <a:p>
            <a:pPr algn="l">
              <a:buFontTx/>
              <a:buChar char="•"/>
            </a:pPr>
            <a:r>
              <a:rPr lang="en-US" sz="2400" dirty="0"/>
              <a:t>Two or more individuals or organizations working </a:t>
            </a:r>
          </a:p>
          <a:p>
            <a:pPr algn="l"/>
            <a:r>
              <a:rPr lang="en-US" sz="2400" dirty="0"/>
              <a:t> together toward a common goal</a:t>
            </a:r>
          </a:p>
          <a:p>
            <a:pPr algn="l">
              <a:buFontTx/>
              <a:buChar char="•"/>
            </a:pPr>
            <a:endParaRPr lang="en-US" sz="2400" dirty="0"/>
          </a:p>
          <a:p>
            <a:pPr algn="l">
              <a:buFontTx/>
              <a:buChar char="•"/>
            </a:pPr>
            <a:r>
              <a:rPr lang="en-US" sz="2400" dirty="0"/>
              <a:t>Usually required for most important and complex </a:t>
            </a:r>
          </a:p>
          <a:p>
            <a:pPr algn="l"/>
            <a:r>
              <a:rPr lang="en-US" sz="2400" dirty="0"/>
              <a:t> decisions  </a:t>
            </a:r>
          </a:p>
          <a:p>
            <a:pPr algn="l"/>
            <a:endParaRPr lang="en-US" sz="2800" dirty="0"/>
          </a:p>
          <a:p>
            <a:pPr algn="l"/>
            <a:r>
              <a:rPr lang="en-US" sz="2800" u="sng" dirty="0"/>
              <a:t>Consensus:</a:t>
            </a:r>
            <a:r>
              <a:rPr lang="en-US" sz="2400" dirty="0"/>
              <a:t>  </a:t>
            </a:r>
          </a:p>
          <a:p>
            <a:pPr algn="l"/>
            <a:endParaRPr lang="en-US" sz="2400" dirty="0"/>
          </a:p>
          <a:p>
            <a:pPr algn="l">
              <a:buFontTx/>
              <a:buChar char="•"/>
            </a:pPr>
            <a:r>
              <a:rPr lang="en-US" sz="2400" dirty="0"/>
              <a:t>A decision that is acceptable to all members of the group</a:t>
            </a:r>
          </a:p>
          <a:p>
            <a:pPr algn="l"/>
            <a:endParaRPr lang="en-US" sz="2400" dirty="0"/>
          </a:p>
          <a:p>
            <a:pPr algn="l">
              <a:buFontTx/>
              <a:buChar char="•"/>
            </a:pPr>
            <a:r>
              <a:rPr lang="en-US" sz="2400" dirty="0"/>
              <a:t>Not necessarily complete agreement</a:t>
            </a:r>
            <a:r>
              <a:rPr lang="en-US" sz="2000" dirty="0"/>
              <a:t>   </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r>
              <a:rPr lang="en-US" altLang="en-US" dirty="0"/>
              <a:t>9</a:t>
            </a:r>
          </a:p>
        </p:txBody>
      </p:sp>
      <p:sp>
        <p:nvSpPr>
          <p:cNvPr id="5" name="Title 4"/>
          <p:cNvSpPr>
            <a:spLocks noGrp="1"/>
          </p:cNvSpPr>
          <p:nvPr>
            <p:ph type="title"/>
          </p:nvPr>
        </p:nvSpPr>
        <p:spPr>
          <a:xfrm>
            <a:off x="987425" y="225424"/>
            <a:ext cx="8153400" cy="917576"/>
          </a:xfrm>
        </p:spPr>
        <p:txBody>
          <a:bodyPr/>
          <a:lstStyle/>
          <a:p>
            <a:r>
              <a:rPr lang="en-US" sz="3200" dirty="0" smtClean="0"/>
              <a:t>Why is Collaboration and Consensus </a:t>
            </a:r>
            <a:r>
              <a:rPr lang="en-US" sz="3200" dirty="0" err="1" smtClean="0"/>
              <a:t>Importantfor</a:t>
            </a:r>
            <a:r>
              <a:rPr lang="en-US" sz="3200" dirty="0" smtClean="0"/>
              <a:t> a Decision?</a:t>
            </a:r>
            <a:endParaRPr lang="en-US" sz="3200" dirty="0"/>
          </a:p>
        </p:txBody>
      </p:sp>
      <p:sp>
        <p:nvSpPr>
          <p:cNvPr id="1882115" name="Text Box 3"/>
          <p:cNvSpPr txBox="1">
            <a:spLocks noChangeArrowheads="1"/>
          </p:cNvSpPr>
          <p:nvPr/>
        </p:nvSpPr>
        <p:spPr bwMode="auto">
          <a:xfrm>
            <a:off x="914400" y="1524000"/>
            <a:ext cx="8149668" cy="4170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buFontTx/>
              <a:buChar char="•"/>
            </a:pPr>
            <a:r>
              <a:rPr lang="en-US" sz="2400" dirty="0"/>
              <a:t>Distributes the effort and responsibility of the decision </a:t>
            </a:r>
          </a:p>
          <a:p>
            <a:pPr algn="l"/>
            <a:r>
              <a:rPr lang="en-US" sz="2400" dirty="0"/>
              <a:t> around.</a:t>
            </a:r>
          </a:p>
          <a:p>
            <a:pPr algn="l">
              <a:buFontTx/>
              <a:buChar char="•"/>
            </a:pPr>
            <a:endParaRPr lang="en-US" sz="2400" dirty="0"/>
          </a:p>
          <a:p>
            <a:pPr algn="l">
              <a:buFontTx/>
              <a:buChar char="•"/>
            </a:pPr>
            <a:r>
              <a:rPr lang="en-US" sz="2400" dirty="0"/>
              <a:t>On complex decisions no one person has all the required </a:t>
            </a:r>
          </a:p>
          <a:p>
            <a:pPr algn="l"/>
            <a:r>
              <a:rPr lang="en-US" sz="2400" dirty="0"/>
              <a:t> information to make an informed decision</a:t>
            </a:r>
          </a:p>
          <a:p>
            <a:pPr algn="l">
              <a:buFontTx/>
              <a:buChar char="•"/>
            </a:pPr>
            <a:endParaRPr lang="en-US" sz="2400" dirty="0"/>
          </a:p>
          <a:p>
            <a:pPr algn="l">
              <a:buFontTx/>
              <a:buChar char="•"/>
            </a:pPr>
            <a:r>
              <a:rPr lang="en-US" sz="2400" dirty="0"/>
              <a:t>Draws from a larger pool of knowledge and perspectives </a:t>
            </a:r>
          </a:p>
          <a:p>
            <a:pPr algn="l">
              <a:buFontTx/>
              <a:buChar char="•"/>
            </a:pPr>
            <a:endParaRPr lang="en-US" sz="2400" dirty="0"/>
          </a:p>
          <a:p>
            <a:pPr algn="l">
              <a:buFontTx/>
              <a:buChar char="•"/>
            </a:pPr>
            <a:r>
              <a:rPr lang="en-US" sz="2400" dirty="0"/>
              <a:t>Generally group decisions are superior to individual </a:t>
            </a:r>
          </a:p>
          <a:p>
            <a:pPr algn="l"/>
            <a:r>
              <a:rPr lang="en-US" sz="2400" dirty="0"/>
              <a:t> decisions</a:t>
            </a:r>
          </a:p>
          <a:p>
            <a:pPr algn="l">
              <a:buFontTx/>
              <a:buChar char="•"/>
            </a:pPr>
            <a:endParaRPr lang="en-US" sz="2400" dirty="0"/>
          </a:p>
          <a:p>
            <a:pPr algn="l">
              <a:buFontTx/>
              <a:buChar char="•"/>
            </a:pPr>
            <a:r>
              <a:rPr lang="en-US" sz="2400" dirty="0"/>
              <a:t>Creates buy-in and ownership for the decision and thus</a:t>
            </a:r>
          </a:p>
          <a:p>
            <a:pPr algn="l"/>
            <a:r>
              <a:rPr lang="en-US" sz="2400" dirty="0"/>
              <a:t> greatly increases the chance of success  </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rs">
  <a:themeElements>
    <a:clrScheme name="ors 4">
      <a:dk1>
        <a:srgbClr val="003366"/>
      </a:dk1>
      <a:lt1>
        <a:srgbClr val="FFFFFF"/>
      </a:lt1>
      <a:dk2>
        <a:srgbClr val="3366CC"/>
      </a:dk2>
      <a:lt2>
        <a:srgbClr val="FFFFFF"/>
      </a:lt2>
      <a:accent1>
        <a:srgbClr val="66CCFF"/>
      </a:accent1>
      <a:accent2>
        <a:srgbClr val="CCFFFF"/>
      </a:accent2>
      <a:accent3>
        <a:srgbClr val="ADB8E2"/>
      </a:accent3>
      <a:accent4>
        <a:srgbClr val="DADADA"/>
      </a:accent4>
      <a:accent5>
        <a:srgbClr val="B8E2FF"/>
      </a:accent5>
      <a:accent6>
        <a:srgbClr val="B9E7E7"/>
      </a:accent6>
      <a:hlink>
        <a:srgbClr val="99CCFF"/>
      </a:hlink>
      <a:folHlink>
        <a:srgbClr val="0066FF"/>
      </a:folHlink>
    </a:clrScheme>
    <a:fontScheme name="o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spAutoFit/>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32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spAutoFit/>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3200" b="0" i="0" u="none" strike="noStrike" cap="none" normalizeH="0" baseline="0" smtClean="0">
            <a:ln>
              <a:noFill/>
            </a:ln>
            <a:solidFill>
              <a:srgbClr val="000000"/>
            </a:solidFill>
            <a:effectLst/>
            <a:latin typeface="Arial" charset="0"/>
          </a:defRPr>
        </a:defPPr>
      </a:lstStyle>
    </a:lnDef>
  </a:objectDefaults>
  <a:extraClrSchemeLst>
    <a:extraClrScheme>
      <a:clrScheme name="ors 1">
        <a:dk1>
          <a:srgbClr val="000066"/>
        </a:dk1>
        <a:lt1>
          <a:srgbClr val="CCECFF"/>
        </a:lt1>
        <a:dk2>
          <a:srgbClr val="0000CC"/>
        </a:dk2>
        <a:lt2>
          <a:srgbClr val="CCFFFF"/>
        </a:lt2>
        <a:accent1>
          <a:srgbClr val="CC99FF"/>
        </a:accent1>
        <a:accent2>
          <a:srgbClr val="9999FF"/>
        </a:accent2>
        <a:accent3>
          <a:srgbClr val="AAAAE2"/>
        </a:accent3>
        <a:accent4>
          <a:srgbClr val="AEC9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ors 2">
        <a:dk1>
          <a:srgbClr val="000066"/>
        </a:dk1>
        <a:lt1>
          <a:srgbClr val="CCECFF"/>
        </a:lt1>
        <a:dk2>
          <a:srgbClr val="6699FF"/>
        </a:dk2>
        <a:lt2>
          <a:srgbClr val="CCFFFF"/>
        </a:lt2>
        <a:accent1>
          <a:srgbClr val="CC99FF"/>
        </a:accent1>
        <a:accent2>
          <a:srgbClr val="9999FF"/>
        </a:accent2>
        <a:accent3>
          <a:srgbClr val="B8CAFF"/>
        </a:accent3>
        <a:accent4>
          <a:srgbClr val="AEC9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ors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rs 4">
        <a:dk1>
          <a:srgbClr val="003366"/>
        </a:dk1>
        <a:lt1>
          <a:srgbClr val="FFFFFF"/>
        </a:lt1>
        <a:dk2>
          <a:srgbClr val="3366CC"/>
        </a:dk2>
        <a:lt2>
          <a:srgbClr val="FFFFFF"/>
        </a:lt2>
        <a:accent1>
          <a:srgbClr val="66CCFF"/>
        </a:accent1>
        <a:accent2>
          <a:srgbClr val="CCFFFF"/>
        </a:accent2>
        <a:accent3>
          <a:srgbClr val="ADB8E2"/>
        </a:accent3>
        <a:accent4>
          <a:srgbClr val="DADADA"/>
        </a:accent4>
        <a:accent5>
          <a:srgbClr val="B8E2FF"/>
        </a:accent5>
        <a:accent6>
          <a:srgbClr val="B9E7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s_x0020_Section_x0020_508_x0020_Compliant xmlns="b8c20939-f7a3-47a3-ab02-ad49f3e47a73">No</Is_x0020_Section_x0020_508_x0020_Complia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6A87A6190E21B4CB985B4186EEF6986" ma:contentTypeVersion="1" ma:contentTypeDescription="Create a new document." ma:contentTypeScope="" ma:versionID="c3d4864b0b6f9456a5fd3cce6d575b5a">
  <xsd:schema xmlns:xsd="http://www.w3.org/2001/XMLSchema" xmlns:xs="http://www.w3.org/2001/XMLSchema" xmlns:p="http://schemas.microsoft.com/office/2006/metadata/properties" xmlns:ns1="http://schemas.microsoft.com/sharepoint/v3" xmlns:ns2="b8c20939-f7a3-47a3-ab02-ad49f3e47a73" targetNamespace="http://schemas.microsoft.com/office/2006/metadata/properties" ma:root="true" ma:fieldsID="469387bb52fe6bb89239ef8e6804f4bb" ns1:_="" ns2:_="">
    <xsd:import namespace="http://schemas.microsoft.com/sharepoint/v3"/>
    <xsd:import namespace="b8c20939-f7a3-47a3-ab02-ad49f3e47a73"/>
    <xsd:element name="properties">
      <xsd:complexType>
        <xsd:sequence>
          <xsd:element name="documentManagement">
            <xsd:complexType>
              <xsd:all>
                <xsd:element ref="ns2:Is_x0020_Section_x0020_508_x0020_Compliant"/>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9" nillable="true" ma:displayName="Scheduling Start Date" ma:internalName="PublishingStartDate">
      <xsd:simpleType>
        <xsd:restriction base="dms:Unknown"/>
      </xsd:simpleType>
    </xsd:element>
    <xsd:element name="PublishingExpirationDate" ma:index="10"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8c20939-f7a3-47a3-ab02-ad49f3e47a73" elementFormDefault="qualified">
    <xsd:import namespace="http://schemas.microsoft.com/office/2006/documentManagement/types"/>
    <xsd:import namespace="http://schemas.microsoft.com/office/infopath/2007/PartnerControls"/>
    <xsd:element name="Is_x0020_Section_x0020_508_x0020_Compliant" ma:index="8" ma:displayName="Is Section 508 Compliant" ma:default="No" ma:format="RadioButtons" ma:internalName="Is_x0020_Section_x0020_508_x0020_Compliant">
      <xsd:simpleType>
        <xsd:restriction base="dms:Choice">
          <xsd:enumeration value="Yes"/>
          <xsd:enumeration value="No"/>
          <xsd:enumeration value="Not Applicabl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75D66A-72DD-4D89-B360-88FF2269220B}"/>
</file>

<file path=customXml/itemProps2.xml><?xml version="1.0" encoding="utf-8"?>
<ds:datastoreItem xmlns:ds="http://schemas.openxmlformats.org/officeDocument/2006/customXml" ds:itemID="{907C1894-F66B-4051-B055-3B9C361BAA33}"/>
</file>

<file path=customXml/itemProps3.xml><?xml version="1.0" encoding="utf-8"?>
<ds:datastoreItem xmlns:ds="http://schemas.openxmlformats.org/officeDocument/2006/customXml" ds:itemID="{2AB5890E-2747-41CB-92FA-524B4D909E0D}"/>
</file>

<file path=docProps/app.xml><?xml version="1.0" encoding="utf-8"?>
<Properties xmlns="http://schemas.openxmlformats.org/officeDocument/2006/extended-properties" xmlns:vt="http://schemas.openxmlformats.org/officeDocument/2006/docPropsVTypes">
  <Template>C:\WINDOWS\Profiles\culberta\Application Data\Microsoft\Templates\ors.pot</Template>
  <TotalTime>0</TotalTime>
  <Words>1177</Words>
  <Application>Microsoft Office PowerPoint</Application>
  <PresentationFormat>On-screen Show (4:3)</PresentationFormat>
  <Paragraphs>229</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ors</vt:lpstr>
      <vt:lpstr>Introduction to Expert Choice</vt:lpstr>
      <vt:lpstr>For more information on Decision Making using Expert Choice Software:</vt:lpstr>
      <vt:lpstr>Course Goals</vt:lpstr>
      <vt:lpstr>The Challenge</vt:lpstr>
      <vt:lpstr>The Four Scales of Measurement </vt:lpstr>
      <vt:lpstr>Basic Components of a Sound Decision</vt:lpstr>
      <vt:lpstr>For Discussion:</vt:lpstr>
      <vt:lpstr>What is Collaboration and Consensus in  Decision Making?</vt:lpstr>
      <vt:lpstr>Why is Collaboration and Consensus Importantfor a Decision?</vt:lpstr>
      <vt:lpstr>What is Expert Choice?</vt:lpstr>
      <vt:lpstr>What is the Analytic Hierarchy Process (AHP)? </vt:lpstr>
      <vt:lpstr>What Expert Choice Provides:</vt:lpstr>
      <vt:lpstr>Who uses Expert Choice?</vt:lpstr>
      <vt:lpstr>Primary Application Areas</vt:lpstr>
      <vt:lpstr>Group Exercise</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2012-03-07T15:31:14Z</dcterms:created>
  <dcterms:modified xsi:type="dcterms:W3CDTF">2012-03-07T16:09:14Z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0x010100C6A87A6190E21B4CB985B4186EEF6986</vt:lpwstr>
  </property>
</Properties>
</file>