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s/slide68.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7.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21.xml" ContentType="application/vnd.openxmlformats-officedocument.presentationml.slide+xml"/>
  <Override PartName="/ppt/slides/slide1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1.xml" ContentType="application/vnd.openxmlformats-officedocument.presentationml.notesSlide+xml"/>
  <Override PartName="/ppt/slideLayouts/slideLayout7.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notesSlides/notesSlide10.xml" ContentType="application/vnd.openxmlformats-officedocument.presentationml.notesSlide+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notesSlides/notesSlide12.xml" ContentType="application/vnd.openxmlformats-officedocument.presentationml.notesSlide+xml"/>
  <Override PartName="/ppt/slideLayouts/slideLayout3.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Lst>
  <p:notesMasterIdLst>
    <p:notesMasterId r:id="rId71"/>
  </p:notesMasterIdLst>
  <p:handoutMasterIdLst>
    <p:handoutMasterId r:id="rId72"/>
  </p:handoutMasterIdLst>
  <p:sldIdLst>
    <p:sldId id="1222" r:id="rId2"/>
    <p:sldId id="1396" r:id="rId3"/>
    <p:sldId id="1512" r:id="rId4"/>
    <p:sldId id="1502" r:id="rId5"/>
    <p:sldId id="1563" r:id="rId6"/>
    <p:sldId id="1564" r:id="rId7"/>
    <p:sldId id="1565" r:id="rId8"/>
    <p:sldId id="1566" r:id="rId9"/>
    <p:sldId id="1567" r:id="rId10"/>
    <p:sldId id="1568" r:id="rId11"/>
    <p:sldId id="1569" r:id="rId12"/>
    <p:sldId id="1543" r:id="rId13"/>
    <p:sldId id="1542" r:id="rId14"/>
    <p:sldId id="1487" r:id="rId15"/>
    <p:sldId id="1544" r:id="rId16"/>
    <p:sldId id="1555" r:id="rId17"/>
    <p:sldId id="1556" r:id="rId18"/>
    <p:sldId id="1557" r:id="rId19"/>
    <p:sldId id="1558" r:id="rId20"/>
    <p:sldId id="1559" r:id="rId21"/>
    <p:sldId id="1560" r:id="rId22"/>
    <p:sldId id="1503" r:id="rId23"/>
    <p:sldId id="1492" r:id="rId24"/>
    <p:sldId id="1489" r:id="rId25"/>
    <p:sldId id="1491" r:id="rId26"/>
    <p:sldId id="1546" r:id="rId27"/>
    <p:sldId id="1547" r:id="rId28"/>
    <p:sldId id="1493" r:id="rId29"/>
    <p:sldId id="1497" r:id="rId30"/>
    <p:sldId id="1514" r:id="rId31"/>
    <p:sldId id="1515" r:id="rId32"/>
    <p:sldId id="1540" r:id="rId33"/>
    <p:sldId id="1548" r:id="rId34"/>
    <p:sldId id="1516" r:id="rId35"/>
    <p:sldId id="1507" r:id="rId36"/>
    <p:sldId id="1517" r:id="rId37"/>
    <p:sldId id="1236" r:id="rId38"/>
    <p:sldId id="1518" r:id="rId39"/>
    <p:sldId id="1550" r:id="rId40"/>
    <p:sldId id="1551" r:id="rId41"/>
    <p:sldId id="1549" r:id="rId42"/>
    <p:sldId id="1553" r:id="rId43"/>
    <p:sldId id="1510" r:id="rId44"/>
    <p:sldId id="1541" r:id="rId45"/>
    <p:sldId id="1164" r:id="rId46"/>
    <p:sldId id="1505" r:id="rId47"/>
    <p:sldId id="1142" r:id="rId48"/>
    <p:sldId id="1218" r:id="rId49"/>
    <p:sldId id="1531" r:id="rId50"/>
    <p:sldId id="1166" r:id="rId51"/>
    <p:sldId id="1519" r:id="rId52"/>
    <p:sldId id="1520" r:id="rId53"/>
    <p:sldId id="1532" r:id="rId54"/>
    <p:sldId id="1169" r:id="rId55"/>
    <p:sldId id="1216" r:id="rId56"/>
    <p:sldId id="1266" r:id="rId57"/>
    <p:sldId id="1535" r:id="rId58"/>
    <p:sldId id="1305" r:id="rId59"/>
    <p:sldId id="1294" r:id="rId60"/>
    <p:sldId id="1217" r:id="rId61"/>
    <p:sldId id="1207" r:id="rId62"/>
    <p:sldId id="1536" r:id="rId63"/>
    <p:sldId id="1269" r:id="rId64"/>
    <p:sldId id="1295" r:id="rId65"/>
    <p:sldId id="1537" r:id="rId66"/>
    <p:sldId id="1529" r:id="rId67"/>
    <p:sldId id="1530" r:id="rId68"/>
    <p:sldId id="1185" r:id="rId69"/>
    <p:sldId id="1304" r:id="rId70"/>
  </p:sldIdLst>
  <p:sldSz cx="9144000" cy="6858000" type="screen4x3"/>
  <p:notesSz cx="6918325" cy="9204325"/>
  <p:defaultTextStyle>
    <a:defPPr>
      <a:defRPr lang="en-US"/>
    </a:defPPr>
    <a:lvl1pPr algn="ctr" rtl="0" fontAlgn="base">
      <a:lnSpc>
        <a:spcPct val="85000"/>
      </a:lnSpc>
      <a:spcBef>
        <a:spcPct val="0"/>
      </a:spcBef>
      <a:spcAft>
        <a:spcPct val="0"/>
      </a:spcAft>
      <a:defRPr sz="1200" kern="1200">
        <a:solidFill>
          <a:srgbClr val="000000"/>
        </a:solidFill>
        <a:latin typeface="Arial" charset="0"/>
        <a:ea typeface="+mn-ea"/>
        <a:cs typeface="+mn-cs"/>
      </a:defRPr>
    </a:lvl1pPr>
    <a:lvl2pPr marL="457200" algn="ctr" rtl="0" fontAlgn="base">
      <a:lnSpc>
        <a:spcPct val="85000"/>
      </a:lnSpc>
      <a:spcBef>
        <a:spcPct val="0"/>
      </a:spcBef>
      <a:spcAft>
        <a:spcPct val="0"/>
      </a:spcAft>
      <a:defRPr sz="1200" kern="1200">
        <a:solidFill>
          <a:srgbClr val="000000"/>
        </a:solidFill>
        <a:latin typeface="Arial" charset="0"/>
        <a:ea typeface="+mn-ea"/>
        <a:cs typeface="+mn-cs"/>
      </a:defRPr>
    </a:lvl2pPr>
    <a:lvl3pPr marL="914400" algn="ctr" rtl="0" fontAlgn="base">
      <a:lnSpc>
        <a:spcPct val="85000"/>
      </a:lnSpc>
      <a:spcBef>
        <a:spcPct val="0"/>
      </a:spcBef>
      <a:spcAft>
        <a:spcPct val="0"/>
      </a:spcAft>
      <a:defRPr sz="1200" kern="1200">
        <a:solidFill>
          <a:srgbClr val="000000"/>
        </a:solidFill>
        <a:latin typeface="Arial" charset="0"/>
        <a:ea typeface="+mn-ea"/>
        <a:cs typeface="+mn-cs"/>
      </a:defRPr>
    </a:lvl3pPr>
    <a:lvl4pPr marL="1371600" algn="ctr" rtl="0" fontAlgn="base">
      <a:lnSpc>
        <a:spcPct val="85000"/>
      </a:lnSpc>
      <a:spcBef>
        <a:spcPct val="0"/>
      </a:spcBef>
      <a:spcAft>
        <a:spcPct val="0"/>
      </a:spcAft>
      <a:defRPr sz="1200" kern="1200">
        <a:solidFill>
          <a:srgbClr val="000000"/>
        </a:solidFill>
        <a:latin typeface="Arial" charset="0"/>
        <a:ea typeface="+mn-ea"/>
        <a:cs typeface="+mn-cs"/>
      </a:defRPr>
    </a:lvl4pPr>
    <a:lvl5pPr marL="1828800" algn="ctr" rtl="0" fontAlgn="base">
      <a:lnSpc>
        <a:spcPct val="85000"/>
      </a:lnSpc>
      <a:spcBef>
        <a:spcPct val="0"/>
      </a:spcBef>
      <a:spcAft>
        <a:spcPct val="0"/>
      </a:spcAft>
      <a:defRPr sz="1200" kern="1200">
        <a:solidFill>
          <a:srgbClr val="000000"/>
        </a:solidFill>
        <a:latin typeface="Arial" charset="0"/>
        <a:ea typeface="+mn-ea"/>
        <a:cs typeface="+mn-cs"/>
      </a:defRPr>
    </a:lvl5pPr>
    <a:lvl6pPr marL="2286000" algn="l" defTabSz="914400" rtl="0" eaLnBrk="1" latinLnBrk="0" hangingPunct="1">
      <a:defRPr sz="1200" kern="1200">
        <a:solidFill>
          <a:srgbClr val="000000"/>
        </a:solidFill>
        <a:latin typeface="Arial" charset="0"/>
        <a:ea typeface="+mn-ea"/>
        <a:cs typeface="+mn-cs"/>
      </a:defRPr>
    </a:lvl6pPr>
    <a:lvl7pPr marL="2743200" algn="l" defTabSz="914400" rtl="0" eaLnBrk="1" latinLnBrk="0" hangingPunct="1">
      <a:defRPr sz="1200" kern="1200">
        <a:solidFill>
          <a:srgbClr val="000000"/>
        </a:solidFill>
        <a:latin typeface="Arial" charset="0"/>
        <a:ea typeface="+mn-ea"/>
        <a:cs typeface="+mn-cs"/>
      </a:defRPr>
    </a:lvl7pPr>
    <a:lvl8pPr marL="3200400" algn="l" defTabSz="914400" rtl="0" eaLnBrk="1" latinLnBrk="0" hangingPunct="1">
      <a:defRPr sz="1200" kern="1200">
        <a:solidFill>
          <a:srgbClr val="000000"/>
        </a:solidFill>
        <a:latin typeface="Arial" charset="0"/>
        <a:ea typeface="+mn-ea"/>
        <a:cs typeface="+mn-cs"/>
      </a:defRPr>
    </a:lvl8pPr>
    <a:lvl9pPr marL="3657600" algn="l" defTabSz="914400" rtl="0" eaLnBrk="1" latinLnBrk="0" hangingPunct="1">
      <a:defRPr sz="1200"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33CC"/>
    <a:srgbClr val="009900"/>
    <a:srgbClr val="0000FF"/>
    <a:srgbClr val="FFFF66"/>
    <a:srgbClr val="003399"/>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48" autoAdjust="0"/>
    <p:restoredTop sz="94635" autoAdjust="0"/>
  </p:normalViewPr>
  <p:slideViewPr>
    <p:cSldViewPr>
      <p:cViewPr varScale="1">
        <p:scale>
          <a:sx n="128" d="100"/>
          <a:sy n="128" d="100"/>
        </p:scale>
        <p:origin x="-1134" y="-84"/>
      </p:cViewPr>
      <p:guideLst>
        <p:guide orient="horz" pos="2160"/>
        <p:guide pos="3072"/>
      </p:guideLst>
    </p:cSldViewPr>
  </p:slideViewPr>
  <p:outlineViewPr>
    <p:cViewPr>
      <p:scale>
        <a:sx n="25" d="100"/>
        <a:sy n="25"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Lst>
  </p:outlineViewPr>
  <p:notesTextViewPr>
    <p:cViewPr>
      <p:scale>
        <a:sx n="100" d="100"/>
        <a:sy n="100" d="100"/>
      </p:scale>
      <p:origin x="0" y="0"/>
    </p:cViewPr>
  </p:notesTextViewPr>
  <p:sorterViewPr>
    <p:cViewPr>
      <p:scale>
        <a:sx n="100" d="100"/>
        <a:sy n="100" d="100"/>
      </p:scale>
      <p:origin x="0" y="1212"/>
    </p:cViewPr>
  </p:sorterViewPr>
  <p:notesViewPr>
    <p:cSldViewPr>
      <p:cViewPr varScale="1">
        <p:scale>
          <a:sx n="87" d="100"/>
          <a:sy n="87" d="100"/>
        </p:scale>
        <p:origin x="-1896" y="-78"/>
      </p:cViewPr>
      <p:guideLst>
        <p:guide orient="horz" pos="2899"/>
        <p:guide pos="217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79"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customXml" Target="../customXml/item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78"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29" Type="http://schemas.openxmlformats.org/officeDocument/2006/relationships/slide" Target="slides/slide28.xml"/></Relationships>
</file>

<file path=ppt/_rels/viewProps.xml.rels><?xml version="1.0" encoding="UTF-8" standalone="yes"?>
<Relationships xmlns="http://schemas.openxmlformats.org/package/2006/relationships"><Relationship Id="rId8" Type="http://schemas.openxmlformats.org/officeDocument/2006/relationships/slide" Target="slides/slide57.xml"/><Relationship Id="rId3" Type="http://schemas.openxmlformats.org/officeDocument/2006/relationships/slide" Target="slides/slide49.xml"/><Relationship Id="rId7" Type="http://schemas.openxmlformats.org/officeDocument/2006/relationships/slide" Target="slides/slide55.xml"/><Relationship Id="rId2" Type="http://schemas.openxmlformats.org/officeDocument/2006/relationships/slide" Target="slides/slide46.xml"/><Relationship Id="rId1" Type="http://schemas.openxmlformats.org/officeDocument/2006/relationships/slide" Target="slides/slide45.xml"/><Relationship Id="rId6" Type="http://schemas.openxmlformats.org/officeDocument/2006/relationships/slide" Target="slides/slide53.xml"/><Relationship Id="rId11" Type="http://schemas.openxmlformats.org/officeDocument/2006/relationships/slide" Target="slides/slide65.xml"/><Relationship Id="rId5" Type="http://schemas.openxmlformats.org/officeDocument/2006/relationships/slide" Target="slides/slide52.xml"/><Relationship Id="rId10" Type="http://schemas.openxmlformats.org/officeDocument/2006/relationships/slide" Target="slides/slide62.xml"/><Relationship Id="rId4" Type="http://schemas.openxmlformats.org/officeDocument/2006/relationships/slide" Target="slides/slide50.xml"/><Relationship Id="rId9" Type="http://schemas.openxmlformats.org/officeDocument/2006/relationships/slide" Target="slides/slide6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image" Target="../media/image31.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hdr" sz="quarter"/>
          </p:nvPr>
        </p:nvSpPr>
        <p:spPr bwMode="auto">
          <a:xfrm>
            <a:off x="0" y="0"/>
            <a:ext cx="29987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43" tIns="46121" rIns="92243" bIns="46121" numCol="1" anchor="t" anchorCtr="0" compatLnSpc="1">
            <a:prstTxWarp prst="textNoShape">
              <a:avLst/>
            </a:prstTxWarp>
          </a:bodyPr>
          <a:lstStyle>
            <a:lvl1pPr algn="l" defTabSz="922338">
              <a:lnSpc>
                <a:spcPct val="100000"/>
              </a:lnSpc>
              <a:defRPr>
                <a:solidFill>
                  <a:schemeClr val="tx1"/>
                </a:solidFill>
                <a:latin typeface="Times New Roman" pitchFamily="18" charset="0"/>
              </a:defRPr>
            </a:lvl1pPr>
          </a:lstStyle>
          <a:p>
            <a:endParaRPr lang="en-US" altLang="en-US"/>
          </a:p>
        </p:txBody>
      </p:sp>
      <p:sp>
        <p:nvSpPr>
          <p:cNvPr id="59395" name="Rectangle 3"/>
          <p:cNvSpPr>
            <a:spLocks noGrp="1" noChangeArrowheads="1"/>
          </p:cNvSpPr>
          <p:nvPr>
            <p:ph type="dt" sz="quarter" idx="1"/>
          </p:nvPr>
        </p:nvSpPr>
        <p:spPr bwMode="auto">
          <a:xfrm>
            <a:off x="3919538" y="0"/>
            <a:ext cx="29987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43" tIns="46121" rIns="92243" bIns="46121" numCol="1" anchor="t" anchorCtr="0" compatLnSpc="1">
            <a:prstTxWarp prst="textNoShape">
              <a:avLst/>
            </a:prstTxWarp>
          </a:bodyPr>
          <a:lstStyle>
            <a:lvl1pPr algn="r" defTabSz="922338">
              <a:lnSpc>
                <a:spcPct val="100000"/>
              </a:lnSpc>
              <a:defRPr>
                <a:solidFill>
                  <a:schemeClr val="tx1"/>
                </a:solidFill>
                <a:latin typeface="Times New Roman" pitchFamily="18" charset="0"/>
              </a:defRPr>
            </a:lvl1pPr>
          </a:lstStyle>
          <a:p>
            <a:endParaRPr lang="en-US" altLang="en-US"/>
          </a:p>
        </p:txBody>
      </p:sp>
      <p:sp>
        <p:nvSpPr>
          <p:cNvPr id="59396" name="Rectangle 4"/>
          <p:cNvSpPr>
            <a:spLocks noGrp="1" noChangeArrowheads="1"/>
          </p:cNvSpPr>
          <p:nvPr>
            <p:ph type="ftr" sz="quarter" idx="2"/>
          </p:nvPr>
        </p:nvSpPr>
        <p:spPr bwMode="auto">
          <a:xfrm>
            <a:off x="0" y="8743950"/>
            <a:ext cx="29987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43" tIns="46121" rIns="92243" bIns="46121" numCol="1" anchor="b" anchorCtr="0" compatLnSpc="1">
            <a:prstTxWarp prst="textNoShape">
              <a:avLst/>
            </a:prstTxWarp>
          </a:bodyPr>
          <a:lstStyle>
            <a:lvl1pPr algn="l" defTabSz="922338">
              <a:lnSpc>
                <a:spcPct val="100000"/>
              </a:lnSpc>
              <a:defRPr>
                <a:solidFill>
                  <a:schemeClr val="tx1"/>
                </a:solidFill>
                <a:latin typeface="Times New Roman" pitchFamily="18" charset="0"/>
              </a:defRPr>
            </a:lvl1pPr>
          </a:lstStyle>
          <a:p>
            <a:endParaRPr lang="en-US" altLang="en-US"/>
          </a:p>
        </p:txBody>
      </p:sp>
      <p:sp>
        <p:nvSpPr>
          <p:cNvPr id="59397" name="Rectangle 5"/>
          <p:cNvSpPr>
            <a:spLocks noGrp="1" noChangeArrowheads="1"/>
          </p:cNvSpPr>
          <p:nvPr>
            <p:ph type="sldNum" sz="quarter" idx="3"/>
          </p:nvPr>
        </p:nvSpPr>
        <p:spPr bwMode="auto">
          <a:xfrm>
            <a:off x="3919538" y="8743950"/>
            <a:ext cx="29987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43" tIns="46121" rIns="92243" bIns="46121" numCol="1" anchor="b" anchorCtr="0" compatLnSpc="1">
            <a:prstTxWarp prst="textNoShape">
              <a:avLst/>
            </a:prstTxWarp>
          </a:bodyPr>
          <a:lstStyle>
            <a:lvl1pPr algn="r" defTabSz="922338">
              <a:lnSpc>
                <a:spcPct val="100000"/>
              </a:lnSpc>
              <a:defRPr>
                <a:solidFill>
                  <a:schemeClr val="tx1"/>
                </a:solidFill>
                <a:latin typeface="Times New Roman" pitchFamily="18" charset="0"/>
              </a:defRPr>
            </a:lvl1pPr>
          </a:lstStyle>
          <a:p>
            <a:fld id="{F94BC74A-9067-4872-9E8B-F28F1FD16E95}" type="slidenum">
              <a:rPr lang="en-US" altLang="en-US"/>
              <a:pPr/>
              <a:t>‹#›</a:t>
            </a:fld>
            <a:endParaRPr lang="en-US" altLang="en-US"/>
          </a:p>
        </p:txBody>
      </p:sp>
    </p:spTree>
    <p:extLst>
      <p:ext uri="{BB962C8B-B14F-4D97-AF65-F5344CB8AC3E}">
        <p14:creationId xmlns:p14="http://schemas.microsoft.com/office/powerpoint/2010/main" val="3094982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29987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43" tIns="46121" rIns="92243" bIns="46121" numCol="1" anchor="t" anchorCtr="0" compatLnSpc="1">
            <a:prstTxWarp prst="textNoShape">
              <a:avLst/>
            </a:prstTxWarp>
          </a:bodyPr>
          <a:lstStyle>
            <a:lvl1pPr algn="l" defTabSz="922338" eaLnBrk="0" hangingPunct="0">
              <a:lnSpc>
                <a:spcPct val="100000"/>
              </a:lnSpc>
              <a:defRPr>
                <a:solidFill>
                  <a:schemeClr val="tx1"/>
                </a:solidFill>
                <a:latin typeface="Times New Roman" pitchFamily="18" charset="0"/>
              </a:defRPr>
            </a:lvl1pPr>
          </a:lstStyle>
          <a:p>
            <a:endParaRPr lang="en-US" altLang="en-US"/>
          </a:p>
        </p:txBody>
      </p:sp>
      <p:sp>
        <p:nvSpPr>
          <p:cNvPr id="195587" name="Rectangle 3"/>
          <p:cNvSpPr>
            <a:spLocks noGrp="1" noChangeArrowheads="1"/>
          </p:cNvSpPr>
          <p:nvPr>
            <p:ph type="dt" idx="1"/>
          </p:nvPr>
        </p:nvSpPr>
        <p:spPr bwMode="auto">
          <a:xfrm>
            <a:off x="3919538" y="0"/>
            <a:ext cx="29987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43" tIns="46121" rIns="92243" bIns="46121" numCol="1" anchor="t" anchorCtr="0" compatLnSpc="1">
            <a:prstTxWarp prst="textNoShape">
              <a:avLst/>
            </a:prstTxWarp>
          </a:bodyPr>
          <a:lstStyle>
            <a:lvl1pPr algn="r" defTabSz="922338" eaLnBrk="0" hangingPunct="0">
              <a:lnSpc>
                <a:spcPct val="100000"/>
              </a:lnSpc>
              <a:defRPr>
                <a:solidFill>
                  <a:schemeClr val="tx1"/>
                </a:solidFill>
                <a:latin typeface="Times New Roman" pitchFamily="18" charset="0"/>
              </a:defRPr>
            </a:lvl1pPr>
          </a:lstStyle>
          <a:p>
            <a:endParaRPr lang="en-US" altLang="en-US"/>
          </a:p>
        </p:txBody>
      </p:sp>
      <p:sp>
        <p:nvSpPr>
          <p:cNvPr id="195588" name="Rectangle 4"/>
          <p:cNvSpPr>
            <a:spLocks noGrp="1" noRot="1" noChangeAspect="1" noChangeArrowheads="1" noTextEdit="1"/>
          </p:cNvSpPr>
          <p:nvPr>
            <p:ph type="sldImg" idx="2"/>
          </p:nvPr>
        </p:nvSpPr>
        <p:spPr bwMode="auto">
          <a:xfrm>
            <a:off x="1157288" y="690563"/>
            <a:ext cx="4603750" cy="34512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95589" name="Rectangle 5"/>
          <p:cNvSpPr>
            <a:spLocks noGrp="1" noChangeArrowheads="1"/>
          </p:cNvSpPr>
          <p:nvPr>
            <p:ph type="body" sz="quarter" idx="3"/>
          </p:nvPr>
        </p:nvSpPr>
        <p:spPr bwMode="auto">
          <a:xfrm>
            <a:off x="922338" y="4371975"/>
            <a:ext cx="5073650" cy="414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43" tIns="46121" rIns="92243" bIns="4612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95590" name="Rectangle 6"/>
          <p:cNvSpPr>
            <a:spLocks noGrp="1" noChangeArrowheads="1"/>
          </p:cNvSpPr>
          <p:nvPr>
            <p:ph type="ftr" sz="quarter" idx="4"/>
          </p:nvPr>
        </p:nvSpPr>
        <p:spPr bwMode="auto">
          <a:xfrm>
            <a:off x="0" y="8743950"/>
            <a:ext cx="29987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43" tIns="46121" rIns="92243" bIns="46121" numCol="1" anchor="b" anchorCtr="0" compatLnSpc="1">
            <a:prstTxWarp prst="textNoShape">
              <a:avLst/>
            </a:prstTxWarp>
          </a:bodyPr>
          <a:lstStyle>
            <a:lvl1pPr algn="l" defTabSz="922338" eaLnBrk="0" hangingPunct="0">
              <a:lnSpc>
                <a:spcPct val="100000"/>
              </a:lnSpc>
              <a:defRPr>
                <a:solidFill>
                  <a:schemeClr val="tx1"/>
                </a:solidFill>
                <a:latin typeface="Times New Roman" pitchFamily="18" charset="0"/>
              </a:defRPr>
            </a:lvl1pPr>
          </a:lstStyle>
          <a:p>
            <a:endParaRPr lang="en-US" altLang="en-US"/>
          </a:p>
        </p:txBody>
      </p:sp>
      <p:sp>
        <p:nvSpPr>
          <p:cNvPr id="195591" name="Rectangle 7"/>
          <p:cNvSpPr>
            <a:spLocks noGrp="1" noChangeArrowheads="1"/>
          </p:cNvSpPr>
          <p:nvPr>
            <p:ph type="sldNum" sz="quarter" idx="5"/>
          </p:nvPr>
        </p:nvSpPr>
        <p:spPr bwMode="auto">
          <a:xfrm>
            <a:off x="3919538" y="8743950"/>
            <a:ext cx="29987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243" tIns="46121" rIns="92243" bIns="46121" numCol="1" anchor="b" anchorCtr="0" compatLnSpc="1">
            <a:prstTxWarp prst="textNoShape">
              <a:avLst/>
            </a:prstTxWarp>
          </a:bodyPr>
          <a:lstStyle>
            <a:lvl1pPr algn="r" defTabSz="922338" eaLnBrk="0" hangingPunct="0">
              <a:lnSpc>
                <a:spcPct val="100000"/>
              </a:lnSpc>
              <a:defRPr>
                <a:solidFill>
                  <a:schemeClr val="tx1"/>
                </a:solidFill>
                <a:latin typeface="Times New Roman" pitchFamily="18" charset="0"/>
              </a:defRPr>
            </a:lvl1pPr>
          </a:lstStyle>
          <a:p>
            <a:fld id="{22CC3D7E-618D-4EA3-B195-D63B9BBFC2BE}" type="slidenum">
              <a:rPr lang="en-US" altLang="en-US"/>
              <a:pPr/>
              <a:t>‹#›</a:t>
            </a:fld>
            <a:endParaRPr lang="en-US" altLang="en-US"/>
          </a:p>
        </p:txBody>
      </p:sp>
    </p:spTree>
    <p:extLst>
      <p:ext uri="{BB962C8B-B14F-4D97-AF65-F5344CB8AC3E}">
        <p14:creationId xmlns:p14="http://schemas.microsoft.com/office/powerpoint/2010/main" val="41724718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186600-863F-4AE8-9E47-AB78878A0A7A}" type="slidenum">
              <a:rPr lang="en-US" altLang="en-US"/>
              <a:pPr/>
              <a:t>45</a:t>
            </a:fld>
            <a:endParaRPr lang="en-US" altLang="en-US"/>
          </a:p>
        </p:txBody>
      </p:sp>
      <p:sp>
        <p:nvSpPr>
          <p:cNvPr id="1460226" name="Rectangle 2"/>
          <p:cNvSpPr>
            <a:spLocks noGrp="1" noRot="1" noChangeAspect="1" noChangeArrowheads="1" noTextEdit="1"/>
          </p:cNvSpPr>
          <p:nvPr>
            <p:ph type="sldImg"/>
          </p:nvPr>
        </p:nvSpPr>
        <p:spPr>
          <a:xfrm>
            <a:off x="1158875" y="690563"/>
            <a:ext cx="4600575" cy="3451225"/>
          </a:xfrm>
          <a:ln/>
        </p:spPr>
      </p:sp>
      <p:sp>
        <p:nvSpPr>
          <p:cNvPr id="146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1A40E5-8828-435C-8246-74B0C163E9C7}" type="slidenum">
              <a:rPr lang="en-US" altLang="en-US"/>
              <a:pPr/>
              <a:t>57</a:t>
            </a:fld>
            <a:endParaRPr lang="en-US" altLang="en-US"/>
          </a:p>
        </p:txBody>
      </p:sp>
      <p:sp>
        <p:nvSpPr>
          <p:cNvPr id="1928194" name="Rectangle 2"/>
          <p:cNvSpPr>
            <a:spLocks noGrp="1" noRot="1" noChangeAspect="1" noChangeArrowheads="1" noTextEdit="1"/>
          </p:cNvSpPr>
          <p:nvPr>
            <p:ph type="sldImg"/>
          </p:nvPr>
        </p:nvSpPr>
        <p:spPr>
          <a:xfrm>
            <a:off x="1158875" y="690563"/>
            <a:ext cx="4600575" cy="3451225"/>
          </a:xfrm>
          <a:ln/>
        </p:spPr>
      </p:sp>
      <p:sp>
        <p:nvSpPr>
          <p:cNvPr id="192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D43728-AC1D-451B-82B2-E5826BA19406}" type="slidenum">
              <a:rPr lang="en-US" altLang="en-US"/>
              <a:pPr/>
              <a:t>60</a:t>
            </a:fld>
            <a:endParaRPr lang="en-US" altLang="en-US"/>
          </a:p>
        </p:txBody>
      </p:sp>
      <p:sp>
        <p:nvSpPr>
          <p:cNvPr id="1525762" name="Rectangle 2"/>
          <p:cNvSpPr>
            <a:spLocks noGrp="1" noRot="1" noChangeAspect="1" noChangeArrowheads="1" noTextEdit="1"/>
          </p:cNvSpPr>
          <p:nvPr>
            <p:ph type="sldImg"/>
          </p:nvPr>
        </p:nvSpPr>
        <p:spPr>
          <a:xfrm>
            <a:off x="1158875" y="690563"/>
            <a:ext cx="4600575" cy="3451225"/>
          </a:xfrm>
          <a:ln/>
        </p:spPr>
      </p:sp>
      <p:sp>
        <p:nvSpPr>
          <p:cNvPr id="1525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465A5E-B818-485F-91D9-7C409242C016}" type="slidenum">
              <a:rPr lang="en-US" altLang="en-US"/>
              <a:pPr/>
              <a:t>62</a:t>
            </a:fld>
            <a:endParaRPr lang="en-US" altLang="en-US"/>
          </a:p>
        </p:txBody>
      </p:sp>
      <p:sp>
        <p:nvSpPr>
          <p:cNvPr id="1933314" name="Rectangle 2"/>
          <p:cNvSpPr>
            <a:spLocks noGrp="1" noRot="1" noChangeAspect="1" noChangeArrowheads="1" noTextEdit="1"/>
          </p:cNvSpPr>
          <p:nvPr>
            <p:ph type="sldImg"/>
          </p:nvPr>
        </p:nvSpPr>
        <p:spPr>
          <a:xfrm>
            <a:off x="1158875" y="690563"/>
            <a:ext cx="4600575" cy="3451225"/>
          </a:xfrm>
          <a:ln/>
        </p:spPr>
      </p:sp>
      <p:sp>
        <p:nvSpPr>
          <p:cNvPr id="193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1049E-5E5D-457B-8CE9-6942F79DD8A5}" type="slidenum">
              <a:rPr lang="en-US" altLang="en-US"/>
              <a:pPr/>
              <a:t>65</a:t>
            </a:fld>
            <a:endParaRPr lang="en-US" altLang="en-US"/>
          </a:p>
        </p:txBody>
      </p:sp>
      <p:sp>
        <p:nvSpPr>
          <p:cNvPr id="1935362" name="Rectangle 2"/>
          <p:cNvSpPr>
            <a:spLocks noGrp="1" noRot="1" noChangeAspect="1" noChangeArrowheads="1" noTextEdit="1"/>
          </p:cNvSpPr>
          <p:nvPr>
            <p:ph type="sldImg"/>
          </p:nvPr>
        </p:nvSpPr>
        <p:spPr>
          <a:xfrm>
            <a:off x="1158875" y="690563"/>
            <a:ext cx="4600575" cy="3451225"/>
          </a:xfrm>
          <a:ln/>
        </p:spPr>
      </p:sp>
      <p:sp>
        <p:nvSpPr>
          <p:cNvPr id="19353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4895A-2A5E-44F3-8BB0-AC10BBE0BBFD}" type="slidenum">
              <a:rPr lang="en-US" altLang="en-US"/>
              <a:pPr/>
              <a:t>46</a:t>
            </a:fld>
            <a:endParaRPr lang="en-US" altLang="en-US"/>
          </a:p>
        </p:txBody>
      </p:sp>
      <p:sp>
        <p:nvSpPr>
          <p:cNvPr id="1872898" name="Rectangle 2"/>
          <p:cNvSpPr>
            <a:spLocks noGrp="1" noRot="1" noChangeAspect="1" noChangeArrowheads="1" noTextEdit="1"/>
          </p:cNvSpPr>
          <p:nvPr>
            <p:ph type="sldImg"/>
          </p:nvPr>
        </p:nvSpPr>
        <p:spPr>
          <a:xfrm>
            <a:off x="1158875" y="690563"/>
            <a:ext cx="4600575" cy="3451225"/>
          </a:xfrm>
          <a:ln/>
        </p:spPr>
      </p:sp>
      <p:sp>
        <p:nvSpPr>
          <p:cNvPr id="1872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6E7097-5CA5-4DD3-A917-B5874E94EC57}" type="slidenum">
              <a:rPr lang="en-US" altLang="en-US"/>
              <a:pPr/>
              <a:t>47</a:t>
            </a:fld>
            <a:endParaRPr lang="en-US" altLang="en-US"/>
          </a:p>
        </p:txBody>
      </p:sp>
      <p:sp>
        <p:nvSpPr>
          <p:cNvPr id="1427458" name="Rectangle 2"/>
          <p:cNvSpPr>
            <a:spLocks noGrp="1" noRot="1" noChangeAspect="1" noChangeArrowheads="1" noTextEdit="1"/>
          </p:cNvSpPr>
          <p:nvPr>
            <p:ph type="sldImg"/>
          </p:nvPr>
        </p:nvSpPr>
        <p:spPr>
          <a:xfrm>
            <a:off x="1158875" y="690563"/>
            <a:ext cx="4600575" cy="3451225"/>
          </a:xfrm>
          <a:ln/>
        </p:spPr>
      </p:sp>
      <p:sp>
        <p:nvSpPr>
          <p:cNvPr id="14274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6957AD-97C7-4868-BF47-8572B43959E6}" type="slidenum">
              <a:rPr lang="en-US" altLang="en-US"/>
              <a:pPr/>
              <a:t>49</a:t>
            </a:fld>
            <a:endParaRPr lang="en-US" altLang="en-US"/>
          </a:p>
        </p:txBody>
      </p:sp>
      <p:sp>
        <p:nvSpPr>
          <p:cNvPr id="1920002" name="Rectangle 2"/>
          <p:cNvSpPr>
            <a:spLocks noGrp="1" noRot="1" noChangeAspect="1" noChangeArrowheads="1" noTextEdit="1"/>
          </p:cNvSpPr>
          <p:nvPr>
            <p:ph type="sldImg"/>
          </p:nvPr>
        </p:nvSpPr>
        <p:spPr>
          <a:xfrm>
            <a:off x="1158875" y="690563"/>
            <a:ext cx="4600575" cy="3451225"/>
          </a:xfrm>
          <a:ln/>
        </p:spPr>
      </p:sp>
      <p:sp>
        <p:nvSpPr>
          <p:cNvPr id="1920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75DF74-629D-4A2B-9244-B2CC23A4C0A3}" type="slidenum">
              <a:rPr lang="en-US" altLang="en-US"/>
              <a:pPr/>
              <a:t>50</a:t>
            </a:fld>
            <a:endParaRPr lang="en-US" altLang="en-US"/>
          </a:p>
        </p:txBody>
      </p:sp>
      <p:sp>
        <p:nvSpPr>
          <p:cNvPr id="1465346" name="Rectangle 2"/>
          <p:cNvSpPr>
            <a:spLocks noGrp="1" noRot="1" noChangeAspect="1" noChangeArrowheads="1" noTextEdit="1"/>
          </p:cNvSpPr>
          <p:nvPr>
            <p:ph type="sldImg"/>
          </p:nvPr>
        </p:nvSpPr>
        <p:spPr>
          <a:xfrm>
            <a:off x="1158875" y="690563"/>
            <a:ext cx="4600575" cy="3451225"/>
          </a:xfrm>
          <a:ln/>
        </p:spPr>
      </p:sp>
      <p:sp>
        <p:nvSpPr>
          <p:cNvPr id="146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FDB343-8BEB-4B23-A7EF-64CB1D903EB0}" type="slidenum">
              <a:rPr lang="en-US" altLang="en-US"/>
              <a:pPr/>
              <a:t>52</a:t>
            </a:fld>
            <a:endParaRPr lang="en-US" altLang="en-US"/>
          </a:p>
        </p:txBody>
      </p:sp>
      <p:sp>
        <p:nvSpPr>
          <p:cNvPr id="1906690" name="Rectangle 2"/>
          <p:cNvSpPr>
            <a:spLocks noGrp="1" noRot="1" noChangeAspect="1" noChangeArrowheads="1" noTextEdit="1"/>
          </p:cNvSpPr>
          <p:nvPr>
            <p:ph type="sldImg"/>
          </p:nvPr>
        </p:nvSpPr>
        <p:spPr>
          <a:xfrm>
            <a:off x="1158875" y="690563"/>
            <a:ext cx="4600575" cy="3451225"/>
          </a:xfrm>
          <a:ln/>
        </p:spPr>
      </p:sp>
      <p:sp>
        <p:nvSpPr>
          <p:cNvPr id="19066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B38ADC-3C18-4ED1-B021-567319E435CA}" type="slidenum">
              <a:rPr lang="en-US" altLang="en-US"/>
              <a:pPr/>
              <a:t>53</a:t>
            </a:fld>
            <a:endParaRPr lang="en-US" altLang="en-US"/>
          </a:p>
        </p:txBody>
      </p:sp>
      <p:sp>
        <p:nvSpPr>
          <p:cNvPr id="1922050" name="Rectangle 2"/>
          <p:cNvSpPr>
            <a:spLocks noGrp="1" noRot="1" noChangeAspect="1" noChangeArrowheads="1" noTextEdit="1"/>
          </p:cNvSpPr>
          <p:nvPr>
            <p:ph type="sldImg"/>
          </p:nvPr>
        </p:nvSpPr>
        <p:spPr>
          <a:xfrm>
            <a:off x="1158875" y="690563"/>
            <a:ext cx="4600575" cy="3451225"/>
          </a:xfrm>
          <a:ln/>
        </p:spPr>
      </p:sp>
      <p:sp>
        <p:nvSpPr>
          <p:cNvPr id="1922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F8862D-D5D5-4F7A-A9CB-99CD9C29AE4C}" type="slidenum">
              <a:rPr lang="en-US" altLang="en-US"/>
              <a:pPr/>
              <a:t>54</a:t>
            </a:fld>
            <a:endParaRPr lang="en-US" altLang="en-US"/>
          </a:p>
        </p:txBody>
      </p:sp>
      <p:sp>
        <p:nvSpPr>
          <p:cNvPr id="1470466" name="Rectangle 2"/>
          <p:cNvSpPr>
            <a:spLocks noGrp="1" noRot="1" noChangeAspect="1" noChangeArrowheads="1" noTextEdit="1"/>
          </p:cNvSpPr>
          <p:nvPr>
            <p:ph type="sldImg"/>
          </p:nvPr>
        </p:nvSpPr>
        <p:spPr>
          <a:xfrm>
            <a:off x="1158875" y="690563"/>
            <a:ext cx="4600575" cy="3451225"/>
          </a:xfrm>
          <a:ln/>
        </p:spPr>
      </p:sp>
      <p:sp>
        <p:nvSpPr>
          <p:cNvPr id="147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B8F655-E36C-4F5D-8B98-6A4919877D80}" type="slidenum">
              <a:rPr lang="en-US" altLang="en-US"/>
              <a:pPr/>
              <a:t>55</a:t>
            </a:fld>
            <a:endParaRPr lang="en-US" altLang="en-US"/>
          </a:p>
        </p:txBody>
      </p:sp>
      <p:sp>
        <p:nvSpPr>
          <p:cNvPr id="1523714" name="Rectangle 2"/>
          <p:cNvSpPr>
            <a:spLocks noGrp="1" noRot="1" noChangeAspect="1" noChangeArrowheads="1" noTextEdit="1"/>
          </p:cNvSpPr>
          <p:nvPr>
            <p:ph type="sldImg"/>
          </p:nvPr>
        </p:nvSpPr>
        <p:spPr>
          <a:xfrm>
            <a:off x="1158875" y="690563"/>
            <a:ext cx="4600575" cy="3451225"/>
          </a:xfrm>
          <a:ln/>
        </p:spPr>
      </p:sp>
      <p:sp>
        <p:nvSpPr>
          <p:cNvPr id="15237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0536" name="Rectangle 8"/>
          <p:cNvSpPr>
            <a:spLocks noChangeArrowheads="1"/>
          </p:cNvSpPr>
          <p:nvPr/>
        </p:nvSpPr>
        <p:spPr bwMode="auto">
          <a:xfrm>
            <a:off x="911225" y="0"/>
            <a:ext cx="8229600" cy="6858000"/>
          </a:xfrm>
          <a:prstGeom prst="rect">
            <a:avLst/>
          </a:prstGeom>
          <a:solidFill>
            <a:schemeClr val="tx1"/>
          </a:solidFill>
          <a:ln>
            <a:noFill/>
          </a:ln>
          <a:effectLst/>
          <a:extLst>
            <a:ext uri="{91240B29-F687-4F45-9708-019B960494DF}">
              <a14:hiddenLine xmlns:a14="http://schemas.microsoft.com/office/drawing/2010/main" w="381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0530" name="Rectangle 2"/>
          <p:cNvSpPr>
            <a:spLocks noGrp="1" noChangeArrowheads="1"/>
          </p:cNvSpPr>
          <p:nvPr>
            <p:ph type="ctrTitle"/>
          </p:nvPr>
        </p:nvSpPr>
        <p:spPr>
          <a:xfrm>
            <a:off x="1066800" y="914400"/>
            <a:ext cx="7772400" cy="1143000"/>
          </a:xfrm>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a:lvl1pPr>
          </a:lstStyle>
          <a:p>
            <a:pPr lvl="0"/>
            <a:r>
              <a:rPr lang="en-US" altLang="en-US" noProof="0" smtClean="0"/>
              <a:t>Click to edit Master title style</a:t>
            </a:r>
          </a:p>
        </p:txBody>
      </p:sp>
      <p:sp>
        <p:nvSpPr>
          <p:cNvPr id="150531" name="Rectangle 3"/>
          <p:cNvSpPr>
            <a:spLocks noGrp="1" noChangeArrowheads="1"/>
          </p:cNvSpPr>
          <p:nvPr>
            <p:ph type="subTitle" idx="1"/>
          </p:nvPr>
        </p:nvSpPr>
        <p:spPr>
          <a:xfrm>
            <a:off x="1143000" y="3276600"/>
            <a:ext cx="6400800" cy="1752600"/>
          </a:xfrm>
        </p:spPr>
        <p:txBody>
          <a:bodyPr/>
          <a:lstStyle>
            <a:lvl1pPr marL="0" indent="0">
              <a:buFontTx/>
              <a:buNone/>
              <a:defRPr b="1"/>
            </a:lvl1pPr>
          </a:lstStyle>
          <a:p>
            <a:pPr lvl="0"/>
            <a:r>
              <a:rPr lang="en-US" altLang="en-US" noProof="0" smtClean="0"/>
              <a:t>Click to edit Master subtitle style</a:t>
            </a:r>
          </a:p>
          <a:p>
            <a:pPr lvl="0"/>
            <a:r>
              <a:rPr lang="en-US" altLang="en-US" noProof="0" smtClean="0"/>
              <a:t>	</a:t>
            </a:r>
          </a:p>
        </p:txBody>
      </p:sp>
      <p:sp>
        <p:nvSpPr>
          <p:cNvPr id="150532" name="Rectangle 4"/>
          <p:cNvSpPr>
            <a:spLocks noGrp="1" noChangeArrowheads="1"/>
          </p:cNvSpPr>
          <p:nvPr>
            <p:ph type="dt" sz="half" idx="2"/>
          </p:nvPr>
        </p:nvSpPr>
        <p:spPr bwMode="auto">
          <a:xfrm>
            <a:off x="1143000" y="6248400"/>
            <a:ext cx="19050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l" eaLnBrk="0" hangingPunct="0">
              <a:lnSpc>
                <a:spcPct val="100000"/>
              </a:lnSpc>
              <a:spcBef>
                <a:spcPct val="50000"/>
              </a:spcBef>
              <a:defRPr sz="1400">
                <a:latin typeface="Times New Roman" pitchFamily="18" charset="0"/>
              </a:defRPr>
            </a:lvl1pPr>
          </a:lstStyle>
          <a:p>
            <a:endParaRPr lang="en-US" altLang="en-US"/>
          </a:p>
        </p:txBody>
      </p:sp>
      <p:sp>
        <p:nvSpPr>
          <p:cNvPr id="150533" name="Rectangle 5"/>
          <p:cNvSpPr>
            <a:spLocks noGrp="1" noChangeArrowheads="1"/>
          </p:cNvSpPr>
          <p:nvPr>
            <p:ph type="ftr" sz="quarter" idx="3"/>
          </p:nvPr>
        </p:nvSpPr>
        <p:spPr bwMode="auto">
          <a:xfrm>
            <a:off x="3581400" y="62484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lnSpc>
                <a:spcPct val="100000"/>
              </a:lnSpc>
              <a:spcBef>
                <a:spcPct val="50000"/>
              </a:spcBef>
              <a:defRPr sz="1400">
                <a:latin typeface="Times New Roman" pitchFamily="18" charset="0"/>
              </a:defRPr>
            </a:lvl1pPr>
          </a:lstStyle>
          <a:p>
            <a:endParaRPr lang="en-US" altLang="en-US"/>
          </a:p>
        </p:txBody>
      </p:sp>
      <p:sp>
        <p:nvSpPr>
          <p:cNvPr id="150535" name="Rectangle 7"/>
          <p:cNvSpPr>
            <a:spLocks noGrp="1" noChangeArrowheads="1"/>
          </p:cNvSpPr>
          <p:nvPr>
            <p:ph type="sldNum" sz="quarter" idx="4"/>
          </p:nvPr>
        </p:nvSpPr>
        <p:spPr>
          <a:xfrm>
            <a:off x="8278813" y="6445250"/>
            <a:ext cx="762000" cy="265113"/>
          </a:xfrm>
        </p:spPr>
        <p:txBody>
          <a:bodyPr/>
          <a:lstStyle>
            <a:lvl1pPr>
              <a:defRPr>
                <a:latin typeface="Verdana" pitchFamily="34" charset="0"/>
              </a:defRPr>
            </a:lvl1pPr>
          </a:lstStyle>
          <a:p>
            <a:fld id="{5F9C350F-37DC-4E8B-A31D-49336CCFF2B8}" type="slidenum">
              <a:rPr lang="en-US" altLang="en-US"/>
              <a:pPr/>
              <a:t>‹#›</a:t>
            </a:fld>
            <a:endParaRPr lang="en-US" altLang="en-US"/>
          </a:p>
        </p:txBody>
      </p:sp>
      <p:pic>
        <p:nvPicPr>
          <p:cNvPr id="15053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79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A39C75D8-4984-49B6-AF51-5049258FD639}" type="slidenum">
              <a:rPr lang="en-US" altLang="en-US"/>
              <a:pPr/>
              <a:t>‹#›</a:t>
            </a:fld>
            <a:endParaRPr lang="en-US" altLang="en-US"/>
          </a:p>
        </p:txBody>
      </p:sp>
    </p:spTree>
    <p:extLst>
      <p:ext uri="{BB962C8B-B14F-4D97-AF65-F5344CB8AC3E}">
        <p14:creationId xmlns:p14="http://schemas.microsoft.com/office/powerpoint/2010/main" val="1183763880"/>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02475" y="225425"/>
            <a:ext cx="203835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87425" y="225425"/>
            <a:ext cx="59626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BB1138C-0CEA-438D-8C3D-53663D066030}" type="slidenum">
              <a:rPr lang="en-US" altLang="en-US"/>
              <a:pPr/>
              <a:t>‹#›</a:t>
            </a:fld>
            <a:endParaRPr lang="en-US" altLang="en-US"/>
          </a:p>
        </p:txBody>
      </p:sp>
    </p:spTree>
    <p:extLst>
      <p:ext uri="{BB962C8B-B14F-4D97-AF65-F5344CB8AC3E}">
        <p14:creationId xmlns:p14="http://schemas.microsoft.com/office/powerpoint/2010/main" val="1495980388"/>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87425" y="225425"/>
            <a:ext cx="8153400" cy="4572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987425" y="1444625"/>
            <a:ext cx="7772400" cy="4648200"/>
          </a:xfrm>
        </p:spPr>
        <p:txBody>
          <a:bodyPr/>
          <a:lstStyle/>
          <a:p>
            <a:endParaRPr lang="en-US"/>
          </a:p>
        </p:txBody>
      </p:sp>
      <p:sp>
        <p:nvSpPr>
          <p:cNvPr id="4" name="Slide Number Placeholder 3"/>
          <p:cNvSpPr>
            <a:spLocks noGrp="1"/>
          </p:cNvSpPr>
          <p:nvPr>
            <p:ph type="sldNum" sz="quarter" idx="10"/>
          </p:nvPr>
        </p:nvSpPr>
        <p:spPr>
          <a:xfrm>
            <a:off x="8364538" y="6589713"/>
            <a:ext cx="762000" cy="265112"/>
          </a:xfrm>
        </p:spPr>
        <p:txBody>
          <a:bodyPr/>
          <a:lstStyle>
            <a:lvl1pPr>
              <a:defRPr/>
            </a:lvl1pPr>
          </a:lstStyle>
          <a:p>
            <a:fld id="{FEB2949F-9468-4A7F-A673-5C9543294A32}" type="slidenum">
              <a:rPr lang="en-US" altLang="en-US"/>
              <a:pPr/>
              <a:t>‹#›</a:t>
            </a:fld>
            <a:endParaRPr lang="en-US" altLang="en-US"/>
          </a:p>
        </p:txBody>
      </p:sp>
    </p:spTree>
    <p:extLst>
      <p:ext uri="{BB962C8B-B14F-4D97-AF65-F5344CB8AC3E}">
        <p14:creationId xmlns:p14="http://schemas.microsoft.com/office/powerpoint/2010/main" val="343302105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87425" y="225425"/>
            <a:ext cx="8153400" cy="457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987425" y="1444625"/>
            <a:ext cx="3810000" cy="464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949825" y="1444625"/>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949825" y="3844925"/>
            <a:ext cx="38100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8364538" y="6589713"/>
            <a:ext cx="762000" cy="265112"/>
          </a:xfrm>
        </p:spPr>
        <p:txBody>
          <a:bodyPr/>
          <a:lstStyle>
            <a:lvl1pPr>
              <a:defRPr/>
            </a:lvl1pPr>
          </a:lstStyle>
          <a:p>
            <a:fld id="{E5844C3D-A495-4094-BAE5-00D2EAB44A1A}" type="slidenum">
              <a:rPr lang="en-US" altLang="en-US"/>
              <a:pPr/>
              <a:t>‹#›</a:t>
            </a:fld>
            <a:endParaRPr lang="en-US" altLang="en-US"/>
          </a:p>
        </p:txBody>
      </p:sp>
    </p:spTree>
    <p:extLst>
      <p:ext uri="{BB962C8B-B14F-4D97-AF65-F5344CB8AC3E}">
        <p14:creationId xmlns:p14="http://schemas.microsoft.com/office/powerpoint/2010/main" val="30967577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5C9F024-2540-43FB-9B08-D0A7E35F9E45}" type="slidenum">
              <a:rPr lang="en-US" altLang="en-US"/>
              <a:pPr/>
              <a:t>‹#›</a:t>
            </a:fld>
            <a:endParaRPr lang="en-US" altLang="en-US"/>
          </a:p>
        </p:txBody>
      </p:sp>
    </p:spTree>
    <p:extLst>
      <p:ext uri="{BB962C8B-B14F-4D97-AF65-F5344CB8AC3E}">
        <p14:creationId xmlns:p14="http://schemas.microsoft.com/office/powerpoint/2010/main" val="191437156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228285DF-6462-4736-9B4C-BA33C90D149F}" type="slidenum">
              <a:rPr lang="en-US" altLang="en-US"/>
              <a:pPr/>
              <a:t>‹#›</a:t>
            </a:fld>
            <a:endParaRPr lang="en-US" altLang="en-US"/>
          </a:p>
        </p:txBody>
      </p:sp>
    </p:spTree>
    <p:extLst>
      <p:ext uri="{BB962C8B-B14F-4D97-AF65-F5344CB8AC3E}">
        <p14:creationId xmlns:p14="http://schemas.microsoft.com/office/powerpoint/2010/main" val="352757121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87425" y="1444625"/>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49825" y="1444625"/>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7347186-A906-40CD-8694-187A47F6418C}" type="slidenum">
              <a:rPr lang="en-US" altLang="en-US"/>
              <a:pPr/>
              <a:t>‹#›</a:t>
            </a:fld>
            <a:endParaRPr lang="en-US" altLang="en-US"/>
          </a:p>
        </p:txBody>
      </p:sp>
    </p:spTree>
    <p:extLst>
      <p:ext uri="{BB962C8B-B14F-4D97-AF65-F5344CB8AC3E}">
        <p14:creationId xmlns:p14="http://schemas.microsoft.com/office/powerpoint/2010/main" val="399354533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E613E5DC-49A3-4C38-B6A2-438C78BD85AB}" type="slidenum">
              <a:rPr lang="en-US" altLang="en-US"/>
              <a:pPr/>
              <a:t>‹#›</a:t>
            </a:fld>
            <a:endParaRPr lang="en-US" altLang="en-US"/>
          </a:p>
        </p:txBody>
      </p:sp>
    </p:spTree>
    <p:extLst>
      <p:ext uri="{BB962C8B-B14F-4D97-AF65-F5344CB8AC3E}">
        <p14:creationId xmlns:p14="http://schemas.microsoft.com/office/powerpoint/2010/main" val="312972479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35A37BFA-9FEE-4A63-8D0A-87E4B7CFFE11}" type="slidenum">
              <a:rPr lang="en-US" altLang="en-US"/>
              <a:pPr/>
              <a:t>‹#›</a:t>
            </a:fld>
            <a:endParaRPr lang="en-US" altLang="en-US"/>
          </a:p>
        </p:txBody>
      </p:sp>
    </p:spTree>
    <p:extLst>
      <p:ext uri="{BB962C8B-B14F-4D97-AF65-F5344CB8AC3E}">
        <p14:creationId xmlns:p14="http://schemas.microsoft.com/office/powerpoint/2010/main" val="222943043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A51044E-761F-4DFA-8A4A-D87DC39CBE81}" type="slidenum">
              <a:rPr lang="en-US" altLang="en-US"/>
              <a:pPr/>
              <a:t>‹#›</a:t>
            </a:fld>
            <a:endParaRPr lang="en-US" altLang="en-US"/>
          </a:p>
        </p:txBody>
      </p:sp>
    </p:spTree>
    <p:extLst>
      <p:ext uri="{BB962C8B-B14F-4D97-AF65-F5344CB8AC3E}">
        <p14:creationId xmlns:p14="http://schemas.microsoft.com/office/powerpoint/2010/main" val="1262162549"/>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2F7966CE-EEA7-42D7-8506-453132100BA9}" type="slidenum">
              <a:rPr lang="en-US" altLang="en-US"/>
              <a:pPr/>
              <a:t>‹#›</a:t>
            </a:fld>
            <a:endParaRPr lang="en-US" altLang="en-US"/>
          </a:p>
        </p:txBody>
      </p:sp>
    </p:spTree>
    <p:extLst>
      <p:ext uri="{BB962C8B-B14F-4D97-AF65-F5344CB8AC3E}">
        <p14:creationId xmlns:p14="http://schemas.microsoft.com/office/powerpoint/2010/main" val="423819112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A8C37B39-0321-496C-8A15-5052A4C108E9}" type="slidenum">
              <a:rPr lang="en-US" altLang="en-US"/>
              <a:pPr/>
              <a:t>‹#›</a:t>
            </a:fld>
            <a:endParaRPr lang="en-US" altLang="en-US"/>
          </a:p>
        </p:txBody>
      </p:sp>
    </p:spTree>
    <p:extLst>
      <p:ext uri="{BB962C8B-B14F-4D97-AF65-F5344CB8AC3E}">
        <p14:creationId xmlns:p14="http://schemas.microsoft.com/office/powerpoint/2010/main" val="228781197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951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7948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513" name="Rectangle 9"/>
          <p:cNvSpPr>
            <a:spLocks noGrp="1" noChangeArrowheads="1"/>
          </p:cNvSpPr>
          <p:nvPr>
            <p:ph type="title"/>
          </p:nvPr>
        </p:nvSpPr>
        <p:spPr bwMode="auto">
          <a:xfrm>
            <a:off x="987425" y="225425"/>
            <a:ext cx="815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hlink"/>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49514" name="Rectangle 10"/>
          <p:cNvSpPr>
            <a:spLocks noGrp="1" noChangeArrowheads="1"/>
          </p:cNvSpPr>
          <p:nvPr>
            <p:ph type="body" idx="1"/>
          </p:nvPr>
        </p:nvSpPr>
        <p:spPr bwMode="auto">
          <a:xfrm>
            <a:off x="987425" y="1444625"/>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9515" name="Rectangle 11"/>
          <p:cNvSpPr>
            <a:spLocks noGrp="1" noChangeArrowheads="1"/>
          </p:cNvSpPr>
          <p:nvPr>
            <p:ph type="sldNum" sz="quarter" idx="4"/>
          </p:nvPr>
        </p:nvSpPr>
        <p:spPr bwMode="auto">
          <a:xfrm>
            <a:off x="8364538" y="6589713"/>
            <a:ext cx="762000" cy="265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50000"/>
              </a:spcBef>
              <a:defRPr sz="1000"/>
            </a:lvl1pPr>
          </a:lstStyle>
          <a:p>
            <a:fld id="{499B1009-DC3F-4414-94D8-E269FDEA588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ransition spd="med"/>
  <p:hf hdr="0" ftr="0" dt="0"/>
  <p:txStyles>
    <p:titleStyle>
      <a:lvl1pPr algn="l" rtl="0" eaLnBrk="0" fontAlgn="base" hangingPunct="0">
        <a:lnSpc>
          <a:spcPct val="85000"/>
        </a:lnSpc>
        <a:spcBef>
          <a:spcPct val="0"/>
        </a:spcBef>
        <a:spcAft>
          <a:spcPct val="0"/>
        </a:spcAft>
        <a:defRPr kumimoji="1" sz="2500" b="1">
          <a:solidFill>
            <a:srgbClr val="000000"/>
          </a:solidFill>
          <a:latin typeface="+mj-lt"/>
          <a:ea typeface="+mj-ea"/>
          <a:cs typeface="+mj-cs"/>
        </a:defRPr>
      </a:lvl1pPr>
      <a:lvl2pPr algn="l" rtl="0" eaLnBrk="0" fontAlgn="base" hangingPunct="0">
        <a:lnSpc>
          <a:spcPct val="85000"/>
        </a:lnSpc>
        <a:spcBef>
          <a:spcPct val="0"/>
        </a:spcBef>
        <a:spcAft>
          <a:spcPct val="0"/>
        </a:spcAft>
        <a:defRPr kumimoji="1" sz="2500" b="1">
          <a:solidFill>
            <a:srgbClr val="000000"/>
          </a:solidFill>
          <a:latin typeface="Arial" charset="0"/>
        </a:defRPr>
      </a:lvl2pPr>
      <a:lvl3pPr algn="l" rtl="0" eaLnBrk="0" fontAlgn="base" hangingPunct="0">
        <a:lnSpc>
          <a:spcPct val="85000"/>
        </a:lnSpc>
        <a:spcBef>
          <a:spcPct val="0"/>
        </a:spcBef>
        <a:spcAft>
          <a:spcPct val="0"/>
        </a:spcAft>
        <a:defRPr kumimoji="1" sz="2500" b="1">
          <a:solidFill>
            <a:srgbClr val="000000"/>
          </a:solidFill>
          <a:latin typeface="Arial" charset="0"/>
        </a:defRPr>
      </a:lvl3pPr>
      <a:lvl4pPr algn="l" rtl="0" eaLnBrk="0" fontAlgn="base" hangingPunct="0">
        <a:lnSpc>
          <a:spcPct val="85000"/>
        </a:lnSpc>
        <a:spcBef>
          <a:spcPct val="0"/>
        </a:spcBef>
        <a:spcAft>
          <a:spcPct val="0"/>
        </a:spcAft>
        <a:defRPr kumimoji="1" sz="2500" b="1">
          <a:solidFill>
            <a:srgbClr val="000000"/>
          </a:solidFill>
          <a:latin typeface="Arial" charset="0"/>
        </a:defRPr>
      </a:lvl4pPr>
      <a:lvl5pPr algn="l" rtl="0" eaLnBrk="0" fontAlgn="base" hangingPunct="0">
        <a:lnSpc>
          <a:spcPct val="85000"/>
        </a:lnSpc>
        <a:spcBef>
          <a:spcPct val="0"/>
        </a:spcBef>
        <a:spcAft>
          <a:spcPct val="0"/>
        </a:spcAft>
        <a:defRPr kumimoji="1" sz="2500" b="1">
          <a:solidFill>
            <a:srgbClr val="000000"/>
          </a:solidFill>
          <a:latin typeface="Arial" charset="0"/>
        </a:defRPr>
      </a:lvl5pPr>
      <a:lvl6pPr marL="457200" algn="l" rtl="0" eaLnBrk="0" fontAlgn="base" hangingPunct="0">
        <a:lnSpc>
          <a:spcPct val="85000"/>
        </a:lnSpc>
        <a:spcBef>
          <a:spcPct val="0"/>
        </a:spcBef>
        <a:spcAft>
          <a:spcPct val="0"/>
        </a:spcAft>
        <a:defRPr kumimoji="1" sz="2500" b="1">
          <a:solidFill>
            <a:srgbClr val="000000"/>
          </a:solidFill>
          <a:latin typeface="Arial" charset="0"/>
        </a:defRPr>
      </a:lvl6pPr>
      <a:lvl7pPr marL="914400" algn="l" rtl="0" eaLnBrk="0" fontAlgn="base" hangingPunct="0">
        <a:lnSpc>
          <a:spcPct val="85000"/>
        </a:lnSpc>
        <a:spcBef>
          <a:spcPct val="0"/>
        </a:spcBef>
        <a:spcAft>
          <a:spcPct val="0"/>
        </a:spcAft>
        <a:defRPr kumimoji="1" sz="2500" b="1">
          <a:solidFill>
            <a:srgbClr val="000000"/>
          </a:solidFill>
          <a:latin typeface="Arial" charset="0"/>
        </a:defRPr>
      </a:lvl7pPr>
      <a:lvl8pPr marL="1371600" algn="l" rtl="0" eaLnBrk="0" fontAlgn="base" hangingPunct="0">
        <a:lnSpc>
          <a:spcPct val="85000"/>
        </a:lnSpc>
        <a:spcBef>
          <a:spcPct val="0"/>
        </a:spcBef>
        <a:spcAft>
          <a:spcPct val="0"/>
        </a:spcAft>
        <a:defRPr kumimoji="1" sz="2500" b="1">
          <a:solidFill>
            <a:srgbClr val="000000"/>
          </a:solidFill>
          <a:latin typeface="Arial" charset="0"/>
        </a:defRPr>
      </a:lvl8pPr>
      <a:lvl9pPr marL="1828800" algn="l" rtl="0" eaLnBrk="0" fontAlgn="base" hangingPunct="0">
        <a:lnSpc>
          <a:spcPct val="85000"/>
        </a:lnSpc>
        <a:spcBef>
          <a:spcPct val="0"/>
        </a:spcBef>
        <a:spcAft>
          <a:spcPct val="0"/>
        </a:spcAft>
        <a:defRPr kumimoji="1" sz="2500" b="1">
          <a:solidFill>
            <a:srgbClr val="000000"/>
          </a:solidFill>
          <a:latin typeface="Arial" charset="0"/>
        </a:defRPr>
      </a:lvl9pPr>
    </p:titleStyle>
    <p:bodyStyle>
      <a:lvl1pPr marL="342900" indent="-342900" algn="l" rtl="0" eaLnBrk="0" fontAlgn="base" hangingPunct="0">
        <a:spcBef>
          <a:spcPct val="20000"/>
        </a:spcBef>
        <a:spcAft>
          <a:spcPct val="0"/>
        </a:spcAft>
        <a:buClr>
          <a:srgbClr val="000000"/>
        </a:buClr>
        <a:buChar char="•"/>
        <a:defRPr kumimoji="1" sz="2400">
          <a:solidFill>
            <a:srgbClr val="000000"/>
          </a:solidFill>
          <a:latin typeface="+mn-lt"/>
          <a:ea typeface="+mn-ea"/>
          <a:cs typeface="+mn-cs"/>
        </a:defRPr>
      </a:lvl1pPr>
      <a:lvl2pPr marL="742950" indent="-285750" algn="l" rtl="0" eaLnBrk="0" fontAlgn="base" hangingPunct="0">
        <a:spcBef>
          <a:spcPct val="20000"/>
        </a:spcBef>
        <a:spcAft>
          <a:spcPct val="0"/>
        </a:spcAft>
        <a:buClr>
          <a:srgbClr val="000000"/>
        </a:buClr>
        <a:buChar char="•"/>
        <a:defRPr kumimoji="1" sz="2000">
          <a:solidFill>
            <a:srgbClr val="000000"/>
          </a:solidFill>
          <a:latin typeface="+mn-lt"/>
        </a:defRPr>
      </a:lvl2pPr>
      <a:lvl3pPr marL="1143000" indent="-228600" algn="l" rtl="0" eaLnBrk="0" fontAlgn="base" hangingPunct="0">
        <a:spcBef>
          <a:spcPct val="20000"/>
        </a:spcBef>
        <a:spcAft>
          <a:spcPct val="0"/>
        </a:spcAft>
        <a:buClr>
          <a:srgbClr val="000000"/>
        </a:buClr>
        <a:buChar char="•"/>
        <a:defRPr kumimoji="1">
          <a:solidFill>
            <a:srgbClr val="000000"/>
          </a:solidFill>
          <a:latin typeface="+mn-lt"/>
        </a:defRPr>
      </a:lvl3pPr>
      <a:lvl4pPr marL="1600200" indent="-228600" algn="l" rtl="0" eaLnBrk="0" fontAlgn="base" hangingPunct="0">
        <a:spcBef>
          <a:spcPct val="20000"/>
        </a:spcBef>
        <a:spcAft>
          <a:spcPct val="0"/>
        </a:spcAft>
        <a:buClr>
          <a:srgbClr val="000000"/>
        </a:buClr>
        <a:buChar char="•"/>
        <a:defRPr kumimoji="1" sz="1600">
          <a:solidFill>
            <a:srgbClr val="000000"/>
          </a:solidFill>
          <a:latin typeface="+mn-lt"/>
        </a:defRPr>
      </a:lvl4pPr>
      <a:lvl5pPr marL="2057400" indent="-228600" algn="l" rtl="0" eaLnBrk="0" fontAlgn="base" hangingPunct="0">
        <a:spcBef>
          <a:spcPct val="20000"/>
        </a:spcBef>
        <a:spcAft>
          <a:spcPct val="0"/>
        </a:spcAft>
        <a:buClr>
          <a:srgbClr val="000000"/>
        </a:buClr>
        <a:buChar char="•"/>
        <a:defRPr kumimoji="1" sz="1400">
          <a:solidFill>
            <a:srgbClr val="000000"/>
          </a:solidFill>
          <a:latin typeface="+mn-lt"/>
        </a:defRPr>
      </a:lvl5pPr>
      <a:lvl6pPr marL="2514600" indent="-228600" algn="l" rtl="0" eaLnBrk="0" fontAlgn="base" hangingPunct="0">
        <a:spcBef>
          <a:spcPct val="20000"/>
        </a:spcBef>
        <a:spcAft>
          <a:spcPct val="0"/>
        </a:spcAft>
        <a:buClr>
          <a:srgbClr val="000000"/>
        </a:buClr>
        <a:buChar char="•"/>
        <a:defRPr kumimoji="1" sz="1400">
          <a:solidFill>
            <a:srgbClr val="000000"/>
          </a:solidFill>
          <a:latin typeface="+mn-lt"/>
        </a:defRPr>
      </a:lvl6pPr>
      <a:lvl7pPr marL="2971800" indent="-228600" algn="l" rtl="0" eaLnBrk="0" fontAlgn="base" hangingPunct="0">
        <a:spcBef>
          <a:spcPct val="20000"/>
        </a:spcBef>
        <a:spcAft>
          <a:spcPct val="0"/>
        </a:spcAft>
        <a:buClr>
          <a:srgbClr val="000000"/>
        </a:buClr>
        <a:buChar char="•"/>
        <a:defRPr kumimoji="1" sz="1400">
          <a:solidFill>
            <a:srgbClr val="000000"/>
          </a:solidFill>
          <a:latin typeface="+mn-lt"/>
        </a:defRPr>
      </a:lvl7pPr>
      <a:lvl8pPr marL="3429000" indent="-228600" algn="l" rtl="0" eaLnBrk="0" fontAlgn="base" hangingPunct="0">
        <a:spcBef>
          <a:spcPct val="20000"/>
        </a:spcBef>
        <a:spcAft>
          <a:spcPct val="0"/>
        </a:spcAft>
        <a:buClr>
          <a:srgbClr val="000000"/>
        </a:buClr>
        <a:buChar char="•"/>
        <a:defRPr kumimoji="1" sz="1400">
          <a:solidFill>
            <a:srgbClr val="000000"/>
          </a:solidFill>
          <a:latin typeface="+mn-lt"/>
        </a:defRPr>
      </a:lvl8pPr>
      <a:lvl9pPr marL="3886200" indent="-228600" algn="l" rtl="0" eaLnBrk="0" fontAlgn="base" hangingPunct="0">
        <a:spcBef>
          <a:spcPct val="20000"/>
        </a:spcBef>
        <a:spcAft>
          <a:spcPct val="0"/>
        </a:spcAft>
        <a:buClr>
          <a:srgbClr val="000000"/>
        </a:buClr>
        <a:buChar char="•"/>
        <a:defRPr kumimoji="1" sz="14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5.wmf"/><Relationship Id="rId4" Type="http://schemas.openxmlformats.org/officeDocument/2006/relationships/oleObject" Target="../embeddings/oleObject1.bin"/></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7.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oleObject" Target="../embeddings/oleObject3.bin"/></Relationships>
</file>

<file path=ppt/slides/_rels/slide5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29.emf"/><Relationship Id="rId4" Type="http://schemas.openxmlformats.org/officeDocument/2006/relationships/oleObject" Target="../embeddings/oleObject4.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33.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32.emf"/><Relationship Id="rId5" Type="http://schemas.openxmlformats.org/officeDocument/2006/relationships/oleObject" Target="../embeddings/oleObject6.bin"/><Relationship Id="rId4" Type="http://schemas.openxmlformats.org/officeDocument/2006/relationships/image" Target="../media/image31.e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35.emf"/><Relationship Id="rId5" Type="http://schemas.openxmlformats.org/officeDocument/2006/relationships/oleObject" Target="../embeddings/oleObject9.bin"/><Relationship Id="rId4" Type="http://schemas.openxmlformats.org/officeDocument/2006/relationships/image" Target="../media/image34.emf"/></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36.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s://cm.ors.od.nih.gov/OD/OQM/Pages/index.aspx" TargetMode="External"/><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1906" name="Rectangle 2"/>
          <p:cNvSpPr>
            <a:spLocks noGrp="1" noChangeArrowheads="1"/>
          </p:cNvSpPr>
          <p:nvPr>
            <p:ph type="ctrTitle"/>
          </p:nvPr>
        </p:nvSpPr>
        <p:spPr>
          <a:xfrm>
            <a:off x="1143000" y="3048000"/>
            <a:ext cx="7772400" cy="1143000"/>
          </a:xfrm>
        </p:spPr>
        <p:txBody>
          <a:bodyPr/>
          <a:lstStyle/>
          <a:p>
            <a:r>
              <a:rPr lang="en-US" sz="2600"/>
              <a:t/>
            </a:r>
            <a:br>
              <a:rPr lang="en-US" sz="2600"/>
            </a:br>
            <a:r>
              <a:rPr lang="en-US" sz="2600"/>
              <a:t/>
            </a:r>
            <a:br>
              <a:rPr lang="en-US" sz="2600"/>
            </a:br>
            <a:r>
              <a:rPr lang="en-US" sz="2600"/>
              <a:t/>
            </a:r>
            <a:br>
              <a:rPr lang="en-US" sz="2600"/>
            </a:br>
            <a:r>
              <a:rPr lang="en-US" sz="2600"/>
              <a:t/>
            </a:r>
            <a:br>
              <a:rPr lang="en-US" sz="2600"/>
            </a:br>
            <a:r>
              <a:rPr lang="en-US" sz="2600"/>
              <a:t>Managing with Measures </a:t>
            </a:r>
            <a:br>
              <a:rPr lang="en-US" sz="2600"/>
            </a:br>
            <a:r>
              <a:rPr lang="en-US" sz="2600"/>
              <a:t>for Performance Improvement</a:t>
            </a:r>
            <a:br>
              <a:rPr lang="en-US" sz="2600"/>
            </a:br>
            <a:r>
              <a:rPr lang="en-US"/>
              <a:t/>
            </a:r>
            <a:br>
              <a:rPr lang="en-US"/>
            </a:br>
            <a:r>
              <a:rPr lang="en-US"/>
              <a:t/>
            </a:r>
            <a:br>
              <a:rPr lang="en-US"/>
            </a:br>
            <a:r>
              <a:rPr lang="en-US" sz="2100"/>
              <a:t/>
            </a:r>
            <a:br>
              <a:rPr lang="en-US" sz="2100"/>
            </a:br>
            <a:r>
              <a:rPr lang="en-US"/>
              <a:t/>
            </a:r>
            <a:br>
              <a:rPr lang="en-US"/>
            </a:br>
            <a:endParaRPr lang="en-US"/>
          </a:p>
        </p:txBody>
      </p:sp>
      <p:sp>
        <p:nvSpPr>
          <p:cNvPr id="1531907" name="Rectangle 3"/>
          <p:cNvSpPr>
            <a:spLocks noGrp="1" noChangeArrowheads="1"/>
          </p:cNvSpPr>
          <p:nvPr>
            <p:ph type="subTitle" idx="1"/>
          </p:nvPr>
        </p:nvSpPr>
        <p:spPr>
          <a:xfrm>
            <a:off x="1143000" y="4191000"/>
            <a:ext cx="6400800" cy="1752600"/>
          </a:xfrm>
        </p:spPr>
        <p:txBody>
          <a:bodyPr/>
          <a:lstStyle/>
          <a:p>
            <a:r>
              <a:rPr lang="en-US" sz="2000" b="0"/>
              <a:t>Office of Quality Management</a:t>
            </a:r>
          </a:p>
          <a:p>
            <a:r>
              <a:rPr lang="en-US" sz="2000" b="0"/>
              <a:t>Office of Research Services</a:t>
            </a:r>
          </a:p>
          <a:p>
            <a:r>
              <a:rPr lang="en-US" sz="2000" b="0"/>
              <a:t>National Institutes of Health</a:t>
            </a:r>
          </a:p>
          <a:p>
            <a:endParaRPr lang="en-US" sz="2000" b="0"/>
          </a:p>
          <a:p>
            <a:endParaRPr lang="en-US" sz="2000" b="0"/>
          </a:p>
          <a:p>
            <a:r>
              <a:rPr lang="en-US" sz="1600"/>
              <a:t>October 2005</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E3160D50-7711-426B-B085-7E011256E075}" type="slidenum">
              <a:rPr lang="en-US" altLang="en-US"/>
              <a:pPr/>
              <a:t>10</a:t>
            </a:fld>
            <a:endParaRPr lang="en-US" altLang="en-US"/>
          </a:p>
        </p:txBody>
      </p:sp>
      <p:sp>
        <p:nvSpPr>
          <p:cNvPr id="1974274" name="Rectangle 2"/>
          <p:cNvSpPr>
            <a:spLocks noGrp="1" noChangeArrowheads="1"/>
          </p:cNvSpPr>
          <p:nvPr>
            <p:ph type="title"/>
          </p:nvPr>
        </p:nvSpPr>
        <p:spPr/>
        <p:txBody>
          <a:bodyPr/>
          <a:lstStyle/>
          <a:p>
            <a:r>
              <a:rPr lang="en-US" dirty="0"/>
              <a:t>Overview </a:t>
            </a:r>
            <a:r>
              <a:rPr lang="en-US" sz="2000" dirty="0" smtClean="0"/>
              <a:t>(Productivity continued</a:t>
            </a:r>
            <a:r>
              <a:rPr lang="en-US" sz="2000" dirty="0"/>
              <a:t>)</a:t>
            </a:r>
          </a:p>
        </p:txBody>
      </p:sp>
      <p:sp>
        <p:nvSpPr>
          <p:cNvPr id="1974275" name="Rectangle 3"/>
          <p:cNvSpPr>
            <a:spLocks noChangeArrowheads="1"/>
          </p:cNvSpPr>
          <p:nvPr/>
        </p:nvSpPr>
        <p:spPr bwMode="auto">
          <a:xfrm>
            <a:off x="914400" y="762000"/>
            <a:ext cx="7772400"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pPr>
            <a:r>
              <a:rPr lang="en-US" sz="2400" dirty="0"/>
              <a:t>Productivity </a:t>
            </a:r>
            <a:r>
              <a:rPr lang="en-US" sz="2000" dirty="0"/>
              <a:t>(continued</a:t>
            </a:r>
            <a:r>
              <a:rPr lang="en-US" sz="2400" dirty="0"/>
              <a:t>):</a:t>
            </a:r>
          </a:p>
          <a:p>
            <a:pPr marL="342900" indent="-342900" algn="l" eaLnBrk="0" hangingPunct="0">
              <a:lnSpc>
                <a:spcPct val="100000"/>
              </a:lnSpc>
              <a:spcBef>
                <a:spcPct val="20000"/>
              </a:spcBef>
              <a:buClr>
                <a:srgbClr val="000000"/>
              </a:buClr>
            </a:pPr>
            <a:endParaRPr lang="en-US" sz="2400" dirty="0"/>
          </a:p>
          <a:p>
            <a:pPr marL="742950" lvl="1" indent="-285750" algn="l" eaLnBrk="0" hangingPunct="0">
              <a:lnSpc>
                <a:spcPct val="100000"/>
              </a:lnSpc>
              <a:spcBef>
                <a:spcPct val="20000"/>
              </a:spcBef>
              <a:buClr>
                <a:srgbClr val="000000"/>
              </a:buClr>
              <a:buFontTx/>
              <a:buChar char="•"/>
            </a:pPr>
            <a:r>
              <a:rPr lang="en-US" sz="2000" dirty="0"/>
              <a:t>Ensure the group is not reacting to imaginary problems. Use process behavior charts to track key processes, to be able  tell the difference between real changes in your environment and processes, and normal variation.</a:t>
            </a:r>
          </a:p>
          <a:p>
            <a:pPr marL="742950" lvl="1" indent="-285750" algn="l" eaLnBrk="0" hangingPunct="0">
              <a:lnSpc>
                <a:spcPct val="100000"/>
              </a:lnSpc>
              <a:spcBef>
                <a:spcPct val="20000"/>
              </a:spcBef>
              <a:buClr>
                <a:srgbClr val="000000"/>
              </a:buClr>
              <a:buFontTx/>
              <a:buChar char="•"/>
            </a:pPr>
            <a:r>
              <a:rPr lang="en-US" sz="2000" dirty="0"/>
              <a:t>Talk with staff for input. They usually know what is constraining them from doing better work. Ask them, listen, and involve them in the solution.</a:t>
            </a:r>
          </a:p>
          <a:p>
            <a:pPr marL="742950" lvl="1" indent="-285750" algn="l" eaLnBrk="0" hangingPunct="0">
              <a:lnSpc>
                <a:spcPct val="100000"/>
              </a:lnSpc>
              <a:spcBef>
                <a:spcPct val="20000"/>
              </a:spcBef>
              <a:buClr>
                <a:srgbClr val="000000"/>
              </a:buClr>
              <a:buFontTx/>
              <a:buChar char="•"/>
            </a:pPr>
            <a:r>
              <a:rPr lang="en-US" sz="2000" dirty="0"/>
              <a:t>Systematically remove barriers to progress. Get rid of scrap. Get rid of rework. Reduce inspection as much as possible.</a:t>
            </a:r>
          </a:p>
          <a:p>
            <a:pPr marL="742950" lvl="1" indent="-285750" algn="l" eaLnBrk="0" hangingPunct="0">
              <a:lnSpc>
                <a:spcPct val="100000"/>
              </a:lnSpc>
              <a:spcBef>
                <a:spcPct val="20000"/>
              </a:spcBef>
              <a:buClr>
                <a:srgbClr val="000000"/>
              </a:buClr>
              <a:buFontTx/>
              <a:buChar char="•"/>
            </a:pPr>
            <a:r>
              <a:rPr lang="en-US" sz="2000" dirty="0"/>
              <a:t>Understand your real costs. What does a machine really cost? Can a process be done better inside the organization?  </a:t>
            </a:r>
          </a:p>
          <a:p>
            <a:pPr marL="342900" indent="-342900" algn="l" eaLnBrk="0" hangingPunct="0">
              <a:lnSpc>
                <a:spcPct val="100000"/>
              </a:lnSpc>
              <a:spcBef>
                <a:spcPct val="20000"/>
              </a:spcBef>
              <a:buClr>
                <a:srgbClr val="000000"/>
              </a:buClr>
            </a:pPr>
            <a:endParaRPr lang="en-US" sz="2400" dirty="0"/>
          </a:p>
          <a:p>
            <a:pPr marL="342900" indent="-342900" algn="l" eaLnBrk="0" hangingPunct="0">
              <a:lnSpc>
                <a:spcPct val="100000"/>
              </a:lnSpc>
              <a:spcBef>
                <a:spcPct val="20000"/>
              </a:spcBef>
              <a:buClr>
                <a:srgbClr val="000000"/>
              </a:buClr>
            </a:pPr>
            <a:r>
              <a:rPr lang="en-US" sz="2400" dirty="0"/>
              <a:t> </a:t>
            </a:r>
            <a:br>
              <a:rPr lang="en-US" sz="2400" dirty="0"/>
            </a:br>
            <a:endParaRPr lang="en-US" sz="2400" dirty="0"/>
          </a:p>
          <a:p>
            <a:pPr marL="342900" indent="-342900" algn="l" eaLnBrk="0" hangingPunct="0">
              <a:lnSpc>
                <a:spcPct val="100000"/>
              </a:lnSpc>
              <a:spcBef>
                <a:spcPct val="20000"/>
              </a:spcBef>
              <a:buClr>
                <a:srgbClr val="000000"/>
              </a:buClr>
            </a:pPr>
            <a:endParaRPr kumimoji="1" lang="en-US"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74275">
                                            <p:txEl>
                                              <p:pRg st="0" end="0"/>
                                            </p:txEl>
                                          </p:spTgt>
                                        </p:tgtEl>
                                        <p:attrNameLst>
                                          <p:attrName>style.visibility</p:attrName>
                                        </p:attrNameLst>
                                      </p:cBhvr>
                                      <p:to>
                                        <p:strVal val="visible"/>
                                      </p:to>
                                    </p:set>
                                    <p:animEffect transition="in" filter="wipe(down)">
                                      <p:cBhvr>
                                        <p:cTn id="7" dur="500"/>
                                        <p:tgtEl>
                                          <p:spTgt spid="1974275">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74275">
                                            <p:txEl>
                                              <p:pRg st="2" end="2"/>
                                            </p:txEl>
                                          </p:spTgt>
                                        </p:tgtEl>
                                        <p:attrNameLst>
                                          <p:attrName>style.visibility</p:attrName>
                                        </p:attrNameLst>
                                      </p:cBhvr>
                                      <p:to>
                                        <p:strVal val="visible"/>
                                      </p:to>
                                    </p:set>
                                    <p:animEffect transition="in" filter="wipe(down)">
                                      <p:cBhvr>
                                        <p:cTn id="10" dur="500"/>
                                        <p:tgtEl>
                                          <p:spTgt spid="1974275">
                                            <p:txEl>
                                              <p:pRg st="2" end="2"/>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74275">
                                            <p:txEl>
                                              <p:pRg st="3" end="3"/>
                                            </p:txEl>
                                          </p:spTgt>
                                        </p:tgtEl>
                                        <p:attrNameLst>
                                          <p:attrName>style.visibility</p:attrName>
                                        </p:attrNameLst>
                                      </p:cBhvr>
                                      <p:to>
                                        <p:strVal val="visible"/>
                                      </p:to>
                                    </p:set>
                                    <p:animEffect transition="in" filter="wipe(down)">
                                      <p:cBhvr>
                                        <p:cTn id="13" dur="500"/>
                                        <p:tgtEl>
                                          <p:spTgt spid="1974275">
                                            <p:txEl>
                                              <p:pRg st="3" end="3"/>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74275">
                                            <p:txEl>
                                              <p:pRg st="4" end="4"/>
                                            </p:txEl>
                                          </p:spTgt>
                                        </p:tgtEl>
                                        <p:attrNameLst>
                                          <p:attrName>style.visibility</p:attrName>
                                        </p:attrNameLst>
                                      </p:cBhvr>
                                      <p:to>
                                        <p:strVal val="visible"/>
                                      </p:to>
                                    </p:set>
                                    <p:animEffect transition="in" filter="wipe(down)">
                                      <p:cBhvr>
                                        <p:cTn id="16" dur="500"/>
                                        <p:tgtEl>
                                          <p:spTgt spid="1974275">
                                            <p:txEl>
                                              <p:pRg st="4" end="4"/>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74275">
                                            <p:txEl>
                                              <p:pRg st="5" end="5"/>
                                            </p:txEl>
                                          </p:spTgt>
                                        </p:tgtEl>
                                        <p:attrNameLst>
                                          <p:attrName>style.visibility</p:attrName>
                                        </p:attrNameLst>
                                      </p:cBhvr>
                                      <p:to>
                                        <p:strVal val="visible"/>
                                      </p:to>
                                    </p:set>
                                    <p:animEffect transition="in" filter="wipe(down)">
                                      <p:cBhvr>
                                        <p:cTn id="19" dur="500"/>
                                        <p:tgtEl>
                                          <p:spTgt spid="1974275">
                                            <p:txEl>
                                              <p:pRg st="5" end="5"/>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974275">
                                            <p:txEl>
                                              <p:pRg st="7" end="7"/>
                                            </p:txEl>
                                          </p:spTgt>
                                        </p:tgtEl>
                                        <p:attrNameLst>
                                          <p:attrName>style.visibility</p:attrName>
                                        </p:attrNameLst>
                                      </p:cBhvr>
                                      <p:to>
                                        <p:strVal val="visible"/>
                                      </p:to>
                                    </p:set>
                                    <p:animEffect transition="in" filter="wipe(down)">
                                      <p:cBhvr>
                                        <p:cTn id="24" dur="500"/>
                                        <p:tgtEl>
                                          <p:spTgt spid="197427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4275"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9E8A52EB-F2EC-478C-A443-F97BE2E7385F}" type="slidenum">
              <a:rPr lang="en-US" altLang="en-US"/>
              <a:pPr/>
              <a:t>11</a:t>
            </a:fld>
            <a:endParaRPr lang="en-US" altLang="en-US"/>
          </a:p>
        </p:txBody>
      </p:sp>
      <p:sp>
        <p:nvSpPr>
          <p:cNvPr id="1975298" name="Rectangle 2"/>
          <p:cNvSpPr>
            <a:spLocks noGrp="1" noChangeArrowheads="1"/>
          </p:cNvSpPr>
          <p:nvPr>
            <p:ph type="title"/>
          </p:nvPr>
        </p:nvSpPr>
        <p:spPr>
          <a:xfrm>
            <a:off x="990600" y="0"/>
            <a:ext cx="8153400" cy="457200"/>
          </a:xfrm>
        </p:spPr>
        <p:txBody>
          <a:bodyPr/>
          <a:lstStyle/>
          <a:p>
            <a:r>
              <a:rPr lang="en-US" dirty="0"/>
              <a:t>Overview </a:t>
            </a:r>
            <a:r>
              <a:rPr lang="en-US" sz="2000" dirty="0" smtClean="0"/>
              <a:t>(Continuous Improvement)</a:t>
            </a:r>
            <a:endParaRPr lang="en-US" sz="2000" dirty="0"/>
          </a:p>
        </p:txBody>
      </p:sp>
      <p:sp>
        <p:nvSpPr>
          <p:cNvPr id="1975299" name="Rectangle 3"/>
          <p:cNvSpPr>
            <a:spLocks noChangeArrowheads="1"/>
          </p:cNvSpPr>
          <p:nvPr/>
        </p:nvSpPr>
        <p:spPr bwMode="auto">
          <a:xfrm>
            <a:off x="990600" y="533400"/>
            <a:ext cx="77724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algn="l" eaLnBrk="0" hangingPunct="0">
              <a:lnSpc>
                <a:spcPct val="100000"/>
              </a:lnSpc>
              <a:spcBef>
                <a:spcPct val="20000"/>
              </a:spcBef>
              <a:buClr>
                <a:srgbClr val="000000"/>
              </a:buClr>
            </a:pPr>
            <a:r>
              <a:rPr lang="en-US" sz="2400" dirty="0"/>
              <a:t>Continuous Improvement (Kaizen):</a:t>
            </a:r>
          </a:p>
          <a:p>
            <a:pPr marL="457200" indent="-457200" algn="l" eaLnBrk="0" hangingPunct="0">
              <a:lnSpc>
                <a:spcPct val="100000"/>
              </a:lnSpc>
              <a:spcBef>
                <a:spcPct val="20000"/>
              </a:spcBef>
              <a:buClr>
                <a:srgbClr val="000000"/>
              </a:buClr>
            </a:pPr>
            <a:endParaRPr lang="en-US" sz="1600" dirty="0"/>
          </a:p>
          <a:p>
            <a:pPr marL="457200" indent="-457200" algn="l" eaLnBrk="0" hangingPunct="0">
              <a:lnSpc>
                <a:spcPct val="100000"/>
              </a:lnSpc>
              <a:spcBef>
                <a:spcPct val="20000"/>
              </a:spcBef>
              <a:buClr>
                <a:srgbClr val="000000"/>
              </a:buClr>
            </a:pPr>
            <a:r>
              <a:rPr lang="en-US" sz="2400" dirty="0"/>
              <a:t>In contrast to the usual emphasis on revolutionary, </a:t>
            </a:r>
          </a:p>
          <a:p>
            <a:pPr marL="457200" indent="-457200" algn="l" eaLnBrk="0" hangingPunct="0">
              <a:lnSpc>
                <a:spcPct val="100000"/>
              </a:lnSpc>
              <a:spcBef>
                <a:spcPct val="20000"/>
              </a:spcBef>
              <a:buClr>
                <a:srgbClr val="000000"/>
              </a:buClr>
            </a:pPr>
            <a:r>
              <a:rPr lang="en-US" sz="2400" dirty="0"/>
              <a:t>innovative change on an occasional basis, continuous </a:t>
            </a:r>
          </a:p>
          <a:p>
            <a:pPr marL="457200" indent="-457200" algn="l" eaLnBrk="0" hangingPunct="0">
              <a:lnSpc>
                <a:spcPct val="100000"/>
              </a:lnSpc>
              <a:spcBef>
                <a:spcPct val="20000"/>
              </a:spcBef>
              <a:buClr>
                <a:srgbClr val="000000"/>
              </a:buClr>
            </a:pPr>
            <a:r>
              <a:rPr lang="en-US" sz="2400" dirty="0"/>
              <a:t>improvement looks for uninterrupted, ongoing </a:t>
            </a:r>
          </a:p>
          <a:p>
            <a:pPr marL="457200" indent="-457200" algn="l" eaLnBrk="0" hangingPunct="0">
              <a:lnSpc>
                <a:spcPct val="100000"/>
              </a:lnSpc>
              <a:spcBef>
                <a:spcPct val="20000"/>
              </a:spcBef>
              <a:buClr>
                <a:srgbClr val="000000"/>
              </a:buClr>
            </a:pPr>
            <a:r>
              <a:rPr lang="en-US" sz="2400" dirty="0"/>
              <a:t>incremental change. In other words, there is always </a:t>
            </a:r>
          </a:p>
          <a:p>
            <a:pPr marL="457200" indent="-457200" algn="l" eaLnBrk="0" hangingPunct="0">
              <a:lnSpc>
                <a:spcPct val="100000"/>
              </a:lnSpc>
              <a:spcBef>
                <a:spcPct val="20000"/>
              </a:spcBef>
              <a:buClr>
                <a:srgbClr val="000000"/>
              </a:buClr>
            </a:pPr>
            <a:r>
              <a:rPr lang="en-US" sz="2400" dirty="0"/>
              <a:t>room for improvement and continuously trying to </a:t>
            </a:r>
          </a:p>
          <a:p>
            <a:pPr marL="457200" indent="-457200" algn="l" eaLnBrk="0" hangingPunct="0">
              <a:lnSpc>
                <a:spcPct val="100000"/>
              </a:lnSpc>
              <a:spcBef>
                <a:spcPct val="20000"/>
              </a:spcBef>
              <a:buClr>
                <a:srgbClr val="000000"/>
              </a:buClr>
            </a:pPr>
            <a:r>
              <a:rPr lang="en-US" sz="2400" dirty="0"/>
              <a:t>become better.  </a:t>
            </a:r>
          </a:p>
          <a:p>
            <a:pPr marL="457200" indent="-457200" algn="l" eaLnBrk="0" hangingPunct="0">
              <a:lnSpc>
                <a:spcPct val="100000"/>
              </a:lnSpc>
              <a:spcBef>
                <a:spcPct val="20000"/>
              </a:spcBef>
              <a:buClr>
                <a:srgbClr val="000000"/>
              </a:buClr>
            </a:pPr>
            <a:endParaRPr kumimoji="1" lang="en-US" sz="1600" dirty="0"/>
          </a:p>
          <a:p>
            <a:pPr marL="457200" indent="-457200" algn="l" eaLnBrk="0" hangingPunct="0">
              <a:lnSpc>
                <a:spcPct val="100000"/>
              </a:lnSpc>
              <a:spcBef>
                <a:spcPct val="20000"/>
              </a:spcBef>
              <a:buClr>
                <a:srgbClr val="000000"/>
              </a:buClr>
            </a:pPr>
            <a:r>
              <a:rPr kumimoji="1" lang="en-US" sz="2000" dirty="0"/>
              <a:t>The principles of implementation are</a:t>
            </a:r>
            <a:r>
              <a:rPr kumimoji="1" lang="en-US" sz="2400" dirty="0"/>
              <a:t>: </a:t>
            </a:r>
          </a:p>
          <a:p>
            <a:pPr marL="838200" lvl="1" indent="-381000" algn="l" eaLnBrk="0" hangingPunct="0">
              <a:lnSpc>
                <a:spcPct val="100000"/>
              </a:lnSpc>
              <a:spcBef>
                <a:spcPct val="20000"/>
              </a:spcBef>
              <a:buClr>
                <a:srgbClr val="000000"/>
              </a:buClr>
              <a:buFontTx/>
              <a:buChar char="•"/>
            </a:pPr>
            <a:r>
              <a:rPr kumimoji="1" lang="en-US" sz="2000" dirty="0"/>
              <a:t>human resources are the most important organizational assets </a:t>
            </a:r>
          </a:p>
          <a:p>
            <a:pPr marL="838200" lvl="1" indent="-381000" algn="l" eaLnBrk="0" hangingPunct="0">
              <a:lnSpc>
                <a:spcPct val="100000"/>
              </a:lnSpc>
              <a:spcBef>
                <a:spcPct val="20000"/>
              </a:spcBef>
              <a:buClr>
                <a:srgbClr val="000000"/>
              </a:buClr>
              <a:buFontTx/>
              <a:buChar char="•"/>
            </a:pPr>
            <a:r>
              <a:rPr kumimoji="1" lang="en-US" sz="2000" dirty="0"/>
              <a:t>processes should evolve by gradual improvement rather than radical changes, </a:t>
            </a:r>
          </a:p>
          <a:p>
            <a:pPr marL="838200" lvl="1" indent="-381000" algn="l" eaLnBrk="0" hangingPunct="0">
              <a:lnSpc>
                <a:spcPct val="100000"/>
              </a:lnSpc>
              <a:spcBef>
                <a:spcPct val="20000"/>
              </a:spcBef>
              <a:buClr>
                <a:srgbClr val="000000"/>
              </a:buClr>
              <a:buFontTx/>
              <a:buChar char="•"/>
            </a:pPr>
            <a:r>
              <a:rPr kumimoji="1" lang="en-US" sz="2000" dirty="0"/>
              <a:t>improvement should be based on statistical/quantitative    </a:t>
            </a:r>
          </a:p>
          <a:p>
            <a:pPr marL="838200" lvl="1" indent="-381000" algn="l" eaLnBrk="0" hangingPunct="0">
              <a:lnSpc>
                <a:spcPct val="100000"/>
              </a:lnSpc>
              <a:spcBef>
                <a:spcPct val="20000"/>
              </a:spcBef>
              <a:buClr>
                <a:srgbClr val="000000"/>
              </a:buClr>
            </a:pPr>
            <a:r>
              <a:rPr kumimoji="1" lang="en-US" sz="2000" dirty="0"/>
              <a:t>	evaluation of process performance. </a:t>
            </a:r>
          </a:p>
          <a:p>
            <a:pPr marL="457200" indent="-457200" algn="l" eaLnBrk="0" hangingPunct="0">
              <a:lnSpc>
                <a:spcPct val="100000"/>
              </a:lnSpc>
              <a:spcBef>
                <a:spcPct val="20000"/>
              </a:spcBef>
              <a:buClr>
                <a:srgbClr val="000000"/>
              </a:buClr>
            </a:pPr>
            <a:endParaRPr kumimoji="1" lang="en-US"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75299">
                                            <p:txEl>
                                              <p:pRg st="0" end="0"/>
                                            </p:txEl>
                                          </p:spTgt>
                                        </p:tgtEl>
                                        <p:attrNameLst>
                                          <p:attrName>style.visibility</p:attrName>
                                        </p:attrNameLst>
                                      </p:cBhvr>
                                      <p:to>
                                        <p:strVal val="visible"/>
                                      </p:to>
                                    </p:set>
                                    <p:animEffect transition="in" filter="wipe(down)">
                                      <p:cBhvr>
                                        <p:cTn id="7" dur="500"/>
                                        <p:tgtEl>
                                          <p:spTgt spid="19752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75299">
                                            <p:txEl>
                                              <p:pRg st="2" end="2"/>
                                            </p:txEl>
                                          </p:spTgt>
                                        </p:tgtEl>
                                        <p:attrNameLst>
                                          <p:attrName>style.visibility</p:attrName>
                                        </p:attrNameLst>
                                      </p:cBhvr>
                                      <p:to>
                                        <p:strVal val="visible"/>
                                      </p:to>
                                    </p:set>
                                    <p:animEffect transition="in" filter="wipe(down)">
                                      <p:cBhvr>
                                        <p:cTn id="12" dur="500"/>
                                        <p:tgtEl>
                                          <p:spTgt spid="197529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75299">
                                            <p:txEl>
                                              <p:pRg st="3" end="3"/>
                                            </p:txEl>
                                          </p:spTgt>
                                        </p:tgtEl>
                                        <p:attrNameLst>
                                          <p:attrName>style.visibility</p:attrName>
                                        </p:attrNameLst>
                                      </p:cBhvr>
                                      <p:to>
                                        <p:strVal val="visible"/>
                                      </p:to>
                                    </p:set>
                                    <p:animEffect transition="in" filter="wipe(down)">
                                      <p:cBhvr>
                                        <p:cTn id="17" dur="500"/>
                                        <p:tgtEl>
                                          <p:spTgt spid="1975299">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75299">
                                            <p:txEl>
                                              <p:pRg st="4" end="4"/>
                                            </p:txEl>
                                          </p:spTgt>
                                        </p:tgtEl>
                                        <p:attrNameLst>
                                          <p:attrName>style.visibility</p:attrName>
                                        </p:attrNameLst>
                                      </p:cBhvr>
                                      <p:to>
                                        <p:strVal val="visible"/>
                                      </p:to>
                                    </p:set>
                                    <p:animEffect transition="in" filter="wipe(down)">
                                      <p:cBhvr>
                                        <p:cTn id="22" dur="500"/>
                                        <p:tgtEl>
                                          <p:spTgt spid="1975299">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75299">
                                            <p:txEl>
                                              <p:pRg st="5" end="5"/>
                                            </p:txEl>
                                          </p:spTgt>
                                        </p:tgtEl>
                                        <p:attrNameLst>
                                          <p:attrName>style.visibility</p:attrName>
                                        </p:attrNameLst>
                                      </p:cBhvr>
                                      <p:to>
                                        <p:strVal val="visible"/>
                                      </p:to>
                                    </p:set>
                                    <p:animEffect transition="in" filter="wipe(down)">
                                      <p:cBhvr>
                                        <p:cTn id="27" dur="500"/>
                                        <p:tgtEl>
                                          <p:spTgt spid="1975299">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75299">
                                            <p:txEl>
                                              <p:pRg st="6" end="6"/>
                                            </p:txEl>
                                          </p:spTgt>
                                        </p:tgtEl>
                                        <p:attrNameLst>
                                          <p:attrName>style.visibility</p:attrName>
                                        </p:attrNameLst>
                                      </p:cBhvr>
                                      <p:to>
                                        <p:strVal val="visible"/>
                                      </p:to>
                                    </p:set>
                                    <p:animEffect transition="in" filter="wipe(down)">
                                      <p:cBhvr>
                                        <p:cTn id="32" dur="500"/>
                                        <p:tgtEl>
                                          <p:spTgt spid="1975299">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75299">
                                            <p:txEl>
                                              <p:pRg st="7" end="7"/>
                                            </p:txEl>
                                          </p:spTgt>
                                        </p:tgtEl>
                                        <p:attrNameLst>
                                          <p:attrName>style.visibility</p:attrName>
                                        </p:attrNameLst>
                                      </p:cBhvr>
                                      <p:to>
                                        <p:strVal val="visible"/>
                                      </p:to>
                                    </p:set>
                                    <p:animEffect transition="in" filter="wipe(down)">
                                      <p:cBhvr>
                                        <p:cTn id="37" dur="500"/>
                                        <p:tgtEl>
                                          <p:spTgt spid="1975299">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75299">
                                            <p:txEl>
                                              <p:pRg st="9" end="9"/>
                                            </p:txEl>
                                          </p:spTgt>
                                        </p:tgtEl>
                                        <p:attrNameLst>
                                          <p:attrName>style.visibility</p:attrName>
                                        </p:attrNameLst>
                                      </p:cBhvr>
                                      <p:to>
                                        <p:strVal val="visible"/>
                                      </p:to>
                                    </p:set>
                                    <p:animEffect transition="in" filter="wipe(down)">
                                      <p:cBhvr>
                                        <p:cTn id="42" dur="500"/>
                                        <p:tgtEl>
                                          <p:spTgt spid="1975299">
                                            <p:txEl>
                                              <p:pRg st="9" end="9"/>
                                            </p:txEl>
                                          </p:spTgt>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1975299">
                                            <p:txEl>
                                              <p:pRg st="10" end="10"/>
                                            </p:txEl>
                                          </p:spTgt>
                                        </p:tgtEl>
                                        <p:attrNameLst>
                                          <p:attrName>style.visibility</p:attrName>
                                        </p:attrNameLst>
                                      </p:cBhvr>
                                      <p:to>
                                        <p:strVal val="visible"/>
                                      </p:to>
                                    </p:set>
                                    <p:animEffect transition="in" filter="wipe(down)">
                                      <p:cBhvr>
                                        <p:cTn id="45" dur="500"/>
                                        <p:tgtEl>
                                          <p:spTgt spid="1975299">
                                            <p:txEl>
                                              <p:pRg st="10" end="10"/>
                                            </p:txEl>
                                          </p:spTgt>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1975299">
                                            <p:txEl>
                                              <p:pRg st="11" end="11"/>
                                            </p:txEl>
                                          </p:spTgt>
                                        </p:tgtEl>
                                        <p:attrNameLst>
                                          <p:attrName>style.visibility</p:attrName>
                                        </p:attrNameLst>
                                      </p:cBhvr>
                                      <p:to>
                                        <p:strVal val="visible"/>
                                      </p:to>
                                    </p:set>
                                    <p:animEffect transition="in" filter="wipe(down)">
                                      <p:cBhvr>
                                        <p:cTn id="48" dur="500"/>
                                        <p:tgtEl>
                                          <p:spTgt spid="1975299">
                                            <p:txEl>
                                              <p:pRg st="11" end="11"/>
                                            </p:txEl>
                                          </p:spTgt>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1975299">
                                            <p:txEl>
                                              <p:pRg st="12" end="12"/>
                                            </p:txEl>
                                          </p:spTgt>
                                        </p:tgtEl>
                                        <p:attrNameLst>
                                          <p:attrName>style.visibility</p:attrName>
                                        </p:attrNameLst>
                                      </p:cBhvr>
                                      <p:to>
                                        <p:strVal val="visible"/>
                                      </p:to>
                                    </p:set>
                                    <p:animEffect transition="in" filter="wipe(down)">
                                      <p:cBhvr>
                                        <p:cTn id="51" dur="500"/>
                                        <p:tgtEl>
                                          <p:spTgt spid="1975299">
                                            <p:txEl>
                                              <p:pRg st="12" end="12"/>
                                            </p:txEl>
                                          </p:spTgt>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1975299">
                                            <p:txEl>
                                              <p:pRg st="13" end="13"/>
                                            </p:txEl>
                                          </p:spTgt>
                                        </p:tgtEl>
                                        <p:attrNameLst>
                                          <p:attrName>style.visibility</p:attrName>
                                        </p:attrNameLst>
                                      </p:cBhvr>
                                      <p:to>
                                        <p:strVal val="visible"/>
                                      </p:to>
                                    </p:set>
                                    <p:animEffect transition="in" filter="wipe(down)">
                                      <p:cBhvr>
                                        <p:cTn id="54" dur="500"/>
                                        <p:tgtEl>
                                          <p:spTgt spid="197529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529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2"/>
          <p:cNvSpPr>
            <a:spLocks noGrp="1"/>
          </p:cNvSpPr>
          <p:nvPr>
            <p:ph type="sldNum" sz="quarter" idx="10"/>
          </p:nvPr>
        </p:nvSpPr>
        <p:spPr/>
        <p:txBody>
          <a:bodyPr/>
          <a:lstStyle/>
          <a:p>
            <a:fld id="{72709917-E1D0-4022-BFFD-0086AB0CCCDC}" type="slidenum">
              <a:rPr lang="en-US" altLang="en-US"/>
              <a:pPr/>
              <a:t>12</a:t>
            </a:fld>
            <a:endParaRPr lang="en-US" altLang="en-US"/>
          </a:p>
        </p:txBody>
      </p:sp>
      <p:sp>
        <p:nvSpPr>
          <p:cNvPr id="1943554" name="Rectangle 2"/>
          <p:cNvSpPr>
            <a:spLocks noGrp="1" noChangeArrowheads="1"/>
          </p:cNvSpPr>
          <p:nvPr>
            <p:ph type="title"/>
          </p:nvPr>
        </p:nvSpPr>
        <p:spPr/>
        <p:txBody>
          <a:bodyPr/>
          <a:lstStyle/>
          <a:p>
            <a:r>
              <a:rPr lang="en-US" dirty="0"/>
              <a:t>Overview </a:t>
            </a:r>
            <a:r>
              <a:rPr lang="en-US" sz="2000" dirty="0" smtClean="0"/>
              <a:t>(Process)</a:t>
            </a:r>
            <a:endParaRPr lang="en-US" sz="2000" dirty="0"/>
          </a:p>
        </p:txBody>
      </p:sp>
      <p:sp>
        <p:nvSpPr>
          <p:cNvPr id="1943555" name="Rectangle 3"/>
          <p:cNvSpPr>
            <a:spLocks noChangeArrowheads="1"/>
          </p:cNvSpPr>
          <p:nvPr/>
        </p:nvSpPr>
        <p:spPr bwMode="auto">
          <a:xfrm>
            <a:off x="914400" y="761999"/>
            <a:ext cx="7772400" cy="567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buFontTx/>
              <a:buChar char="•"/>
            </a:pPr>
            <a:r>
              <a:rPr lang="en-US" sz="2400"/>
              <a:t>Every activity, or work done, in an organization is part of a </a:t>
            </a:r>
            <a:r>
              <a:rPr lang="en-US" sz="2400" i="1"/>
              <a:t>process</a:t>
            </a:r>
            <a:r>
              <a:rPr lang="en-US" sz="2400"/>
              <a:t>; many processes make up discrete services. </a:t>
            </a:r>
            <a:endParaRPr kumimoji="1" lang="en-US" sz="1600"/>
          </a:p>
        </p:txBody>
      </p:sp>
      <p:grpSp>
        <p:nvGrpSpPr>
          <p:cNvPr id="1943573" name="Group 21" descr="This is a flowchart symbol for a process step."/>
          <p:cNvGrpSpPr>
            <a:grpSpLocks/>
          </p:cNvGrpSpPr>
          <p:nvPr/>
        </p:nvGrpSpPr>
        <p:grpSpPr bwMode="auto">
          <a:xfrm>
            <a:off x="4191000" y="2209800"/>
            <a:ext cx="1835150" cy="919163"/>
            <a:chOff x="2878" y="3481"/>
            <a:chExt cx="1156" cy="579"/>
          </a:xfrm>
        </p:grpSpPr>
        <p:sp>
          <p:nvSpPr>
            <p:cNvPr id="1943574" name="Freeform 22"/>
            <p:cNvSpPr>
              <a:spLocks/>
            </p:cNvSpPr>
            <p:nvPr/>
          </p:nvSpPr>
          <p:spPr bwMode="auto">
            <a:xfrm>
              <a:off x="2878" y="3481"/>
              <a:ext cx="1156" cy="579"/>
            </a:xfrm>
            <a:custGeom>
              <a:avLst/>
              <a:gdLst>
                <a:gd name="T0" fmla="*/ 0 w 1156"/>
                <a:gd name="T1" fmla="*/ 539 h 579"/>
                <a:gd name="T2" fmla="*/ 77 w 1156"/>
                <a:gd name="T3" fmla="*/ 552 h 579"/>
                <a:gd name="T4" fmla="*/ 148 w 1156"/>
                <a:gd name="T5" fmla="*/ 565 h 579"/>
                <a:gd name="T6" fmla="*/ 213 w 1156"/>
                <a:gd name="T7" fmla="*/ 572 h 579"/>
                <a:gd name="T8" fmla="*/ 271 w 1156"/>
                <a:gd name="T9" fmla="*/ 578 h 579"/>
                <a:gd name="T10" fmla="*/ 310 w 1156"/>
                <a:gd name="T11" fmla="*/ 578 h 579"/>
                <a:gd name="T12" fmla="*/ 342 w 1156"/>
                <a:gd name="T13" fmla="*/ 578 h 579"/>
                <a:gd name="T14" fmla="*/ 387 w 1156"/>
                <a:gd name="T15" fmla="*/ 578 h 579"/>
                <a:gd name="T16" fmla="*/ 413 w 1156"/>
                <a:gd name="T17" fmla="*/ 572 h 579"/>
                <a:gd name="T18" fmla="*/ 439 w 1156"/>
                <a:gd name="T19" fmla="*/ 572 h 579"/>
                <a:gd name="T20" fmla="*/ 484 w 1156"/>
                <a:gd name="T21" fmla="*/ 565 h 579"/>
                <a:gd name="T22" fmla="*/ 529 w 1156"/>
                <a:gd name="T23" fmla="*/ 559 h 579"/>
                <a:gd name="T24" fmla="*/ 607 w 1156"/>
                <a:gd name="T25" fmla="*/ 539 h 579"/>
                <a:gd name="T26" fmla="*/ 645 w 1156"/>
                <a:gd name="T27" fmla="*/ 533 h 579"/>
                <a:gd name="T28" fmla="*/ 690 w 1156"/>
                <a:gd name="T29" fmla="*/ 520 h 579"/>
                <a:gd name="T30" fmla="*/ 736 w 1156"/>
                <a:gd name="T31" fmla="*/ 513 h 579"/>
                <a:gd name="T32" fmla="*/ 781 w 1156"/>
                <a:gd name="T33" fmla="*/ 500 h 579"/>
                <a:gd name="T34" fmla="*/ 832 w 1156"/>
                <a:gd name="T35" fmla="*/ 494 h 579"/>
                <a:gd name="T36" fmla="*/ 884 w 1156"/>
                <a:gd name="T37" fmla="*/ 481 h 579"/>
                <a:gd name="T38" fmla="*/ 942 w 1156"/>
                <a:gd name="T39" fmla="*/ 474 h 579"/>
                <a:gd name="T40" fmla="*/ 1000 w 1156"/>
                <a:gd name="T41" fmla="*/ 468 h 579"/>
                <a:gd name="T42" fmla="*/ 1078 w 1156"/>
                <a:gd name="T43" fmla="*/ 468 h 579"/>
                <a:gd name="T44" fmla="*/ 1155 w 1156"/>
                <a:gd name="T45" fmla="*/ 461 h 579"/>
                <a:gd name="T46" fmla="*/ 1155 w 1156"/>
                <a:gd name="T47" fmla="*/ 0 h 579"/>
                <a:gd name="T48" fmla="*/ 0 w 1156"/>
                <a:gd name="T49" fmla="*/ 0 h 579"/>
                <a:gd name="T50" fmla="*/ 0 w 1156"/>
                <a:gd name="T51" fmla="*/ 53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579">
                  <a:moveTo>
                    <a:pt x="0" y="539"/>
                  </a:moveTo>
                  <a:lnTo>
                    <a:pt x="77" y="552"/>
                  </a:lnTo>
                  <a:lnTo>
                    <a:pt x="148" y="565"/>
                  </a:lnTo>
                  <a:lnTo>
                    <a:pt x="213" y="572"/>
                  </a:lnTo>
                  <a:lnTo>
                    <a:pt x="271" y="578"/>
                  </a:lnTo>
                  <a:lnTo>
                    <a:pt x="310" y="578"/>
                  </a:lnTo>
                  <a:lnTo>
                    <a:pt x="342" y="578"/>
                  </a:lnTo>
                  <a:lnTo>
                    <a:pt x="387" y="578"/>
                  </a:lnTo>
                  <a:lnTo>
                    <a:pt x="413" y="572"/>
                  </a:lnTo>
                  <a:lnTo>
                    <a:pt x="439" y="572"/>
                  </a:lnTo>
                  <a:lnTo>
                    <a:pt x="484" y="565"/>
                  </a:lnTo>
                  <a:lnTo>
                    <a:pt x="529" y="559"/>
                  </a:lnTo>
                  <a:lnTo>
                    <a:pt x="607" y="539"/>
                  </a:lnTo>
                  <a:lnTo>
                    <a:pt x="645" y="533"/>
                  </a:lnTo>
                  <a:lnTo>
                    <a:pt x="690" y="520"/>
                  </a:lnTo>
                  <a:lnTo>
                    <a:pt x="736" y="513"/>
                  </a:lnTo>
                  <a:lnTo>
                    <a:pt x="781" y="500"/>
                  </a:lnTo>
                  <a:lnTo>
                    <a:pt x="832" y="494"/>
                  </a:lnTo>
                  <a:lnTo>
                    <a:pt x="884" y="481"/>
                  </a:lnTo>
                  <a:lnTo>
                    <a:pt x="942" y="474"/>
                  </a:lnTo>
                  <a:lnTo>
                    <a:pt x="1000" y="468"/>
                  </a:lnTo>
                  <a:lnTo>
                    <a:pt x="1078" y="468"/>
                  </a:lnTo>
                  <a:lnTo>
                    <a:pt x="1155" y="461"/>
                  </a:lnTo>
                  <a:lnTo>
                    <a:pt x="1155" y="0"/>
                  </a:lnTo>
                  <a:lnTo>
                    <a:pt x="0" y="0"/>
                  </a:lnTo>
                  <a:lnTo>
                    <a:pt x="0" y="539"/>
                  </a:lnTo>
                </a:path>
              </a:pathLst>
            </a:custGeom>
            <a:solidFill>
              <a:srgbClr val="00DFC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3575" name="Rectangle 23" descr="This is a flowchart process step."/>
            <p:cNvSpPr>
              <a:spLocks noChangeArrowheads="1"/>
            </p:cNvSpPr>
            <p:nvPr/>
          </p:nvSpPr>
          <p:spPr bwMode="auto">
            <a:xfrm>
              <a:off x="2942" y="3515"/>
              <a:ext cx="1028" cy="408"/>
            </a:xfrm>
            <a:prstGeom prst="rect">
              <a:avLst/>
            </a:prstGeom>
            <a:solidFill>
              <a:srgbClr val="00DFC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lnSpc>
                  <a:spcPct val="100000"/>
                </a:lnSpc>
              </a:pPr>
              <a:endParaRPr lang="en-US" sz="2800" dirty="0">
                <a:solidFill>
                  <a:srgbClr val="1A1A00"/>
                </a:solidFill>
                <a:latin typeface="Times New Roman" pitchFamily="18" charset="0"/>
              </a:endParaRPr>
            </a:p>
            <a:p>
              <a:pPr eaLnBrk="0" hangingPunct="0">
                <a:lnSpc>
                  <a:spcPct val="100000"/>
                </a:lnSpc>
              </a:pPr>
              <a:r>
                <a:rPr lang="en-US" sz="2800" dirty="0">
                  <a:solidFill>
                    <a:srgbClr val="1A1A00"/>
                  </a:solidFill>
                  <a:latin typeface="Times New Roman" pitchFamily="18" charset="0"/>
                </a:rPr>
                <a:t>Input</a:t>
              </a:r>
            </a:p>
            <a:p>
              <a:pPr eaLnBrk="0" hangingPunct="0">
                <a:lnSpc>
                  <a:spcPct val="100000"/>
                </a:lnSpc>
              </a:pPr>
              <a:endParaRPr lang="en-US" sz="3200" dirty="0">
                <a:solidFill>
                  <a:srgbClr val="1A1A00"/>
                </a:solidFill>
                <a:latin typeface="Times New Roman" pitchFamily="18" charset="0"/>
              </a:endParaRPr>
            </a:p>
          </p:txBody>
        </p:sp>
      </p:grpSp>
      <p:sp>
        <p:nvSpPr>
          <p:cNvPr id="1943576" name="Line 24" descr="This flowchart connector shows the direction that the process flows."/>
          <p:cNvSpPr>
            <a:spLocks noChangeShapeType="1"/>
          </p:cNvSpPr>
          <p:nvPr/>
        </p:nvSpPr>
        <p:spPr bwMode="auto">
          <a:xfrm>
            <a:off x="5029200" y="3124200"/>
            <a:ext cx="0" cy="4572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943565" name="Rectangle 13"/>
          <p:cNvSpPr>
            <a:spLocks noChangeArrowheads="1"/>
          </p:cNvSpPr>
          <p:nvPr/>
        </p:nvSpPr>
        <p:spPr bwMode="auto">
          <a:xfrm>
            <a:off x="4191000" y="3581400"/>
            <a:ext cx="1828800" cy="914400"/>
          </a:xfrm>
          <a:prstGeom prst="rect">
            <a:avLst/>
          </a:prstGeom>
          <a:solidFill>
            <a:srgbClr val="00DFCA"/>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lnSpc>
                <a:spcPct val="100000"/>
              </a:lnSpc>
            </a:pPr>
            <a:r>
              <a:rPr lang="en-US" sz="3200">
                <a:solidFill>
                  <a:srgbClr val="1A1A00"/>
                </a:solidFill>
                <a:latin typeface="Times New Roman" pitchFamily="18" charset="0"/>
              </a:rPr>
              <a:t>Activities</a:t>
            </a:r>
          </a:p>
        </p:txBody>
      </p:sp>
      <p:sp>
        <p:nvSpPr>
          <p:cNvPr id="1943577" name="Line 25" descr="This flowchart connector shows the direction that the process flows."/>
          <p:cNvSpPr>
            <a:spLocks noChangeShapeType="1"/>
          </p:cNvSpPr>
          <p:nvPr/>
        </p:nvSpPr>
        <p:spPr bwMode="auto">
          <a:xfrm>
            <a:off x="5029200" y="4495800"/>
            <a:ext cx="0" cy="609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grpSp>
        <p:nvGrpSpPr>
          <p:cNvPr id="1943568" name="Group 16" descr="This is a flowchart symbol for a process step."/>
          <p:cNvGrpSpPr>
            <a:grpSpLocks/>
          </p:cNvGrpSpPr>
          <p:nvPr/>
        </p:nvGrpSpPr>
        <p:grpSpPr bwMode="auto">
          <a:xfrm>
            <a:off x="4191000" y="5105400"/>
            <a:ext cx="1835150" cy="919163"/>
            <a:chOff x="2878" y="3481"/>
            <a:chExt cx="1156" cy="579"/>
          </a:xfrm>
        </p:grpSpPr>
        <p:sp>
          <p:nvSpPr>
            <p:cNvPr id="1943569" name="Freeform 17"/>
            <p:cNvSpPr>
              <a:spLocks/>
            </p:cNvSpPr>
            <p:nvPr/>
          </p:nvSpPr>
          <p:spPr bwMode="auto">
            <a:xfrm>
              <a:off x="2878" y="3481"/>
              <a:ext cx="1156" cy="579"/>
            </a:xfrm>
            <a:custGeom>
              <a:avLst/>
              <a:gdLst>
                <a:gd name="T0" fmla="*/ 0 w 1156"/>
                <a:gd name="T1" fmla="*/ 539 h 579"/>
                <a:gd name="T2" fmla="*/ 77 w 1156"/>
                <a:gd name="T3" fmla="*/ 552 h 579"/>
                <a:gd name="T4" fmla="*/ 148 w 1156"/>
                <a:gd name="T5" fmla="*/ 565 h 579"/>
                <a:gd name="T6" fmla="*/ 213 w 1156"/>
                <a:gd name="T7" fmla="*/ 572 h 579"/>
                <a:gd name="T8" fmla="*/ 271 w 1156"/>
                <a:gd name="T9" fmla="*/ 578 h 579"/>
                <a:gd name="T10" fmla="*/ 310 w 1156"/>
                <a:gd name="T11" fmla="*/ 578 h 579"/>
                <a:gd name="T12" fmla="*/ 342 w 1156"/>
                <a:gd name="T13" fmla="*/ 578 h 579"/>
                <a:gd name="T14" fmla="*/ 387 w 1156"/>
                <a:gd name="T15" fmla="*/ 578 h 579"/>
                <a:gd name="T16" fmla="*/ 413 w 1156"/>
                <a:gd name="T17" fmla="*/ 572 h 579"/>
                <a:gd name="T18" fmla="*/ 439 w 1156"/>
                <a:gd name="T19" fmla="*/ 572 h 579"/>
                <a:gd name="T20" fmla="*/ 484 w 1156"/>
                <a:gd name="T21" fmla="*/ 565 h 579"/>
                <a:gd name="T22" fmla="*/ 529 w 1156"/>
                <a:gd name="T23" fmla="*/ 559 h 579"/>
                <a:gd name="T24" fmla="*/ 607 w 1156"/>
                <a:gd name="T25" fmla="*/ 539 h 579"/>
                <a:gd name="T26" fmla="*/ 645 w 1156"/>
                <a:gd name="T27" fmla="*/ 533 h 579"/>
                <a:gd name="T28" fmla="*/ 690 w 1156"/>
                <a:gd name="T29" fmla="*/ 520 h 579"/>
                <a:gd name="T30" fmla="*/ 736 w 1156"/>
                <a:gd name="T31" fmla="*/ 513 h 579"/>
                <a:gd name="T32" fmla="*/ 781 w 1156"/>
                <a:gd name="T33" fmla="*/ 500 h 579"/>
                <a:gd name="T34" fmla="*/ 832 w 1156"/>
                <a:gd name="T35" fmla="*/ 494 h 579"/>
                <a:gd name="T36" fmla="*/ 884 w 1156"/>
                <a:gd name="T37" fmla="*/ 481 h 579"/>
                <a:gd name="T38" fmla="*/ 942 w 1156"/>
                <a:gd name="T39" fmla="*/ 474 h 579"/>
                <a:gd name="T40" fmla="*/ 1000 w 1156"/>
                <a:gd name="T41" fmla="*/ 468 h 579"/>
                <a:gd name="T42" fmla="*/ 1078 w 1156"/>
                <a:gd name="T43" fmla="*/ 468 h 579"/>
                <a:gd name="T44" fmla="*/ 1155 w 1156"/>
                <a:gd name="T45" fmla="*/ 461 h 579"/>
                <a:gd name="T46" fmla="*/ 1155 w 1156"/>
                <a:gd name="T47" fmla="*/ 0 h 579"/>
                <a:gd name="T48" fmla="*/ 0 w 1156"/>
                <a:gd name="T49" fmla="*/ 0 h 579"/>
                <a:gd name="T50" fmla="*/ 0 w 1156"/>
                <a:gd name="T51" fmla="*/ 53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56" h="579">
                  <a:moveTo>
                    <a:pt x="0" y="539"/>
                  </a:moveTo>
                  <a:lnTo>
                    <a:pt x="77" y="552"/>
                  </a:lnTo>
                  <a:lnTo>
                    <a:pt x="148" y="565"/>
                  </a:lnTo>
                  <a:lnTo>
                    <a:pt x="213" y="572"/>
                  </a:lnTo>
                  <a:lnTo>
                    <a:pt x="271" y="578"/>
                  </a:lnTo>
                  <a:lnTo>
                    <a:pt x="310" y="578"/>
                  </a:lnTo>
                  <a:lnTo>
                    <a:pt x="342" y="578"/>
                  </a:lnTo>
                  <a:lnTo>
                    <a:pt x="387" y="578"/>
                  </a:lnTo>
                  <a:lnTo>
                    <a:pt x="413" y="572"/>
                  </a:lnTo>
                  <a:lnTo>
                    <a:pt x="439" y="572"/>
                  </a:lnTo>
                  <a:lnTo>
                    <a:pt x="484" y="565"/>
                  </a:lnTo>
                  <a:lnTo>
                    <a:pt x="529" y="559"/>
                  </a:lnTo>
                  <a:lnTo>
                    <a:pt x="607" y="539"/>
                  </a:lnTo>
                  <a:lnTo>
                    <a:pt x="645" y="533"/>
                  </a:lnTo>
                  <a:lnTo>
                    <a:pt x="690" y="520"/>
                  </a:lnTo>
                  <a:lnTo>
                    <a:pt x="736" y="513"/>
                  </a:lnTo>
                  <a:lnTo>
                    <a:pt x="781" y="500"/>
                  </a:lnTo>
                  <a:lnTo>
                    <a:pt x="832" y="494"/>
                  </a:lnTo>
                  <a:lnTo>
                    <a:pt x="884" y="481"/>
                  </a:lnTo>
                  <a:lnTo>
                    <a:pt x="942" y="474"/>
                  </a:lnTo>
                  <a:lnTo>
                    <a:pt x="1000" y="468"/>
                  </a:lnTo>
                  <a:lnTo>
                    <a:pt x="1078" y="468"/>
                  </a:lnTo>
                  <a:lnTo>
                    <a:pt x="1155" y="461"/>
                  </a:lnTo>
                  <a:lnTo>
                    <a:pt x="1155" y="0"/>
                  </a:lnTo>
                  <a:lnTo>
                    <a:pt x="0" y="0"/>
                  </a:lnTo>
                  <a:lnTo>
                    <a:pt x="0" y="539"/>
                  </a:lnTo>
                </a:path>
              </a:pathLst>
            </a:custGeom>
            <a:solidFill>
              <a:srgbClr val="00DFCA"/>
            </a:solidFill>
            <a:ln w="12700" cap="rnd" cmpd="sng">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3570" name="Rectangle 18"/>
            <p:cNvSpPr>
              <a:spLocks noChangeArrowheads="1"/>
            </p:cNvSpPr>
            <p:nvPr/>
          </p:nvSpPr>
          <p:spPr bwMode="auto">
            <a:xfrm>
              <a:off x="2942" y="3515"/>
              <a:ext cx="1028" cy="408"/>
            </a:xfrm>
            <a:prstGeom prst="rect">
              <a:avLst/>
            </a:prstGeom>
            <a:solidFill>
              <a:srgbClr val="00DFC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lnSpc>
                  <a:spcPct val="100000"/>
                </a:lnSpc>
              </a:pPr>
              <a:r>
                <a:rPr lang="en-US" sz="3200" dirty="0">
                  <a:solidFill>
                    <a:srgbClr val="1A1A00"/>
                  </a:solidFill>
                  <a:latin typeface="Times New Roman" pitchFamily="18" charset="0"/>
                </a:rPr>
                <a:t>Output</a:t>
              </a:r>
            </a:p>
          </p:txBody>
        </p:sp>
      </p:grpSp>
      <p:sp>
        <p:nvSpPr>
          <p:cNvPr id="1943581" name="Text Box 29"/>
          <p:cNvSpPr txBox="1">
            <a:spLocks noChangeArrowheads="1"/>
          </p:cNvSpPr>
          <p:nvPr/>
        </p:nvSpPr>
        <p:spPr bwMode="auto">
          <a:xfrm>
            <a:off x="1295400" y="2286000"/>
            <a:ext cx="27432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1800">
                <a:latin typeface="Times New Roman" pitchFamily="18" charset="0"/>
              </a:rPr>
              <a:t>Includes resources such as staff, equipment,  information, forms, money</a:t>
            </a:r>
          </a:p>
        </p:txBody>
      </p:sp>
      <p:sp>
        <p:nvSpPr>
          <p:cNvPr id="1943582" name="Text Box 30"/>
          <p:cNvSpPr txBox="1">
            <a:spLocks noChangeArrowheads="1"/>
          </p:cNvSpPr>
          <p:nvPr/>
        </p:nvSpPr>
        <p:spPr bwMode="auto">
          <a:xfrm>
            <a:off x="1295400" y="3810000"/>
            <a:ext cx="2608263"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1800">
                <a:latin typeface="Times New Roman" pitchFamily="18" charset="0"/>
              </a:rPr>
              <a:t>Includes all steps taken to get a specific output</a:t>
            </a:r>
          </a:p>
        </p:txBody>
      </p:sp>
      <p:sp>
        <p:nvSpPr>
          <p:cNvPr id="1943583" name="Text Box 31"/>
          <p:cNvSpPr txBox="1">
            <a:spLocks noChangeArrowheads="1"/>
          </p:cNvSpPr>
          <p:nvPr/>
        </p:nvSpPr>
        <p:spPr bwMode="auto">
          <a:xfrm>
            <a:off x="1295400" y="5181600"/>
            <a:ext cx="2608263"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1800">
                <a:latin typeface="Times New Roman" pitchFamily="18" charset="0"/>
              </a:rPr>
              <a:t>Final goods or services from the process, for example assessment of policies, spot inspections, software training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3555">
                                            <p:txEl>
                                              <p:pRg st="0" end="0"/>
                                            </p:txEl>
                                          </p:spTgt>
                                        </p:tgtEl>
                                        <p:attrNameLst>
                                          <p:attrName>style.visibility</p:attrName>
                                        </p:attrNameLst>
                                      </p:cBhvr>
                                      <p:to>
                                        <p:strVal val="visible"/>
                                      </p:to>
                                    </p:set>
                                    <p:animEffect transition="in" filter="wipe(down)">
                                      <p:cBhvr>
                                        <p:cTn id="7" dur="500"/>
                                        <p:tgtEl>
                                          <p:spTgt spid="19435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35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lide Number Placeholder 2"/>
          <p:cNvSpPr>
            <a:spLocks noGrp="1"/>
          </p:cNvSpPr>
          <p:nvPr>
            <p:ph type="sldNum" sz="quarter" idx="10"/>
          </p:nvPr>
        </p:nvSpPr>
        <p:spPr/>
        <p:txBody>
          <a:bodyPr/>
          <a:lstStyle/>
          <a:p>
            <a:fld id="{3F599EFC-DA3A-4A60-8497-CD95301CF33C}" type="slidenum">
              <a:rPr lang="en-US" altLang="en-US"/>
              <a:pPr/>
              <a:t>13</a:t>
            </a:fld>
            <a:endParaRPr lang="en-US" altLang="en-US"/>
          </a:p>
        </p:txBody>
      </p:sp>
      <p:sp>
        <p:nvSpPr>
          <p:cNvPr id="1942530" name="Rectangle 2"/>
          <p:cNvSpPr>
            <a:spLocks noGrp="1" noChangeArrowheads="1"/>
          </p:cNvSpPr>
          <p:nvPr>
            <p:ph type="title"/>
          </p:nvPr>
        </p:nvSpPr>
        <p:spPr/>
        <p:txBody>
          <a:bodyPr/>
          <a:lstStyle/>
          <a:p>
            <a:r>
              <a:rPr lang="en-US" dirty="0"/>
              <a:t>Overview </a:t>
            </a:r>
            <a:r>
              <a:rPr lang="en-US" sz="2000" dirty="0" smtClean="0"/>
              <a:t>(Process example)</a:t>
            </a:r>
            <a:endParaRPr lang="en-US" sz="2000" dirty="0"/>
          </a:p>
        </p:txBody>
      </p:sp>
      <p:sp>
        <p:nvSpPr>
          <p:cNvPr id="1942604" name="Rectangle 76"/>
          <p:cNvSpPr>
            <a:spLocks noChangeArrowheads="1"/>
          </p:cNvSpPr>
          <p:nvPr/>
        </p:nvSpPr>
        <p:spPr bwMode="auto">
          <a:xfrm>
            <a:off x="3429000" y="609600"/>
            <a:ext cx="3200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100000"/>
              </a:lnSpc>
              <a:spcBef>
                <a:spcPct val="50000"/>
              </a:spcBef>
            </a:pPr>
            <a:r>
              <a:rPr lang="en-US" sz="2000" b="1">
                <a:latin typeface="Times New Roman" pitchFamily="18" charset="0"/>
              </a:rPr>
              <a:t>Example: Order Process </a:t>
            </a:r>
          </a:p>
        </p:txBody>
      </p:sp>
      <p:grpSp>
        <p:nvGrpSpPr>
          <p:cNvPr id="1942551" name="Group 23" descr="Terminators (oval shape) show the start and stop points in a process. When used as a Start symbol (as it is used here), terminators depict a trigger action that sets the process flow into motion."/>
          <p:cNvGrpSpPr>
            <a:grpSpLocks/>
          </p:cNvGrpSpPr>
          <p:nvPr/>
        </p:nvGrpSpPr>
        <p:grpSpPr bwMode="auto">
          <a:xfrm>
            <a:off x="1571625" y="1466850"/>
            <a:ext cx="1527175" cy="309563"/>
            <a:chOff x="336" y="1247"/>
            <a:chExt cx="962" cy="195"/>
          </a:xfrm>
        </p:grpSpPr>
        <p:sp>
          <p:nvSpPr>
            <p:cNvPr id="1942552" name="Freeform 24" descr="Terminators (oval shape) show the start and stop points in a process. When used as a Start symbol (as it is used here), terminators depict a trigger action that sets the process flow into motion."/>
            <p:cNvSpPr>
              <a:spLocks/>
            </p:cNvSpPr>
            <p:nvPr/>
          </p:nvSpPr>
          <p:spPr bwMode="auto">
            <a:xfrm>
              <a:off x="336" y="1247"/>
              <a:ext cx="962" cy="195"/>
            </a:xfrm>
            <a:custGeom>
              <a:avLst/>
              <a:gdLst>
                <a:gd name="T0" fmla="*/ 154 w 962"/>
                <a:gd name="T1" fmla="*/ 0 h 195"/>
                <a:gd name="T2" fmla="*/ 123 w 962"/>
                <a:gd name="T3" fmla="*/ 3 h 195"/>
                <a:gd name="T4" fmla="*/ 94 w 962"/>
                <a:gd name="T5" fmla="*/ 7 h 195"/>
                <a:gd name="T6" fmla="*/ 69 w 962"/>
                <a:gd name="T7" fmla="*/ 16 h 195"/>
                <a:gd name="T8" fmla="*/ 46 w 962"/>
                <a:gd name="T9" fmla="*/ 28 h 195"/>
                <a:gd name="T10" fmla="*/ 27 w 962"/>
                <a:gd name="T11" fmla="*/ 44 h 195"/>
                <a:gd name="T12" fmla="*/ 13 w 962"/>
                <a:gd name="T13" fmla="*/ 60 h 195"/>
                <a:gd name="T14" fmla="*/ 4 w 962"/>
                <a:gd name="T15" fmla="*/ 79 h 195"/>
                <a:gd name="T16" fmla="*/ 0 w 962"/>
                <a:gd name="T17" fmla="*/ 97 h 195"/>
                <a:gd name="T18" fmla="*/ 4 w 962"/>
                <a:gd name="T19" fmla="*/ 116 h 195"/>
                <a:gd name="T20" fmla="*/ 13 w 962"/>
                <a:gd name="T21" fmla="*/ 134 h 195"/>
                <a:gd name="T22" fmla="*/ 27 w 962"/>
                <a:gd name="T23" fmla="*/ 150 h 195"/>
                <a:gd name="T24" fmla="*/ 46 w 962"/>
                <a:gd name="T25" fmla="*/ 166 h 195"/>
                <a:gd name="T26" fmla="*/ 69 w 962"/>
                <a:gd name="T27" fmla="*/ 178 h 195"/>
                <a:gd name="T28" fmla="*/ 94 w 962"/>
                <a:gd name="T29" fmla="*/ 187 h 195"/>
                <a:gd name="T30" fmla="*/ 123 w 962"/>
                <a:gd name="T31" fmla="*/ 192 h 195"/>
                <a:gd name="T32" fmla="*/ 154 w 962"/>
                <a:gd name="T33" fmla="*/ 194 h 195"/>
                <a:gd name="T34" fmla="*/ 805 w 962"/>
                <a:gd name="T35" fmla="*/ 194 h 195"/>
                <a:gd name="T36" fmla="*/ 836 w 962"/>
                <a:gd name="T37" fmla="*/ 192 h 195"/>
                <a:gd name="T38" fmla="*/ 866 w 962"/>
                <a:gd name="T39" fmla="*/ 187 h 195"/>
                <a:gd name="T40" fmla="*/ 893 w 962"/>
                <a:gd name="T41" fmla="*/ 178 h 195"/>
                <a:gd name="T42" fmla="*/ 915 w 962"/>
                <a:gd name="T43" fmla="*/ 166 h 195"/>
                <a:gd name="T44" fmla="*/ 934 w 962"/>
                <a:gd name="T45" fmla="*/ 150 h 195"/>
                <a:gd name="T46" fmla="*/ 949 w 962"/>
                <a:gd name="T47" fmla="*/ 134 h 195"/>
                <a:gd name="T48" fmla="*/ 957 w 962"/>
                <a:gd name="T49" fmla="*/ 116 h 195"/>
                <a:gd name="T50" fmla="*/ 961 w 962"/>
                <a:gd name="T51" fmla="*/ 97 h 195"/>
                <a:gd name="T52" fmla="*/ 957 w 962"/>
                <a:gd name="T53" fmla="*/ 79 h 195"/>
                <a:gd name="T54" fmla="*/ 949 w 962"/>
                <a:gd name="T55" fmla="*/ 60 h 195"/>
                <a:gd name="T56" fmla="*/ 934 w 962"/>
                <a:gd name="T57" fmla="*/ 44 h 195"/>
                <a:gd name="T58" fmla="*/ 915 w 962"/>
                <a:gd name="T59" fmla="*/ 28 h 195"/>
                <a:gd name="T60" fmla="*/ 893 w 962"/>
                <a:gd name="T61" fmla="*/ 16 h 195"/>
                <a:gd name="T62" fmla="*/ 866 w 962"/>
                <a:gd name="T63" fmla="*/ 7 h 195"/>
                <a:gd name="T64" fmla="*/ 836 w 962"/>
                <a:gd name="T65" fmla="*/ 3 h 195"/>
                <a:gd name="T66" fmla="*/ 805 w 962"/>
                <a:gd name="T67" fmla="*/ 0 h 195"/>
                <a:gd name="T68" fmla="*/ 154 w 962"/>
                <a:gd name="T69"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2" h="195">
                  <a:moveTo>
                    <a:pt x="154" y="0"/>
                  </a:moveTo>
                  <a:lnTo>
                    <a:pt x="123" y="3"/>
                  </a:lnTo>
                  <a:lnTo>
                    <a:pt x="94" y="7"/>
                  </a:lnTo>
                  <a:lnTo>
                    <a:pt x="69" y="16"/>
                  </a:lnTo>
                  <a:lnTo>
                    <a:pt x="46" y="28"/>
                  </a:lnTo>
                  <a:lnTo>
                    <a:pt x="27" y="44"/>
                  </a:lnTo>
                  <a:lnTo>
                    <a:pt x="13" y="60"/>
                  </a:lnTo>
                  <a:lnTo>
                    <a:pt x="4" y="79"/>
                  </a:lnTo>
                  <a:lnTo>
                    <a:pt x="0" y="97"/>
                  </a:lnTo>
                  <a:lnTo>
                    <a:pt x="4" y="116"/>
                  </a:lnTo>
                  <a:lnTo>
                    <a:pt x="13" y="134"/>
                  </a:lnTo>
                  <a:lnTo>
                    <a:pt x="27" y="150"/>
                  </a:lnTo>
                  <a:lnTo>
                    <a:pt x="46" y="166"/>
                  </a:lnTo>
                  <a:lnTo>
                    <a:pt x="69" y="178"/>
                  </a:lnTo>
                  <a:lnTo>
                    <a:pt x="94" y="187"/>
                  </a:lnTo>
                  <a:lnTo>
                    <a:pt x="123" y="192"/>
                  </a:lnTo>
                  <a:lnTo>
                    <a:pt x="154" y="194"/>
                  </a:lnTo>
                  <a:lnTo>
                    <a:pt x="805" y="194"/>
                  </a:lnTo>
                  <a:lnTo>
                    <a:pt x="836" y="192"/>
                  </a:lnTo>
                  <a:lnTo>
                    <a:pt x="866" y="187"/>
                  </a:lnTo>
                  <a:lnTo>
                    <a:pt x="893" y="178"/>
                  </a:lnTo>
                  <a:lnTo>
                    <a:pt x="915" y="166"/>
                  </a:lnTo>
                  <a:lnTo>
                    <a:pt x="934" y="150"/>
                  </a:lnTo>
                  <a:lnTo>
                    <a:pt x="949" y="134"/>
                  </a:lnTo>
                  <a:lnTo>
                    <a:pt x="957" y="116"/>
                  </a:lnTo>
                  <a:lnTo>
                    <a:pt x="961" y="97"/>
                  </a:lnTo>
                  <a:lnTo>
                    <a:pt x="957" y="79"/>
                  </a:lnTo>
                  <a:lnTo>
                    <a:pt x="949" y="60"/>
                  </a:lnTo>
                  <a:lnTo>
                    <a:pt x="934" y="44"/>
                  </a:lnTo>
                  <a:lnTo>
                    <a:pt x="915" y="28"/>
                  </a:lnTo>
                  <a:lnTo>
                    <a:pt x="893" y="16"/>
                  </a:lnTo>
                  <a:lnTo>
                    <a:pt x="866" y="7"/>
                  </a:lnTo>
                  <a:lnTo>
                    <a:pt x="836" y="3"/>
                  </a:lnTo>
                  <a:lnTo>
                    <a:pt x="805" y="0"/>
                  </a:lnTo>
                  <a:lnTo>
                    <a:pt x="154" y="0"/>
                  </a:lnTo>
                </a:path>
              </a:pathLst>
            </a:custGeom>
            <a:solidFill>
              <a:srgbClr val="00DFCA"/>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2553" name="Rectangle 25"/>
            <p:cNvSpPr>
              <a:spLocks noChangeArrowheads="1"/>
            </p:cNvSpPr>
            <p:nvPr/>
          </p:nvSpPr>
          <p:spPr bwMode="auto">
            <a:xfrm>
              <a:off x="438" y="1300"/>
              <a:ext cx="756" cy="88"/>
            </a:xfrm>
            <a:prstGeom prst="rect">
              <a:avLst/>
            </a:prstGeom>
            <a:solidFill>
              <a:srgbClr val="00DFCA"/>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lnSpc>
                  <a:spcPct val="100000"/>
                </a:lnSpc>
              </a:pPr>
              <a:r>
                <a:rPr lang="en-US" sz="2000" b="1">
                  <a:solidFill>
                    <a:srgbClr val="005400"/>
                  </a:solidFill>
                  <a:latin typeface="Times New Roman" pitchFamily="18" charset="0"/>
                </a:rPr>
                <a:t>Start</a:t>
              </a:r>
            </a:p>
          </p:txBody>
        </p:sp>
      </p:grpSp>
      <p:sp>
        <p:nvSpPr>
          <p:cNvPr id="1942554" name="Line 26" descr="Flow line connectors or arrows show the direction that the process flows."/>
          <p:cNvSpPr>
            <a:spLocks noChangeShapeType="1"/>
          </p:cNvSpPr>
          <p:nvPr/>
        </p:nvSpPr>
        <p:spPr bwMode="auto">
          <a:xfrm>
            <a:off x="3097213" y="1620838"/>
            <a:ext cx="1065212"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2538" name="AutoShape 10"/>
          <p:cNvSpPr>
            <a:spLocks noChangeArrowheads="1"/>
          </p:cNvSpPr>
          <p:nvPr/>
        </p:nvSpPr>
        <p:spPr bwMode="auto">
          <a:xfrm>
            <a:off x="3968750" y="1239838"/>
            <a:ext cx="1447800" cy="762000"/>
          </a:xfrm>
          <a:prstGeom prst="parallelogram">
            <a:avLst>
              <a:gd name="adj" fmla="val 47482"/>
            </a:avLst>
          </a:prstGeom>
          <a:solidFill>
            <a:srgbClr val="00DFCA"/>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lnSpc>
                <a:spcPct val="75000"/>
              </a:lnSpc>
            </a:pPr>
            <a:r>
              <a:rPr lang="en-US" sz="2000" b="1">
                <a:solidFill>
                  <a:srgbClr val="1A1A00"/>
                </a:solidFill>
                <a:latin typeface="Times New Roman" pitchFamily="18" charset="0"/>
              </a:rPr>
              <a:t>Enter</a:t>
            </a:r>
          </a:p>
          <a:p>
            <a:pPr eaLnBrk="0" hangingPunct="0">
              <a:lnSpc>
                <a:spcPct val="75000"/>
              </a:lnSpc>
            </a:pPr>
            <a:r>
              <a:rPr lang="en-US" sz="2000" b="1">
                <a:solidFill>
                  <a:srgbClr val="1A1A00"/>
                </a:solidFill>
                <a:latin typeface="Times New Roman" pitchFamily="18" charset="0"/>
              </a:rPr>
              <a:t>sales</a:t>
            </a:r>
          </a:p>
          <a:p>
            <a:pPr eaLnBrk="0" hangingPunct="0">
              <a:lnSpc>
                <a:spcPct val="75000"/>
              </a:lnSpc>
            </a:pPr>
            <a:r>
              <a:rPr lang="en-US" sz="2000" b="1">
                <a:solidFill>
                  <a:srgbClr val="1A1A00"/>
                </a:solidFill>
                <a:latin typeface="Times New Roman" pitchFamily="18" charset="0"/>
              </a:rPr>
              <a:t>order</a:t>
            </a:r>
          </a:p>
        </p:txBody>
      </p:sp>
      <p:sp>
        <p:nvSpPr>
          <p:cNvPr id="1942555" name="Line 27" descr="Flow line connectors or arrows show the direction that the process flows."/>
          <p:cNvSpPr>
            <a:spLocks noChangeShapeType="1"/>
          </p:cNvSpPr>
          <p:nvPr/>
        </p:nvSpPr>
        <p:spPr bwMode="auto">
          <a:xfrm flipV="1">
            <a:off x="4695825" y="2003425"/>
            <a:ext cx="0" cy="455613"/>
          </a:xfrm>
          <a:prstGeom prst="line">
            <a:avLst/>
          </a:prstGeom>
          <a:noFill/>
          <a:ln w="127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42539" name="Group 11" descr="This is a Decision flowchart shape indicating a question or branch in the process flow. Typically, a Decision flowchart shape is used when there are 2 options."/>
          <p:cNvGrpSpPr>
            <a:grpSpLocks/>
          </p:cNvGrpSpPr>
          <p:nvPr/>
        </p:nvGrpSpPr>
        <p:grpSpPr bwMode="auto">
          <a:xfrm>
            <a:off x="3476625" y="2459038"/>
            <a:ext cx="2439988" cy="992187"/>
            <a:chOff x="1536" y="1872"/>
            <a:chExt cx="1537" cy="625"/>
          </a:xfrm>
        </p:grpSpPr>
        <p:sp>
          <p:nvSpPr>
            <p:cNvPr id="1942540" name="Freeform 12"/>
            <p:cNvSpPr>
              <a:spLocks/>
            </p:cNvSpPr>
            <p:nvPr/>
          </p:nvSpPr>
          <p:spPr bwMode="auto">
            <a:xfrm>
              <a:off x="1536" y="1872"/>
              <a:ext cx="1537" cy="625"/>
            </a:xfrm>
            <a:custGeom>
              <a:avLst/>
              <a:gdLst>
                <a:gd name="T0" fmla="*/ 768 w 1537"/>
                <a:gd name="T1" fmla="*/ 0 h 625"/>
                <a:gd name="T2" fmla="*/ 0 w 1537"/>
                <a:gd name="T3" fmla="*/ 312 h 625"/>
                <a:gd name="T4" fmla="*/ 768 w 1537"/>
                <a:gd name="T5" fmla="*/ 624 h 625"/>
                <a:gd name="T6" fmla="*/ 1536 w 1537"/>
                <a:gd name="T7" fmla="*/ 312 h 625"/>
                <a:gd name="T8" fmla="*/ 768 w 1537"/>
                <a:gd name="T9" fmla="*/ 0 h 625"/>
              </a:gdLst>
              <a:ahLst/>
              <a:cxnLst>
                <a:cxn ang="0">
                  <a:pos x="T0" y="T1"/>
                </a:cxn>
                <a:cxn ang="0">
                  <a:pos x="T2" y="T3"/>
                </a:cxn>
                <a:cxn ang="0">
                  <a:pos x="T4" y="T5"/>
                </a:cxn>
                <a:cxn ang="0">
                  <a:pos x="T6" y="T7"/>
                </a:cxn>
                <a:cxn ang="0">
                  <a:pos x="T8" y="T9"/>
                </a:cxn>
              </a:cxnLst>
              <a:rect l="0" t="0" r="r" b="b"/>
              <a:pathLst>
                <a:path w="1537" h="625">
                  <a:moveTo>
                    <a:pt x="768" y="0"/>
                  </a:moveTo>
                  <a:lnTo>
                    <a:pt x="0" y="312"/>
                  </a:lnTo>
                  <a:lnTo>
                    <a:pt x="768" y="624"/>
                  </a:lnTo>
                  <a:lnTo>
                    <a:pt x="1536" y="312"/>
                  </a:lnTo>
                  <a:lnTo>
                    <a:pt x="768" y="0"/>
                  </a:lnTo>
                </a:path>
              </a:pathLst>
            </a:custGeom>
            <a:solidFill>
              <a:srgbClr val="00DFC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2541" name="Rectangle 13"/>
            <p:cNvSpPr>
              <a:spLocks noChangeArrowheads="1"/>
            </p:cNvSpPr>
            <p:nvPr/>
          </p:nvSpPr>
          <p:spPr bwMode="auto">
            <a:xfrm>
              <a:off x="1951" y="2045"/>
              <a:ext cx="706" cy="278"/>
            </a:xfrm>
            <a:prstGeom prst="rect">
              <a:avLst/>
            </a:prstGeom>
            <a:solidFill>
              <a:srgbClr val="00DFCA"/>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lnSpc>
                  <a:spcPct val="100000"/>
                </a:lnSpc>
              </a:pPr>
              <a:r>
                <a:rPr lang="en-US" sz="2000" b="1">
                  <a:solidFill>
                    <a:srgbClr val="1A1A00"/>
                  </a:solidFill>
                  <a:latin typeface="Times New Roman" pitchFamily="18" charset="0"/>
                </a:rPr>
                <a:t>Approved</a:t>
              </a:r>
            </a:p>
            <a:p>
              <a:pPr eaLnBrk="0" hangingPunct="0">
                <a:lnSpc>
                  <a:spcPct val="100000"/>
                </a:lnSpc>
              </a:pPr>
              <a:r>
                <a:rPr lang="en-US" sz="2000" b="1">
                  <a:solidFill>
                    <a:srgbClr val="1A1A00"/>
                  </a:solidFill>
                  <a:latin typeface="Times New Roman" pitchFamily="18" charset="0"/>
                </a:rPr>
                <a:t>for credit?</a:t>
              </a:r>
            </a:p>
          </p:txBody>
        </p:sp>
      </p:grpSp>
      <p:sp>
        <p:nvSpPr>
          <p:cNvPr id="1942564" name="Rectangle 36"/>
          <p:cNvSpPr>
            <a:spLocks noChangeArrowheads="1"/>
          </p:cNvSpPr>
          <p:nvPr/>
        </p:nvSpPr>
        <p:spPr bwMode="auto">
          <a:xfrm>
            <a:off x="6062663" y="25146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100000"/>
              </a:lnSpc>
              <a:spcBef>
                <a:spcPct val="50000"/>
              </a:spcBef>
            </a:pPr>
            <a:r>
              <a:rPr lang="en-US" sz="2000" b="1">
                <a:latin typeface="Times New Roman" pitchFamily="18" charset="0"/>
              </a:rPr>
              <a:t>No</a:t>
            </a:r>
          </a:p>
        </p:txBody>
      </p:sp>
      <p:sp>
        <p:nvSpPr>
          <p:cNvPr id="1942556" name="Line 28" descr="Flow line connectors or arrows show the direction that the process flows."/>
          <p:cNvSpPr>
            <a:spLocks noChangeShapeType="1"/>
          </p:cNvSpPr>
          <p:nvPr/>
        </p:nvSpPr>
        <p:spPr bwMode="auto">
          <a:xfrm>
            <a:off x="5899150" y="2951163"/>
            <a:ext cx="1293813"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2542" name="Rectangle 14"/>
          <p:cNvSpPr>
            <a:spLocks noChangeArrowheads="1"/>
          </p:cNvSpPr>
          <p:nvPr/>
        </p:nvSpPr>
        <p:spPr bwMode="auto">
          <a:xfrm>
            <a:off x="7169150" y="2535238"/>
            <a:ext cx="1524000" cy="838200"/>
          </a:xfrm>
          <a:prstGeom prst="rect">
            <a:avLst/>
          </a:prstGeom>
          <a:solidFill>
            <a:srgbClr val="00DFCA"/>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lnSpc>
                <a:spcPct val="100000"/>
              </a:lnSpc>
            </a:pPr>
            <a:r>
              <a:rPr lang="en-US" sz="2000" b="1">
                <a:solidFill>
                  <a:srgbClr val="1A1A00"/>
                </a:solidFill>
                <a:latin typeface="Times New Roman" pitchFamily="18" charset="0"/>
              </a:rPr>
              <a:t>Reject</a:t>
            </a:r>
          </a:p>
          <a:p>
            <a:pPr eaLnBrk="0" hangingPunct="0">
              <a:lnSpc>
                <a:spcPct val="100000"/>
              </a:lnSpc>
            </a:pPr>
            <a:r>
              <a:rPr lang="en-US" sz="2000" b="1">
                <a:solidFill>
                  <a:srgbClr val="1A1A00"/>
                </a:solidFill>
                <a:latin typeface="Times New Roman" pitchFamily="18" charset="0"/>
              </a:rPr>
              <a:t>order</a:t>
            </a:r>
          </a:p>
        </p:txBody>
      </p:sp>
      <p:sp>
        <p:nvSpPr>
          <p:cNvPr id="1942561" name="Line 33" descr="Flow line connectors or arrows show the direction that the process flows."/>
          <p:cNvSpPr>
            <a:spLocks noChangeShapeType="1"/>
          </p:cNvSpPr>
          <p:nvPr/>
        </p:nvSpPr>
        <p:spPr bwMode="auto">
          <a:xfrm>
            <a:off x="8686800" y="3048000"/>
            <a:ext cx="303213"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2563" name="Freeform 35" descr="Flow line connectors or arrows show the direction that the process flows."/>
          <p:cNvSpPr>
            <a:spLocks/>
          </p:cNvSpPr>
          <p:nvPr/>
        </p:nvSpPr>
        <p:spPr bwMode="auto">
          <a:xfrm>
            <a:off x="8686800" y="3048000"/>
            <a:ext cx="254000" cy="2743200"/>
          </a:xfrm>
          <a:custGeom>
            <a:avLst/>
            <a:gdLst>
              <a:gd name="T0" fmla="*/ 591 w 592"/>
              <a:gd name="T1" fmla="*/ 0 h 1766"/>
              <a:gd name="T2" fmla="*/ 591 w 592"/>
              <a:gd name="T3" fmla="*/ 1765 h 1766"/>
              <a:gd name="T4" fmla="*/ 0 w 592"/>
              <a:gd name="T5" fmla="*/ 1765 h 1766"/>
            </a:gdLst>
            <a:ahLst/>
            <a:cxnLst>
              <a:cxn ang="0">
                <a:pos x="T0" y="T1"/>
              </a:cxn>
              <a:cxn ang="0">
                <a:pos x="T2" y="T3"/>
              </a:cxn>
              <a:cxn ang="0">
                <a:pos x="T4" y="T5"/>
              </a:cxn>
            </a:cxnLst>
            <a:rect l="0" t="0" r="r" b="b"/>
            <a:pathLst>
              <a:path w="592" h="1766">
                <a:moveTo>
                  <a:pt x="591" y="0"/>
                </a:moveTo>
                <a:lnTo>
                  <a:pt x="591" y="1765"/>
                </a:lnTo>
                <a:lnTo>
                  <a:pt x="0" y="1765"/>
                </a:lnTo>
              </a:path>
            </a:pathLst>
          </a:custGeom>
          <a:noFill/>
          <a:ln w="12700" cap="rnd" cmpd="sng">
            <a:solidFill>
              <a:srgbClr val="00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42548" name="Group 20" descr="Terminators (oval shape) show the start and stop points in a process."/>
          <p:cNvGrpSpPr>
            <a:grpSpLocks/>
          </p:cNvGrpSpPr>
          <p:nvPr/>
        </p:nvGrpSpPr>
        <p:grpSpPr bwMode="auto">
          <a:xfrm>
            <a:off x="7162800" y="5638800"/>
            <a:ext cx="1533525" cy="311150"/>
            <a:chOff x="3858" y="3875"/>
            <a:chExt cx="966" cy="196"/>
          </a:xfrm>
        </p:grpSpPr>
        <p:sp>
          <p:nvSpPr>
            <p:cNvPr id="1942549" name="Freeform 21"/>
            <p:cNvSpPr>
              <a:spLocks/>
            </p:cNvSpPr>
            <p:nvPr/>
          </p:nvSpPr>
          <p:spPr bwMode="auto">
            <a:xfrm>
              <a:off x="3858" y="3875"/>
              <a:ext cx="966" cy="196"/>
            </a:xfrm>
            <a:custGeom>
              <a:avLst/>
              <a:gdLst>
                <a:gd name="T0" fmla="*/ 155 w 966"/>
                <a:gd name="T1" fmla="*/ 0 h 196"/>
                <a:gd name="T2" fmla="*/ 93 w 966"/>
                <a:gd name="T3" fmla="*/ 6 h 196"/>
                <a:gd name="T4" fmla="*/ 47 w 966"/>
                <a:gd name="T5" fmla="*/ 32 h 196"/>
                <a:gd name="T6" fmla="*/ 16 w 966"/>
                <a:gd name="T7" fmla="*/ 58 h 196"/>
                <a:gd name="T8" fmla="*/ 0 w 966"/>
                <a:gd name="T9" fmla="*/ 97 h 196"/>
                <a:gd name="T10" fmla="*/ 16 w 966"/>
                <a:gd name="T11" fmla="*/ 136 h 196"/>
                <a:gd name="T12" fmla="*/ 47 w 966"/>
                <a:gd name="T13" fmla="*/ 169 h 196"/>
                <a:gd name="T14" fmla="*/ 93 w 966"/>
                <a:gd name="T15" fmla="*/ 188 h 196"/>
                <a:gd name="T16" fmla="*/ 155 w 966"/>
                <a:gd name="T17" fmla="*/ 195 h 196"/>
                <a:gd name="T18" fmla="*/ 811 w 966"/>
                <a:gd name="T19" fmla="*/ 195 h 196"/>
                <a:gd name="T20" fmla="*/ 872 w 966"/>
                <a:gd name="T21" fmla="*/ 188 h 196"/>
                <a:gd name="T22" fmla="*/ 919 w 966"/>
                <a:gd name="T23" fmla="*/ 169 h 196"/>
                <a:gd name="T24" fmla="*/ 950 w 966"/>
                <a:gd name="T25" fmla="*/ 136 h 196"/>
                <a:gd name="T26" fmla="*/ 965 w 966"/>
                <a:gd name="T27" fmla="*/ 97 h 196"/>
                <a:gd name="T28" fmla="*/ 950 w 966"/>
                <a:gd name="T29" fmla="*/ 58 h 196"/>
                <a:gd name="T30" fmla="*/ 919 w 966"/>
                <a:gd name="T31" fmla="*/ 32 h 196"/>
                <a:gd name="T32" fmla="*/ 872 w 966"/>
                <a:gd name="T33" fmla="*/ 6 h 196"/>
                <a:gd name="T34" fmla="*/ 811 w 966"/>
                <a:gd name="T35" fmla="*/ 0 h 196"/>
                <a:gd name="T36" fmla="*/ 155 w 966"/>
                <a:gd name="T3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66" h="196">
                  <a:moveTo>
                    <a:pt x="155" y="0"/>
                  </a:moveTo>
                  <a:lnTo>
                    <a:pt x="93" y="6"/>
                  </a:lnTo>
                  <a:lnTo>
                    <a:pt x="47" y="32"/>
                  </a:lnTo>
                  <a:lnTo>
                    <a:pt x="16" y="58"/>
                  </a:lnTo>
                  <a:lnTo>
                    <a:pt x="0" y="97"/>
                  </a:lnTo>
                  <a:lnTo>
                    <a:pt x="16" y="136"/>
                  </a:lnTo>
                  <a:lnTo>
                    <a:pt x="47" y="169"/>
                  </a:lnTo>
                  <a:lnTo>
                    <a:pt x="93" y="188"/>
                  </a:lnTo>
                  <a:lnTo>
                    <a:pt x="155" y="195"/>
                  </a:lnTo>
                  <a:lnTo>
                    <a:pt x="811" y="195"/>
                  </a:lnTo>
                  <a:lnTo>
                    <a:pt x="872" y="188"/>
                  </a:lnTo>
                  <a:lnTo>
                    <a:pt x="919" y="169"/>
                  </a:lnTo>
                  <a:lnTo>
                    <a:pt x="950" y="136"/>
                  </a:lnTo>
                  <a:lnTo>
                    <a:pt x="965" y="97"/>
                  </a:lnTo>
                  <a:lnTo>
                    <a:pt x="950" y="58"/>
                  </a:lnTo>
                  <a:lnTo>
                    <a:pt x="919" y="32"/>
                  </a:lnTo>
                  <a:lnTo>
                    <a:pt x="872" y="6"/>
                  </a:lnTo>
                  <a:lnTo>
                    <a:pt x="811" y="0"/>
                  </a:lnTo>
                  <a:lnTo>
                    <a:pt x="155" y="0"/>
                  </a:lnTo>
                </a:path>
              </a:pathLst>
            </a:custGeom>
            <a:solidFill>
              <a:srgbClr val="00DFCA"/>
            </a:solidFill>
            <a:ln>
              <a:noFill/>
            </a:ln>
            <a:effectLst/>
            <a:extLst>
              <a:ext uri="{91240B29-F687-4F45-9708-019B960494DF}">
                <a14:hiddenLine xmlns:a14="http://schemas.microsoft.com/office/drawing/2010/main" w="12700" cap="rnd"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2550" name="Rectangle 22"/>
            <p:cNvSpPr>
              <a:spLocks noChangeArrowheads="1"/>
            </p:cNvSpPr>
            <p:nvPr/>
          </p:nvSpPr>
          <p:spPr bwMode="auto">
            <a:xfrm>
              <a:off x="3964" y="3929"/>
              <a:ext cx="756" cy="88"/>
            </a:xfrm>
            <a:prstGeom prst="rect">
              <a:avLst/>
            </a:prstGeom>
            <a:solidFill>
              <a:srgbClr val="00DFCA"/>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lnSpc>
                  <a:spcPct val="100000"/>
                </a:lnSpc>
              </a:pPr>
              <a:r>
                <a:rPr lang="en-US" sz="2000" b="1">
                  <a:solidFill>
                    <a:srgbClr val="FF0066"/>
                  </a:solidFill>
                  <a:latin typeface="Times New Roman" pitchFamily="18" charset="0"/>
                </a:rPr>
                <a:t>Stop</a:t>
              </a:r>
            </a:p>
          </p:txBody>
        </p:sp>
      </p:grpSp>
      <p:sp>
        <p:nvSpPr>
          <p:cNvPr id="1942566" name="Rectangle 38"/>
          <p:cNvSpPr>
            <a:spLocks noChangeArrowheads="1"/>
          </p:cNvSpPr>
          <p:nvPr/>
        </p:nvSpPr>
        <p:spPr bwMode="auto">
          <a:xfrm>
            <a:off x="4791075" y="34671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100000"/>
              </a:lnSpc>
              <a:spcBef>
                <a:spcPct val="50000"/>
              </a:spcBef>
            </a:pPr>
            <a:r>
              <a:rPr lang="en-US" sz="2000" b="1">
                <a:latin typeface="Times New Roman" pitchFamily="18" charset="0"/>
              </a:rPr>
              <a:t>Yes</a:t>
            </a:r>
          </a:p>
        </p:txBody>
      </p:sp>
      <p:sp>
        <p:nvSpPr>
          <p:cNvPr id="1942559" name="Line 31" descr="Flow line connectors or arrows show the direction that the process flows."/>
          <p:cNvSpPr>
            <a:spLocks noChangeShapeType="1"/>
          </p:cNvSpPr>
          <p:nvPr/>
        </p:nvSpPr>
        <p:spPr bwMode="auto">
          <a:xfrm flipV="1">
            <a:off x="4695825" y="3451225"/>
            <a:ext cx="0" cy="455613"/>
          </a:xfrm>
          <a:prstGeom prst="line">
            <a:avLst/>
          </a:prstGeom>
          <a:noFill/>
          <a:ln w="127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42543" name="Group 15" descr="This is a Decision flowchart shape indicating a question or branch in the process flow. Typically, a Decision flowchart shape is used when there are 2 options."/>
          <p:cNvGrpSpPr>
            <a:grpSpLocks/>
          </p:cNvGrpSpPr>
          <p:nvPr/>
        </p:nvGrpSpPr>
        <p:grpSpPr bwMode="auto">
          <a:xfrm>
            <a:off x="3476625" y="3906838"/>
            <a:ext cx="2439988" cy="992187"/>
            <a:chOff x="1536" y="2784"/>
            <a:chExt cx="1537" cy="625"/>
          </a:xfrm>
        </p:grpSpPr>
        <p:sp>
          <p:nvSpPr>
            <p:cNvPr id="1942544" name="Freeform 16"/>
            <p:cNvSpPr>
              <a:spLocks/>
            </p:cNvSpPr>
            <p:nvPr/>
          </p:nvSpPr>
          <p:spPr bwMode="auto">
            <a:xfrm>
              <a:off x="1536" y="2784"/>
              <a:ext cx="1537" cy="625"/>
            </a:xfrm>
            <a:custGeom>
              <a:avLst/>
              <a:gdLst>
                <a:gd name="T0" fmla="*/ 768 w 1537"/>
                <a:gd name="T1" fmla="*/ 0 h 625"/>
                <a:gd name="T2" fmla="*/ 0 w 1537"/>
                <a:gd name="T3" fmla="*/ 312 h 625"/>
                <a:gd name="T4" fmla="*/ 768 w 1537"/>
                <a:gd name="T5" fmla="*/ 624 h 625"/>
                <a:gd name="T6" fmla="*/ 1536 w 1537"/>
                <a:gd name="T7" fmla="*/ 312 h 625"/>
                <a:gd name="T8" fmla="*/ 768 w 1537"/>
                <a:gd name="T9" fmla="*/ 0 h 625"/>
              </a:gdLst>
              <a:ahLst/>
              <a:cxnLst>
                <a:cxn ang="0">
                  <a:pos x="T0" y="T1"/>
                </a:cxn>
                <a:cxn ang="0">
                  <a:pos x="T2" y="T3"/>
                </a:cxn>
                <a:cxn ang="0">
                  <a:pos x="T4" y="T5"/>
                </a:cxn>
                <a:cxn ang="0">
                  <a:pos x="T6" y="T7"/>
                </a:cxn>
                <a:cxn ang="0">
                  <a:pos x="T8" y="T9"/>
                </a:cxn>
              </a:cxnLst>
              <a:rect l="0" t="0" r="r" b="b"/>
              <a:pathLst>
                <a:path w="1537" h="625">
                  <a:moveTo>
                    <a:pt x="768" y="0"/>
                  </a:moveTo>
                  <a:lnTo>
                    <a:pt x="0" y="312"/>
                  </a:lnTo>
                  <a:lnTo>
                    <a:pt x="768" y="624"/>
                  </a:lnTo>
                  <a:lnTo>
                    <a:pt x="1536" y="312"/>
                  </a:lnTo>
                  <a:lnTo>
                    <a:pt x="768" y="0"/>
                  </a:lnTo>
                </a:path>
              </a:pathLst>
            </a:custGeom>
            <a:solidFill>
              <a:srgbClr val="00DFC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2545" name="Rectangle 17"/>
            <p:cNvSpPr>
              <a:spLocks noChangeArrowheads="1"/>
            </p:cNvSpPr>
            <p:nvPr/>
          </p:nvSpPr>
          <p:spPr bwMode="auto">
            <a:xfrm>
              <a:off x="1951" y="2957"/>
              <a:ext cx="706" cy="278"/>
            </a:xfrm>
            <a:prstGeom prst="rect">
              <a:avLst/>
            </a:prstGeom>
            <a:solidFill>
              <a:srgbClr val="00DFCA"/>
            </a:solidFill>
            <a:ln>
              <a:noFill/>
            </a:ln>
            <a:effectLst/>
            <a:extLs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lnSpc>
                  <a:spcPct val="100000"/>
                </a:lnSpc>
              </a:pPr>
              <a:r>
                <a:rPr lang="en-US" sz="2000" b="1">
                  <a:solidFill>
                    <a:srgbClr val="1A1A00"/>
                  </a:solidFill>
                  <a:latin typeface="Times New Roman" pitchFamily="18" charset="0"/>
                </a:rPr>
                <a:t>Inventory</a:t>
              </a:r>
            </a:p>
            <a:p>
              <a:pPr eaLnBrk="0" hangingPunct="0">
                <a:lnSpc>
                  <a:spcPct val="100000"/>
                </a:lnSpc>
              </a:pPr>
              <a:r>
                <a:rPr lang="en-US" sz="2000" b="1">
                  <a:solidFill>
                    <a:srgbClr val="1A1A00"/>
                  </a:solidFill>
                  <a:latin typeface="Times New Roman" pitchFamily="18" charset="0"/>
                </a:rPr>
                <a:t>available?</a:t>
              </a:r>
            </a:p>
          </p:txBody>
        </p:sp>
      </p:grpSp>
      <p:sp>
        <p:nvSpPr>
          <p:cNvPr id="1942567" name="Rectangle 39"/>
          <p:cNvSpPr>
            <a:spLocks noChangeArrowheads="1"/>
          </p:cNvSpPr>
          <p:nvPr/>
        </p:nvSpPr>
        <p:spPr bwMode="auto">
          <a:xfrm>
            <a:off x="6062663" y="39624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100000"/>
              </a:lnSpc>
              <a:spcBef>
                <a:spcPct val="50000"/>
              </a:spcBef>
            </a:pPr>
            <a:r>
              <a:rPr lang="en-US" sz="2000" b="1">
                <a:latin typeface="Times New Roman" pitchFamily="18" charset="0"/>
              </a:rPr>
              <a:t>No</a:t>
            </a:r>
          </a:p>
        </p:txBody>
      </p:sp>
      <p:sp>
        <p:nvSpPr>
          <p:cNvPr id="1942557" name="Line 29" descr="Flow line connectors or arrows show the direction that the process flows."/>
          <p:cNvSpPr>
            <a:spLocks noChangeShapeType="1"/>
          </p:cNvSpPr>
          <p:nvPr/>
        </p:nvSpPr>
        <p:spPr bwMode="auto">
          <a:xfrm>
            <a:off x="5881688" y="4398963"/>
            <a:ext cx="1293812"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2546" name="Rectangle 18"/>
          <p:cNvSpPr>
            <a:spLocks noChangeArrowheads="1"/>
          </p:cNvSpPr>
          <p:nvPr/>
        </p:nvSpPr>
        <p:spPr bwMode="auto">
          <a:xfrm>
            <a:off x="7169150" y="3983038"/>
            <a:ext cx="1524000" cy="838200"/>
          </a:xfrm>
          <a:prstGeom prst="rect">
            <a:avLst/>
          </a:prstGeom>
          <a:solidFill>
            <a:srgbClr val="00DFCA"/>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lnSpc>
                <a:spcPct val="100000"/>
              </a:lnSpc>
            </a:pPr>
            <a:r>
              <a:rPr lang="en-US" sz="2000" b="1">
                <a:solidFill>
                  <a:srgbClr val="1A1A00"/>
                </a:solidFill>
                <a:latin typeface="Times New Roman" pitchFamily="18" charset="0"/>
              </a:rPr>
              <a:t>Back-</a:t>
            </a:r>
          </a:p>
          <a:p>
            <a:pPr eaLnBrk="0" hangingPunct="0">
              <a:lnSpc>
                <a:spcPct val="100000"/>
              </a:lnSpc>
            </a:pPr>
            <a:r>
              <a:rPr lang="en-US" sz="2000" b="1">
                <a:solidFill>
                  <a:srgbClr val="1A1A00"/>
                </a:solidFill>
                <a:latin typeface="Times New Roman" pitchFamily="18" charset="0"/>
              </a:rPr>
              <a:t>order</a:t>
            </a:r>
          </a:p>
        </p:txBody>
      </p:sp>
      <p:sp>
        <p:nvSpPr>
          <p:cNvPr id="1942562" name="Line 34" descr="Flow line connectors or arrows show the direction that the process flows."/>
          <p:cNvSpPr>
            <a:spLocks noChangeShapeType="1"/>
          </p:cNvSpPr>
          <p:nvPr/>
        </p:nvSpPr>
        <p:spPr bwMode="auto">
          <a:xfrm>
            <a:off x="8686800" y="4419600"/>
            <a:ext cx="303213"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2565" name="Rectangle 37"/>
          <p:cNvSpPr>
            <a:spLocks noChangeArrowheads="1"/>
          </p:cNvSpPr>
          <p:nvPr/>
        </p:nvSpPr>
        <p:spPr bwMode="auto">
          <a:xfrm>
            <a:off x="4691063" y="4914900"/>
            <a:ext cx="77152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eaLnBrk="0" hangingPunct="0">
              <a:lnSpc>
                <a:spcPct val="100000"/>
              </a:lnSpc>
              <a:spcBef>
                <a:spcPct val="50000"/>
              </a:spcBef>
            </a:pPr>
            <a:r>
              <a:rPr lang="en-US" sz="2000" b="1">
                <a:latin typeface="Times New Roman" pitchFamily="18" charset="0"/>
              </a:rPr>
              <a:t>Yes</a:t>
            </a:r>
          </a:p>
        </p:txBody>
      </p:sp>
      <p:sp>
        <p:nvSpPr>
          <p:cNvPr id="1942560" name="Line 32" descr="Flow line connectors or arrows show the direction that the process flows."/>
          <p:cNvSpPr>
            <a:spLocks noChangeShapeType="1"/>
          </p:cNvSpPr>
          <p:nvPr/>
        </p:nvSpPr>
        <p:spPr bwMode="auto">
          <a:xfrm flipV="1">
            <a:off x="4695825" y="4899025"/>
            <a:ext cx="0" cy="455613"/>
          </a:xfrm>
          <a:prstGeom prst="line">
            <a:avLst/>
          </a:prstGeom>
          <a:noFill/>
          <a:ln w="12700">
            <a:solidFill>
              <a:srgbClr val="00000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2547" name="Rectangle 19"/>
          <p:cNvSpPr>
            <a:spLocks noChangeArrowheads="1"/>
          </p:cNvSpPr>
          <p:nvPr/>
        </p:nvSpPr>
        <p:spPr bwMode="auto">
          <a:xfrm>
            <a:off x="3933825" y="5354638"/>
            <a:ext cx="1524000" cy="838200"/>
          </a:xfrm>
          <a:prstGeom prst="rect">
            <a:avLst/>
          </a:prstGeom>
          <a:solidFill>
            <a:srgbClr val="00DFCA"/>
          </a:solidFill>
          <a:ln w="1270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eaLnBrk="0" hangingPunct="0">
              <a:lnSpc>
                <a:spcPct val="100000"/>
              </a:lnSpc>
            </a:pPr>
            <a:r>
              <a:rPr lang="en-US" sz="2000" b="1">
                <a:solidFill>
                  <a:srgbClr val="1A1A00"/>
                </a:solidFill>
                <a:latin typeface="Times New Roman" pitchFamily="18" charset="0"/>
              </a:rPr>
              <a:t>Fill order</a:t>
            </a:r>
          </a:p>
        </p:txBody>
      </p:sp>
      <p:sp>
        <p:nvSpPr>
          <p:cNvPr id="1942558" name="Line 30" descr="Flow line connectors or arrows show the direction that the process flows."/>
          <p:cNvSpPr>
            <a:spLocks noChangeShapeType="1"/>
          </p:cNvSpPr>
          <p:nvPr/>
        </p:nvSpPr>
        <p:spPr bwMode="auto">
          <a:xfrm>
            <a:off x="5476875" y="5794375"/>
            <a:ext cx="1674813" cy="0"/>
          </a:xfrm>
          <a:prstGeom prst="line">
            <a:avLst/>
          </a:prstGeom>
          <a:noFill/>
          <a:ln w="127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BB49EA90-1D42-4824-A47C-020E5FB5683A}" type="slidenum">
              <a:rPr lang="en-US" altLang="en-US"/>
              <a:pPr/>
              <a:t>14</a:t>
            </a:fld>
            <a:endParaRPr lang="en-US" altLang="en-US"/>
          </a:p>
        </p:txBody>
      </p:sp>
      <p:sp>
        <p:nvSpPr>
          <p:cNvPr id="1852418" name="Rectangle 2"/>
          <p:cNvSpPr>
            <a:spLocks noGrp="1" noChangeArrowheads="1"/>
          </p:cNvSpPr>
          <p:nvPr>
            <p:ph type="title"/>
          </p:nvPr>
        </p:nvSpPr>
        <p:spPr/>
        <p:txBody>
          <a:bodyPr/>
          <a:lstStyle/>
          <a:p>
            <a:r>
              <a:rPr lang="en-US" dirty="0"/>
              <a:t>Overview </a:t>
            </a:r>
            <a:r>
              <a:rPr lang="en-US" sz="2000" dirty="0" smtClean="0"/>
              <a:t>(Process continued</a:t>
            </a:r>
            <a:r>
              <a:rPr lang="en-US" sz="2000" dirty="0"/>
              <a:t>)</a:t>
            </a:r>
          </a:p>
        </p:txBody>
      </p:sp>
      <p:sp>
        <p:nvSpPr>
          <p:cNvPr id="1852420" name="Rectangle 4"/>
          <p:cNvSpPr>
            <a:spLocks noChangeArrowheads="1"/>
          </p:cNvSpPr>
          <p:nvPr/>
        </p:nvSpPr>
        <p:spPr bwMode="auto">
          <a:xfrm>
            <a:off x="1219200" y="10668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a:lnSpc>
                <a:spcPct val="105000"/>
              </a:lnSpc>
              <a:spcBef>
                <a:spcPct val="5000"/>
              </a:spcBef>
              <a:buFontTx/>
              <a:buChar char="•"/>
            </a:pPr>
            <a:r>
              <a:rPr lang="en-US" sz="2400"/>
              <a:t>Processes should add value, i.e. accomplish something.</a:t>
            </a:r>
          </a:p>
          <a:p>
            <a:pPr marL="342900" indent="-342900" algn="l">
              <a:lnSpc>
                <a:spcPct val="105000"/>
              </a:lnSpc>
              <a:spcBef>
                <a:spcPct val="5000"/>
              </a:spcBef>
              <a:buFontTx/>
              <a:buChar char="•"/>
            </a:pPr>
            <a:endParaRPr lang="en-US" sz="2400"/>
          </a:p>
          <a:p>
            <a:pPr marL="342900" indent="-342900" algn="l">
              <a:lnSpc>
                <a:spcPct val="120000"/>
              </a:lnSpc>
              <a:spcBef>
                <a:spcPct val="5000"/>
              </a:spcBef>
              <a:buFontTx/>
              <a:buChar char="•"/>
            </a:pPr>
            <a:r>
              <a:rPr lang="en-US" sz="2400"/>
              <a:t>Focusing and measuring areas within processes results in more rapid, substantial improvements. </a:t>
            </a:r>
          </a:p>
          <a:p>
            <a:pPr marL="342900" indent="-342900" algn="l">
              <a:lnSpc>
                <a:spcPct val="105000"/>
              </a:lnSpc>
              <a:spcBef>
                <a:spcPct val="5000"/>
              </a:spcBef>
              <a:buFontTx/>
              <a:buChar char="•"/>
            </a:pPr>
            <a:endParaRPr lang="en-US" sz="2400" i="1"/>
          </a:p>
          <a:p>
            <a:pPr marL="342900" indent="-342900" algn="l">
              <a:lnSpc>
                <a:spcPct val="105000"/>
              </a:lnSpc>
              <a:spcBef>
                <a:spcPct val="5000"/>
              </a:spcBef>
            </a:pPr>
            <a:r>
              <a:rPr lang="en-US" sz="2400" i="1"/>
              <a:t>	</a:t>
            </a:r>
            <a:endParaRPr kumimoji="1" lang="en-US" sz="24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52420">
                                            <p:txEl>
                                              <p:pRg st="0" end="0"/>
                                            </p:txEl>
                                          </p:spTgt>
                                        </p:tgtEl>
                                        <p:attrNameLst>
                                          <p:attrName>style.visibility</p:attrName>
                                        </p:attrNameLst>
                                      </p:cBhvr>
                                      <p:to>
                                        <p:strVal val="visible"/>
                                      </p:to>
                                    </p:set>
                                    <p:animEffect transition="in" filter="wipe(down)">
                                      <p:cBhvr>
                                        <p:cTn id="7" dur="500"/>
                                        <p:tgtEl>
                                          <p:spTgt spid="185242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52420">
                                            <p:txEl>
                                              <p:pRg st="2" end="2"/>
                                            </p:txEl>
                                          </p:spTgt>
                                        </p:tgtEl>
                                        <p:attrNameLst>
                                          <p:attrName>style.visibility</p:attrName>
                                        </p:attrNameLst>
                                      </p:cBhvr>
                                      <p:to>
                                        <p:strVal val="visible"/>
                                      </p:to>
                                    </p:set>
                                    <p:animEffect transition="in" filter="wipe(down)">
                                      <p:cBhvr>
                                        <p:cTn id="12" dur="500"/>
                                        <p:tgtEl>
                                          <p:spTgt spid="1852420">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52420">
                                            <p:txEl>
                                              <p:pRg st="4" end="4"/>
                                            </p:txEl>
                                          </p:spTgt>
                                        </p:tgtEl>
                                        <p:attrNameLst>
                                          <p:attrName>style.visibility</p:attrName>
                                        </p:attrNameLst>
                                      </p:cBhvr>
                                      <p:to>
                                        <p:strVal val="visible"/>
                                      </p:to>
                                    </p:set>
                                    <p:animEffect transition="in" filter="wipe(down)">
                                      <p:cBhvr>
                                        <p:cTn id="17" dur="500"/>
                                        <p:tgtEl>
                                          <p:spTgt spid="185242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242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DB10E3BC-BFDF-4984-8812-C5802FD88CF3}" type="slidenum">
              <a:rPr lang="en-US" altLang="en-US"/>
              <a:pPr/>
              <a:t>15</a:t>
            </a:fld>
            <a:endParaRPr lang="en-US" altLang="en-US"/>
          </a:p>
        </p:txBody>
      </p:sp>
      <p:sp>
        <p:nvSpPr>
          <p:cNvPr id="1945602" name="Rectangle 2"/>
          <p:cNvSpPr>
            <a:spLocks noGrp="1" noChangeArrowheads="1"/>
          </p:cNvSpPr>
          <p:nvPr>
            <p:ph type="title"/>
          </p:nvPr>
        </p:nvSpPr>
        <p:spPr/>
        <p:txBody>
          <a:bodyPr/>
          <a:lstStyle/>
          <a:p>
            <a:r>
              <a:rPr lang="en-US" dirty="0"/>
              <a:t>Overview </a:t>
            </a:r>
            <a:r>
              <a:rPr lang="en-US" sz="2000" dirty="0" smtClean="0"/>
              <a:t>(Process issues)</a:t>
            </a:r>
            <a:endParaRPr lang="en-US" sz="2000" dirty="0"/>
          </a:p>
        </p:txBody>
      </p:sp>
      <p:sp>
        <p:nvSpPr>
          <p:cNvPr id="1945603" name="Rectangle 3"/>
          <p:cNvSpPr>
            <a:spLocks noChangeArrowheads="1"/>
          </p:cNvSpPr>
          <p:nvPr/>
        </p:nvSpPr>
        <p:spPr bwMode="auto">
          <a:xfrm>
            <a:off x="1219200" y="9144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a:lnSpc>
                <a:spcPct val="105000"/>
              </a:lnSpc>
              <a:spcBef>
                <a:spcPct val="5000"/>
              </a:spcBef>
            </a:pPr>
            <a:r>
              <a:rPr lang="en-US" sz="2400"/>
              <a:t> </a:t>
            </a:r>
          </a:p>
          <a:p>
            <a:pPr marL="342900" indent="-342900" algn="l">
              <a:lnSpc>
                <a:spcPct val="105000"/>
              </a:lnSpc>
              <a:spcBef>
                <a:spcPct val="5000"/>
              </a:spcBef>
              <a:buFontTx/>
              <a:buChar char="•"/>
            </a:pPr>
            <a:r>
              <a:rPr lang="en-US" sz="2400"/>
              <a:t>Many processes are not optimal – there is generally some wasted effort, lost time, scrap, miscommunication, or re-work.</a:t>
            </a:r>
          </a:p>
          <a:p>
            <a:pPr marL="342900" indent="-342900" algn="l">
              <a:lnSpc>
                <a:spcPct val="105000"/>
              </a:lnSpc>
              <a:spcBef>
                <a:spcPct val="5000"/>
              </a:spcBef>
              <a:buFontTx/>
              <a:buChar char="•"/>
            </a:pPr>
            <a:endParaRPr lang="en-US" sz="2400"/>
          </a:p>
          <a:p>
            <a:pPr marL="342900" indent="-342900" algn="l">
              <a:lnSpc>
                <a:spcPct val="105000"/>
              </a:lnSpc>
              <a:spcBef>
                <a:spcPct val="5000"/>
              </a:spcBef>
              <a:buFontTx/>
              <a:buChar char="•"/>
            </a:pPr>
            <a:r>
              <a:rPr lang="en-US" sz="2400"/>
              <a:t>These problems all have costs - some small, and some great.</a:t>
            </a:r>
          </a:p>
          <a:p>
            <a:pPr marL="342900" indent="-342900" algn="l">
              <a:lnSpc>
                <a:spcPct val="105000"/>
              </a:lnSpc>
              <a:spcBef>
                <a:spcPct val="5000"/>
              </a:spcBef>
              <a:buFontTx/>
              <a:buChar char="•"/>
            </a:pPr>
            <a:endParaRPr lang="en-US" sz="2400" i="1"/>
          </a:p>
          <a:p>
            <a:pPr marL="342900" indent="-342900" algn="l">
              <a:lnSpc>
                <a:spcPct val="105000"/>
              </a:lnSpc>
              <a:spcBef>
                <a:spcPct val="5000"/>
              </a:spcBef>
            </a:pPr>
            <a:r>
              <a:rPr lang="en-US" sz="2400" i="1"/>
              <a:t>	</a:t>
            </a:r>
          </a:p>
          <a:p>
            <a:pPr marL="342900" indent="-342900" algn="l">
              <a:lnSpc>
                <a:spcPct val="105000"/>
              </a:lnSpc>
              <a:spcBef>
                <a:spcPct val="5000"/>
              </a:spcBef>
            </a:pPr>
            <a:endParaRPr lang="en-US" sz="2400" i="1"/>
          </a:p>
          <a:p>
            <a:pPr marL="342900" indent="-342900" algn="l">
              <a:lnSpc>
                <a:spcPct val="105000"/>
              </a:lnSpc>
              <a:spcBef>
                <a:spcPct val="5000"/>
              </a:spcBef>
            </a:pPr>
            <a:endParaRPr lang="en-US" sz="2400" i="1"/>
          </a:p>
          <a:p>
            <a:pPr marL="342900" indent="-342900" algn="l">
              <a:lnSpc>
                <a:spcPct val="105000"/>
              </a:lnSpc>
              <a:spcBef>
                <a:spcPct val="5000"/>
              </a:spcBef>
            </a:pPr>
            <a:r>
              <a:rPr lang="en-US" sz="2400" i="1"/>
              <a:t>	Good News</a:t>
            </a:r>
            <a:r>
              <a:rPr lang="en-US" sz="2400"/>
              <a:t> - Management practitioners have, over the years, developed tools which can be used to measure and systematically improve processes and overall operations. </a:t>
            </a:r>
            <a:endParaRPr kumimoji="1" lang="en-US" sz="2400"/>
          </a:p>
          <a:p>
            <a:pPr marL="342900" indent="-342900" algn="l" eaLnBrk="0" hangingPunct="0">
              <a:lnSpc>
                <a:spcPct val="100000"/>
              </a:lnSpc>
              <a:spcBef>
                <a:spcPct val="20000"/>
              </a:spcBef>
              <a:buClr>
                <a:srgbClr val="000000"/>
              </a:buClr>
              <a:buFontTx/>
              <a:buChar char="•"/>
            </a:pPr>
            <a:endParaRPr kumimoji="1" lang="en-US" sz="2400"/>
          </a:p>
        </p:txBody>
      </p:sp>
      <p:pic>
        <p:nvPicPr>
          <p:cNvPr id="1945604" name="Picture 4" descr="This is a picture of a person selling newspap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334000"/>
            <a:ext cx="6223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66"/>
                </a:solidFill>
                <a:miter lim="800000"/>
                <a:headEnd/>
                <a:tailEnd/>
              </a14:hiddenLine>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5603">
                                            <p:txEl>
                                              <p:pRg st="0" end="0"/>
                                            </p:txEl>
                                          </p:spTgt>
                                        </p:tgtEl>
                                        <p:attrNameLst>
                                          <p:attrName>style.visibility</p:attrName>
                                        </p:attrNameLst>
                                      </p:cBhvr>
                                      <p:to>
                                        <p:strVal val="visible"/>
                                      </p:to>
                                    </p:set>
                                    <p:animEffect transition="in" filter="wipe(down)">
                                      <p:cBhvr>
                                        <p:cTn id="7" dur="500"/>
                                        <p:tgtEl>
                                          <p:spTgt spid="19456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5603">
                                            <p:txEl>
                                              <p:pRg st="1" end="1"/>
                                            </p:txEl>
                                          </p:spTgt>
                                        </p:tgtEl>
                                        <p:attrNameLst>
                                          <p:attrName>style.visibility</p:attrName>
                                        </p:attrNameLst>
                                      </p:cBhvr>
                                      <p:to>
                                        <p:strVal val="visible"/>
                                      </p:to>
                                    </p:set>
                                    <p:animEffect transition="in" filter="wipe(down)">
                                      <p:cBhvr>
                                        <p:cTn id="12" dur="500"/>
                                        <p:tgtEl>
                                          <p:spTgt spid="194560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5603">
                                            <p:txEl>
                                              <p:pRg st="3" end="3"/>
                                            </p:txEl>
                                          </p:spTgt>
                                        </p:tgtEl>
                                        <p:attrNameLst>
                                          <p:attrName>style.visibility</p:attrName>
                                        </p:attrNameLst>
                                      </p:cBhvr>
                                      <p:to>
                                        <p:strVal val="visible"/>
                                      </p:to>
                                    </p:set>
                                    <p:animEffect transition="in" filter="wipe(down)">
                                      <p:cBhvr>
                                        <p:cTn id="17" dur="500"/>
                                        <p:tgtEl>
                                          <p:spTgt spid="19456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45603">
                                            <p:txEl>
                                              <p:pRg st="5" end="5"/>
                                            </p:txEl>
                                          </p:spTgt>
                                        </p:tgtEl>
                                        <p:attrNameLst>
                                          <p:attrName>style.visibility</p:attrName>
                                        </p:attrNameLst>
                                      </p:cBhvr>
                                      <p:to>
                                        <p:strVal val="visible"/>
                                      </p:to>
                                    </p:set>
                                    <p:animEffect transition="in" filter="wipe(down)">
                                      <p:cBhvr>
                                        <p:cTn id="22" dur="500"/>
                                        <p:tgtEl>
                                          <p:spTgt spid="194560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45603">
                                            <p:txEl>
                                              <p:pRg st="8" end="8"/>
                                            </p:txEl>
                                          </p:spTgt>
                                        </p:tgtEl>
                                        <p:attrNameLst>
                                          <p:attrName>style.visibility</p:attrName>
                                        </p:attrNameLst>
                                      </p:cBhvr>
                                      <p:to>
                                        <p:strVal val="visible"/>
                                      </p:to>
                                    </p:set>
                                    <p:animEffect transition="in" filter="wipe(down)">
                                      <p:cBhvr>
                                        <p:cTn id="27" dur="500"/>
                                        <p:tgtEl>
                                          <p:spTgt spid="19456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0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5C12F139-E8CB-4BFB-B8AB-6043D93FD390}" type="slidenum">
              <a:rPr lang="en-US" altLang="en-US"/>
              <a:pPr/>
              <a:t>16</a:t>
            </a:fld>
            <a:endParaRPr lang="en-US" altLang="en-US" dirty="0"/>
          </a:p>
        </p:txBody>
      </p:sp>
      <p:sp>
        <p:nvSpPr>
          <p:cNvPr id="1959966" name="Rectangle 30"/>
          <p:cNvSpPr>
            <a:spLocks noGrp="1" noChangeArrowheads="1"/>
          </p:cNvSpPr>
          <p:nvPr>
            <p:ph type="title"/>
          </p:nvPr>
        </p:nvSpPr>
        <p:spPr>
          <a:xfrm>
            <a:off x="983848" y="76200"/>
            <a:ext cx="8153400" cy="609600"/>
          </a:xfrm>
        </p:spPr>
        <p:txBody>
          <a:bodyPr/>
          <a:lstStyle/>
          <a:p>
            <a:r>
              <a:rPr lang="en-US" dirty="0"/>
              <a:t>Classic </a:t>
            </a:r>
            <a:r>
              <a:rPr lang="en-US" dirty="0" smtClean="0"/>
              <a:t>Tools</a:t>
            </a:r>
            <a:endParaRPr lang="en-US" dirty="0"/>
          </a:p>
        </p:txBody>
      </p:sp>
      <p:sp>
        <p:nvSpPr>
          <p:cNvPr id="1959939" name="Rectangle 3"/>
          <p:cNvSpPr>
            <a:spLocks noGrp="1" noChangeArrowheads="1"/>
          </p:cNvSpPr>
          <p:nvPr>
            <p:ph type="body" idx="1"/>
          </p:nvPr>
        </p:nvSpPr>
        <p:spPr>
          <a:xfrm>
            <a:off x="990600" y="762000"/>
            <a:ext cx="7772400" cy="4648200"/>
          </a:xfrm>
        </p:spPr>
        <p:txBody>
          <a:bodyPr/>
          <a:lstStyle/>
          <a:p>
            <a:r>
              <a:rPr lang="en-US" dirty="0"/>
              <a:t>The best tools stand the test of time and give a lot of leverage over common problems.</a:t>
            </a:r>
          </a:p>
          <a:p>
            <a:pPr>
              <a:buFontTx/>
              <a:buNone/>
            </a:pPr>
            <a:endParaRPr lang="en-US" dirty="0"/>
          </a:p>
          <a:p>
            <a:pPr>
              <a:buFontTx/>
              <a:buNone/>
            </a:pPr>
            <a:r>
              <a:rPr lang="en-US" dirty="0"/>
              <a:t>The most widely used management methods and tools </a:t>
            </a:r>
          </a:p>
          <a:p>
            <a:pPr>
              <a:buFontTx/>
              <a:buNone/>
            </a:pPr>
            <a:r>
              <a:rPr lang="en-US" dirty="0"/>
              <a:t>include:</a:t>
            </a:r>
          </a:p>
          <a:p>
            <a:pPr>
              <a:buFontTx/>
              <a:buNone/>
            </a:pPr>
            <a:r>
              <a:rPr lang="en-US" sz="2000" i="1" dirty="0"/>
              <a:t>Quality Control Charts</a:t>
            </a:r>
            <a:r>
              <a:rPr lang="en-US" dirty="0"/>
              <a:t> 			</a:t>
            </a:r>
          </a:p>
          <a:p>
            <a:r>
              <a:rPr lang="en-US" sz="1800" dirty="0"/>
              <a:t>Pie charts </a:t>
            </a:r>
          </a:p>
          <a:p>
            <a:r>
              <a:rPr lang="en-US" sz="1800" dirty="0"/>
              <a:t>Bar charts </a:t>
            </a:r>
          </a:p>
          <a:p>
            <a:r>
              <a:rPr lang="en-US" sz="1800" dirty="0"/>
              <a:t>Run Charts </a:t>
            </a:r>
          </a:p>
          <a:p>
            <a:r>
              <a:rPr lang="en-US" sz="1800" dirty="0"/>
              <a:t>Radar Charts </a:t>
            </a:r>
          </a:p>
          <a:p>
            <a:r>
              <a:rPr lang="en-US" sz="1800" dirty="0"/>
              <a:t>Scatter Plots </a:t>
            </a:r>
          </a:p>
          <a:p>
            <a:r>
              <a:rPr lang="en-US" sz="1800" dirty="0"/>
              <a:t>Histograms </a:t>
            </a:r>
          </a:p>
          <a:p>
            <a:r>
              <a:rPr lang="en-US" sz="1800" dirty="0"/>
              <a:t>Pareto Charts </a:t>
            </a:r>
          </a:p>
          <a:p>
            <a:r>
              <a:rPr lang="en-US" sz="1800" dirty="0"/>
              <a:t>Normal Test Plots </a:t>
            </a:r>
          </a:p>
          <a:p>
            <a:r>
              <a:rPr lang="en-US" sz="1800" dirty="0"/>
              <a:t>Process Capability Calculations </a:t>
            </a:r>
          </a:p>
          <a:p>
            <a:r>
              <a:rPr lang="en-US" sz="1800" dirty="0"/>
              <a:t>Control Charts (Process Behavior</a:t>
            </a:r>
            <a:r>
              <a:rPr lang="en-US" sz="1800" dirty="0" smtClean="0"/>
              <a:t>)</a:t>
            </a:r>
            <a:endParaRPr lang="en-US" sz="2000" i="1" dirty="0">
              <a:latin typeface="Trebuchet MS" pitchFamily="34" charset="0"/>
            </a:endParaRPr>
          </a:p>
          <a:p>
            <a:endParaRPr lang="en-US" b="1" dirty="0">
              <a:latin typeface="Verdana" pitchFamily="34" charset="0"/>
            </a:endParaRPr>
          </a:p>
        </p:txBody>
      </p:sp>
      <p:sp>
        <p:nvSpPr>
          <p:cNvPr id="1959967" name="Text Box 31"/>
          <p:cNvSpPr txBox="1">
            <a:spLocks noChangeArrowheads="1"/>
          </p:cNvSpPr>
          <p:nvPr/>
        </p:nvSpPr>
        <p:spPr bwMode="auto">
          <a:xfrm>
            <a:off x="4997450" y="2971800"/>
            <a:ext cx="3917950" cy="347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2000" i="1" dirty="0"/>
              <a:t>Other Quality Management Tools</a:t>
            </a:r>
          </a:p>
          <a:p>
            <a:pPr algn="l"/>
            <a:endParaRPr lang="en-US" sz="2000" i="1" dirty="0"/>
          </a:p>
          <a:p>
            <a:pPr algn="l">
              <a:buFontTx/>
              <a:buChar char="•"/>
            </a:pPr>
            <a:r>
              <a:rPr lang="en-US" sz="1800" dirty="0"/>
              <a:t>  Relations Diagram </a:t>
            </a:r>
          </a:p>
          <a:p>
            <a:pPr algn="l">
              <a:lnSpc>
                <a:spcPct val="125000"/>
              </a:lnSpc>
              <a:buFontTx/>
              <a:buChar char="•"/>
            </a:pPr>
            <a:r>
              <a:rPr lang="en-US" sz="1800" dirty="0"/>
              <a:t>  Affinity Diagrams </a:t>
            </a:r>
          </a:p>
          <a:p>
            <a:pPr algn="l">
              <a:lnSpc>
                <a:spcPct val="125000"/>
              </a:lnSpc>
              <a:buFontTx/>
              <a:buChar char="•"/>
            </a:pPr>
            <a:r>
              <a:rPr lang="en-US" sz="1800" dirty="0"/>
              <a:t>  Brainstorms </a:t>
            </a:r>
          </a:p>
          <a:p>
            <a:pPr algn="l">
              <a:lnSpc>
                <a:spcPct val="125000"/>
              </a:lnSpc>
              <a:buFontTx/>
              <a:buChar char="•"/>
            </a:pPr>
            <a:r>
              <a:rPr lang="en-US" sz="1800" dirty="0"/>
              <a:t>  Building Consensus </a:t>
            </a:r>
          </a:p>
          <a:p>
            <a:pPr algn="l">
              <a:lnSpc>
                <a:spcPct val="125000"/>
              </a:lnSpc>
              <a:buFontTx/>
              <a:buChar char="•"/>
            </a:pPr>
            <a:r>
              <a:rPr lang="en-US" sz="1800" dirty="0"/>
              <a:t>  Cause and Effect Diagrams </a:t>
            </a:r>
          </a:p>
          <a:p>
            <a:pPr algn="l">
              <a:lnSpc>
                <a:spcPct val="125000"/>
              </a:lnSpc>
              <a:buFontTx/>
              <a:buChar char="•"/>
            </a:pPr>
            <a:r>
              <a:rPr lang="en-US" sz="1800" dirty="0"/>
              <a:t>  Flowcharts </a:t>
            </a:r>
          </a:p>
          <a:p>
            <a:pPr algn="l">
              <a:lnSpc>
                <a:spcPct val="125000"/>
              </a:lnSpc>
              <a:buFontTx/>
              <a:buChar char="•"/>
            </a:pPr>
            <a:r>
              <a:rPr lang="en-US" sz="1800" dirty="0"/>
              <a:t>  Force Field Diagrams </a:t>
            </a:r>
          </a:p>
          <a:p>
            <a:pPr algn="l">
              <a:lnSpc>
                <a:spcPct val="125000"/>
              </a:lnSpc>
              <a:buFontTx/>
              <a:buChar char="•"/>
            </a:pPr>
            <a:r>
              <a:rPr lang="en-US" sz="1800" dirty="0"/>
              <a:t>  Tree Diagrams </a:t>
            </a:r>
          </a:p>
          <a:p>
            <a:pPr algn="l"/>
            <a:endParaRPr lang="en-US" sz="18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59939">
                                            <p:txEl>
                                              <p:pRg st="4" end="4"/>
                                            </p:txEl>
                                          </p:spTgt>
                                        </p:tgtEl>
                                        <p:attrNameLst>
                                          <p:attrName>style.visibility</p:attrName>
                                        </p:attrNameLst>
                                      </p:cBhvr>
                                      <p:to>
                                        <p:strVal val="visible"/>
                                      </p:to>
                                    </p:set>
                                    <p:animEffect transition="in" filter="blinds(horizontal)">
                                      <p:cBhvr>
                                        <p:cTn id="7" dur="500"/>
                                        <p:tgtEl>
                                          <p:spTgt spid="1959939">
                                            <p:txEl>
                                              <p:pRg st="4" end="4"/>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959939">
                                            <p:txEl>
                                              <p:pRg st="5" end="5"/>
                                            </p:txEl>
                                          </p:spTgt>
                                        </p:tgtEl>
                                        <p:attrNameLst>
                                          <p:attrName>style.visibility</p:attrName>
                                        </p:attrNameLst>
                                      </p:cBhvr>
                                      <p:to>
                                        <p:strVal val="visible"/>
                                      </p:to>
                                    </p:set>
                                    <p:animEffect transition="in" filter="blinds(horizontal)">
                                      <p:cBhvr>
                                        <p:cTn id="10" dur="500"/>
                                        <p:tgtEl>
                                          <p:spTgt spid="1959939">
                                            <p:txEl>
                                              <p:pRg st="5" end="5"/>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1959939">
                                            <p:txEl>
                                              <p:pRg st="6" end="6"/>
                                            </p:txEl>
                                          </p:spTgt>
                                        </p:tgtEl>
                                        <p:attrNameLst>
                                          <p:attrName>style.visibility</p:attrName>
                                        </p:attrNameLst>
                                      </p:cBhvr>
                                      <p:to>
                                        <p:strVal val="visible"/>
                                      </p:to>
                                    </p:set>
                                    <p:animEffect transition="in" filter="blinds(horizontal)">
                                      <p:cBhvr>
                                        <p:cTn id="13" dur="500"/>
                                        <p:tgtEl>
                                          <p:spTgt spid="1959939">
                                            <p:txEl>
                                              <p:pRg st="6" end="6"/>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1959939">
                                            <p:txEl>
                                              <p:pRg st="7" end="7"/>
                                            </p:txEl>
                                          </p:spTgt>
                                        </p:tgtEl>
                                        <p:attrNameLst>
                                          <p:attrName>style.visibility</p:attrName>
                                        </p:attrNameLst>
                                      </p:cBhvr>
                                      <p:to>
                                        <p:strVal val="visible"/>
                                      </p:to>
                                    </p:set>
                                    <p:animEffect transition="in" filter="blinds(horizontal)">
                                      <p:cBhvr>
                                        <p:cTn id="16" dur="500"/>
                                        <p:tgtEl>
                                          <p:spTgt spid="1959939">
                                            <p:txEl>
                                              <p:pRg st="7" end="7"/>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1959939">
                                            <p:txEl>
                                              <p:pRg st="8" end="8"/>
                                            </p:txEl>
                                          </p:spTgt>
                                        </p:tgtEl>
                                        <p:attrNameLst>
                                          <p:attrName>style.visibility</p:attrName>
                                        </p:attrNameLst>
                                      </p:cBhvr>
                                      <p:to>
                                        <p:strVal val="visible"/>
                                      </p:to>
                                    </p:set>
                                    <p:animEffect transition="in" filter="blinds(horizontal)">
                                      <p:cBhvr>
                                        <p:cTn id="19" dur="500"/>
                                        <p:tgtEl>
                                          <p:spTgt spid="1959939">
                                            <p:txEl>
                                              <p:pRg st="8" end="8"/>
                                            </p:txEl>
                                          </p:spTgt>
                                        </p:tgtEl>
                                      </p:cBhvr>
                                    </p:animEffect>
                                  </p:childTnLst>
                                </p:cTn>
                              </p:par>
                              <p:par>
                                <p:cTn id="20" presetID="3" presetClass="entr" presetSubtype="10" fill="hold" nodeType="withEffect">
                                  <p:stCondLst>
                                    <p:cond delay="0"/>
                                  </p:stCondLst>
                                  <p:childTnLst>
                                    <p:set>
                                      <p:cBhvr>
                                        <p:cTn id="21" dur="1" fill="hold">
                                          <p:stCondLst>
                                            <p:cond delay="0"/>
                                          </p:stCondLst>
                                        </p:cTn>
                                        <p:tgtEl>
                                          <p:spTgt spid="1959939">
                                            <p:txEl>
                                              <p:pRg st="9" end="9"/>
                                            </p:txEl>
                                          </p:spTgt>
                                        </p:tgtEl>
                                        <p:attrNameLst>
                                          <p:attrName>style.visibility</p:attrName>
                                        </p:attrNameLst>
                                      </p:cBhvr>
                                      <p:to>
                                        <p:strVal val="visible"/>
                                      </p:to>
                                    </p:set>
                                    <p:animEffect transition="in" filter="blinds(horizontal)">
                                      <p:cBhvr>
                                        <p:cTn id="22" dur="500"/>
                                        <p:tgtEl>
                                          <p:spTgt spid="1959939">
                                            <p:txEl>
                                              <p:pRg st="9" end="9"/>
                                            </p:txEl>
                                          </p:spTgt>
                                        </p:tgtEl>
                                      </p:cBhvr>
                                    </p:animEffect>
                                  </p:childTnLst>
                                </p:cTn>
                              </p:par>
                              <p:par>
                                <p:cTn id="23" presetID="3" presetClass="entr" presetSubtype="10" fill="hold" nodeType="withEffect">
                                  <p:stCondLst>
                                    <p:cond delay="0"/>
                                  </p:stCondLst>
                                  <p:childTnLst>
                                    <p:set>
                                      <p:cBhvr>
                                        <p:cTn id="24" dur="1" fill="hold">
                                          <p:stCondLst>
                                            <p:cond delay="0"/>
                                          </p:stCondLst>
                                        </p:cTn>
                                        <p:tgtEl>
                                          <p:spTgt spid="1959939">
                                            <p:txEl>
                                              <p:pRg st="10" end="10"/>
                                            </p:txEl>
                                          </p:spTgt>
                                        </p:tgtEl>
                                        <p:attrNameLst>
                                          <p:attrName>style.visibility</p:attrName>
                                        </p:attrNameLst>
                                      </p:cBhvr>
                                      <p:to>
                                        <p:strVal val="visible"/>
                                      </p:to>
                                    </p:set>
                                    <p:animEffect transition="in" filter="blinds(horizontal)">
                                      <p:cBhvr>
                                        <p:cTn id="25" dur="500"/>
                                        <p:tgtEl>
                                          <p:spTgt spid="1959939">
                                            <p:txEl>
                                              <p:pRg st="10" end="10"/>
                                            </p:txEl>
                                          </p:spTgt>
                                        </p:tgtEl>
                                      </p:cBhvr>
                                    </p:animEffect>
                                  </p:childTnLst>
                                </p:cTn>
                              </p:par>
                              <p:par>
                                <p:cTn id="26" presetID="3" presetClass="entr" presetSubtype="10" fill="hold" nodeType="withEffect">
                                  <p:stCondLst>
                                    <p:cond delay="0"/>
                                  </p:stCondLst>
                                  <p:childTnLst>
                                    <p:set>
                                      <p:cBhvr>
                                        <p:cTn id="27" dur="1" fill="hold">
                                          <p:stCondLst>
                                            <p:cond delay="0"/>
                                          </p:stCondLst>
                                        </p:cTn>
                                        <p:tgtEl>
                                          <p:spTgt spid="1959939">
                                            <p:txEl>
                                              <p:pRg st="11" end="11"/>
                                            </p:txEl>
                                          </p:spTgt>
                                        </p:tgtEl>
                                        <p:attrNameLst>
                                          <p:attrName>style.visibility</p:attrName>
                                        </p:attrNameLst>
                                      </p:cBhvr>
                                      <p:to>
                                        <p:strVal val="visible"/>
                                      </p:to>
                                    </p:set>
                                    <p:animEffect transition="in" filter="blinds(horizontal)">
                                      <p:cBhvr>
                                        <p:cTn id="28" dur="500"/>
                                        <p:tgtEl>
                                          <p:spTgt spid="1959939">
                                            <p:txEl>
                                              <p:pRg st="11" end="11"/>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959939">
                                            <p:txEl>
                                              <p:pRg st="12" end="12"/>
                                            </p:txEl>
                                          </p:spTgt>
                                        </p:tgtEl>
                                        <p:attrNameLst>
                                          <p:attrName>style.visibility</p:attrName>
                                        </p:attrNameLst>
                                      </p:cBhvr>
                                      <p:to>
                                        <p:strVal val="visible"/>
                                      </p:to>
                                    </p:set>
                                    <p:animEffect transition="in" filter="blinds(horizontal)">
                                      <p:cBhvr>
                                        <p:cTn id="31" dur="500"/>
                                        <p:tgtEl>
                                          <p:spTgt spid="1959939">
                                            <p:txEl>
                                              <p:pRg st="12" end="12"/>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1959939">
                                            <p:txEl>
                                              <p:pRg st="13" end="13"/>
                                            </p:txEl>
                                          </p:spTgt>
                                        </p:tgtEl>
                                        <p:attrNameLst>
                                          <p:attrName>style.visibility</p:attrName>
                                        </p:attrNameLst>
                                      </p:cBhvr>
                                      <p:to>
                                        <p:strVal val="visible"/>
                                      </p:to>
                                    </p:set>
                                    <p:animEffect transition="in" filter="blinds(horizontal)">
                                      <p:cBhvr>
                                        <p:cTn id="34" dur="500"/>
                                        <p:tgtEl>
                                          <p:spTgt spid="1959939">
                                            <p:txEl>
                                              <p:pRg st="13" end="13"/>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1959939">
                                            <p:txEl>
                                              <p:pRg st="14" end="14"/>
                                            </p:txEl>
                                          </p:spTgt>
                                        </p:tgtEl>
                                        <p:attrNameLst>
                                          <p:attrName>style.visibility</p:attrName>
                                        </p:attrNameLst>
                                      </p:cBhvr>
                                      <p:to>
                                        <p:strVal val="visible"/>
                                      </p:to>
                                    </p:set>
                                    <p:animEffect transition="in" filter="blinds(horizontal)">
                                      <p:cBhvr>
                                        <p:cTn id="37" dur="500"/>
                                        <p:tgtEl>
                                          <p:spTgt spid="1959939">
                                            <p:txEl>
                                              <p:pRg st="14" end="1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959967"/>
                                        </p:tgtEl>
                                        <p:attrNameLst>
                                          <p:attrName>style.visibility</p:attrName>
                                        </p:attrNameLst>
                                      </p:cBhvr>
                                      <p:to>
                                        <p:strVal val="visible"/>
                                      </p:to>
                                    </p:set>
                                    <p:animEffect transition="in" filter="blinds(horizontal)">
                                      <p:cBhvr>
                                        <p:cTn id="42" dur="500"/>
                                        <p:tgtEl>
                                          <p:spTgt spid="19599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996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5A7CAA5D-6814-4783-ABD5-2A0569FC78F3}" type="slidenum">
              <a:rPr lang="en-US" altLang="en-US"/>
              <a:pPr/>
              <a:t>17</a:t>
            </a:fld>
            <a:endParaRPr lang="en-US" altLang="en-US"/>
          </a:p>
        </p:txBody>
      </p:sp>
      <p:sp>
        <p:nvSpPr>
          <p:cNvPr id="1960962" name="Rectangle 2"/>
          <p:cNvSpPr>
            <a:spLocks noGrp="1" noChangeArrowheads="1"/>
          </p:cNvSpPr>
          <p:nvPr>
            <p:ph type="title"/>
          </p:nvPr>
        </p:nvSpPr>
        <p:spPr/>
        <p:txBody>
          <a:bodyPr/>
          <a:lstStyle/>
          <a:p>
            <a:r>
              <a:rPr lang="en-US" sz="2400"/>
              <a:t>A Few Tools Highlighted</a:t>
            </a:r>
          </a:p>
        </p:txBody>
      </p:sp>
      <p:sp>
        <p:nvSpPr>
          <p:cNvPr id="1960963" name="Rectangle 3"/>
          <p:cNvSpPr>
            <a:spLocks noGrp="1" noChangeArrowheads="1"/>
          </p:cNvSpPr>
          <p:nvPr>
            <p:ph type="body" idx="1"/>
          </p:nvPr>
        </p:nvSpPr>
        <p:spPr>
          <a:xfrm>
            <a:off x="987425" y="1066800"/>
            <a:ext cx="7772400" cy="4648200"/>
          </a:xfrm>
        </p:spPr>
        <p:txBody>
          <a:bodyPr/>
          <a:lstStyle/>
          <a:p>
            <a:r>
              <a:rPr lang="en-US" sz="2000" i="1">
                <a:latin typeface="Trebuchet MS" pitchFamily="34" charset="0"/>
              </a:rPr>
              <a:t>Flowchart/process map </a:t>
            </a:r>
          </a:p>
        </p:txBody>
      </p:sp>
      <p:pic>
        <p:nvPicPr>
          <p:cNvPr id="1960990" name="Picture 30" descr="This slide explains the flowchart and provides a basic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828800"/>
            <a:ext cx="6553200" cy="472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3"/>
          <p:cNvSpPr>
            <a:spLocks noGrp="1"/>
          </p:cNvSpPr>
          <p:nvPr>
            <p:ph type="sldNum" sz="quarter" idx="10"/>
          </p:nvPr>
        </p:nvSpPr>
        <p:spPr/>
        <p:txBody>
          <a:bodyPr/>
          <a:lstStyle/>
          <a:p>
            <a:fld id="{6B75729D-5331-4A10-98C9-2D3951991156}" type="slidenum">
              <a:rPr lang="en-US" altLang="en-US"/>
              <a:pPr/>
              <a:t>18</a:t>
            </a:fld>
            <a:endParaRPr lang="en-US" altLang="en-US"/>
          </a:p>
        </p:txBody>
      </p:sp>
      <p:sp>
        <p:nvSpPr>
          <p:cNvPr id="1962004" name="Rectangle 20"/>
          <p:cNvSpPr>
            <a:spLocks noGrp="1" noChangeArrowheads="1"/>
          </p:cNvSpPr>
          <p:nvPr>
            <p:ph type="title"/>
          </p:nvPr>
        </p:nvSpPr>
        <p:spPr>
          <a:noFill/>
          <a:ln/>
        </p:spPr>
        <p:txBody>
          <a:bodyPr/>
          <a:lstStyle/>
          <a:p>
            <a:r>
              <a:rPr lang="en-US" dirty="0"/>
              <a:t>A Few Tools Highlighted </a:t>
            </a:r>
            <a:r>
              <a:rPr lang="en-US" sz="2000" dirty="0" smtClean="0"/>
              <a:t>(Surveys)</a:t>
            </a:r>
            <a:endParaRPr lang="en-US" sz="2000" dirty="0"/>
          </a:p>
        </p:txBody>
      </p:sp>
      <p:sp>
        <p:nvSpPr>
          <p:cNvPr id="1961987" name="Rectangle 3"/>
          <p:cNvSpPr>
            <a:spLocks noGrp="1" noChangeArrowheads="1"/>
          </p:cNvSpPr>
          <p:nvPr>
            <p:ph type="body" idx="1"/>
          </p:nvPr>
        </p:nvSpPr>
        <p:spPr>
          <a:xfrm>
            <a:off x="987425" y="990600"/>
            <a:ext cx="7772400" cy="4648200"/>
          </a:xfrm>
        </p:spPr>
        <p:txBody>
          <a:bodyPr/>
          <a:lstStyle/>
          <a:p>
            <a:r>
              <a:rPr lang="en-US" sz="2000" i="1">
                <a:latin typeface="Trebuchet MS" pitchFamily="34" charset="0"/>
              </a:rPr>
              <a:t>Survey</a:t>
            </a:r>
          </a:p>
        </p:txBody>
      </p:sp>
      <p:pic>
        <p:nvPicPr>
          <p:cNvPr id="1962001" name="Picture 17" descr="This slide explains what a survey is and how to compile the resu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019300"/>
            <a:ext cx="5791200" cy="4352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0FAE21ED-A883-4110-A752-0AA2A852960F}" type="slidenum">
              <a:rPr lang="en-US" altLang="en-US"/>
              <a:pPr/>
              <a:t>19</a:t>
            </a:fld>
            <a:endParaRPr lang="en-US" altLang="en-US"/>
          </a:p>
        </p:txBody>
      </p:sp>
      <p:sp>
        <p:nvSpPr>
          <p:cNvPr id="1963027" name="Rectangle 19"/>
          <p:cNvSpPr>
            <a:spLocks noGrp="1" noChangeArrowheads="1"/>
          </p:cNvSpPr>
          <p:nvPr>
            <p:ph type="title"/>
          </p:nvPr>
        </p:nvSpPr>
        <p:spPr>
          <a:noFill/>
          <a:ln/>
        </p:spPr>
        <p:txBody>
          <a:bodyPr/>
          <a:lstStyle/>
          <a:p>
            <a:r>
              <a:rPr lang="en-US" dirty="0"/>
              <a:t>A Few Tools Highlighted </a:t>
            </a:r>
            <a:r>
              <a:rPr lang="en-US" sz="2000" dirty="0" smtClean="0"/>
              <a:t>(Cause and Effect Diagram)</a:t>
            </a:r>
            <a:endParaRPr lang="en-US" sz="2000" dirty="0"/>
          </a:p>
        </p:txBody>
      </p:sp>
      <p:sp>
        <p:nvSpPr>
          <p:cNvPr id="1963011" name="Rectangle 3"/>
          <p:cNvSpPr>
            <a:spLocks noGrp="1" noChangeArrowheads="1"/>
          </p:cNvSpPr>
          <p:nvPr>
            <p:ph type="body" idx="1"/>
          </p:nvPr>
        </p:nvSpPr>
        <p:spPr/>
        <p:txBody>
          <a:bodyPr/>
          <a:lstStyle/>
          <a:p>
            <a:r>
              <a:rPr lang="en-US" sz="2000" i="1">
                <a:latin typeface="Trebuchet MS" pitchFamily="34" charset="0"/>
              </a:rPr>
              <a:t>Cause and Effect Diagram </a:t>
            </a:r>
          </a:p>
        </p:txBody>
      </p:sp>
      <p:pic>
        <p:nvPicPr>
          <p:cNvPr id="1963025" name="Picture 17" descr="This slide explains the Cause and Effect diagram and proivides a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057400"/>
            <a:ext cx="6553200" cy="4437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Session Outline</a:t>
            </a:r>
          </a:p>
        </p:txBody>
      </p:sp>
      <p:sp>
        <p:nvSpPr>
          <p:cNvPr id="1757187" name="Rectangle 3"/>
          <p:cNvSpPr>
            <a:spLocks noGrp="1" noChangeArrowheads="1"/>
          </p:cNvSpPr>
          <p:nvPr>
            <p:ph type="body" idx="1"/>
          </p:nvPr>
        </p:nvSpPr>
        <p:spPr/>
        <p:txBody>
          <a:bodyPr/>
          <a:lstStyle/>
          <a:p>
            <a:r>
              <a:rPr lang="en-US" dirty="0" smtClean="0"/>
              <a:t>Background</a:t>
            </a:r>
          </a:p>
          <a:p>
            <a:r>
              <a:rPr lang="en-US" dirty="0" smtClean="0"/>
              <a:t>Overview </a:t>
            </a:r>
          </a:p>
          <a:p>
            <a:r>
              <a:rPr lang="en-US" dirty="0" smtClean="0"/>
              <a:t>Developing Measures Effectively </a:t>
            </a:r>
          </a:p>
          <a:p>
            <a:r>
              <a:rPr lang="en-US" dirty="0" smtClean="0"/>
              <a:t>Managing With Measures</a:t>
            </a:r>
          </a:p>
          <a:p>
            <a:pPr lvl="1"/>
            <a:r>
              <a:rPr lang="en-US" dirty="0" smtClean="0"/>
              <a:t>Service Group Examples</a:t>
            </a:r>
          </a:p>
          <a:p>
            <a:r>
              <a:rPr lang="en-US" dirty="0" smtClean="0"/>
              <a:t>Questions</a:t>
            </a:r>
          </a:p>
          <a:p>
            <a:r>
              <a:rPr lang="en-US" dirty="0" smtClean="0"/>
              <a:t>Session Evaluation</a:t>
            </a:r>
            <a:endParaRPr lang="en-US" dirty="0"/>
          </a:p>
        </p:txBody>
      </p:sp>
      <p:sp>
        <p:nvSpPr>
          <p:cNvPr id="3" name="Slide Number Placeholder 3"/>
          <p:cNvSpPr>
            <a:spLocks noGrp="1"/>
          </p:cNvSpPr>
          <p:nvPr>
            <p:ph type="sldNum" sz="quarter" idx="10"/>
          </p:nvPr>
        </p:nvSpPr>
        <p:spPr/>
        <p:txBody>
          <a:bodyPr/>
          <a:lstStyle/>
          <a:p>
            <a:fld id="{5A630B20-D3C3-4381-938F-C9B435873065}" type="slidenum">
              <a:rPr lang="en-US" altLang="en-US" smtClean="0"/>
              <a:pPr/>
              <a:t>2</a:t>
            </a:fld>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757187">
                                            <p:txEl>
                                              <p:pRg st="0" end="0"/>
                                            </p:txEl>
                                          </p:spTgt>
                                        </p:tgtEl>
                                        <p:attrNameLst>
                                          <p:attrName>style.visibility</p:attrName>
                                        </p:attrNameLst>
                                      </p:cBhvr>
                                      <p:to>
                                        <p:strVal val="visible"/>
                                      </p:to>
                                    </p:set>
                                    <p:anim calcmode="lin" valueType="num">
                                      <p:cBhvr>
                                        <p:cTn id="7" dur="500" fill="hold"/>
                                        <p:tgtEl>
                                          <p:spTgt spid="1757187">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1757187">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1757187">
                                            <p:txEl>
                                              <p:pRg st="1" end="1"/>
                                            </p:txEl>
                                          </p:spTgt>
                                        </p:tgtEl>
                                        <p:attrNameLst>
                                          <p:attrName>style.visibility</p:attrName>
                                        </p:attrNameLst>
                                      </p:cBhvr>
                                      <p:to>
                                        <p:strVal val="visible"/>
                                      </p:to>
                                    </p:set>
                                    <p:anim calcmode="lin" valueType="num">
                                      <p:cBhvr>
                                        <p:cTn id="13" dur="500" fill="hold"/>
                                        <p:tgtEl>
                                          <p:spTgt spid="1757187">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1757187">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1757187">
                                            <p:txEl>
                                              <p:pRg st="2" end="2"/>
                                            </p:txEl>
                                          </p:spTgt>
                                        </p:tgtEl>
                                        <p:attrNameLst>
                                          <p:attrName>style.visibility</p:attrName>
                                        </p:attrNameLst>
                                      </p:cBhvr>
                                      <p:to>
                                        <p:strVal val="visible"/>
                                      </p:to>
                                    </p:set>
                                    <p:anim calcmode="lin" valueType="num">
                                      <p:cBhvr>
                                        <p:cTn id="19" dur="500" fill="hold"/>
                                        <p:tgtEl>
                                          <p:spTgt spid="1757187">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1757187">
                                            <p:txEl>
                                              <p:pRg st="2" end="2"/>
                                            </p:txEl>
                                          </p:spTgt>
                                        </p:tgtEl>
                                        <p:attrNameLst>
                                          <p:attrName>ppt_h</p:attrName>
                                        </p:attrNameLst>
                                      </p:cBhvr>
                                      <p:tavLst>
                                        <p:tav tm="0">
                                          <p:val>
                                            <p:strVal val="4/3*#ppt_h"/>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288" fill="hold" grpId="0" nodeType="clickEffect">
                                  <p:stCondLst>
                                    <p:cond delay="0"/>
                                  </p:stCondLst>
                                  <p:childTnLst>
                                    <p:set>
                                      <p:cBhvr>
                                        <p:cTn id="24" dur="1" fill="hold">
                                          <p:stCondLst>
                                            <p:cond delay="0"/>
                                          </p:stCondLst>
                                        </p:cTn>
                                        <p:tgtEl>
                                          <p:spTgt spid="1757187">
                                            <p:txEl>
                                              <p:pRg st="3" end="3"/>
                                            </p:txEl>
                                          </p:spTgt>
                                        </p:tgtEl>
                                        <p:attrNameLst>
                                          <p:attrName>style.visibility</p:attrName>
                                        </p:attrNameLst>
                                      </p:cBhvr>
                                      <p:to>
                                        <p:strVal val="visible"/>
                                      </p:to>
                                    </p:set>
                                    <p:anim calcmode="lin" valueType="num">
                                      <p:cBhvr>
                                        <p:cTn id="25" dur="500" fill="hold"/>
                                        <p:tgtEl>
                                          <p:spTgt spid="1757187">
                                            <p:txEl>
                                              <p:pRg st="3" end="3"/>
                                            </p:txEl>
                                          </p:spTgt>
                                        </p:tgtEl>
                                        <p:attrNameLst>
                                          <p:attrName>ppt_w</p:attrName>
                                        </p:attrNameLst>
                                      </p:cBhvr>
                                      <p:tavLst>
                                        <p:tav tm="0">
                                          <p:val>
                                            <p:strVal val="4/3*#ppt_w"/>
                                          </p:val>
                                        </p:tav>
                                        <p:tav tm="100000">
                                          <p:val>
                                            <p:strVal val="#ppt_w"/>
                                          </p:val>
                                        </p:tav>
                                      </p:tavLst>
                                    </p:anim>
                                    <p:anim calcmode="lin" valueType="num">
                                      <p:cBhvr>
                                        <p:cTn id="26" dur="500" fill="hold"/>
                                        <p:tgtEl>
                                          <p:spTgt spid="1757187">
                                            <p:txEl>
                                              <p:pRg st="3" end="3"/>
                                            </p:txEl>
                                          </p:spTgt>
                                        </p:tgtEl>
                                        <p:attrNameLst>
                                          <p:attrName>ppt_h</p:attrName>
                                        </p:attrNameLst>
                                      </p:cBhvr>
                                      <p:tavLst>
                                        <p:tav tm="0">
                                          <p:val>
                                            <p:strVal val="4/3*#ppt_h"/>
                                          </p:val>
                                        </p:tav>
                                        <p:tav tm="100000">
                                          <p:val>
                                            <p:strVal val="#ppt_h"/>
                                          </p:val>
                                        </p:tav>
                                      </p:tavLst>
                                    </p:anim>
                                  </p:childTnLst>
                                </p:cTn>
                              </p:par>
                              <p:par>
                                <p:cTn id="27" presetID="23" presetClass="entr" presetSubtype="288" fill="hold" grpId="0" nodeType="withEffect">
                                  <p:stCondLst>
                                    <p:cond delay="0"/>
                                  </p:stCondLst>
                                  <p:childTnLst>
                                    <p:set>
                                      <p:cBhvr>
                                        <p:cTn id="28" dur="1" fill="hold">
                                          <p:stCondLst>
                                            <p:cond delay="0"/>
                                          </p:stCondLst>
                                        </p:cTn>
                                        <p:tgtEl>
                                          <p:spTgt spid="1757187">
                                            <p:txEl>
                                              <p:pRg st="4" end="4"/>
                                            </p:txEl>
                                          </p:spTgt>
                                        </p:tgtEl>
                                        <p:attrNameLst>
                                          <p:attrName>style.visibility</p:attrName>
                                        </p:attrNameLst>
                                      </p:cBhvr>
                                      <p:to>
                                        <p:strVal val="visible"/>
                                      </p:to>
                                    </p:set>
                                    <p:anim calcmode="lin" valueType="num">
                                      <p:cBhvr>
                                        <p:cTn id="29" dur="500" fill="hold"/>
                                        <p:tgtEl>
                                          <p:spTgt spid="1757187">
                                            <p:txEl>
                                              <p:pRg st="4" end="4"/>
                                            </p:txEl>
                                          </p:spTgt>
                                        </p:tgtEl>
                                        <p:attrNameLst>
                                          <p:attrName>ppt_w</p:attrName>
                                        </p:attrNameLst>
                                      </p:cBhvr>
                                      <p:tavLst>
                                        <p:tav tm="0">
                                          <p:val>
                                            <p:strVal val="4/3*#ppt_w"/>
                                          </p:val>
                                        </p:tav>
                                        <p:tav tm="100000">
                                          <p:val>
                                            <p:strVal val="#ppt_w"/>
                                          </p:val>
                                        </p:tav>
                                      </p:tavLst>
                                    </p:anim>
                                    <p:anim calcmode="lin" valueType="num">
                                      <p:cBhvr>
                                        <p:cTn id="30" dur="500" fill="hold"/>
                                        <p:tgtEl>
                                          <p:spTgt spid="1757187">
                                            <p:txEl>
                                              <p:pRg st="4" end="4"/>
                                            </p:txEl>
                                          </p:spTgt>
                                        </p:tgtEl>
                                        <p:attrNameLst>
                                          <p:attrName>ppt_h</p:attrName>
                                        </p:attrNameLst>
                                      </p:cBhvr>
                                      <p:tavLst>
                                        <p:tav tm="0">
                                          <p:val>
                                            <p:strVal val="4/3*#ppt_h"/>
                                          </p:val>
                                        </p:tav>
                                        <p:tav tm="100000">
                                          <p:val>
                                            <p:strVal val="#ppt_h"/>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3" presetClass="entr" presetSubtype="288" fill="hold" grpId="0" nodeType="clickEffect">
                                  <p:stCondLst>
                                    <p:cond delay="0"/>
                                  </p:stCondLst>
                                  <p:childTnLst>
                                    <p:set>
                                      <p:cBhvr>
                                        <p:cTn id="34" dur="1" fill="hold">
                                          <p:stCondLst>
                                            <p:cond delay="0"/>
                                          </p:stCondLst>
                                        </p:cTn>
                                        <p:tgtEl>
                                          <p:spTgt spid="1757187">
                                            <p:txEl>
                                              <p:pRg st="5" end="5"/>
                                            </p:txEl>
                                          </p:spTgt>
                                        </p:tgtEl>
                                        <p:attrNameLst>
                                          <p:attrName>style.visibility</p:attrName>
                                        </p:attrNameLst>
                                      </p:cBhvr>
                                      <p:to>
                                        <p:strVal val="visible"/>
                                      </p:to>
                                    </p:set>
                                    <p:anim calcmode="lin" valueType="num">
                                      <p:cBhvr>
                                        <p:cTn id="35" dur="500" fill="hold"/>
                                        <p:tgtEl>
                                          <p:spTgt spid="1757187">
                                            <p:txEl>
                                              <p:pRg st="5" end="5"/>
                                            </p:txEl>
                                          </p:spTgt>
                                        </p:tgtEl>
                                        <p:attrNameLst>
                                          <p:attrName>ppt_w</p:attrName>
                                        </p:attrNameLst>
                                      </p:cBhvr>
                                      <p:tavLst>
                                        <p:tav tm="0">
                                          <p:val>
                                            <p:strVal val="4/3*#ppt_w"/>
                                          </p:val>
                                        </p:tav>
                                        <p:tav tm="100000">
                                          <p:val>
                                            <p:strVal val="#ppt_w"/>
                                          </p:val>
                                        </p:tav>
                                      </p:tavLst>
                                    </p:anim>
                                    <p:anim calcmode="lin" valueType="num">
                                      <p:cBhvr>
                                        <p:cTn id="36" dur="500" fill="hold"/>
                                        <p:tgtEl>
                                          <p:spTgt spid="1757187">
                                            <p:txEl>
                                              <p:pRg st="5" end="5"/>
                                            </p:txEl>
                                          </p:spTgt>
                                        </p:tgtEl>
                                        <p:attrNameLst>
                                          <p:attrName>ppt_h</p:attrName>
                                        </p:attrNameLst>
                                      </p:cBhvr>
                                      <p:tavLst>
                                        <p:tav tm="0">
                                          <p:val>
                                            <p:strVal val="4/3*#ppt_h"/>
                                          </p:val>
                                        </p:tav>
                                        <p:tav tm="100000">
                                          <p:val>
                                            <p:strVal val="#ppt_h"/>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3" presetClass="entr" presetSubtype="288" fill="hold" grpId="0" nodeType="clickEffect">
                                  <p:stCondLst>
                                    <p:cond delay="0"/>
                                  </p:stCondLst>
                                  <p:childTnLst>
                                    <p:set>
                                      <p:cBhvr>
                                        <p:cTn id="40" dur="1" fill="hold">
                                          <p:stCondLst>
                                            <p:cond delay="0"/>
                                          </p:stCondLst>
                                        </p:cTn>
                                        <p:tgtEl>
                                          <p:spTgt spid="1757187">
                                            <p:txEl>
                                              <p:pRg st="6" end="6"/>
                                            </p:txEl>
                                          </p:spTgt>
                                        </p:tgtEl>
                                        <p:attrNameLst>
                                          <p:attrName>style.visibility</p:attrName>
                                        </p:attrNameLst>
                                      </p:cBhvr>
                                      <p:to>
                                        <p:strVal val="visible"/>
                                      </p:to>
                                    </p:set>
                                    <p:anim calcmode="lin" valueType="num">
                                      <p:cBhvr>
                                        <p:cTn id="41" dur="500" fill="hold"/>
                                        <p:tgtEl>
                                          <p:spTgt spid="1757187">
                                            <p:txEl>
                                              <p:pRg st="6" end="6"/>
                                            </p:txEl>
                                          </p:spTgt>
                                        </p:tgtEl>
                                        <p:attrNameLst>
                                          <p:attrName>ppt_w</p:attrName>
                                        </p:attrNameLst>
                                      </p:cBhvr>
                                      <p:tavLst>
                                        <p:tav tm="0">
                                          <p:val>
                                            <p:strVal val="4/3*#ppt_w"/>
                                          </p:val>
                                        </p:tav>
                                        <p:tav tm="100000">
                                          <p:val>
                                            <p:strVal val="#ppt_w"/>
                                          </p:val>
                                        </p:tav>
                                      </p:tavLst>
                                    </p:anim>
                                    <p:anim calcmode="lin" valueType="num">
                                      <p:cBhvr>
                                        <p:cTn id="42" dur="500" fill="hold"/>
                                        <p:tgtEl>
                                          <p:spTgt spid="1757187">
                                            <p:txEl>
                                              <p:pRg st="6" end="6"/>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7187" grpId="0" build="p"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6E442880-E9A9-433F-BBD1-29F34A6472EF}" type="slidenum">
              <a:rPr lang="en-US" altLang="en-US"/>
              <a:pPr/>
              <a:t>20</a:t>
            </a:fld>
            <a:endParaRPr lang="en-US" altLang="en-US"/>
          </a:p>
        </p:txBody>
      </p:sp>
      <p:sp>
        <p:nvSpPr>
          <p:cNvPr id="1964051" name="Rectangle 19"/>
          <p:cNvSpPr>
            <a:spLocks noGrp="1" noChangeArrowheads="1"/>
          </p:cNvSpPr>
          <p:nvPr>
            <p:ph type="title"/>
          </p:nvPr>
        </p:nvSpPr>
        <p:spPr>
          <a:noFill/>
          <a:ln/>
        </p:spPr>
        <p:txBody>
          <a:bodyPr/>
          <a:lstStyle/>
          <a:p>
            <a:r>
              <a:rPr lang="en-US" dirty="0"/>
              <a:t>A Few Tools Highlighted </a:t>
            </a:r>
            <a:r>
              <a:rPr lang="en-US" sz="2000" dirty="0" smtClean="0"/>
              <a:t>(Pareto chart)</a:t>
            </a:r>
            <a:endParaRPr lang="en-US" sz="2000" dirty="0"/>
          </a:p>
        </p:txBody>
      </p:sp>
      <p:sp>
        <p:nvSpPr>
          <p:cNvPr id="1964035" name="Rectangle 3"/>
          <p:cNvSpPr>
            <a:spLocks noGrp="1" noChangeArrowheads="1"/>
          </p:cNvSpPr>
          <p:nvPr>
            <p:ph type="body" idx="1"/>
          </p:nvPr>
        </p:nvSpPr>
        <p:spPr>
          <a:xfrm>
            <a:off x="990600" y="1219200"/>
            <a:ext cx="7772400" cy="4648200"/>
          </a:xfrm>
        </p:spPr>
        <p:txBody>
          <a:bodyPr/>
          <a:lstStyle/>
          <a:p>
            <a:r>
              <a:rPr lang="en-US" sz="2000" i="1">
                <a:latin typeface="Trebuchet MS" pitchFamily="34" charset="0"/>
              </a:rPr>
              <a:t>Pareto Diagram </a:t>
            </a:r>
          </a:p>
        </p:txBody>
      </p:sp>
      <p:pic>
        <p:nvPicPr>
          <p:cNvPr id="1964049" name="Picture 17" descr="This slide explains the Pareto Chart and provides an exam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741488"/>
            <a:ext cx="7086600" cy="47831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3"/>
          <p:cNvSpPr>
            <a:spLocks noGrp="1"/>
          </p:cNvSpPr>
          <p:nvPr>
            <p:ph type="sldNum" sz="quarter" idx="10"/>
          </p:nvPr>
        </p:nvSpPr>
        <p:spPr/>
        <p:txBody>
          <a:bodyPr/>
          <a:lstStyle/>
          <a:p>
            <a:fld id="{01A76F9B-2C45-4366-B2C4-0D489A67748B}" type="slidenum">
              <a:rPr lang="en-US" altLang="en-US"/>
              <a:pPr/>
              <a:t>21</a:t>
            </a:fld>
            <a:endParaRPr lang="en-US" altLang="en-US"/>
          </a:p>
        </p:txBody>
      </p:sp>
      <p:sp>
        <p:nvSpPr>
          <p:cNvPr id="1966100" name="Rectangle 20"/>
          <p:cNvSpPr>
            <a:spLocks noGrp="1" noChangeArrowheads="1"/>
          </p:cNvSpPr>
          <p:nvPr>
            <p:ph type="title"/>
          </p:nvPr>
        </p:nvSpPr>
        <p:spPr>
          <a:noFill/>
          <a:ln/>
        </p:spPr>
        <p:txBody>
          <a:bodyPr/>
          <a:lstStyle/>
          <a:p>
            <a:r>
              <a:rPr lang="en-US" dirty="0"/>
              <a:t>A Few Tools Highlighted </a:t>
            </a:r>
            <a:r>
              <a:rPr lang="en-US" dirty="0" smtClean="0"/>
              <a:t>(Control Chart)</a:t>
            </a:r>
            <a:endParaRPr lang="en-US" dirty="0"/>
          </a:p>
        </p:txBody>
      </p:sp>
      <p:sp>
        <p:nvSpPr>
          <p:cNvPr id="1966083" name="Rectangle 3"/>
          <p:cNvSpPr>
            <a:spLocks noGrp="1" noChangeArrowheads="1"/>
          </p:cNvSpPr>
          <p:nvPr>
            <p:ph type="body" idx="1"/>
          </p:nvPr>
        </p:nvSpPr>
        <p:spPr>
          <a:xfrm>
            <a:off x="990600" y="1219200"/>
            <a:ext cx="7772400" cy="4648200"/>
          </a:xfrm>
        </p:spPr>
        <p:txBody>
          <a:bodyPr/>
          <a:lstStyle/>
          <a:p>
            <a:r>
              <a:rPr lang="en-US" sz="2000" i="1">
                <a:latin typeface="Trebuchet MS" pitchFamily="34" charset="0"/>
              </a:rPr>
              <a:t>Process Behavior (or Control) Chart </a:t>
            </a:r>
          </a:p>
        </p:txBody>
      </p:sp>
      <p:pic>
        <p:nvPicPr>
          <p:cNvPr id="1966098" name="Picture 18" descr="This is an example of a control ch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325" y="1738313"/>
            <a:ext cx="6230938" cy="3976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Developing Measures Effectively</a:t>
            </a:r>
            <a:endParaRPr lang="en-US" dirty="0"/>
          </a:p>
        </p:txBody>
      </p:sp>
      <p:sp>
        <p:nvSpPr>
          <p:cNvPr id="1869826" name="Rectangle 2"/>
          <p:cNvSpPr>
            <a:spLocks noGrp="1" noChangeArrowheads="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DEVELOPING MEASURES EFFECTIVELY</a:t>
            </a:r>
            <a:endParaRPr lang="en-US" dirty="0"/>
          </a:p>
        </p:txBody>
      </p:sp>
      <p:sp>
        <p:nvSpPr>
          <p:cNvPr id="3" name="Slide Number Placeholder 3"/>
          <p:cNvSpPr>
            <a:spLocks noGrp="1"/>
          </p:cNvSpPr>
          <p:nvPr>
            <p:ph type="sldNum" sz="quarter" idx="10"/>
          </p:nvPr>
        </p:nvSpPr>
        <p:spPr/>
        <p:txBody>
          <a:bodyPr/>
          <a:lstStyle/>
          <a:p>
            <a:fld id="{8C7B8522-A470-41BF-B6C7-CE51CA449419}" type="slidenum">
              <a:rPr lang="en-US" altLang="en-US" smtClean="0"/>
              <a:pPr/>
              <a:t>22</a:t>
            </a:fld>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869826">
                                            <p:txEl>
                                              <p:pRg st="5" end="5"/>
                                            </p:txEl>
                                          </p:spTgt>
                                        </p:tgtEl>
                                        <p:attrNameLst>
                                          <p:attrName>style.visibility</p:attrName>
                                        </p:attrNameLst>
                                      </p:cBhvr>
                                      <p:to>
                                        <p:strVal val="visible"/>
                                      </p:to>
                                    </p:set>
                                    <p:anim calcmode="lin" valueType="num">
                                      <p:cBhvr>
                                        <p:cTn id="7" dur="500" fill="hold"/>
                                        <p:tgtEl>
                                          <p:spTgt spid="1869826">
                                            <p:txEl>
                                              <p:pRg st="5" end="5"/>
                                            </p:txEl>
                                          </p:spTgt>
                                        </p:tgtEl>
                                        <p:attrNameLst>
                                          <p:attrName>ppt_w</p:attrName>
                                        </p:attrNameLst>
                                      </p:cBhvr>
                                      <p:tavLst>
                                        <p:tav tm="0">
                                          <p:val>
                                            <p:strVal val="4/3*#ppt_w"/>
                                          </p:val>
                                        </p:tav>
                                        <p:tav tm="100000">
                                          <p:val>
                                            <p:strVal val="#ppt_w"/>
                                          </p:val>
                                        </p:tav>
                                      </p:tavLst>
                                    </p:anim>
                                    <p:anim calcmode="lin" valueType="num">
                                      <p:cBhvr>
                                        <p:cTn id="8" dur="500" fill="hold"/>
                                        <p:tgtEl>
                                          <p:spTgt spid="1869826">
                                            <p:txEl>
                                              <p:pRg st="5" end="5"/>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9826"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64EB650D-9711-426D-A0CF-CF8A605F02A8}" type="slidenum">
              <a:rPr lang="en-US" altLang="en-US"/>
              <a:pPr/>
              <a:t>23</a:t>
            </a:fld>
            <a:endParaRPr lang="en-US" altLang="en-US"/>
          </a:p>
        </p:txBody>
      </p:sp>
      <p:sp>
        <p:nvSpPr>
          <p:cNvPr id="1858562" name="Rectangle 2"/>
          <p:cNvSpPr>
            <a:spLocks noGrp="1" noChangeArrowheads="1"/>
          </p:cNvSpPr>
          <p:nvPr>
            <p:ph type="title"/>
          </p:nvPr>
        </p:nvSpPr>
        <p:spPr/>
        <p:txBody>
          <a:bodyPr/>
          <a:lstStyle/>
          <a:p>
            <a:r>
              <a:rPr lang="en-US" dirty="0" smtClean="0"/>
              <a:t>Measures Overview</a:t>
            </a:r>
            <a:endParaRPr lang="en-US" sz="1600" dirty="0"/>
          </a:p>
        </p:txBody>
      </p:sp>
      <p:sp>
        <p:nvSpPr>
          <p:cNvPr id="1858563" name="Rectangle 3"/>
          <p:cNvSpPr>
            <a:spLocks noChangeArrowheads="1"/>
          </p:cNvSpPr>
          <p:nvPr/>
        </p:nvSpPr>
        <p:spPr bwMode="auto">
          <a:xfrm>
            <a:off x="1219200" y="10668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pPr>
            <a:r>
              <a:rPr lang="en-US" sz="2400" b="1" dirty="0"/>
              <a:t>What is a Measure?</a:t>
            </a:r>
            <a:r>
              <a:rPr lang="en-US" sz="2400" dirty="0"/>
              <a:t> </a:t>
            </a:r>
          </a:p>
          <a:p>
            <a:pPr marL="342900" indent="-342900" algn="l" eaLnBrk="0" hangingPunct="0">
              <a:lnSpc>
                <a:spcPct val="100000"/>
              </a:lnSpc>
              <a:spcBef>
                <a:spcPct val="20000"/>
              </a:spcBef>
              <a:buClr>
                <a:srgbClr val="000000"/>
              </a:buClr>
              <a:buFontTx/>
              <a:buChar char="•"/>
            </a:pPr>
            <a:r>
              <a:rPr lang="en-US" sz="2400" dirty="0"/>
              <a:t>A measure is a means of assessing performance in a particular area. </a:t>
            </a:r>
          </a:p>
          <a:p>
            <a:pPr marL="342900" indent="-342900" algn="l" eaLnBrk="0" hangingPunct="0">
              <a:lnSpc>
                <a:spcPct val="100000"/>
              </a:lnSpc>
              <a:spcBef>
                <a:spcPct val="20000"/>
              </a:spcBef>
              <a:buClr>
                <a:srgbClr val="000000"/>
              </a:buClr>
            </a:pPr>
            <a:endParaRPr lang="en-US" sz="2400" b="1" dirty="0"/>
          </a:p>
          <a:p>
            <a:pPr marL="342900" indent="-342900" algn="l" eaLnBrk="0" hangingPunct="0">
              <a:lnSpc>
                <a:spcPct val="100000"/>
              </a:lnSpc>
              <a:spcBef>
                <a:spcPct val="20000"/>
              </a:spcBef>
              <a:buClr>
                <a:srgbClr val="000000"/>
              </a:buClr>
            </a:pPr>
            <a:r>
              <a:rPr lang="en-US" sz="2400" b="1" dirty="0"/>
              <a:t>Why Measure?</a:t>
            </a:r>
            <a:endParaRPr lang="en-US" sz="2400" dirty="0"/>
          </a:p>
          <a:p>
            <a:pPr marL="342900" indent="-342900" algn="l" eaLnBrk="0" hangingPunct="0">
              <a:lnSpc>
                <a:spcPct val="100000"/>
              </a:lnSpc>
              <a:spcBef>
                <a:spcPct val="20000"/>
              </a:spcBef>
              <a:buClr>
                <a:srgbClr val="000000"/>
              </a:buClr>
              <a:buFontTx/>
              <a:buChar char="•"/>
            </a:pPr>
            <a:r>
              <a:rPr lang="en-US" sz="2400" dirty="0"/>
              <a:t>Measures are at the heart of a good, customer-focused process management system, and any activity directed at continuous improvement.</a:t>
            </a:r>
          </a:p>
          <a:p>
            <a:pPr marL="342900" indent="-342900" algn="l" eaLnBrk="0" hangingPunct="0">
              <a:lnSpc>
                <a:spcPct val="100000"/>
              </a:lnSpc>
              <a:spcBef>
                <a:spcPct val="20000"/>
              </a:spcBef>
              <a:buClr>
                <a:srgbClr val="000000"/>
              </a:buClr>
              <a:buFontTx/>
              <a:buChar char="•"/>
            </a:pPr>
            <a:endParaRPr lang="en-US" sz="2400" dirty="0"/>
          </a:p>
          <a:p>
            <a:pPr marL="342900" indent="-342900" algn="l">
              <a:lnSpc>
                <a:spcPct val="105000"/>
              </a:lnSpc>
              <a:spcBef>
                <a:spcPct val="5000"/>
              </a:spcBef>
            </a:pPr>
            <a:r>
              <a:rPr lang="en-US" sz="2400" dirty="0"/>
              <a:t>	</a:t>
            </a:r>
          </a:p>
        </p:txBody>
      </p:sp>
      <p:pic>
        <p:nvPicPr>
          <p:cNvPr id="1858565" name="Picture 5" descr="MPj0395904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0" y="5562600"/>
            <a:ext cx="1676400" cy="990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58563">
                                            <p:txEl>
                                              <p:pRg st="0" end="0"/>
                                            </p:txEl>
                                          </p:spTgt>
                                        </p:tgtEl>
                                        <p:attrNameLst>
                                          <p:attrName>style.visibility</p:attrName>
                                        </p:attrNameLst>
                                      </p:cBhvr>
                                      <p:to>
                                        <p:strVal val="visible"/>
                                      </p:to>
                                    </p:set>
                                    <p:animEffect transition="in" filter="wipe(down)">
                                      <p:cBhvr>
                                        <p:cTn id="7" dur="500"/>
                                        <p:tgtEl>
                                          <p:spTgt spid="18585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58563">
                                            <p:txEl>
                                              <p:pRg st="1" end="1"/>
                                            </p:txEl>
                                          </p:spTgt>
                                        </p:tgtEl>
                                        <p:attrNameLst>
                                          <p:attrName>style.visibility</p:attrName>
                                        </p:attrNameLst>
                                      </p:cBhvr>
                                      <p:to>
                                        <p:strVal val="visible"/>
                                      </p:to>
                                    </p:set>
                                    <p:animEffect transition="in" filter="wipe(down)">
                                      <p:cBhvr>
                                        <p:cTn id="12" dur="500"/>
                                        <p:tgtEl>
                                          <p:spTgt spid="18585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58563">
                                            <p:txEl>
                                              <p:pRg st="3" end="3"/>
                                            </p:txEl>
                                          </p:spTgt>
                                        </p:tgtEl>
                                        <p:attrNameLst>
                                          <p:attrName>style.visibility</p:attrName>
                                        </p:attrNameLst>
                                      </p:cBhvr>
                                      <p:to>
                                        <p:strVal val="visible"/>
                                      </p:to>
                                    </p:set>
                                    <p:animEffect transition="in" filter="wipe(down)">
                                      <p:cBhvr>
                                        <p:cTn id="17" dur="500"/>
                                        <p:tgtEl>
                                          <p:spTgt spid="185856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58563">
                                            <p:txEl>
                                              <p:pRg st="4" end="4"/>
                                            </p:txEl>
                                          </p:spTgt>
                                        </p:tgtEl>
                                        <p:attrNameLst>
                                          <p:attrName>style.visibility</p:attrName>
                                        </p:attrNameLst>
                                      </p:cBhvr>
                                      <p:to>
                                        <p:strVal val="visible"/>
                                      </p:to>
                                    </p:set>
                                    <p:animEffect transition="in" filter="wipe(down)">
                                      <p:cBhvr>
                                        <p:cTn id="22" dur="500"/>
                                        <p:tgtEl>
                                          <p:spTgt spid="185856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58563">
                                            <p:txEl>
                                              <p:pRg st="6" end="6"/>
                                            </p:txEl>
                                          </p:spTgt>
                                        </p:tgtEl>
                                        <p:attrNameLst>
                                          <p:attrName>style.visibility</p:attrName>
                                        </p:attrNameLst>
                                      </p:cBhvr>
                                      <p:to>
                                        <p:strVal val="visible"/>
                                      </p:to>
                                    </p:set>
                                    <p:animEffect transition="in" filter="wipe(down)">
                                      <p:cBhvr>
                                        <p:cTn id="27" dur="500"/>
                                        <p:tgtEl>
                                          <p:spTgt spid="185856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8563"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4"/>
          </p:nvPr>
        </p:nvSpPr>
        <p:spPr/>
        <p:txBody>
          <a:bodyPr/>
          <a:lstStyle/>
          <a:p>
            <a:fld id="{E4D85EF1-5739-4C42-B38A-0782F2CF4449}" type="slidenum">
              <a:rPr lang="en-US" altLang="en-US" smtClean="0"/>
              <a:pPr/>
              <a:t>24</a:t>
            </a:fld>
            <a:endParaRPr lang="en-US" altLang="en-US"/>
          </a:p>
        </p:txBody>
      </p:sp>
      <p:sp>
        <p:nvSpPr>
          <p:cNvPr id="1855490" name="Rectangle 2"/>
          <p:cNvSpPr>
            <a:spLocks noGrp="1" noChangeArrowheads="1"/>
          </p:cNvSpPr>
          <p:nvPr>
            <p:ph type="ctrTitle"/>
          </p:nvPr>
        </p:nvSpPr>
        <p:spPr>
          <a:xfrm>
            <a:off x="1127567" y="304800"/>
            <a:ext cx="7772400" cy="609600"/>
          </a:xfrm>
        </p:spPr>
        <p:txBody>
          <a:bodyPr/>
          <a:lstStyle/>
          <a:p>
            <a:r>
              <a:rPr lang="en-US" dirty="0" smtClean="0"/>
              <a:t>Measures</a:t>
            </a:r>
            <a:endParaRPr lang="en-US" dirty="0"/>
          </a:p>
        </p:txBody>
      </p:sp>
      <p:sp>
        <p:nvSpPr>
          <p:cNvPr id="1855491" name="Rectangle 3"/>
          <p:cNvSpPr>
            <a:spLocks noChangeArrowheads="1"/>
          </p:cNvSpPr>
          <p:nvPr/>
        </p:nvSpPr>
        <p:spPr bwMode="auto">
          <a:xfrm>
            <a:off x="1147822" y="1981200"/>
            <a:ext cx="7310378"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buFontTx/>
              <a:buChar char="•"/>
            </a:pPr>
            <a:r>
              <a:rPr lang="en-US" sz="2400" dirty="0"/>
              <a:t>Measures help drive performance improvement.</a:t>
            </a:r>
          </a:p>
          <a:p>
            <a:pPr marL="342900" indent="-342900" algn="l" eaLnBrk="0" hangingPunct="0">
              <a:lnSpc>
                <a:spcPct val="100000"/>
              </a:lnSpc>
              <a:spcBef>
                <a:spcPct val="20000"/>
              </a:spcBef>
              <a:buClr>
                <a:srgbClr val="000000"/>
              </a:buClr>
              <a:buFontTx/>
              <a:buChar char="•"/>
            </a:pPr>
            <a:endParaRPr lang="en-US" sz="2400" dirty="0"/>
          </a:p>
          <a:p>
            <a:pPr marL="342900" indent="-342900" algn="l" eaLnBrk="0" hangingPunct="0">
              <a:lnSpc>
                <a:spcPct val="100000"/>
              </a:lnSpc>
              <a:spcBef>
                <a:spcPct val="20000"/>
              </a:spcBef>
              <a:buClr>
                <a:srgbClr val="000000"/>
              </a:buClr>
              <a:buFontTx/>
              <a:buChar char="•"/>
            </a:pPr>
            <a:r>
              <a:rPr lang="en-US" sz="2400" dirty="0"/>
              <a:t>Measures help provide a basis for assessing efficiency and effectiveness of services</a:t>
            </a:r>
            <a:r>
              <a:rPr lang="en-US" sz="2400" dirty="0" smtClean="0"/>
              <a:t>.</a:t>
            </a:r>
            <a:endParaRPr lang="en-US" sz="2400" dirty="0"/>
          </a:p>
        </p:txBody>
      </p:sp>
      <p:pic>
        <p:nvPicPr>
          <p:cNvPr id="1855493" name="Picture 5" descr="This is a picture of an individual standing in front of a line graph depicting improv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533400"/>
            <a:ext cx="990600" cy="160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55491">
                                            <p:txEl>
                                              <p:pRg st="0" end="0"/>
                                            </p:txEl>
                                          </p:spTgt>
                                        </p:tgtEl>
                                        <p:attrNameLst>
                                          <p:attrName>style.visibility</p:attrName>
                                        </p:attrNameLst>
                                      </p:cBhvr>
                                      <p:to>
                                        <p:strVal val="visible"/>
                                      </p:to>
                                    </p:set>
                                    <p:animEffect transition="in" filter="wipe(down)">
                                      <p:cBhvr>
                                        <p:cTn id="7" dur="500"/>
                                        <p:tgtEl>
                                          <p:spTgt spid="18554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55491">
                                            <p:txEl>
                                              <p:pRg st="2" end="2"/>
                                            </p:txEl>
                                          </p:spTgt>
                                        </p:tgtEl>
                                        <p:attrNameLst>
                                          <p:attrName>style.visibility</p:attrName>
                                        </p:attrNameLst>
                                      </p:cBhvr>
                                      <p:to>
                                        <p:strVal val="visible"/>
                                      </p:to>
                                    </p:set>
                                    <p:animEffect transition="in" filter="wipe(down)">
                                      <p:cBhvr>
                                        <p:cTn id="12" dur="500"/>
                                        <p:tgtEl>
                                          <p:spTgt spid="18554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5491"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3D7ACAE1-3150-4EF2-82E6-FBB940C94C2D}" type="slidenum">
              <a:rPr lang="en-US" altLang="en-US"/>
              <a:pPr/>
              <a:t>25</a:t>
            </a:fld>
            <a:endParaRPr lang="en-US" altLang="en-US"/>
          </a:p>
        </p:txBody>
      </p:sp>
      <p:sp>
        <p:nvSpPr>
          <p:cNvPr id="1857538" name="Rectangle 2"/>
          <p:cNvSpPr>
            <a:spLocks noGrp="1" noChangeArrowheads="1"/>
          </p:cNvSpPr>
          <p:nvPr>
            <p:ph type="title"/>
          </p:nvPr>
        </p:nvSpPr>
        <p:spPr>
          <a:xfrm>
            <a:off x="990600" y="76200"/>
            <a:ext cx="8153400" cy="457200"/>
          </a:xfrm>
        </p:spPr>
        <p:txBody>
          <a:bodyPr/>
          <a:lstStyle/>
          <a:p>
            <a:r>
              <a:rPr lang="en-US" dirty="0"/>
              <a:t>Measures </a:t>
            </a:r>
            <a:r>
              <a:rPr lang="en-US" sz="1600" dirty="0" smtClean="0"/>
              <a:t>(Performance Management  Plan)</a:t>
            </a:r>
            <a:endParaRPr lang="en-US" sz="1600" dirty="0"/>
          </a:p>
        </p:txBody>
      </p:sp>
      <p:sp>
        <p:nvSpPr>
          <p:cNvPr id="1857539" name="Rectangle 3"/>
          <p:cNvSpPr>
            <a:spLocks noChangeArrowheads="1"/>
          </p:cNvSpPr>
          <p:nvPr/>
        </p:nvSpPr>
        <p:spPr bwMode="auto">
          <a:xfrm>
            <a:off x="1143000" y="381000"/>
            <a:ext cx="77724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pPr>
            <a:r>
              <a:rPr lang="en-US" sz="2400" dirty="0"/>
              <a:t>	</a:t>
            </a:r>
          </a:p>
          <a:p>
            <a:pPr marL="342900" indent="-342900" algn="l" eaLnBrk="0" hangingPunct="0">
              <a:lnSpc>
                <a:spcPct val="100000"/>
              </a:lnSpc>
              <a:spcBef>
                <a:spcPct val="20000"/>
              </a:spcBef>
              <a:buClr>
                <a:srgbClr val="000000"/>
              </a:buClr>
            </a:pPr>
            <a:r>
              <a:rPr lang="en-US" sz="2400" dirty="0"/>
              <a:t>The </a:t>
            </a:r>
            <a:r>
              <a:rPr lang="en-US" sz="2400" b="1" dirty="0"/>
              <a:t>Performance Management Plan (PMP)</a:t>
            </a:r>
            <a:r>
              <a:rPr lang="en-US" sz="2400" dirty="0"/>
              <a:t> has been, </a:t>
            </a:r>
          </a:p>
          <a:p>
            <a:pPr marL="342900" indent="-342900" algn="l" eaLnBrk="0" hangingPunct="0">
              <a:lnSpc>
                <a:spcPct val="100000"/>
              </a:lnSpc>
              <a:spcBef>
                <a:spcPct val="20000"/>
              </a:spcBef>
              <a:buClr>
                <a:srgbClr val="000000"/>
              </a:buClr>
            </a:pPr>
            <a:r>
              <a:rPr lang="en-US" sz="2400" dirty="0"/>
              <a:t>and is a useful tool to plan and take the pulse of an </a:t>
            </a:r>
          </a:p>
          <a:p>
            <a:pPr marL="342900" indent="-342900" algn="l" eaLnBrk="0" hangingPunct="0">
              <a:lnSpc>
                <a:spcPct val="100000"/>
              </a:lnSpc>
              <a:spcBef>
                <a:spcPct val="20000"/>
              </a:spcBef>
              <a:buClr>
                <a:srgbClr val="000000"/>
              </a:buClr>
            </a:pPr>
            <a:r>
              <a:rPr lang="en-US" sz="2400" dirty="0"/>
              <a:t>organization.</a:t>
            </a:r>
          </a:p>
          <a:p>
            <a:pPr marL="342900" indent="-342900" algn="l" eaLnBrk="0" hangingPunct="0">
              <a:lnSpc>
                <a:spcPct val="100000"/>
              </a:lnSpc>
              <a:spcBef>
                <a:spcPct val="20000"/>
              </a:spcBef>
              <a:buClr>
                <a:srgbClr val="000000"/>
              </a:buClr>
            </a:pPr>
            <a:endParaRPr lang="en-US" sz="2400" b="1" dirty="0"/>
          </a:p>
          <a:p>
            <a:pPr marL="342900" indent="-342900" algn="l" eaLnBrk="0" hangingPunct="0">
              <a:lnSpc>
                <a:spcPct val="100000"/>
              </a:lnSpc>
              <a:spcBef>
                <a:spcPct val="20000"/>
              </a:spcBef>
              <a:buClr>
                <a:srgbClr val="000000"/>
              </a:buClr>
            </a:pPr>
            <a:r>
              <a:rPr lang="en-US" sz="2400" dirty="0"/>
              <a:t>The PMP assists organizations with</a:t>
            </a:r>
            <a:r>
              <a:rPr lang="en-US" sz="2400" b="1" dirty="0"/>
              <a:t>:</a:t>
            </a:r>
          </a:p>
          <a:p>
            <a:pPr marL="742950" lvl="1" indent="-285750" algn="l" eaLnBrk="0" hangingPunct="0">
              <a:lnSpc>
                <a:spcPct val="100000"/>
              </a:lnSpc>
              <a:spcBef>
                <a:spcPct val="20000"/>
              </a:spcBef>
              <a:buClr>
                <a:srgbClr val="000000"/>
              </a:buClr>
              <a:buFontTx/>
              <a:buChar char="•"/>
            </a:pPr>
            <a:r>
              <a:rPr lang="en-US" sz="2400" dirty="0"/>
              <a:t>Effective organizational performance measurement</a:t>
            </a:r>
          </a:p>
          <a:p>
            <a:pPr marL="742950" lvl="1" indent="-285750" algn="l" eaLnBrk="0" hangingPunct="0">
              <a:lnSpc>
                <a:spcPct val="100000"/>
              </a:lnSpc>
              <a:spcBef>
                <a:spcPct val="20000"/>
              </a:spcBef>
              <a:buClr>
                <a:srgbClr val="000000"/>
              </a:buClr>
              <a:buFontTx/>
              <a:buChar char="•"/>
            </a:pPr>
            <a:endParaRPr lang="en-US" sz="2400" dirty="0"/>
          </a:p>
          <a:p>
            <a:pPr marL="742950" lvl="1" indent="-285750" algn="l" eaLnBrk="0" hangingPunct="0">
              <a:lnSpc>
                <a:spcPct val="100000"/>
              </a:lnSpc>
              <a:spcBef>
                <a:spcPct val="20000"/>
              </a:spcBef>
              <a:buClr>
                <a:srgbClr val="000000"/>
              </a:buClr>
              <a:buFontTx/>
              <a:buChar char="•"/>
            </a:pPr>
            <a:r>
              <a:rPr lang="en-US" sz="2400" dirty="0"/>
              <a:t>Implementation of strategy</a:t>
            </a:r>
          </a:p>
          <a:p>
            <a:pPr marL="342900" indent="-342900" algn="l" eaLnBrk="0" hangingPunct="0">
              <a:lnSpc>
                <a:spcPct val="100000"/>
              </a:lnSpc>
              <a:spcBef>
                <a:spcPct val="20000"/>
              </a:spcBef>
              <a:buClr>
                <a:srgbClr val="000000"/>
              </a:buClr>
            </a:pPr>
            <a:r>
              <a:rPr lang="en-US" sz="2400" dirty="0"/>
              <a:t>	</a:t>
            </a:r>
          </a:p>
          <a:p>
            <a:pPr marL="342900" indent="-342900" algn="l" eaLnBrk="0" hangingPunct="0">
              <a:lnSpc>
                <a:spcPct val="100000"/>
              </a:lnSpc>
              <a:spcBef>
                <a:spcPct val="20000"/>
              </a:spcBef>
              <a:buClr>
                <a:srgbClr val="000000"/>
              </a:buClr>
              <a:buFontTx/>
              <a:buChar char="•"/>
            </a:pPr>
            <a:endParaRPr lang="en-US" sz="2400" dirty="0"/>
          </a:p>
        </p:txBody>
      </p:sp>
      <p:pic>
        <p:nvPicPr>
          <p:cNvPr id="1857540" name="Picture 4" descr="This is a picture of a pulse read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5791200"/>
            <a:ext cx="2057400" cy="873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57539">
                                            <p:txEl>
                                              <p:pRg st="0" end="0"/>
                                            </p:txEl>
                                          </p:spTgt>
                                        </p:tgtEl>
                                        <p:attrNameLst>
                                          <p:attrName>style.visibility</p:attrName>
                                        </p:attrNameLst>
                                      </p:cBhvr>
                                      <p:to>
                                        <p:strVal val="visible"/>
                                      </p:to>
                                    </p:set>
                                    <p:animEffect transition="in" filter="wipe(down)">
                                      <p:cBhvr>
                                        <p:cTn id="7" dur="500"/>
                                        <p:tgtEl>
                                          <p:spTgt spid="18575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57539">
                                            <p:txEl>
                                              <p:pRg st="1" end="1"/>
                                            </p:txEl>
                                          </p:spTgt>
                                        </p:tgtEl>
                                        <p:attrNameLst>
                                          <p:attrName>style.visibility</p:attrName>
                                        </p:attrNameLst>
                                      </p:cBhvr>
                                      <p:to>
                                        <p:strVal val="visible"/>
                                      </p:to>
                                    </p:set>
                                    <p:animEffect transition="in" filter="wipe(down)">
                                      <p:cBhvr>
                                        <p:cTn id="12" dur="500"/>
                                        <p:tgtEl>
                                          <p:spTgt spid="18575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57539">
                                            <p:txEl>
                                              <p:pRg st="2" end="2"/>
                                            </p:txEl>
                                          </p:spTgt>
                                        </p:tgtEl>
                                        <p:attrNameLst>
                                          <p:attrName>style.visibility</p:attrName>
                                        </p:attrNameLst>
                                      </p:cBhvr>
                                      <p:to>
                                        <p:strVal val="visible"/>
                                      </p:to>
                                    </p:set>
                                    <p:animEffect transition="in" filter="wipe(down)">
                                      <p:cBhvr>
                                        <p:cTn id="17" dur="500"/>
                                        <p:tgtEl>
                                          <p:spTgt spid="18575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57539">
                                            <p:txEl>
                                              <p:pRg st="3" end="3"/>
                                            </p:txEl>
                                          </p:spTgt>
                                        </p:tgtEl>
                                        <p:attrNameLst>
                                          <p:attrName>style.visibility</p:attrName>
                                        </p:attrNameLst>
                                      </p:cBhvr>
                                      <p:to>
                                        <p:strVal val="visible"/>
                                      </p:to>
                                    </p:set>
                                    <p:animEffect transition="in" filter="wipe(down)">
                                      <p:cBhvr>
                                        <p:cTn id="22" dur="500"/>
                                        <p:tgtEl>
                                          <p:spTgt spid="18575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57539">
                                            <p:txEl>
                                              <p:pRg st="5" end="5"/>
                                            </p:txEl>
                                          </p:spTgt>
                                        </p:tgtEl>
                                        <p:attrNameLst>
                                          <p:attrName>style.visibility</p:attrName>
                                        </p:attrNameLst>
                                      </p:cBhvr>
                                      <p:to>
                                        <p:strVal val="visible"/>
                                      </p:to>
                                    </p:set>
                                    <p:animEffect transition="in" filter="wipe(down)">
                                      <p:cBhvr>
                                        <p:cTn id="27" dur="500"/>
                                        <p:tgtEl>
                                          <p:spTgt spid="1857539">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857539">
                                            <p:txEl>
                                              <p:pRg st="6" end="6"/>
                                            </p:txEl>
                                          </p:spTgt>
                                        </p:tgtEl>
                                        <p:attrNameLst>
                                          <p:attrName>style.visibility</p:attrName>
                                        </p:attrNameLst>
                                      </p:cBhvr>
                                      <p:to>
                                        <p:strVal val="visible"/>
                                      </p:to>
                                    </p:set>
                                    <p:animEffect transition="in" filter="wipe(down)">
                                      <p:cBhvr>
                                        <p:cTn id="30" dur="500"/>
                                        <p:tgtEl>
                                          <p:spTgt spid="1857539">
                                            <p:txEl>
                                              <p:pRg st="6" end="6"/>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857539">
                                            <p:txEl>
                                              <p:pRg st="8" end="8"/>
                                            </p:txEl>
                                          </p:spTgt>
                                        </p:tgtEl>
                                        <p:attrNameLst>
                                          <p:attrName>style.visibility</p:attrName>
                                        </p:attrNameLst>
                                      </p:cBhvr>
                                      <p:to>
                                        <p:strVal val="visible"/>
                                      </p:to>
                                    </p:set>
                                    <p:animEffect transition="in" filter="wipe(down)">
                                      <p:cBhvr>
                                        <p:cTn id="35" dur="500"/>
                                        <p:tgtEl>
                                          <p:spTgt spid="1857539">
                                            <p:txEl>
                                              <p:pRg st="8" end="8"/>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857539">
                                            <p:txEl>
                                              <p:pRg st="9" end="9"/>
                                            </p:txEl>
                                          </p:spTgt>
                                        </p:tgtEl>
                                        <p:attrNameLst>
                                          <p:attrName>style.visibility</p:attrName>
                                        </p:attrNameLst>
                                      </p:cBhvr>
                                      <p:to>
                                        <p:strVal val="visible"/>
                                      </p:to>
                                    </p:set>
                                    <p:animEffect transition="in" filter="wipe(down)">
                                      <p:cBhvr>
                                        <p:cTn id="40" dur="500"/>
                                        <p:tgtEl>
                                          <p:spTgt spid="18575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753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2"/>
          <p:cNvSpPr>
            <a:spLocks noGrp="1"/>
          </p:cNvSpPr>
          <p:nvPr>
            <p:ph type="sldNum" sz="quarter" idx="10"/>
          </p:nvPr>
        </p:nvSpPr>
        <p:spPr/>
        <p:txBody>
          <a:bodyPr/>
          <a:lstStyle/>
          <a:p>
            <a:fld id="{FA112C0A-AD94-4AA3-9F0B-86668B2F20C9}" type="slidenum">
              <a:rPr lang="en-US" altLang="en-US"/>
              <a:pPr/>
              <a:t>26</a:t>
            </a:fld>
            <a:endParaRPr lang="en-US" altLang="en-US"/>
          </a:p>
        </p:txBody>
      </p:sp>
      <p:sp>
        <p:nvSpPr>
          <p:cNvPr id="1948674" name="Rectangle 2"/>
          <p:cNvSpPr>
            <a:spLocks noGrp="1" noChangeArrowheads="1"/>
          </p:cNvSpPr>
          <p:nvPr>
            <p:ph type="title"/>
          </p:nvPr>
        </p:nvSpPr>
        <p:spPr>
          <a:xfrm>
            <a:off x="990600" y="194841"/>
            <a:ext cx="8153400" cy="457200"/>
          </a:xfrm>
        </p:spPr>
        <p:txBody>
          <a:bodyPr/>
          <a:lstStyle/>
          <a:p>
            <a:r>
              <a:rPr lang="en-US" dirty="0"/>
              <a:t>Measures </a:t>
            </a:r>
            <a:r>
              <a:rPr lang="en-US" sz="1600" dirty="0" smtClean="0"/>
              <a:t>(Value Proposition)</a:t>
            </a:r>
            <a:endParaRPr lang="en-US" sz="1600" dirty="0"/>
          </a:p>
        </p:txBody>
      </p:sp>
      <p:sp>
        <p:nvSpPr>
          <p:cNvPr id="1948675" name="Rectangle 3"/>
          <p:cNvSpPr>
            <a:spLocks noChangeArrowheads="1"/>
          </p:cNvSpPr>
          <p:nvPr/>
        </p:nvSpPr>
        <p:spPr bwMode="auto">
          <a:xfrm>
            <a:off x="990600" y="914400"/>
            <a:ext cx="7772400" cy="5827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pPr>
            <a:r>
              <a:rPr lang="en-US" sz="1800" dirty="0" smtClean="0"/>
              <a:t>The </a:t>
            </a:r>
            <a:r>
              <a:rPr lang="en-US" sz="1800" dirty="0"/>
              <a:t>PMP focuses on documenting a group’s value </a:t>
            </a:r>
          </a:p>
          <a:p>
            <a:pPr marL="342900" indent="-342900" algn="l" eaLnBrk="0" hangingPunct="0">
              <a:lnSpc>
                <a:spcPct val="100000"/>
              </a:lnSpc>
              <a:spcBef>
                <a:spcPct val="20000"/>
              </a:spcBef>
              <a:buClr>
                <a:srgbClr val="000000"/>
              </a:buClr>
            </a:pPr>
            <a:r>
              <a:rPr lang="en-US" sz="1800" dirty="0"/>
              <a:t>proposition, main operating strategy, and objectives in </a:t>
            </a:r>
          </a:p>
          <a:p>
            <a:pPr marL="342900" indent="-342900" algn="l" eaLnBrk="0" hangingPunct="0">
              <a:lnSpc>
                <a:spcPct val="100000"/>
              </a:lnSpc>
              <a:spcBef>
                <a:spcPct val="20000"/>
              </a:spcBef>
              <a:buClr>
                <a:srgbClr val="000000"/>
              </a:buClr>
            </a:pPr>
            <a:r>
              <a:rPr lang="en-US" sz="1800" dirty="0"/>
              <a:t>four perspectives:</a:t>
            </a:r>
          </a:p>
          <a:p>
            <a:pPr marL="342900" indent="-342900" algn="l" eaLnBrk="0" hangingPunct="0">
              <a:lnSpc>
                <a:spcPct val="100000"/>
              </a:lnSpc>
              <a:spcBef>
                <a:spcPct val="20000"/>
              </a:spcBef>
              <a:buClr>
                <a:srgbClr val="000000"/>
              </a:buClr>
            </a:pPr>
            <a:endParaRPr lang="en-US" sz="2000" dirty="0"/>
          </a:p>
        </p:txBody>
      </p:sp>
      <p:grpSp>
        <p:nvGrpSpPr>
          <p:cNvPr id="1948700" name="Group 28" descr="This illustrates the objectives of the value proposition."/>
          <p:cNvGrpSpPr>
            <a:grpSpLocks/>
          </p:cNvGrpSpPr>
          <p:nvPr/>
        </p:nvGrpSpPr>
        <p:grpSpPr bwMode="auto">
          <a:xfrm>
            <a:off x="2057400" y="1752600"/>
            <a:ext cx="6915150" cy="4989514"/>
            <a:chOff x="1440" y="733"/>
            <a:chExt cx="4356" cy="3143"/>
          </a:xfrm>
        </p:grpSpPr>
        <p:sp>
          <p:nvSpPr>
            <p:cNvPr id="1948684" name="Text Box 12"/>
            <p:cNvSpPr txBox="1">
              <a:spLocks noChangeArrowheads="1"/>
            </p:cNvSpPr>
            <p:nvPr/>
          </p:nvSpPr>
          <p:spPr bwMode="auto">
            <a:xfrm>
              <a:off x="2376" y="733"/>
              <a:ext cx="1416" cy="140"/>
            </a:xfrm>
            <a:prstGeom prst="rect">
              <a:avLst/>
            </a:prstGeom>
            <a:solidFill>
              <a:srgbClr val="C0C0C0"/>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lnSpc>
                  <a:spcPct val="100000"/>
                </a:lnSpc>
                <a:spcBef>
                  <a:spcPct val="70000"/>
                </a:spcBef>
                <a:spcAft>
                  <a:spcPct val="50000"/>
                </a:spcAft>
              </a:pPr>
              <a:r>
                <a:rPr lang="en-US" sz="1400" b="1"/>
                <a:t>Value Proposition</a:t>
              </a:r>
              <a:endParaRPr lang="en-US" sz="1400"/>
            </a:p>
          </p:txBody>
        </p:sp>
        <p:sp>
          <p:nvSpPr>
            <p:cNvPr id="1948682" name="Rectangle 10"/>
            <p:cNvSpPr>
              <a:spLocks noChangeArrowheads="1"/>
            </p:cNvSpPr>
            <p:nvPr/>
          </p:nvSpPr>
          <p:spPr bwMode="auto">
            <a:xfrm>
              <a:off x="2352" y="1112"/>
              <a:ext cx="1428" cy="228"/>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48685" name="Text Box 13"/>
            <p:cNvSpPr txBox="1">
              <a:spLocks noChangeArrowheads="1"/>
            </p:cNvSpPr>
            <p:nvPr/>
          </p:nvSpPr>
          <p:spPr bwMode="auto">
            <a:xfrm>
              <a:off x="2364" y="1088"/>
              <a:ext cx="1416" cy="1060"/>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61913"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hangingPunct="0">
                <a:lnSpc>
                  <a:spcPct val="100000"/>
                </a:lnSpc>
                <a:spcBef>
                  <a:spcPct val="75000"/>
                </a:spcBef>
              </a:pPr>
              <a:endParaRPr lang="en-US" sz="200" dirty="0">
                <a:solidFill>
                  <a:srgbClr val="000000"/>
                </a:solidFill>
                <a:latin typeface="Arial" charset="0"/>
              </a:endParaRPr>
            </a:p>
            <a:p>
              <a:pPr algn="ctr" eaLnBrk="0" hangingPunct="0">
                <a:lnSpc>
                  <a:spcPct val="100000"/>
                </a:lnSpc>
                <a:spcBef>
                  <a:spcPct val="50000"/>
                </a:spcBef>
              </a:pPr>
              <a:r>
                <a:rPr lang="en-US" sz="1400" dirty="0">
                  <a:solidFill>
                    <a:srgbClr val="000000"/>
                  </a:solidFill>
                  <a:latin typeface="Arial" charset="0"/>
                </a:rPr>
                <a:t> </a:t>
              </a:r>
              <a:r>
                <a:rPr lang="en-US" sz="1600" b="1" dirty="0">
                  <a:solidFill>
                    <a:srgbClr val="000000"/>
                  </a:solidFill>
                  <a:latin typeface="Arial" charset="0"/>
                </a:rPr>
                <a:t>Customer</a:t>
              </a:r>
              <a:endParaRPr lang="en-US" sz="1400" dirty="0">
                <a:solidFill>
                  <a:srgbClr val="000000"/>
                </a:solidFill>
                <a:latin typeface="Arial" charset="0"/>
              </a:endParaRPr>
            </a:p>
            <a:p>
              <a:pPr algn="ctr" eaLnBrk="0" hangingPunct="0">
                <a:lnSpc>
                  <a:spcPct val="100000"/>
                </a:lnSpc>
                <a:spcBef>
                  <a:spcPct val="50000"/>
                </a:spcBef>
              </a:pPr>
              <a:r>
                <a:rPr lang="en-US" sz="1400" dirty="0">
                  <a:solidFill>
                    <a:srgbClr val="000000"/>
                  </a:solidFill>
                  <a:latin typeface="Arial" charset="0"/>
                </a:rPr>
                <a:t>Who do we define  as our customer?  How do we create value for our customer?</a:t>
              </a:r>
            </a:p>
            <a:p>
              <a:pPr eaLnBrk="0" hangingPunct="0">
                <a:lnSpc>
                  <a:spcPct val="100000"/>
                </a:lnSpc>
                <a:spcBef>
                  <a:spcPct val="50000"/>
                </a:spcBef>
              </a:pPr>
              <a:endParaRPr lang="en-US" sz="1400" dirty="0">
                <a:solidFill>
                  <a:srgbClr val="000000"/>
                </a:solidFill>
                <a:latin typeface="Arial" charset="0"/>
              </a:endParaRPr>
            </a:p>
          </p:txBody>
        </p:sp>
        <p:sp>
          <p:nvSpPr>
            <p:cNvPr id="1948698" name="Line 26"/>
            <p:cNvSpPr>
              <a:spLocks noChangeShapeType="1"/>
            </p:cNvSpPr>
            <p:nvPr/>
          </p:nvSpPr>
          <p:spPr bwMode="auto">
            <a:xfrm>
              <a:off x="3972" y="1260"/>
              <a:ext cx="769" cy="384"/>
            </a:xfrm>
            <a:prstGeom prst="line">
              <a:avLst/>
            </a:prstGeom>
            <a:noFill/>
            <a:ln w="28575">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48683" name="Rectangle 11"/>
            <p:cNvSpPr>
              <a:spLocks noChangeArrowheads="1"/>
            </p:cNvSpPr>
            <p:nvPr/>
          </p:nvSpPr>
          <p:spPr bwMode="auto">
            <a:xfrm>
              <a:off x="4500" y="1765"/>
              <a:ext cx="1296" cy="252"/>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48687" name="Text Box 15"/>
            <p:cNvSpPr txBox="1">
              <a:spLocks noChangeArrowheads="1"/>
            </p:cNvSpPr>
            <p:nvPr/>
          </p:nvSpPr>
          <p:spPr bwMode="auto">
            <a:xfrm>
              <a:off x="4500" y="1765"/>
              <a:ext cx="1296" cy="1109"/>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61913"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hangingPunct="0">
                <a:lnSpc>
                  <a:spcPct val="100000"/>
                </a:lnSpc>
                <a:spcBef>
                  <a:spcPct val="75000"/>
                </a:spcBef>
              </a:pPr>
              <a:endParaRPr lang="en-US" sz="200" dirty="0">
                <a:solidFill>
                  <a:srgbClr val="000000"/>
                </a:solidFill>
                <a:latin typeface="Arial" charset="0"/>
              </a:endParaRPr>
            </a:p>
            <a:p>
              <a:pPr algn="ctr" eaLnBrk="0" hangingPunct="0">
                <a:lnSpc>
                  <a:spcPct val="100000"/>
                </a:lnSpc>
                <a:spcBef>
                  <a:spcPct val="50000"/>
                </a:spcBef>
              </a:pPr>
              <a:r>
                <a:rPr lang="en-US" sz="1400" dirty="0">
                  <a:solidFill>
                    <a:srgbClr val="000000"/>
                  </a:solidFill>
                  <a:latin typeface="Arial" charset="0"/>
                </a:rPr>
                <a:t> </a:t>
              </a:r>
              <a:r>
                <a:rPr lang="en-US" sz="1600" b="1" dirty="0">
                  <a:solidFill>
                    <a:srgbClr val="000000"/>
                  </a:solidFill>
                  <a:latin typeface="Arial" charset="0"/>
                </a:rPr>
                <a:t>Internal Process</a:t>
              </a:r>
              <a:endParaRPr lang="en-US" sz="1400" dirty="0">
                <a:solidFill>
                  <a:srgbClr val="000000"/>
                </a:solidFill>
                <a:latin typeface="Arial" charset="0"/>
              </a:endParaRPr>
            </a:p>
            <a:p>
              <a:pPr algn="ctr" eaLnBrk="0" hangingPunct="0">
                <a:lnSpc>
                  <a:spcPct val="100000"/>
                </a:lnSpc>
                <a:spcBef>
                  <a:spcPct val="50000"/>
                </a:spcBef>
              </a:pPr>
              <a:r>
                <a:rPr lang="en-US" sz="1400" dirty="0">
                  <a:solidFill>
                    <a:srgbClr val="000000"/>
                  </a:solidFill>
                  <a:latin typeface="Arial" charset="0"/>
                </a:rPr>
                <a:t>To satisfy customers while meeting budgetary constraints, at what business processes must we excel?</a:t>
              </a:r>
            </a:p>
            <a:p>
              <a:pPr eaLnBrk="0" hangingPunct="0">
                <a:lnSpc>
                  <a:spcPct val="100000"/>
                </a:lnSpc>
                <a:spcBef>
                  <a:spcPct val="50000"/>
                </a:spcBef>
              </a:pPr>
              <a:endParaRPr lang="en-US" sz="800" dirty="0">
                <a:solidFill>
                  <a:srgbClr val="000000"/>
                </a:solidFill>
                <a:latin typeface="Arial" charset="0"/>
              </a:endParaRPr>
            </a:p>
          </p:txBody>
        </p:sp>
        <p:sp>
          <p:nvSpPr>
            <p:cNvPr id="1948697" name="Line 25"/>
            <p:cNvSpPr>
              <a:spLocks noChangeShapeType="1"/>
            </p:cNvSpPr>
            <p:nvPr/>
          </p:nvSpPr>
          <p:spPr bwMode="auto">
            <a:xfrm flipH="1">
              <a:off x="3996" y="3000"/>
              <a:ext cx="804" cy="641"/>
            </a:xfrm>
            <a:prstGeom prst="line">
              <a:avLst/>
            </a:prstGeom>
            <a:noFill/>
            <a:ln w="28575">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48677" name="Rectangle 5"/>
            <p:cNvSpPr>
              <a:spLocks noChangeArrowheads="1"/>
            </p:cNvSpPr>
            <p:nvPr/>
          </p:nvSpPr>
          <p:spPr bwMode="auto">
            <a:xfrm>
              <a:off x="2376" y="3588"/>
              <a:ext cx="1416" cy="288"/>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48689" name="Text Box 17"/>
            <p:cNvSpPr txBox="1">
              <a:spLocks noChangeArrowheads="1"/>
            </p:cNvSpPr>
            <p:nvPr/>
          </p:nvSpPr>
          <p:spPr bwMode="auto">
            <a:xfrm>
              <a:off x="2364" y="2863"/>
              <a:ext cx="1428" cy="1013"/>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61913"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hangingPunct="0">
                <a:lnSpc>
                  <a:spcPct val="100000"/>
                </a:lnSpc>
                <a:spcBef>
                  <a:spcPct val="75000"/>
                </a:spcBef>
              </a:pPr>
              <a:endParaRPr lang="en-US" sz="200" dirty="0">
                <a:solidFill>
                  <a:srgbClr val="000000"/>
                </a:solidFill>
                <a:latin typeface="Arial" charset="0"/>
              </a:endParaRPr>
            </a:p>
            <a:p>
              <a:pPr algn="ctr" eaLnBrk="0" hangingPunct="0">
                <a:lnSpc>
                  <a:spcPct val="100000"/>
                </a:lnSpc>
                <a:spcBef>
                  <a:spcPct val="50000"/>
                </a:spcBef>
              </a:pPr>
              <a:r>
                <a:rPr lang="en-US" sz="1400" dirty="0">
                  <a:solidFill>
                    <a:srgbClr val="000000"/>
                  </a:solidFill>
                  <a:latin typeface="Arial" charset="0"/>
                </a:rPr>
                <a:t>How do we enable ourselves to grow and change, meeting ongoing customer needs</a:t>
              </a:r>
            </a:p>
            <a:p>
              <a:pPr algn="ctr" eaLnBrk="0" hangingPunct="0">
                <a:lnSpc>
                  <a:spcPct val="100000"/>
                </a:lnSpc>
                <a:spcBef>
                  <a:spcPct val="50000"/>
                </a:spcBef>
              </a:pPr>
              <a:r>
                <a:rPr lang="en-US" sz="1600" b="1" dirty="0">
                  <a:solidFill>
                    <a:srgbClr val="000000"/>
                  </a:solidFill>
                  <a:latin typeface="Arial" charset="0"/>
                </a:rPr>
                <a:t>Employee Learning and Growth</a:t>
              </a:r>
              <a:endParaRPr lang="en-US" sz="1600" dirty="0">
                <a:solidFill>
                  <a:srgbClr val="000000"/>
                </a:solidFill>
                <a:latin typeface="Arial" charset="0"/>
              </a:endParaRPr>
            </a:p>
          </p:txBody>
        </p:sp>
        <p:sp>
          <p:nvSpPr>
            <p:cNvPr id="1948696" name="Line 24"/>
            <p:cNvSpPr>
              <a:spLocks noChangeShapeType="1"/>
            </p:cNvSpPr>
            <p:nvPr/>
          </p:nvSpPr>
          <p:spPr bwMode="auto">
            <a:xfrm>
              <a:off x="1476" y="2952"/>
              <a:ext cx="696" cy="579"/>
            </a:xfrm>
            <a:prstGeom prst="line">
              <a:avLst/>
            </a:prstGeom>
            <a:noFill/>
            <a:ln w="28575">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48680" name="AutoShape 8"/>
            <p:cNvSpPr>
              <a:spLocks noChangeArrowheads="1"/>
            </p:cNvSpPr>
            <p:nvPr/>
          </p:nvSpPr>
          <p:spPr bwMode="auto">
            <a:xfrm>
              <a:off x="2496" y="2329"/>
              <a:ext cx="1104" cy="420"/>
            </a:xfrm>
            <a:prstGeom prst="roundRect">
              <a:avLst>
                <a:gd name="adj" fmla="val 16667"/>
              </a:avLst>
            </a:prstGeom>
            <a:solidFill>
              <a:srgbClr val="003366"/>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48693" name="Text Box 21"/>
            <p:cNvSpPr txBox="1">
              <a:spLocks noChangeArrowheads="1"/>
            </p:cNvSpPr>
            <p:nvPr/>
          </p:nvSpPr>
          <p:spPr bwMode="auto">
            <a:xfrm>
              <a:off x="2508" y="2413"/>
              <a:ext cx="1032" cy="198"/>
            </a:xfrm>
            <a:prstGeom prst="rect">
              <a:avLst/>
            </a:prstGeom>
            <a:noFill/>
            <a:ln w="952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lnSpc>
                  <a:spcPct val="100000"/>
                </a:lnSpc>
                <a:spcBef>
                  <a:spcPct val="50000"/>
                </a:spcBef>
              </a:pPr>
              <a:r>
                <a:rPr lang="en-US" sz="2000" dirty="0">
                  <a:solidFill>
                    <a:schemeClr val="tx1"/>
                  </a:solidFill>
                  <a:latin typeface="Arial Black" pitchFamily="34" charset="0"/>
                </a:rPr>
                <a:t>Strategy</a:t>
              </a:r>
              <a:endParaRPr lang="en-US" sz="2000" dirty="0">
                <a:solidFill>
                  <a:schemeClr val="tx1"/>
                </a:solidFill>
              </a:endParaRPr>
            </a:p>
          </p:txBody>
        </p:sp>
        <p:sp>
          <p:nvSpPr>
            <p:cNvPr id="1948678" name="Line 6"/>
            <p:cNvSpPr>
              <a:spLocks noChangeShapeType="1"/>
            </p:cNvSpPr>
            <p:nvPr/>
          </p:nvSpPr>
          <p:spPr bwMode="auto">
            <a:xfrm>
              <a:off x="3024" y="2161"/>
              <a:ext cx="0" cy="696"/>
            </a:xfrm>
            <a:prstGeom prst="line">
              <a:avLst/>
            </a:prstGeom>
            <a:noFill/>
            <a:ln w="28575">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48679" name="Line 7"/>
            <p:cNvSpPr>
              <a:spLocks noChangeShapeType="1"/>
            </p:cNvSpPr>
            <p:nvPr/>
          </p:nvSpPr>
          <p:spPr bwMode="auto">
            <a:xfrm>
              <a:off x="2016" y="2521"/>
              <a:ext cx="2208" cy="0"/>
            </a:xfrm>
            <a:prstGeom prst="line">
              <a:avLst/>
            </a:prstGeom>
            <a:noFill/>
            <a:ln w="28575">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1948699" name="Line 27"/>
            <p:cNvSpPr>
              <a:spLocks noChangeShapeType="1"/>
            </p:cNvSpPr>
            <p:nvPr/>
          </p:nvSpPr>
          <p:spPr bwMode="auto">
            <a:xfrm flipV="1">
              <a:off x="1440" y="1308"/>
              <a:ext cx="708" cy="324"/>
            </a:xfrm>
            <a:prstGeom prst="line">
              <a:avLst/>
            </a:prstGeom>
            <a:noFill/>
            <a:ln w="28575">
              <a:solidFill>
                <a:schemeClr val="bg2"/>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grpSp>
      <p:sp>
        <p:nvSpPr>
          <p:cNvPr id="26" name="Rectangle 9" descr="This is the financial segment of the value proposition."/>
          <p:cNvSpPr>
            <a:spLocks noChangeArrowheads="1"/>
          </p:cNvSpPr>
          <p:nvPr/>
        </p:nvSpPr>
        <p:spPr bwMode="auto">
          <a:xfrm>
            <a:off x="971550" y="3352800"/>
            <a:ext cx="1924050" cy="404813"/>
          </a:xfrm>
          <a:prstGeom prst="rect">
            <a:avLst/>
          </a:prstGeom>
          <a:solidFill>
            <a:schemeClr val="accent1"/>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lstStyle/>
          <a:p>
            <a:endParaRPr lang="en-US"/>
          </a:p>
        </p:txBody>
      </p:sp>
      <p:sp>
        <p:nvSpPr>
          <p:cNvPr id="2" name="Rectangle 1"/>
          <p:cNvSpPr/>
          <p:nvPr/>
        </p:nvSpPr>
        <p:spPr>
          <a:xfrm>
            <a:off x="1351771" y="3385929"/>
            <a:ext cx="1124026" cy="338554"/>
          </a:xfrm>
          <a:prstGeom prst="rect">
            <a:avLst/>
          </a:prstGeom>
        </p:spPr>
        <p:txBody>
          <a:bodyPr wrap="none">
            <a:spAutoFit/>
          </a:bodyPr>
          <a:lstStyle/>
          <a:p>
            <a:pPr lvl="0" eaLnBrk="0" hangingPunct="0">
              <a:lnSpc>
                <a:spcPct val="100000"/>
              </a:lnSpc>
              <a:spcBef>
                <a:spcPct val="50000"/>
              </a:spcBef>
            </a:pPr>
            <a:r>
              <a:rPr lang="en-US" sz="1400" dirty="0"/>
              <a:t> </a:t>
            </a:r>
            <a:r>
              <a:rPr lang="en-US" sz="1600" b="1" dirty="0"/>
              <a:t>Financial</a:t>
            </a:r>
            <a:endParaRPr lang="en-US" sz="1600" dirty="0"/>
          </a:p>
        </p:txBody>
      </p:sp>
      <p:sp>
        <p:nvSpPr>
          <p:cNvPr id="32" name="Text Box 19"/>
          <p:cNvSpPr txBox="1">
            <a:spLocks noChangeArrowheads="1"/>
          </p:cNvSpPr>
          <p:nvPr/>
        </p:nvSpPr>
        <p:spPr bwMode="auto">
          <a:xfrm>
            <a:off x="961284" y="3757613"/>
            <a:ext cx="1905000" cy="1184940"/>
          </a:xfrm>
          <a:prstGeom prst="rect">
            <a:avLst/>
          </a:prstGeom>
          <a:no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61913" algn="l">
              <a:defRPr sz="2400">
                <a:solidFill>
                  <a:schemeClr val="tx1"/>
                </a:solidFill>
                <a:latin typeface="Times New Roman" pitchFamily="18" charset="0"/>
              </a:defRPr>
            </a:lvl1pPr>
            <a:lvl2pPr algn="l">
              <a:defRPr sz="2400">
                <a:solidFill>
                  <a:schemeClr val="tx1"/>
                </a:solidFill>
                <a:latin typeface="Times New Roman" pitchFamily="18" charset="0"/>
              </a:defRPr>
            </a:lvl2pPr>
            <a:lvl3pPr algn="l">
              <a:defRPr sz="2400">
                <a:solidFill>
                  <a:schemeClr val="tx1"/>
                </a:solidFill>
                <a:latin typeface="Times New Roman" pitchFamily="18" charset="0"/>
              </a:defRPr>
            </a:lvl3pPr>
            <a:lvl4pPr algn="l">
              <a:defRPr sz="2400">
                <a:solidFill>
                  <a:schemeClr val="tx1"/>
                </a:solidFill>
                <a:latin typeface="Times New Roman" pitchFamily="18" charset="0"/>
              </a:defRPr>
            </a:lvl4pPr>
            <a:lvl5pPr algn="l">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eaLnBrk="0" hangingPunct="0">
              <a:lnSpc>
                <a:spcPct val="100000"/>
              </a:lnSpc>
              <a:spcBef>
                <a:spcPct val="75000"/>
              </a:spcBef>
            </a:pPr>
            <a:endParaRPr lang="en-US" sz="200" dirty="0" smtClean="0">
              <a:solidFill>
                <a:srgbClr val="000000"/>
              </a:solidFill>
              <a:latin typeface="Arial" charset="0"/>
            </a:endParaRPr>
          </a:p>
          <a:p>
            <a:pPr algn="ctr" eaLnBrk="0" hangingPunct="0">
              <a:lnSpc>
                <a:spcPct val="100000"/>
              </a:lnSpc>
              <a:spcBef>
                <a:spcPct val="50000"/>
              </a:spcBef>
            </a:pPr>
            <a:r>
              <a:rPr lang="en-US" sz="1400" dirty="0" smtClean="0">
                <a:solidFill>
                  <a:srgbClr val="000000"/>
                </a:solidFill>
                <a:latin typeface="Arial" charset="0"/>
              </a:rPr>
              <a:t>How </a:t>
            </a:r>
            <a:r>
              <a:rPr lang="en-US" sz="1400" dirty="0">
                <a:solidFill>
                  <a:srgbClr val="000000"/>
                </a:solidFill>
                <a:latin typeface="Arial" charset="0"/>
              </a:rPr>
              <a:t>do we add value for customers while controlling costs</a:t>
            </a:r>
            <a:r>
              <a:rPr lang="en-US" sz="1600" dirty="0">
                <a:solidFill>
                  <a:srgbClr val="000000"/>
                </a:solidFill>
                <a:latin typeface="Arial" charset="0"/>
              </a:rPr>
              <a:t>?</a:t>
            </a:r>
          </a:p>
          <a:p>
            <a:pPr algn="ctr" eaLnBrk="0" hangingPunct="0">
              <a:lnSpc>
                <a:spcPct val="100000"/>
              </a:lnSpc>
              <a:spcBef>
                <a:spcPct val="50000"/>
              </a:spcBef>
            </a:pPr>
            <a:endParaRPr lang="en-US" sz="1600" dirty="0">
              <a:solidFill>
                <a:srgbClr val="000000"/>
              </a:solidFill>
              <a:latin typeface="Arial"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8675">
                                            <p:txEl>
                                              <p:pRg st="0" end="0"/>
                                            </p:txEl>
                                          </p:spTgt>
                                        </p:tgtEl>
                                        <p:attrNameLst>
                                          <p:attrName>style.visibility</p:attrName>
                                        </p:attrNameLst>
                                      </p:cBhvr>
                                      <p:to>
                                        <p:strVal val="visible"/>
                                      </p:to>
                                    </p:set>
                                    <p:animEffect transition="in" filter="wipe(down)">
                                      <p:cBhvr>
                                        <p:cTn id="7" dur="500"/>
                                        <p:tgtEl>
                                          <p:spTgt spid="19486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8675">
                                            <p:txEl>
                                              <p:pRg st="1" end="1"/>
                                            </p:txEl>
                                          </p:spTgt>
                                        </p:tgtEl>
                                        <p:attrNameLst>
                                          <p:attrName>style.visibility</p:attrName>
                                        </p:attrNameLst>
                                      </p:cBhvr>
                                      <p:to>
                                        <p:strVal val="visible"/>
                                      </p:to>
                                    </p:set>
                                    <p:animEffect transition="in" filter="wipe(down)">
                                      <p:cBhvr>
                                        <p:cTn id="12" dur="500"/>
                                        <p:tgtEl>
                                          <p:spTgt spid="19486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8675">
                                            <p:txEl>
                                              <p:pRg st="2" end="2"/>
                                            </p:txEl>
                                          </p:spTgt>
                                        </p:tgtEl>
                                        <p:attrNameLst>
                                          <p:attrName>style.visibility</p:attrName>
                                        </p:attrNameLst>
                                      </p:cBhvr>
                                      <p:to>
                                        <p:strVal val="visible"/>
                                      </p:to>
                                    </p:set>
                                    <p:animEffect transition="in" filter="wipe(down)">
                                      <p:cBhvr>
                                        <p:cTn id="17" dur="500"/>
                                        <p:tgtEl>
                                          <p:spTgt spid="194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8675"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0"/>
          </p:nvPr>
        </p:nvSpPr>
        <p:spPr/>
        <p:txBody>
          <a:bodyPr/>
          <a:lstStyle/>
          <a:p>
            <a:fld id="{D812A24D-50A3-4B90-AF15-5ADD218FC4A4}" type="slidenum">
              <a:rPr lang="en-US" altLang="en-US"/>
              <a:pPr/>
              <a:t>27</a:t>
            </a:fld>
            <a:endParaRPr lang="en-US" altLang="en-US"/>
          </a:p>
        </p:txBody>
      </p:sp>
      <p:sp>
        <p:nvSpPr>
          <p:cNvPr id="1949698" name="Rectangle 2"/>
          <p:cNvSpPr>
            <a:spLocks noGrp="1" noChangeArrowheads="1"/>
          </p:cNvSpPr>
          <p:nvPr>
            <p:ph type="title"/>
          </p:nvPr>
        </p:nvSpPr>
        <p:spPr>
          <a:xfrm>
            <a:off x="1219200" y="2057400"/>
            <a:ext cx="7467600" cy="1295400"/>
          </a:xfrm>
        </p:spPr>
        <p:txBody>
          <a:bodyPr/>
          <a:lstStyle/>
          <a:p>
            <a:r>
              <a:rPr lang="en-US" sz="2400"/>
              <a:t>Steps to Develop and Manage with Measures </a:t>
            </a:r>
            <a:br>
              <a:rPr lang="en-US" sz="2400"/>
            </a:br>
            <a:r>
              <a:rPr lang="en-US" sz="2400"/>
              <a:t/>
            </a:r>
            <a:br>
              <a:rPr lang="en-US" sz="2400"/>
            </a:br>
            <a:endParaRPr lang="en-US" sz="2400"/>
          </a:p>
        </p:txBody>
      </p:sp>
      <p:pic>
        <p:nvPicPr>
          <p:cNvPr id="1949706" name="Picture 10" descr="This picture shows linkages."/>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3352800" y="4876800"/>
            <a:ext cx="2667000" cy="1774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p:txBody>
          <a:bodyPr/>
          <a:lstStyle/>
          <a:p>
            <a:fld id="{C1107850-8F59-40DB-AAEB-78771B56CF5E}" type="slidenum">
              <a:rPr lang="en-US" altLang="en-US"/>
              <a:pPr/>
              <a:t>28</a:t>
            </a:fld>
            <a:endParaRPr lang="en-US" altLang="en-US"/>
          </a:p>
        </p:txBody>
      </p:sp>
      <p:sp>
        <p:nvSpPr>
          <p:cNvPr id="1859586" name="Rectangle 2"/>
          <p:cNvSpPr>
            <a:spLocks noGrp="1" noChangeArrowheads="1"/>
          </p:cNvSpPr>
          <p:nvPr>
            <p:ph type="title"/>
          </p:nvPr>
        </p:nvSpPr>
        <p:spPr>
          <a:xfrm>
            <a:off x="914400" y="76200"/>
            <a:ext cx="8153400" cy="457200"/>
          </a:xfrm>
        </p:spPr>
        <p:txBody>
          <a:bodyPr/>
          <a:lstStyle/>
          <a:p>
            <a:r>
              <a:rPr lang="en-US"/>
              <a:t>Steps to Develop and Manage with Measures</a:t>
            </a:r>
          </a:p>
        </p:txBody>
      </p:sp>
      <p:sp>
        <p:nvSpPr>
          <p:cNvPr id="1859587" name="Rectangle 3"/>
          <p:cNvSpPr>
            <a:spLocks noChangeArrowheads="1"/>
          </p:cNvSpPr>
          <p:nvPr/>
        </p:nvSpPr>
        <p:spPr bwMode="auto">
          <a:xfrm>
            <a:off x="990600" y="838200"/>
            <a:ext cx="7772400" cy="4648200"/>
          </a:xfrm>
          <a:prstGeom prst="rect">
            <a:avLst/>
          </a:prstGeom>
          <a:solidFill>
            <a:schemeClr val="tx1"/>
          </a:solidFill>
          <a:ln>
            <a:noFill/>
          </a:ln>
          <a:extLs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algn="l" eaLnBrk="0" hangingPunct="0">
              <a:lnSpc>
                <a:spcPct val="100000"/>
              </a:lnSpc>
              <a:spcBef>
                <a:spcPct val="20000"/>
              </a:spcBef>
              <a:buClr>
                <a:srgbClr val="000000"/>
              </a:buClr>
              <a:buFontTx/>
              <a:buAutoNum type="arabicPeriod"/>
            </a:pPr>
            <a:r>
              <a:rPr lang="en-US" sz="2400" b="1" dirty="0"/>
              <a:t>Link Processes to Objectives</a:t>
            </a:r>
          </a:p>
          <a:p>
            <a:pPr marL="457200" indent="-457200" algn="l" eaLnBrk="0" hangingPunct="0">
              <a:lnSpc>
                <a:spcPct val="100000"/>
              </a:lnSpc>
              <a:spcBef>
                <a:spcPct val="20000"/>
              </a:spcBef>
              <a:buClr>
                <a:srgbClr val="000000"/>
              </a:buClr>
              <a:buFontTx/>
              <a:buAutoNum type="arabicPeriod"/>
            </a:pPr>
            <a:endParaRPr lang="en-US" sz="2400" b="1" dirty="0"/>
          </a:p>
          <a:p>
            <a:pPr marL="457200" indent="-457200" algn="l" eaLnBrk="0" hangingPunct="0">
              <a:lnSpc>
                <a:spcPct val="100000"/>
              </a:lnSpc>
              <a:spcBef>
                <a:spcPct val="20000"/>
              </a:spcBef>
              <a:buClr>
                <a:srgbClr val="000000"/>
              </a:buClr>
              <a:buFontTx/>
              <a:buChar char="•"/>
            </a:pPr>
            <a:r>
              <a:rPr lang="en-US" sz="2400" dirty="0"/>
              <a:t>Using the PMP framework, establish a clear understanding of your service group’s purpose, or value, and your objectives. Update as necessary.</a:t>
            </a:r>
          </a:p>
          <a:p>
            <a:pPr marL="838200" lvl="1" indent="-381000" algn="l" eaLnBrk="0" hangingPunct="0">
              <a:lnSpc>
                <a:spcPct val="100000"/>
              </a:lnSpc>
              <a:spcBef>
                <a:spcPct val="20000"/>
              </a:spcBef>
              <a:buClr>
                <a:srgbClr val="000000"/>
              </a:buClr>
              <a:buFontTx/>
              <a:buChar char="•"/>
            </a:pPr>
            <a:endParaRPr lang="en-US" sz="2000" dirty="0"/>
          </a:p>
          <a:p>
            <a:pPr marL="457200" indent="-457200" algn="l" eaLnBrk="0" hangingPunct="0">
              <a:lnSpc>
                <a:spcPct val="100000"/>
              </a:lnSpc>
              <a:spcBef>
                <a:spcPct val="20000"/>
              </a:spcBef>
              <a:buClr>
                <a:srgbClr val="000000"/>
              </a:buClr>
              <a:buFontTx/>
              <a:buChar char="•"/>
            </a:pPr>
            <a:r>
              <a:rPr lang="en-US" sz="2400" dirty="0"/>
              <a:t>Identify linkages between your processes (work that is done) and defined objectives to increase the likelihood that improved process results will contribute  to total service group accomplishments.</a:t>
            </a:r>
          </a:p>
          <a:p>
            <a:pPr marL="1257300" lvl="2" indent="-342900" algn="l" eaLnBrk="0" hangingPunct="0">
              <a:lnSpc>
                <a:spcPct val="100000"/>
              </a:lnSpc>
              <a:spcBef>
                <a:spcPct val="20000"/>
              </a:spcBef>
              <a:buClr>
                <a:srgbClr val="000000"/>
              </a:buClr>
              <a:buFontTx/>
              <a:buChar char="•"/>
            </a:pPr>
            <a:endParaRPr lang="en-US" sz="1800" dirty="0"/>
          </a:p>
          <a:p>
            <a:pPr marL="1257300" lvl="2" indent="-342900" algn="l" eaLnBrk="0" hangingPunct="0">
              <a:lnSpc>
                <a:spcPct val="100000"/>
              </a:lnSpc>
              <a:spcBef>
                <a:spcPct val="20000"/>
              </a:spcBef>
              <a:buClr>
                <a:srgbClr val="000000"/>
              </a:buClr>
            </a:pPr>
            <a:endParaRPr lang="en-US" sz="1800" dirty="0"/>
          </a:p>
          <a:p>
            <a:pPr marL="1257300" lvl="2" indent="-342900" algn="l" eaLnBrk="0" hangingPunct="0">
              <a:lnSpc>
                <a:spcPct val="100000"/>
              </a:lnSpc>
              <a:spcBef>
                <a:spcPct val="20000"/>
              </a:spcBef>
              <a:buClr>
                <a:srgbClr val="000000"/>
              </a:buClr>
              <a:buFontTx/>
              <a:buChar char="•"/>
            </a:pPr>
            <a:endParaRPr lang="en-US" sz="1800" dirty="0"/>
          </a:p>
          <a:p>
            <a:pPr marL="838200" lvl="1" indent="-381000" algn="l" eaLnBrk="0" hangingPunct="0">
              <a:lnSpc>
                <a:spcPct val="100000"/>
              </a:lnSpc>
              <a:spcBef>
                <a:spcPct val="20000"/>
              </a:spcBef>
              <a:buClr>
                <a:srgbClr val="000000"/>
              </a:buClr>
            </a:pPr>
            <a:r>
              <a:rPr lang="en-US" sz="2400" dirty="0"/>
              <a:t> </a:t>
            </a:r>
            <a:r>
              <a:rPr lang="en-US" sz="2000" b="1" dirty="0"/>
              <a:t>	</a:t>
            </a:r>
          </a:p>
          <a:p>
            <a:pPr marL="457200" indent="-457200" algn="l" eaLnBrk="0" hangingPunct="0">
              <a:lnSpc>
                <a:spcPct val="100000"/>
              </a:lnSpc>
              <a:spcBef>
                <a:spcPct val="20000"/>
              </a:spcBef>
              <a:buClr>
                <a:srgbClr val="000000"/>
              </a:buClr>
            </a:pPr>
            <a:r>
              <a:rPr lang="en-US" sz="2400" dirty="0"/>
              <a:t>	</a:t>
            </a:r>
          </a:p>
          <a:p>
            <a:pPr marL="457200" indent="-457200" algn="l" eaLnBrk="0" hangingPunct="0">
              <a:lnSpc>
                <a:spcPct val="100000"/>
              </a:lnSpc>
              <a:spcBef>
                <a:spcPct val="20000"/>
              </a:spcBef>
              <a:buClr>
                <a:srgbClr val="000000"/>
              </a:buClr>
            </a:pPr>
            <a:r>
              <a:rPr lang="en-US" sz="2400" dirty="0"/>
              <a:t/>
            </a:r>
            <a:br>
              <a:rPr lang="en-US" sz="2400" dirty="0"/>
            </a:br>
            <a:r>
              <a:rPr lang="en-US" sz="2400" dirty="0"/>
              <a:t>	</a:t>
            </a:r>
          </a:p>
        </p:txBody>
      </p:sp>
      <p:pic>
        <p:nvPicPr>
          <p:cNvPr id="1859617" name="Picture 33" descr="This picture shows linkages."/>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3352800" y="4876800"/>
            <a:ext cx="2667000" cy="17748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59587">
                                            <p:txEl>
                                              <p:pRg st="0" end="0"/>
                                            </p:txEl>
                                          </p:spTgt>
                                        </p:tgtEl>
                                        <p:attrNameLst>
                                          <p:attrName>style.visibility</p:attrName>
                                        </p:attrNameLst>
                                      </p:cBhvr>
                                      <p:to>
                                        <p:strVal val="visible"/>
                                      </p:to>
                                    </p:set>
                                    <p:animEffect transition="in" filter="wipe(down)">
                                      <p:cBhvr>
                                        <p:cTn id="7" dur="500"/>
                                        <p:tgtEl>
                                          <p:spTgt spid="1859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59587">
                                            <p:txEl>
                                              <p:pRg st="2" end="2"/>
                                            </p:txEl>
                                          </p:spTgt>
                                        </p:tgtEl>
                                        <p:attrNameLst>
                                          <p:attrName>style.visibility</p:attrName>
                                        </p:attrNameLst>
                                      </p:cBhvr>
                                      <p:to>
                                        <p:strVal val="visible"/>
                                      </p:to>
                                    </p:set>
                                    <p:animEffect transition="in" filter="wipe(down)">
                                      <p:cBhvr>
                                        <p:cTn id="12" dur="500"/>
                                        <p:tgtEl>
                                          <p:spTgt spid="185958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59587">
                                            <p:txEl>
                                              <p:pRg st="4" end="4"/>
                                            </p:txEl>
                                          </p:spTgt>
                                        </p:tgtEl>
                                        <p:attrNameLst>
                                          <p:attrName>style.visibility</p:attrName>
                                        </p:attrNameLst>
                                      </p:cBhvr>
                                      <p:to>
                                        <p:strVal val="visible"/>
                                      </p:to>
                                    </p:set>
                                    <p:animEffect transition="in" filter="wipe(down)">
                                      <p:cBhvr>
                                        <p:cTn id="17" dur="500"/>
                                        <p:tgtEl>
                                          <p:spTgt spid="1859587">
                                            <p:txEl>
                                              <p:pRg st="4" end="4"/>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59587">
                                            <p:txEl>
                                              <p:pRg st="8" end="8"/>
                                            </p:txEl>
                                          </p:spTgt>
                                        </p:tgtEl>
                                        <p:attrNameLst>
                                          <p:attrName>style.visibility</p:attrName>
                                        </p:attrNameLst>
                                      </p:cBhvr>
                                      <p:to>
                                        <p:strVal val="visible"/>
                                      </p:to>
                                    </p:set>
                                    <p:animEffect transition="in" filter="wipe(down)">
                                      <p:cBhvr>
                                        <p:cTn id="20" dur="500"/>
                                        <p:tgtEl>
                                          <p:spTgt spid="1859587">
                                            <p:txEl>
                                              <p:pRg st="8" end="8"/>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859587">
                                            <p:txEl>
                                              <p:pRg st="9" end="9"/>
                                            </p:txEl>
                                          </p:spTgt>
                                        </p:tgtEl>
                                        <p:attrNameLst>
                                          <p:attrName>style.visibility</p:attrName>
                                        </p:attrNameLst>
                                      </p:cBhvr>
                                      <p:to>
                                        <p:strVal val="visible"/>
                                      </p:to>
                                    </p:set>
                                    <p:animEffect transition="in" filter="wipe(down)">
                                      <p:cBhvr>
                                        <p:cTn id="25" dur="500"/>
                                        <p:tgtEl>
                                          <p:spTgt spid="1859587">
                                            <p:txEl>
                                              <p:pRg st="9" end="9"/>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859587">
                                            <p:txEl>
                                              <p:pRg st="10" end="10"/>
                                            </p:txEl>
                                          </p:spTgt>
                                        </p:tgtEl>
                                        <p:attrNameLst>
                                          <p:attrName>style.visibility</p:attrName>
                                        </p:attrNameLst>
                                      </p:cBhvr>
                                      <p:to>
                                        <p:strVal val="visible"/>
                                      </p:to>
                                    </p:set>
                                    <p:animEffect transition="in" filter="wipe(down)">
                                      <p:cBhvr>
                                        <p:cTn id="30" dur="500"/>
                                        <p:tgtEl>
                                          <p:spTgt spid="18595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9587"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544538B0-A2FD-4183-9B12-BD334782D844}" type="slidenum">
              <a:rPr lang="en-US" altLang="en-US"/>
              <a:pPr/>
              <a:t>29</a:t>
            </a:fld>
            <a:endParaRPr lang="en-US" altLang="en-US"/>
          </a:p>
        </p:txBody>
      </p:sp>
      <p:sp>
        <p:nvSpPr>
          <p:cNvPr id="1863684" name="Rectangle 4"/>
          <p:cNvSpPr>
            <a:spLocks noGrp="1" noChangeArrowheads="1"/>
          </p:cNvSpPr>
          <p:nvPr>
            <p:ph type="title"/>
          </p:nvPr>
        </p:nvSpPr>
        <p:spPr>
          <a:noFill/>
          <a:ln/>
        </p:spPr>
        <p:txBody>
          <a:bodyPr/>
          <a:lstStyle/>
          <a:p>
            <a:r>
              <a:rPr lang="en-US" sz="2100" dirty="0"/>
              <a:t>Steps to Develop and Manage with Measures </a:t>
            </a:r>
            <a:r>
              <a:rPr lang="en-US" sz="1600" dirty="0" smtClean="0"/>
              <a:t>(Identify)</a:t>
            </a:r>
            <a:endParaRPr lang="en-US" sz="1600" dirty="0"/>
          </a:p>
        </p:txBody>
      </p:sp>
      <p:sp>
        <p:nvSpPr>
          <p:cNvPr id="1863683" name="Rectangle 3"/>
          <p:cNvSpPr>
            <a:spLocks noChangeArrowheads="1"/>
          </p:cNvSpPr>
          <p:nvPr/>
        </p:nvSpPr>
        <p:spPr bwMode="auto">
          <a:xfrm>
            <a:off x="1143000" y="9144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algn="l" eaLnBrk="0" hangingPunct="0">
              <a:lnSpc>
                <a:spcPct val="100000"/>
              </a:lnSpc>
              <a:spcBef>
                <a:spcPct val="20000"/>
              </a:spcBef>
              <a:buClr>
                <a:srgbClr val="000000"/>
              </a:buClr>
              <a:buFontTx/>
              <a:buAutoNum type="arabicPeriod" startAt="2"/>
            </a:pPr>
            <a:r>
              <a:rPr lang="en-US" sz="2400" b="1" dirty="0"/>
              <a:t>Identify and Select Performance Measures</a:t>
            </a:r>
          </a:p>
          <a:p>
            <a:pPr marL="457200" indent="-457200" algn="l" eaLnBrk="0" hangingPunct="0">
              <a:lnSpc>
                <a:spcPct val="100000"/>
              </a:lnSpc>
              <a:spcBef>
                <a:spcPct val="20000"/>
              </a:spcBef>
              <a:buClr>
                <a:srgbClr val="000000"/>
              </a:buClr>
              <a:buFontTx/>
              <a:buAutoNum type="arabicPeriod" startAt="2"/>
            </a:pPr>
            <a:endParaRPr lang="en-US" sz="2400" b="1" dirty="0"/>
          </a:p>
          <a:p>
            <a:pPr marL="457200" indent="-457200" algn="l" eaLnBrk="0" hangingPunct="0">
              <a:lnSpc>
                <a:spcPct val="100000"/>
              </a:lnSpc>
              <a:spcBef>
                <a:spcPct val="20000"/>
              </a:spcBef>
              <a:buClr>
                <a:srgbClr val="000000"/>
              </a:buClr>
              <a:buFontTx/>
              <a:buChar char="•"/>
            </a:pPr>
            <a:r>
              <a:rPr lang="en-US" sz="2400" dirty="0"/>
              <a:t>Within the objectives, identify what process is being measured, where applicable, and the goals of each process being measured.</a:t>
            </a:r>
          </a:p>
          <a:p>
            <a:pPr marL="457200" indent="-457200" algn="l" eaLnBrk="0" hangingPunct="0">
              <a:lnSpc>
                <a:spcPct val="100000"/>
              </a:lnSpc>
              <a:spcBef>
                <a:spcPct val="20000"/>
              </a:spcBef>
              <a:buClr>
                <a:srgbClr val="000000"/>
              </a:buClr>
              <a:buFontTx/>
              <a:buChar char="•"/>
            </a:pPr>
            <a:r>
              <a:rPr lang="en-US" sz="2400" dirty="0"/>
              <a:t>Decide how requirements will be met.</a:t>
            </a:r>
          </a:p>
          <a:p>
            <a:pPr marL="457200" indent="-457200" algn="l" eaLnBrk="0" hangingPunct="0">
              <a:lnSpc>
                <a:spcPct val="100000"/>
              </a:lnSpc>
              <a:spcBef>
                <a:spcPct val="20000"/>
              </a:spcBef>
              <a:buClr>
                <a:srgbClr val="000000"/>
              </a:buClr>
              <a:buFontTx/>
              <a:buChar char="•"/>
            </a:pPr>
            <a:r>
              <a:rPr lang="en-US" sz="2400" dirty="0"/>
              <a:t>Know the purpose of the results.</a:t>
            </a:r>
          </a:p>
          <a:p>
            <a:pPr marL="457200" indent="-457200" algn="l" eaLnBrk="0" hangingPunct="0">
              <a:lnSpc>
                <a:spcPct val="100000"/>
              </a:lnSpc>
              <a:spcBef>
                <a:spcPct val="20000"/>
              </a:spcBef>
              <a:buClr>
                <a:srgbClr val="000000"/>
              </a:buClr>
              <a:buFontTx/>
              <a:buChar char="•"/>
            </a:pPr>
            <a:r>
              <a:rPr lang="en-US" sz="2400" dirty="0"/>
              <a:t>Understand why the results matter.</a:t>
            </a:r>
          </a:p>
          <a:p>
            <a:pPr marL="457200" indent="-457200" algn="l" eaLnBrk="0" hangingPunct="0">
              <a:lnSpc>
                <a:spcPct val="100000"/>
              </a:lnSpc>
              <a:spcBef>
                <a:spcPct val="20000"/>
              </a:spcBef>
              <a:buClr>
                <a:srgbClr val="000000"/>
              </a:buClr>
              <a:buFontTx/>
              <a:buChar char="•"/>
            </a:pPr>
            <a:r>
              <a:rPr lang="en-US" sz="2400" dirty="0"/>
              <a:t>Measure that which is most important.</a:t>
            </a:r>
          </a:p>
          <a:p>
            <a:pPr marL="838200" lvl="1" indent="-381000" algn="l" eaLnBrk="0" hangingPunct="0">
              <a:lnSpc>
                <a:spcPct val="100000"/>
              </a:lnSpc>
              <a:spcBef>
                <a:spcPct val="20000"/>
              </a:spcBef>
              <a:buClr>
                <a:srgbClr val="000000"/>
              </a:buClr>
              <a:buFontTx/>
              <a:buChar char="•"/>
            </a:pPr>
            <a:endParaRPr lang="en-US" sz="2000" dirty="0"/>
          </a:p>
          <a:p>
            <a:pPr marL="838200" lvl="1" indent="-381000" algn="l" eaLnBrk="0" hangingPunct="0">
              <a:lnSpc>
                <a:spcPct val="100000"/>
              </a:lnSpc>
              <a:spcBef>
                <a:spcPct val="20000"/>
              </a:spcBef>
              <a:buClr>
                <a:srgbClr val="000000"/>
              </a:buClr>
              <a:buFontTx/>
              <a:buChar char="•"/>
            </a:pPr>
            <a:endParaRPr lang="en-US" sz="2000" dirty="0"/>
          </a:p>
          <a:p>
            <a:pPr marL="838200" lvl="1" indent="-381000" algn="l" eaLnBrk="0" hangingPunct="0">
              <a:lnSpc>
                <a:spcPct val="100000"/>
              </a:lnSpc>
              <a:spcBef>
                <a:spcPct val="20000"/>
              </a:spcBef>
              <a:buClr>
                <a:srgbClr val="000000"/>
              </a:buClr>
              <a:buFontTx/>
              <a:buChar char="•"/>
            </a:pPr>
            <a:endParaRPr lang="en-US" sz="2000" dirty="0"/>
          </a:p>
          <a:p>
            <a:pPr marL="838200" lvl="1" indent="-381000" algn="l" eaLnBrk="0" hangingPunct="0">
              <a:lnSpc>
                <a:spcPct val="100000"/>
              </a:lnSpc>
              <a:spcBef>
                <a:spcPct val="20000"/>
              </a:spcBef>
              <a:buClr>
                <a:srgbClr val="000000"/>
              </a:buClr>
            </a:pPr>
            <a:endParaRPr lang="en-US" sz="2000" dirty="0"/>
          </a:p>
          <a:p>
            <a:pPr marL="1257300" lvl="2" indent="-342900" algn="l" eaLnBrk="0" hangingPunct="0">
              <a:lnSpc>
                <a:spcPct val="100000"/>
              </a:lnSpc>
              <a:spcBef>
                <a:spcPct val="20000"/>
              </a:spcBef>
              <a:buClr>
                <a:srgbClr val="000000"/>
              </a:buClr>
              <a:buFontTx/>
              <a:buChar char="•"/>
            </a:pPr>
            <a:endParaRPr lang="en-US" sz="1800" dirty="0"/>
          </a:p>
          <a:p>
            <a:pPr marL="838200" lvl="1" indent="-381000" algn="l" eaLnBrk="0" hangingPunct="0">
              <a:lnSpc>
                <a:spcPct val="100000"/>
              </a:lnSpc>
              <a:spcBef>
                <a:spcPct val="20000"/>
              </a:spcBef>
              <a:buClr>
                <a:srgbClr val="000000"/>
              </a:buClr>
            </a:pPr>
            <a:r>
              <a:rPr lang="en-US" sz="2000" dirty="0"/>
              <a:t>	</a:t>
            </a:r>
          </a:p>
        </p:txBody>
      </p:sp>
      <p:pic>
        <p:nvPicPr>
          <p:cNvPr id="1863686" name="Picture 6" descr="This is a picture of a customer purchasing a hotdog at a hotdog stand."/>
          <p:cNvPicPr>
            <a:picLocks noChangeAspect="1" noChangeArrowheads="1"/>
          </p:cNvPicPr>
          <p:nvPr/>
        </p:nvPicPr>
        <p:blipFill>
          <a:blip r:embed="rId2">
            <a:lum bright="22000"/>
            <a:extLst>
              <a:ext uri="{28A0092B-C50C-407E-A947-70E740481C1C}">
                <a14:useLocalDpi xmlns:a14="http://schemas.microsoft.com/office/drawing/2010/main" val="0"/>
              </a:ext>
            </a:extLst>
          </a:blip>
          <a:srcRect/>
          <a:stretch>
            <a:fillRect/>
          </a:stretch>
        </p:blipFill>
        <p:spPr bwMode="auto">
          <a:xfrm>
            <a:off x="3733800" y="4875213"/>
            <a:ext cx="1905000" cy="1763712"/>
          </a:xfrm>
          <a:prstGeom prst="rect">
            <a:avLst/>
          </a:prstGeom>
          <a:noFill/>
          <a:extLst>
            <a:ext uri="{909E8E84-426E-40DD-AFC4-6F175D3DCCD1}">
              <a14:hiddenFill xmlns:a14="http://schemas.microsoft.com/office/drawing/2010/main">
                <a:solidFill>
                  <a:srgbClr val="FFFFFF"/>
                </a:solidFill>
              </a14:hiddenFill>
            </a:ext>
          </a:extLst>
        </p:spPr>
      </p:pic>
      <p:sp>
        <p:nvSpPr>
          <p:cNvPr id="1863687" name="Text Box 7"/>
          <p:cNvSpPr txBox="1">
            <a:spLocks noChangeArrowheads="1"/>
          </p:cNvSpPr>
          <p:nvPr/>
        </p:nvSpPr>
        <p:spPr bwMode="auto">
          <a:xfrm>
            <a:off x="5486400" y="5105400"/>
            <a:ext cx="3657600" cy="78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sz="1800"/>
              <a:t>NOTE:</a:t>
            </a:r>
          </a:p>
          <a:p>
            <a:pPr algn="l"/>
            <a:r>
              <a:rPr lang="en-US" sz="1800"/>
              <a:t>Effective performance measures reflect a strong customer focus.</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63683">
                                            <p:txEl>
                                              <p:pRg st="0" end="0"/>
                                            </p:txEl>
                                          </p:spTgt>
                                        </p:tgtEl>
                                        <p:attrNameLst>
                                          <p:attrName>style.visibility</p:attrName>
                                        </p:attrNameLst>
                                      </p:cBhvr>
                                      <p:to>
                                        <p:strVal val="visible"/>
                                      </p:to>
                                    </p:set>
                                    <p:animEffect transition="in" filter="wipe(down)">
                                      <p:cBhvr>
                                        <p:cTn id="7" dur="500"/>
                                        <p:tgtEl>
                                          <p:spTgt spid="18636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63683">
                                            <p:txEl>
                                              <p:pRg st="2" end="2"/>
                                            </p:txEl>
                                          </p:spTgt>
                                        </p:tgtEl>
                                        <p:attrNameLst>
                                          <p:attrName>style.visibility</p:attrName>
                                        </p:attrNameLst>
                                      </p:cBhvr>
                                      <p:to>
                                        <p:strVal val="visible"/>
                                      </p:to>
                                    </p:set>
                                    <p:animEffect transition="in" filter="wipe(down)">
                                      <p:cBhvr>
                                        <p:cTn id="12" dur="500"/>
                                        <p:tgtEl>
                                          <p:spTgt spid="18636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63683">
                                            <p:txEl>
                                              <p:pRg st="3" end="3"/>
                                            </p:txEl>
                                          </p:spTgt>
                                        </p:tgtEl>
                                        <p:attrNameLst>
                                          <p:attrName>style.visibility</p:attrName>
                                        </p:attrNameLst>
                                      </p:cBhvr>
                                      <p:to>
                                        <p:strVal val="visible"/>
                                      </p:to>
                                    </p:set>
                                    <p:animEffect transition="in" filter="wipe(down)">
                                      <p:cBhvr>
                                        <p:cTn id="17" dur="500"/>
                                        <p:tgtEl>
                                          <p:spTgt spid="186368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63683">
                                            <p:txEl>
                                              <p:pRg st="4" end="4"/>
                                            </p:txEl>
                                          </p:spTgt>
                                        </p:tgtEl>
                                        <p:attrNameLst>
                                          <p:attrName>style.visibility</p:attrName>
                                        </p:attrNameLst>
                                      </p:cBhvr>
                                      <p:to>
                                        <p:strVal val="visible"/>
                                      </p:to>
                                    </p:set>
                                    <p:animEffect transition="in" filter="wipe(down)">
                                      <p:cBhvr>
                                        <p:cTn id="22" dur="500"/>
                                        <p:tgtEl>
                                          <p:spTgt spid="186368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63683">
                                            <p:txEl>
                                              <p:pRg st="5" end="5"/>
                                            </p:txEl>
                                          </p:spTgt>
                                        </p:tgtEl>
                                        <p:attrNameLst>
                                          <p:attrName>style.visibility</p:attrName>
                                        </p:attrNameLst>
                                      </p:cBhvr>
                                      <p:to>
                                        <p:strVal val="visible"/>
                                      </p:to>
                                    </p:set>
                                    <p:animEffect transition="in" filter="wipe(down)">
                                      <p:cBhvr>
                                        <p:cTn id="27" dur="500"/>
                                        <p:tgtEl>
                                          <p:spTgt spid="1863683">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863683">
                                            <p:txEl>
                                              <p:pRg st="6" end="6"/>
                                            </p:txEl>
                                          </p:spTgt>
                                        </p:tgtEl>
                                        <p:attrNameLst>
                                          <p:attrName>style.visibility</p:attrName>
                                        </p:attrNameLst>
                                      </p:cBhvr>
                                      <p:to>
                                        <p:strVal val="visible"/>
                                      </p:to>
                                    </p:set>
                                    <p:animEffect transition="in" filter="wipe(down)">
                                      <p:cBhvr>
                                        <p:cTn id="32" dur="500"/>
                                        <p:tgtEl>
                                          <p:spTgt spid="1863683">
                                            <p:txEl>
                                              <p:pRg st="6" end="6"/>
                                            </p:txEl>
                                          </p:spTgt>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863683">
                                            <p:txEl>
                                              <p:pRg st="12" end="12"/>
                                            </p:txEl>
                                          </p:spTgt>
                                        </p:tgtEl>
                                        <p:attrNameLst>
                                          <p:attrName>style.visibility</p:attrName>
                                        </p:attrNameLst>
                                      </p:cBhvr>
                                      <p:to>
                                        <p:strVal val="visible"/>
                                      </p:to>
                                    </p:set>
                                    <p:animEffect transition="in" filter="wipe(down)">
                                      <p:cBhvr>
                                        <p:cTn id="35" dur="500"/>
                                        <p:tgtEl>
                                          <p:spTgt spid="186368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68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1E23BE30-C46A-43AC-8A4F-4DDC31317713}" type="slidenum">
              <a:rPr lang="en-US" altLang="en-US"/>
              <a:pPr/>
              <a:t>3</a:t>
            </a:fld>
            <a:endParaRPr lang="en-US" altLang="en-US"/>
          </a:p>
        </p:txBody>
      </p:sp>
      <p:sp>
        <p:nvSpPr>
          <p:cNvPr id="1896450" name="Rectangle 2"/>
          <p:cNvSpPr>
            <a:spLocks noGrp="1" noChangeArrowheads="1"/>
          </p:cNvSpPr>
          <p:nvPr>
            <p:ph type="title"/>
          </p:nvPr>
        </p:nvSpPr>
        <p:spPr/>
        <p:txBody>
          <a:bodyPr/>
          <a:lstStyle/>
          <a:p>
            <a:r>
              <a:rPr lang="en-US"/>
              <a:t>Background</a:t>
            </a:r>
          </a:p>
        </p:txBody>
      </p:sp>
      <p:sp>
        <p:nvSpPr>
          <p:cNvPr id="1896451" name="Rectangle 3"/>
          <p:cNvSpPr>
            <a:spLocks noChangeArrowheads="1"/>
          </p:cNvSpPr>
          <p:nvPr/>
        </p:nvSpPr>
        <p:spPr bwMode="auto">
          <a:xfrm>
            <a:off x="1219200" y="1066800"/>
            <a:ext cx="7772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pPr>
            <a:r>
              <a:rPr lang="en-US" sz="2400" dirty="0"/>
              <a:t>	The President's Management Agenda, announced in the summer of 2001, is an aggressive strategy for improving the management of the Federal government. It focuses on five areas of management weakness across the government where improvements and the most progress can be made. </a:t>
            </a:r>
          </a:p>
          <a:p>
            <a:pPr marL="342900" indent="-342900" algn="l" eaLnBrk="0" hangingPunct="0">
              <a:lnSpc>
                <a:spcPct val="100000"/>
              </a:lnSpc>
              <a:spcBef>
                <a:spcPct val="20000"/>
              </a:spcBef>
              <a:buClr>
                <a:srgbClr val="000000"/>
              </a:buClr>
            </a:pPr>
            <a:endParaRPr lang="en-US" sz="2400" dirty="0"/>
          </a:p>
          <a:p>
            <a:pPr marL="342900" indent="-342900" algn="l" eaLnBrk="0" hangingPunct="0">
              <a:lnSpc>
                <a:spcPct val="100000"/>
              </a:lnSpc>
              <a:spcBef>
                <a:spcPct val="20000"/>
              </a:spcBef>
              <a:buClr>
                <a:srgbClr val="000000"/>
              </a:buClr>
            </a:pPr>
            <a:r>
              <a:rPr lang="en-US" sz="2400" dirty="0"/>
              <a:t>	</a:t>
            </a:r>
          </a:p>
          <a:p>
            <a:pPr marL="342900" indent="-342900" algn="l" eaLnBrk="0" hangingPunct="0">
              <a:lnSpc>
                <a:spcPct val="100000"/>
              </a:lnSpc>
              <a:spcBef>
                <a:spcPct val="20000"/>
              </a:spcBef>
              <a:buClr>
                <a:srgbClr val="000000"/>
              </a:buClr>
            </a:pPr>
            <a:r>
              <a:rPr lang="en-US" sz="2400" dirty="0"/>
              <a:t>	Factual Example - </a:t>
            </a:r>
          </a:p>
          <a:p>
            <a:pPr marL="342900" indent="-342900" algn="l" eaLnBrk="0" hangingPunct="0">
              <a:lnSpc>
                <a:spcPct val="100000"/>
              </a:lnSpc>
              <a:spcBef>
                <a:spcPct val="20000"/>
              </a:spcBef>
              <a:buClr>
                <a:srgbClr val="000000"/>
              </a:buClr>
            </a:pPr>
            <a:r>
              <a:rPr lang="en-US" sz="2400" dirty="0"/>
              <a:t>	</a:t>
            </a:r>
            <a:r>
              <a:rPr lang="en-US" sz="2000" dirty="0"/>
              <a:t>The Federal government spends over $25 billion annually on IT systems and services. Do these services improve efficiency or reduce costs? It is likely they do, but without measuring and communicating the results, how will anyone know?	</a:t>
            </a:r>
          </a:p>
          <a:p>
            <a:pPr marL="342900" indent="-342900" algn="l" eaLnBrk="0" hangingPunct="0">
              <a:lnSpc>
                <a:spcPct val="100000"/>
              </a:lnSpc>
              <a:spcBef>
                <a:spcPct val="20000"/>
              </a:spcBef>
              <a:buClr>
                <a:srgbClr val="000000"/>
              </a:buClr>
            </a:pPr>
            <a:endParaRPr lang="en-US" sz="2000" dirty="0"/>
          </a:p>
          <a:p>
            <a:pPr marL="342900" indent="-342900" algn="l" eaLnBrk="0" hangingPunct="0">
              <a:lnSpc>
                <a:spcPct val="100000"/>
              </a:lnSpc>
              <a:spcBef>
                <a:spcPct val="20000"/>
              </a:spcBef>
              <a:buClr>
                <a:srgbClr val="000000"/>
              </a:buClr>
            </a:pPr>
            <a:r>
              <a:rPr lang="en-US" sz="2000" dirty="0"/>
              <a:t>	</a:t>
            </a:r>
          </a:p>
        </p:txBody>
      </p:sp>
      <p:pic>
        <p:nvPicPr>
          <p:cNvPr id="1896454" name="Picture 6" descr="This is a picture of a bag of money that represents money spent on IT systems and servic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4629150"/>
            <a:ext cx="609600" cy="1009650"/>
          </a:xfrm>
          <a:prstGeom prst="rect">
            <a:avLst/>
          </a:prstGeom>
          <a:noFill/>
          <a:extLst>
            <a:ext uri="{909E8E84-426E-40DD-AFC4-6F175D3DCCD1}">
              <a14:hiddenFill xmlns:a14="http://schemas.microsoft.com/office/drawing/2010/main">
                <a:solidFill>
                  <a:srgbClr val="FFFFFF"/>
                </a:solidFill>
              </a14:hiddenFill>
            </a:ext>
          </a:extLst>
        </p:spPr>
      </p:pic>
      <p:sp>
        <p:nvSpPr>
          <p:cNvPr id="1896455" name="Text Box 7"/>
          <p:cNvSpPr txBox="1">
            <a:spLocks noChangeArrowheads="1"/>
          </p:cNvSpPr>
          <p:nvPr/>
        </p:nvSpPr>
        <p:spPr bwMode="auto">
          <a:xfrm>
            <a:off x="1524000" y="3352800"/>
            <a:ext cx="54578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t>More information at  www.whitehouse.gov/omb/budintegration/pma_index.html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96451">
                                            <p:txEl>
                                              <p:pRg st="0" end="0"/>
                                            </p:txEl>
                                          </p:spTgt>
                                        </p:tgtEl>
                                        <p:attrNameLst>
                                          <p:attrName>style.visibility</p:attrName>
                                        </p:attrNameLst>
                                      </p:cBhvr>
                                      <p:to>
                                        <p:strVal val="visible"/>
                                      </p:to>
                                    </p:set>
                                    <p:animEffect transition="in" filter="wipe(down)">
                                      <p:cBhvr>
                                        <p:cTn id="7" dur="500"/>
                                        <p:tgtEl>
                                          <p:spTgt spid="1896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96451">
                                            <p:txEl>
                                              <p:pRg st="2" end="2"/>
                                            </p:txEl>
                                          </p:spTgt>
                                        </p:tgtEl>
                                        <p:attrNameLst>
                                          <p:attrName>style.visibility</p:attrName>
                                        </p:attrNameLst>
                                      </p:cBhvr>
                                      <p:to>
                                        <p:strVal val="visible"/>
                                      </p:to>
                                    </p:set>
                                    <p:animEffect transition="in" filter="wipe(down)">
                                      <p:cBhvr>
                                        <p:cTn id="12" dur="500"/>
                                        <p:tgtEl>
                                          <p:spTgt spid="18964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96451">
                                            <p:txEl>
                                              <p:pRg st="3" end="3"/>
                                            </p:txEl>
                                          </p:spTgt>
                                        </p:tgtEl>
                                        <p:attrNameLst>
                                          <p:attrName>style.visibility</p:attrName>
                                        </p:attrNameLst>
                                      </p:cBhvr>
                                      <p:to>
                                        <p:strVal val="visible"/>
                                      </p:to>
                                    </p:set>
                                    <p:animEffect transition="in" filter="wipe(down)">
                                      <p:cBhvr>
                                        <p:cTn id="17" dur="500"/>
                                        <p:tgtEl>
                                          <p:spTgt spid="18964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96451">
                                            <p:txEl>
                                              <p:pRg st="4" end="4"/>
                                            </p:txEl>
                                          </p:spTgt>
                                        </p:tgtEl>
                                        <p:attrNameLst>
                                          <p:attrName>style.visibility</p:attrName>
                                        </p:attrNameLst>
                                      </p:cBhvr>
                                      <p:to>
                                        <p:strVal val="visible"/>
                                      </p:to>
                                    </p:set>
                                    <p:animEffect transition="in" filter="wipe(down)">
                                      <p:cBhvr>
                                        <p:cTn id="22" dur="500"/>
                                        <p:tgtEl>
                                          <p:spTgt spid="189645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896451">
                                            <p:txEl>
                                              <p:pRg st="6" end="6"/>
                                            </p:txEl>
                                          </p:spTgt>
                                        </p:tgtEl>
                                        <p:attrNameLst>
                                          <p:attrName>style.visibility</p:attrName>
                                        </p:attrNameLst>
                                      </p:cBhvr>
                                      <p:to>
                                        <p:strVal val="visible"/>
                                      </p:to>
                                    </p:set>
                                    <p:animEffect transition="in" filter="wipe(down)">
                                      <p:cBhvr>
                                        <p:cTn id="27" dur="500"/>
                                        <p:tgtEl>
                                          <p:spTgt spid="1896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6451"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B99658C7-16CC-444F-96A4-B8496EE7ECE5}" type="slidenum">
              <a:rPr lang="en-US" altLang="en-US"/>
              <a:pPr/>
              <a:t>30</a:t>
            </a:fld>
            <a:endParaRPr lang="en-US" altLang="en-US"/>
          </a:p>
        </p:txBody>
      </p:sp>
      <p:sp>
        <p:nvSpPr>
          <p:cNvPr id="1898499" name="Rectangle 3"/>
          <p:cNvSpPr>
            <a:spLocks noGrp="1" noChangeArrowheads="1"/>
          </p:cNvSpPr>
          <p:nvPr>
            <p:ph type="title"/>
          </p:nvPr>
        </p:nvSpPr>
        <p:spPr>
          <a:noFill/>
          <a:ln/>
        </p:spPr>
        <p:txBody>
          <a:bodyPr/>
          <a:lstStyle/>
          <a:p>
            <a:r>
              <a:rPr lang="en-US" sz="2100" dirty="0"/>
              <a:t>Steps to Develop and Manage with Measures </a:t>
            </a:r>
            <a:r>
              <a:rPr lang="en-US" sz="1600" dirty="0" smtClean="0"/>
              <a:t>(Baseline)</a:t>
            </a:r>
            <a:endParaRPr lang="en-US" sz="1600" dirty="0"/>
          </a:p>
        </p:txBody>
      </p:sp>
      <p:sp>
        <p:nvSpPr>
          <p:cNvPr id="1898498" name="Rectangle 2"/>
          <p:cNvSpPr>
            <a:spLocks noChangeArrowheads="1"/>
          </p:cNvSpPr>
          <p:nvPr/>
        </p:nvSpPr>
        <p:spPr bwMode="auto">
          <a:xfrm>
            <a:off x="1143000" y="9144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algn="l" eaLnBrk="0" hangingPunct="0">
              <a:lnSpc>
                <a:spcPct val="100000"/>
              </a:lnSpc>
              <a:spcBef>
                <a:spcPct val="20000"/>
              </a:spcBef>
              <a:buClr>
                <a:srgbClr val="000000"/>
              </a:buClr>
              <a:buFontTx/>
              <a:buAutoNum type="arabicPeriod" startAt="3"/>
            </a:pPr>
            <a:r>
              <a:rPr lang="en-US" sz="2400" b="1"/>
              <a:t>Establish Baseline to Compare Future Performance</a:t>
            </a:r>
          </a:p>
          <a:p>
            <a:pPr marL="457200" indent="-457200" algn="l" eaLnBrk="0" hangingPunct="0">
              <a:lnSpc>
                <a:spcPct val="100000"/>
              </a:lnSpc>
              <a:spcBef>
                <a:spcPct val="20000"/>
              </a:spcBef>
              <a:buClr>
                <a:srgbClr val="000000"/>
              </a:buClr>
              <a:buFontTx/>
              <a:buAutoNum type="arabicPeriod" startAt="3"/>
            </a:pPr>
            <a:endParaRPr lang="en-US" sz="2400" b="1"/>
          </a:p>
          <a:p>
            <a:pPr marL="457200" indent="-457200" algn="l" eaLnBrk="0" hangingPunct="0">
              <a:lnSpc>
                <a:spcPct val="100000"/>
              </a:lnSpc>
              <a:spcBef>
                <a:spcPct val="20000"/>
              </a:spcBef>
              <a:buClr>
                <a:srgbClr val="000000"/>
              </a:buClr>
              <a:buFontTx/>
              <a:buChar char="•"/>
            </a:pPr>
            <a:r>
              <a:rPr lang="en-US" sz="2400"/>
              <a:t>Baselines are an essential element of performance measurement. </a:t>
            </a:r>
          </a:p>
          <a:p>
            <a:pPr marL="457200" indent="-457200" algn="l" eaLnBrk="0" hangingPunct="0">
              <a:lnSpc>
                <a:spcPct val="100000"/>
              </a:lnSpc>
              <a:spcBef>
                <a:spcPct val="20000"/>
              </a:spcBef>
              <a:buClr>
                <a:srgbClr val="000000"/>
              </a:buClr>
              <a:buFontTx/>
              <a:buChar char="•"/>
            </a:pPr>
            <a:r>
              <a:rPr lang="en-US" sz="2400"/>
              <a:t>If no baselines exist, select measures that will establish the basis for comparing future performance, collect data about </a:t>
            </a:r>
            <a:r>
              <a:rPr lang="en-US" sz="2400" i="1"/>
              <a:t>current processes, work output</a:t>
            </a:r>
            <a:r>
              <a:rPr lang="en-US" sz="2400"/>
              <a:t>, and service group </a:t>
            </a:r>
            <a:r>
              <a:rPr lang="en-US" sz="2400" i="1"/>
              <a:t>outcomes</a:t>
            </a:r>
            <a:r>
              <a:rPr lang="en-US" sz="2400"/>
              <a:t>.</a:t>
            </a:r>
          </a:p>
          <a:p>
            <a:pPr marL="838200" lvl="1" indent="-381000" algn="l" eaLnBrk="0" hangingPunct="0">
              <a:lnSpc>
                <a:spcPct val="100000"/>
              </a:lnSpc>
              <a:spcBef>
                <a:spcPct val="20000"/>
              </a:spcBef>
              <a:buClr>
                <a:srgbClr val="000000"/>
              </a:buClr>
              <a:buFontTx/>
              <a:buChar char="•"/>
            </a:pPr>
            <a:endParaRPr lang="en-US" sz="2000"/>
          </a:p>
          <a:p>
            <a:pPr marL="838200" lvl="1" indent="-381000" algn="l" eaLnBrk="0" hangingPunct="0">
              <a:lnSpc>
                <a:spcPct val="100000"/>
              </a:lnSpc>
              <a:spcBef>
                <a:spcPct val="20000"/>
              </a:spcBef>
              <a:buClr>
                <a:srgbClr val="000000"/>
              </a:buClr>
              <a:buFontTx/>
              <a:buChar char="•"/>
            </a:pPr>
            <a:endParaRPr lang="en-US" sz="2000"/>
          </a:p>
          <a:p>
            <a:pPr marL="838200" lvl="1" indent="-381000" algn="l" eaLnBrk="0" hangingPunct="0">
              <a:lnSpc>
                <a:spcPct val="100000"/>
              </a:lnSpc>
              <a:spcBef>
                <a:spcPct val="20000"/>
              </a:spcBef>
              <a:buClr>
                <a:srgbClr val="000000"/>
              </a:buClr>
            </a:pPr>
            <a:endParaRPr lang="en-US" sz="2000"/>
          </a:p>
          <a:p>
            <a:pPr marL="1257300" lvl="2" indent="-342900" algn="l" eaLnBrk="0" hangingPunct="0">
              <a:lnSpc>
                <a:spcPct val="100000"/>
              </a:lnSpc>
              <a:spcBef>
                <a:spcPct val="20000"/>
              </a:spcBef>
              <a:buClr>
                <a:srgbClr val="000000"/>
              </a:buClr>
              <a:buFontTx/>
              <a:buChar char="•"/>
            </a:pPr>
            <a:endParaRPr lang="en-US" sz="1800"/>
          </a:p>
          <a:p>
            <a:pPr marL="838200" lvl="1" indent="-381000" algn="l" eaLnBrk="0" hangingPunct="0">
              <a:lnSpc>
                <a:spcPct val="100000"/>
              </a:lnSpc>
              <a:spcBef>
                <a:spcPct val="20000"/>
              </a:spcBef>
              <a:buClr>
                <a:srgbClr val="000000"/>
              </a:buClr>
            </a:pPr>
            <a:r>
              <a:rPr lang="en-US" sz="200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98498">
                                            <p:txEl>
                                              <p:pRg st="0" end="0"/>
                                            </p:txEl>
                                          </p:spTgt>
                                        </p:tgtEl>
                                        <p:attrNameLst>
                                          <p:attrName>style.visibility</p:attrName>
                                        </p:attrNameLst>
                                      </p:cBhvr>
                                      <p:to>
                                        <p:strVal val="visible"/>
                                      </p:to>
                                    </p:set>
                                    <p:animEffect transition="in" filter="wipe(down)">
                                      <p:cBhvr>
                                        <p:cTn id="7" dur="500"/>
                                        <p:tgtEl>
                                          <p:spTgt spid="189849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98498">
                                            <p:txEl>
                                              <p:pRg st="2" end="2"/>
                                            </p:txEl>
                                          </p:spTgt>
                                        </p:tgtEl>
                                        <p:attrNameLst>
                                          <p:attrName>style.visibility</p:attrName>
                                        </p:attrNameLst>
                                      </p:cBhvr>
                                      <p:to>
                                        <p:strVal val="visible"/>
                                      </p:to>
                                    </p:set>
                                    <p:animEffect transition="in" filter="wipe(down)">
                                      <p:cBhvr>
                                        <p:cTn id="12" dur="500"/>
                                        <p:tgtEl>
                                          <p:spTgt spid="189849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98498">
                                            <p:txEl>
                                              <p:pRg st="3" end="3"/>
                                            </p:txEl>
                                          </p:spTgt>
                                        </p:tgtEl>
                                        <p:attrNameLst>
                                          <p:attrName>style.visibility</p:attrName>
                                        </p:attrNameLst>
                                      </p:cBhvr>
                                      <p:to>
                                        <p:strVal val="visible"/>
                                      </p:to>
                                    </p:set>
                                    <p:animEffect transition="in" filter="wipe(down)">
                                      <p:cBhvr>
                                        <p:cTn id="17" dur="500"/>
                                        <p:tgtEl>
                                          <p:spTgt spid="1898498">
                                            <p:txEl>
                                              <p:pRg st="3" end="3"/>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98498">
                                            <p:txEl>
                                              <p:pRg st="8" end="8"/>
                                            </p:txEl>
                                          </p:spTgt>
                                        </p:tgtEl>
                                        <p:attrNameLst>
                                          <p:attrName>style.visibility</p:attrName>
                                        </p:attrNameLst>
                                      </p:cBhvr>
                                      <p:to>
                                        <p:strVal val="visible"/>
                                      </p:to>
                                    </p:set>
                                    <p:animEffect transition="in" filter="wipe(down)">
                                      <p:cBhvr>
                                        <p:cTn id="20" dur="500"/>
                                        <p:tgtEl>
                                          <p:spTgt spid="1898498">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8498" grpId="0" build="p"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0F4AD259-D76C-4D43-B271-975D9B84E6A5}" type="slidenum">
              <a:rPr lang="en-US" altLang="en-US"/>
              <a:pPr/>
              <a:t>31</a:t>
            </a:fld>
            <a:endParaRPr lang="en-US" altLang="en-US"/>
          </a:p>
        </p:txBody>
      </p:sp>
      <p:sp>
        <p:nvSpPr>
          <p:cNvPr id="1899523" name="Rectangle 3"/>
          <p:cNvSpPr>
            <a:spLocks noGrp="1" noChangeArrowheads="1"/>
          </p:cNvSpPr>
          <p:nvPr>
            <p:ph type="title"/>
          </p:nvPr>
        </p:nvSpPr>
        <p:spPr>
          <a:noFill/>
          <a:ln/>
        </p:spPr>
        <p:txBody>
          <a:bodyPr/>
          <a:lstStyle/>
          <a:p>
            <a:r>
              <a:rPr lang="en-US" sz="2100" dirty="0"/>
              <a:t>Steps to Develop and Manage with Measures </a:t>
            </a:r>
            <a:r>
              <a:rPr lang="en-US" sz="1600" dirty="0" smtClean="0"/>
              <a:t>(Select Processes)</a:t>
            </a:r>
            <a:endParaRPr lang="en-US" sz="1600" dirty="0"/>
          </a:p>
        </p:txBody>
      </p:sp>
      <p:sp>
        <p:nvSpPr>
          <p:cNvPr id="1899522" name="Rectangle 2"/>
          <p:cNvSpPr>
            <a:spLocks noChangeArrowheads="1"/>
          </p:cNvSpPr>
          <p:nvPr/>
        </p:nvSpPr>
        <p:spPr bwMode="auto">
          <a:xfrm>
            <a:off x="1143000" y="9144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algn="l" eaLnBrk="0" hangingPunct="0">
              <a:lnSpc>
                <a:spcPct val="100000"/>
              </a:lnSpc>
              <a:spcBef>
                <a:spcPct val="20000"/>
              </a:spcBef>
              <a:buClr>
                <a:srgbClr val="000000"/>
              </a:buClr>
              <a:buFontTx/>
              <a:buAutoNum type="arabicPeriod" startAt="4"/>
            </a:pPr>
            <a:r>
              <a:rPr lang="en-US" sz="2400" b="1"/>
              <a:t>Select Processes with the Greatest  Impact</a:t>
            </a:r>
          </a:p>
          <a:p>
            <a:pPr marL="457200" indent="-457200" algn="l" eaLnBrk="0" hangingPunct="0">
              <a:lnSpc>
                <a:spcPct val="100000"/>
              </a:lnSpc>
              <a:spcBef>
                <a:spcPct val="20000"/>
              </a:spcBef>
              <a:buClr>
                <a:srgbClr val="000000"/>
              </a:buClr>
              <a:buFontTx/>
              <a:buAutoNum type="arabicPeriod" startAt="4"/>
            </a:pPr>
            <a:endParaRPr lang="en-US" sz="2400" b="1"/>
          </a:p>
          <a:p>
            <a:pPr marL="457200" indent="-457200" algn="l" eaLnBrk="0" hangingPunct="0">
              <a:lnSpc>
                <a:spcPct val="100000"/>
              </a:lnSpc>
              <a:spcBef>
                <a:spcPct val="20000"/>
              </a:spcBef>
              <a:buClr>
                <a:srgbClr val="000000"/>
              </a:buClr>
              <a:buFontTx/>
              <a:buChar char="•"/>
            </a:pPr>
            <a:r>
              <a:rPr lang="en-US" sz="2400"/>
              <a:t>Select those processes, tied to the objectives, within each PMP perspective with the greatest operational impact.</a:t>
            </a:r>
          </a:p>
          <a:p>
            <a:pPr marL="457200" indent="-457200" algn="l" eaLnBrk="0" hangingPunct="0">
              <a:lnSpc>
                <a:spcPct val="100000"/>
              </a:lnSpc>
              <a:spcBef>
                <a:spcPct val="20000"/>
              </a:spcBef>
              <a:buClr>
                <a:srgbClr val="000000"/>
              </a:buClr>
              <a:buFontTx/>
              <a:buChar char="•"/>
            </a:pPr>
            <a:endParaRPr lang="en-US" sz="2400"/>
          </a:p>
          <a:p>
            <a:pPr marL="457200" indent="-457200" algn="l" eaLnBrk="0" hangingPunct="0">
              <a:lnSpc>
                <a:spcPct val="100000"/>
              </a:lnSpc>
              <a:spcBef>
                <a:spcPct val="20000"/>
              </a:spcBef>
              <a:buClr>
                <a:srgbClr val="000000"/>
              </a:buClr>
              <a:buFontTx/>
              <a:buChar char="•"/>
            </a:pPr>
            <a:r>
              <a:rPr lang="en-US" sz="2400"/>
              <a:t>Remember to highlight areas that will allow measurement of key elements of your primary strategy.</a:t>
            </a:r>
          </a:p>
          <a:p>
            <a:pPr marL="838200" lvl="1" indent="-381000" algn="l" eaLnBrk="0" hangingPunct="0">
              <a:lnSpc>
                <a:spcPct val="100000"/>
              </a:lnSpc>
              <a:spcBef>
                <a:spcPct val="20000"/>
              </a:spcBef>
              <a:buClr>
                <a:srgbClr val="000000"/>
              </a:buClr>
              <a:buFontTx/>
              <a:buChar char="•"/>
            </a:pPr>
            <a:endParaRPr lang="en-US" sz="2000"/>
          </a:p>
          <a:p>
            <a:pPr marL="838200" lvl="1" indent="-381000" algn="l" eaLnBrk="0" hangingPunct="0">
              <a:lnSpc>
                <a:spcPct val="100000"/>
              </a:lnSpc>
              <a:spcBef>
                <a:spcPct val="20000"/>
              </a:spcBef>
              <a:buClr>
                <a:srgbClr val="000000"/>
              </a:buClr>
              <a:buFontTx/>
              <a:buChar char="•"/>
            </a:pPr>
            <a:endParaRPr lang="en-US" sz="2000"/>
          </a:p>
          <a:p>
            <a:pPr marL="838200" lvl="1" indent="-381000" algn="l" eaLnBrk="0" hangingPunct="0">
              <a:lnSpc>
                <a:spcPct val="100000"/>
              </a:lnSpc>
              <a:spcBef>
                <a:spcPct val="20000"/>
              </a:spcBef>
              <a:buClr>
                <a:srgbClr val="000000"/>
              </a:buClr>
            </a:pPr>
            <a:endParaRPr lang="en-US" sz="2000"/>
          </a:p>
          <a:p>
            <a:pPr marL="1257300" lvl="2" indent="-342900" algn="l" eaLnBrk="0" hangingPunct="0">
              <a:lnSpc>
                <a:spcPct val="100000"/>
              </a:lnSpc>
              <a:spcBef>
                <a:spcPct val="20000"/>
              </a:spcBef>
              <a:buClr>
                <a:srgbClr val="000000"/>
              </a:buClr>
              <a:buFontTx/>
              <a:buChar char="•"/>
            </a:pPr>
            <a:endParaRPr lang="en-US" sz="1800"/>
          </a:p>
          <a:p>
            <a:pPr marL="838200" lvl="1" indent="-381000" algn="l" eaLnBrk="0" hangingPunct="0">
              <a:lnSpc>
                <a:spcPct val="100000"/>
              </a:lnSpc>
              <a:spcBef>
                <a:spcPct val="20000"/>
              </a:spcBef>
              <a:buClr>
                <a:srgbClr val="000000"/>
              </a:buClr>
            </a:pPr>
            <a:r>
              <a:rPr lang="en-US" sz="200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99522">
                                            <p:txEl>
                                              <p:pRg st="0" end="0"/>
                                            </p:txEl>
                                          </p:spTgt>
                                        </p:tgtEl>
                                        <p:attrNameLst>
                                          <p:attrName>style.visibility</p:attrName>
                                        </p:attrNameLst>
                                      </p:cBhvr>
                                      <p:to>
                                        <p:strVal val="visible"/>
                                      </p:to>
                                    </p:set>
                                    <p:animEffect transition="in" filter="wipe(down)">
                                      <p:cBhvr>
                                        <p:cTn id="7" dur="500"/>
                                        <p:tgtEl>
                                          <p:spTgt spid="189952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99522">
                                            <p:txEl>
                                              <p:pRg st="2" end="2"/>
                                            </p:txEl>
                                          </p:spTgt>
                                        </p:tgtEl>
                                        <p:attrNameLst>
                                          <p:attrName>style.visibility</p:attrName>
                                        </p:attrNameLst>
                                      </p:cBhvr>
                                      <p:to>
                                        <p:strVal val="visible"/>
                                      </p:to>
                                    </p:set>
                                    <p:animEffect transition="in" filter="wipe(down)">
                                      <p:cBhvr>
                                        <p:cTn id="12" dur="500"/>
                                        <p:tgtEl>
                                          <p:spTgt spid="189952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99522">
                                            <p:txEl>
                                              <p:pRg st="4" end="4"/>
                                            </p:txEl>
                                          </p:spTgt>
                                        </p:tgtEl>
                                        <p:attrNameLst>
                                          <p:attrName>style.visibility</p:attrName>
                                        </p:attrNameLst>
                                      </p:cBhvr>
                                      <p:to>
                                        <p:strVal val="visible"/>
                                      </p:to>
                                    </p:set>
                                    <p:animEffect transition="in" filter="wipe(down)">
                                      <p:cBhvr>
                                        <p:cTn id="17" dur="500"/>
                                        <p:tgtEl>
                                          <p:spTgt spid="1899522">
                                            <p:txEl>
                                              <p:pRg st="4" end="4"/>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899522">
                                            <p:txEl>
                                              <p:pRg st="9" end="9"/>
                                            </p:txEl>
                                          </p:spTgt>
                                        </p:tgtEl>
                                        <p:attrNameLst>
                                          <p:attrName>style.visibility</p:attrName>
                                        </p:attrNameLst>
                                      </p:cBhvr>
                                      <p:to>
                                        <p:strVal val="visible"/>
                                      </p:to>
                                    </p:set>
                                    <p:animEffect transition="in" filter="wipe(down)">
                                      <p:cBhvr>
                                        <p:cTn id="20" dur="500"/>
                                        <p:tgtEl>
                                          <p:spTgt spid="189952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9522"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5CBE2084-0960-4D60-988F-2C1CF6346C60}" type="slidenum">
              <a:rPr lang="en-US" altLang="en-US"/>
              <a:pPr/>
              <a:t>32</a:t>
            </a:fld>
            <a:endParaRPr lang="en-US" altLang="en-US"/>
          </a:p>
        </p:txBody>
      </p:sp>
      <p:sp>
        <p:nvSpPr>
          <p:cNvPr id="1939459" name="Rectangle 3"/>
          <p:cNvSpPr>
            <a:spLocks noGrp="1" noChangeArrowheads="1"/>
          </p:cNvSpPr>
          <p:nvPr>
            <p:ph type="title"/>
          </p:nvPr>
        </p:nvSpPr>
        <p:spPr>
          <a:noFill/>
          <a:ln/>
        </p:spPr>
        <p:txBody>
          <a:bodyPr/>
          <a:lstStyle/>
          <a:p>
            <a:r>
              <a:rPr lang="en-US" sz="2100" dirty="0"/>
              <a:t>Steps to Develop and Manage with Measures </a:t>
            </a:r>
            <a:r>
              <a:rPr lang="en-US" sz="1600" dirty="0" smtClean="0"/>
              <a:t>(Collect data)</a:t>
            </a:r>
            <a:endParaRPr lang="en-US" sz="1600" dirty="0"/>
          </a:p>
        </p:txBody>
      </p:sp>
      <p:sp>
        <p:nvSpPr>
          <p:cNvPr id="1939458" name="Rectangle 2"/>
          <p:cNvSpPr>
            <a:spLocks noChangeArrowheads="1"/>
          </p:cNvSpPr>
          <p:nvPr/>
        </p:nvSpPr>
        <p:spPr bwMode="auto">
          <a:xfrm>
            <a:off x="1143000" y="10668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algn="l" eaLnBrk="0" hangingPunct="0">
              <a:lnSpc>
                <a:spcPct val="100000"/>
              </a:lnSpc>
              <a:spcBef>
                <a:spcPct val="20000"/>
              </a:spcBef>
              <a:buClr>
                <a:srgbClr val="000000"/>
              </a:buClr>
              <a:buFontTx/>
              <a:buAutoNum type="arabicPeriod" startAt="5"/>
            </a:pPr>
            <a:r>
              <a:rPr lang="en-US" sz="2400" b="1"/>
              <a:t>Collect Data </a:t>
            </a:r>
          </a:p>
          <a:p>
            <a:pPr marL="457200" indent="-457200" algn="l" eaLnBrk="0" hangingPunct="0">
              <a:lnSpc>
                <a:spcPct val="100000"/>
              </a:lnSpc>
              <a:spcBef>
                <a:spcPct val="20000"/>
              </a:spcBef>
              <a:buClr>
                <a:srgbClr val="000000"/>
              </a:buClr>
              <a:buFontTx/>
              <a:buAutoNum type="arabicPeriod" startAt="5"/>
            </a:pPr>
            <a:endParaRPr lang="en-US" sz="2400" b="1"/>
          </a:p>
          <a:p>
            <a:pPr marL="457200" indent="-457200" algn="l" eaLnBrk="0" hangingPunct="0">
              <a:lnSpc>
                <a:spcPct val="100000"/>
              </a:lnSpc>
              <a:spcBef>
                <a:spcPct val="20000"/>
              </a:spcBef>
              <a:buClr>
                <a:srgbClr val="000000"/>
              </a:buClr>
              <a:buFontTx/>
              <a:buChar char="•"/>
            </a:pPr>
            <a:r>
              <a:rPr lang="en-US" sz="2400"/>
              <a:t>Address data collection during development of measures.</a:t>
            </a:r>
          </a:p>
          <a:p>
            <a:pPr marL="457200" indent="-457200" algn="l" eaLnBrk="0" hangingPunct="0">
              <a:lnSpc>
                <a:spcPct val="100000"/>
              </a:lnSpc>
              <a:spcBef>
                <a:spcPct val="20000"/>
              </a:spcBef>
              <a:buClr>
                <a:srgbClr val="000000"/>
              </a:buClr>
              <a:buFontTx/>
              <a:buChar char="•"/>
            </a:pPr>
            <a:r>
              <a:rPr lang="en-US" sz="2400"/>
              <a:t>Decide the “what, when, where, how and by whom” of collecting the data and document it.</a:t>
            </a:r>
          </a:p>
          <a:p>
            <a:pPr marL="457200" indent="-457200" algn="l" eaLnBrk="0" hangingPunct="0">
              <a:lnSpc>
                <a:spcPct val="100000"/>
              </a:lnSpc>
              <a:spcBef>
                <a:spcPct val="20000"/>
              </a:spcBef>
              <a:buClr>
                <a:srgbClr val="000000"/>
              </a:buClr>
              <a:buFontTx/>
              <a:buChar char="•"/>
            </a:pPr>
            <a:r>
              <a:rPr lang="en-US" sz="2400"/>
              <a:t>Validate data.</a:t>
            </a:r>
          </a:p>
          <a:p>
            <a:pPr marL="838200" lvl="1" indent="-381000" algn="l" eaLnBrk="0" hangingPunct="0">
              <a:lnSpc>
                <a:spcPct val="100000"/>
              </a:lnSpc>
              <a:spcBef>
                <a:spcPct val="20000"/>
              </a:spcBef>
              <a:buClr>
                <a:srgbClr val="000000"/>
              </a:buClr>
              <a:buFontTx/>
              <a:buChar char="•"/>
            </a:pPr>
            <a:r>
              <a:rPr lang="en-US" sz="2000"/>
              <a:t>Review performance measures to verify they represent what they intend to gauge – </a:t>
            </a:r>
            <a:r>
              <a:rPr lang="en-US" sz="2000" i="1"/>
              <a:t>Are we measuring the right thing?</a:t>
            </a:r>
          </a:p>
          <a:p>
            <a:pPr marL="838200" lvl="1" indent="-381000" algn="l" eaLnBrk="0" hangingPunct="0">
              <a:lnSpc>
                <a:spcPct val="100000"/>
              </a:lnSpc>
              <a:spcBef>
                <a:spcPct val="20000"/>
              </a:spcBef>
              <a:buClr>
                <a:srgbClr val="000000"/>
              </a:buClr>
              <a:buFontTx/>
              <a:buChar char="•"/>
            </a:pPr>
            <a:endParaRPr lang="en-US" sz="2000"/>
          </a:p>
          <a:p>
            <a:pPr marL="838200" lvl="1" indent="-381000" algn="l" eaLnBrk="0" hangingPunct="0">
              <a:lnSpc>
                <a:spcPct val="100000"/>
              </a:lnSpc>
              <a:spcBef>
                <a:spcPct val="20000"/>
              </a:spcBef>
              <a:buClr>
                <a:srgbClr val="000000"/>
              </a:buClr>
            </a:pPr>
            <a:endParaRPr lang="en-US" sz="2000"/>
          </a:p>
          <a:p>
            <a:pPr marL="838200" lvl="1" indent="-381000" algn="l" eaLnBrk="0" hangingPunct="0">
              <a:lnSpc>
                <a:spcPct val="100000"/>
              </a:lnSpc>
              <a:spcBef>
                <a:spcPct val="20000"/>
              </a:spcBef>
              <a:buClr>
                <a:srgbClr val="000000"/>
              </a:buClr>
              <a:buFontTx/>
              <a:buChar char="•"/>
            </a:pPr>
            <a:endParaRPr lang="en-US" sz="2000"/>
          </a:p>
          <a:p>
            <a:pPr marL="838200" lvl="1" indent="-381000" algn="l" eaLnBrk="0" hangingPunct="0">
              <a:lnSpc>
                <a:spcPct val="100000"/>
              </a:lnSpc>
              <a:spcBef>
                <a:spcPct val="20000"/>
              </a:spcBef>
              <a:buClr>
                <a:srgbClr val="000000"/>
              </a:buClr>
              <a:buFontTx/>
              <a:buChar char="•"/>
            </a:pPr>
            <a:endParaRPr lang="en-US" sz="2000"/>
          </a:p>
          <a:p>
            <a:pPr marL="838200" lvl="1" indent="-381000" algn="l" eaLnBrk="0" hangingPunct="0">
              <a:lnSpc>
                <a:spcPct val="100000"/>
              </a:lnSpc>
              <a:spcBef>
                <a:spcPct val="20000"/>
              </a:spcBef>
              <a:buClr>
                <a:srgbClr val="000000"/>
              </a:buClr>
              <a:buFontTx/>
              <a:buChar char="•"/>
            </a:pPr>
            <a:endParaRPr lang="en-US" sz="2000"/>
          </a:p>
          <a:p>
            <a:pPr marL="838200" lvl="1" indent="-381000" algn="l" eaLnBrk="0" hangingPunct="0">
              <a:lnSpc>
                <a:spcPct val="100000"/>
              </a:lnSpc>
              <a:spcBef>
                <a:spcPct val="20000"/>
              </a:spcBef>
              <a:buClr>
                <a:srgbClr val="000000"/>
              </a:buClr>
            </a:pPr>
            <a:endParaRPr lang="en-US" sz="2000"/>
          </a:p>
          <a:p>
            <a:pPr marL="1257300" lvl="2" indent="-342900" algn="l" eaLnBrk="0" hangingPunct="0">
              <a:lnSpc>
                <a:spcPct val="100000"/>
              </a:lnSpc>
              <a:spcBef>
                <a:spcPct val="20000"/>
              </a:spcBef>
              <a:buClr>
                <a:srgbClr val="000000"/>
              </a:buClr>
              <a:buFontTx/>
              <a:buChar char="•"/>
            </a:pPr>
            <a:endParaRPr lang="en-US" sz="1800"/>
          </a:p>
          <a:p>
            <a:pPr marL="838200" lvl="1" indent="-381000" algn="l" eaLnBrk="0" hangingPunct="0">
              <a:lnSpc>
                <a:spcPct val="100000"/>
              </a:lnSpc>
              <a:spcBef>
                <a:spcPct val="20000"/>
              </a:spcBef>
              <a:buClr>
                <a:srgbClr val="000000"/>
              </a:buClr>
            </a:pPr>
            <a:r>
              <a:rPr lang="en-US" sz="2000"/>
              <a:t>	</a:t>
            </a:r>
          </a:p>
        </p:txBody>
      </p:sp>
      <p:pic>
        <p:nvPicPr>
          <p:cNvPr id="1939460" name="Picture 4" descr="This picture represents data collection."/>
          <p:cNvPicPr>
            <a:picLocks noChangeAspect="1" noChangeArrowheads="1"/>
          </p:cNvPicPr>
          <p:nvPr/>
        </p:nvPicPr>
        <p:blipFill>
          <a:blip r:embed="rId2">
            <a:lum bright="14000" contrast="14000"/>
            <a:extLst>
              <a:ext uri="{28A0092B-C50C-407E-A947-70E740481C1C}">
                <a14:useLocalDpi xmlns:a14="http://schemas.microsoft.com/office/drawing/2010/main" val="0"/>
              </a:ext>
            </a:extLst>
          </a:blip>
          <a:srcRect/>
          <a:stretch>
            <a:fillRect/>
          </a:stretch>
        </p:blipFill>
        <p:spPr bwMode="auto">
          <a:xfrm>
            <a:off x="3657600" y="5334000"/>
            <a:ext cx="2286000" cy="111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39458">
                                            <p:txEl>
                                              <p:pRg st="0" end="0"/>
                                            </p:txEl>
                                          </p:spTgt>
                                        </p:tgtEl>
                                        <p:attrNameLst>
                                          <p:attrName>style.visibility</p:attrName>
                                        </p:attrNameLst>
                                      </p:cBhvr>
                                      <p:to>
                                        <p:strVal val="visible"/>
                                      </p:to>
                                    </p:set>
                                    <p:animEffect transition="in" filter="wipe(down)">
                                      <p:cBhvr>
                                        <p:cTn id="7" dur="500"/>
                                        <p:tgtEl>
                                          <p:spTgt spid="19394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39458">
                                            <p:txEl>
                                              <p:pRg st="2" end="2"/>
                                            </p:txEl>
                                          </p:spTgt>
                                        </p:tgtEl>
                                        <p:attrNameLst>
                                          <p:attrName>style.visibility</p:attrName>
                                        </p:attrNameLst>
                                      </p:cBhvr>
                                      <p:to>
                                        <p:strVal val="visible"/>
                                      </p:to>
                                    </p:set>
                                    <p:animEffect transition="in" filter="wipe(down)">
                                      <p:cBhvr>
                                        <p:cTn id="12" dur="500"/>
                                        <p:tgtEl>
                                          <p:spTgt spid="193945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39458">
                                            <p:txEl>
                                              <p:pRg st="3" end="3"/>
                                            </p:txEl>
                                          </p:spTgt>
                                        </p:tgtEl>
                                        <p:attrNameLst>
                                          <p:attrName>style.visibility</p:attrName>
                                        </p:attrNameLst>
                                      </p:cBhvr>
                                      <p:to>
                                        <p:strVal val="visible"/>
                                      </p:to>
                                    </p:set>
                                    <p:animEffect transition="in" filter="wipe(down)">
                                      <p:cBhvr>
                                        <p:cTn id="17" dur="500"/>
                                        <p:tgtEl>
                                          <p:spTgt spid="193945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39458">
                                            <p:txEl>
                                              <p:pRg st="4" end="4"/>
                                            </p:txEl>
                                          </p:spTgt>
                                        </p:tgtEl>
                                        <p:attrNameLst>
                                          <p:attrName>style.visibility</p:attrName>
                                        </p:attrNameLst>
                                      </p:cBhvr>
                                      <p:to>
                                        <p:strVal val="visible"/>
                                      </p:to>
                                    </p:set>
                                    <p:animEffect transition="in" filter="wipe(down)">
                                      <p:cBhvr>
                                        <p:cTn id="22" dur="500"/>
                                        <p:tgtEl>
                                          <p:spTgt spid="1939458">
                                            <p:txEl>
                                              <p:pRg st="4" end="4"/>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1939458">
                                            <p:txEl>
                                              <p:pRg st="5" end="5"/>
                                            </p:txEl>
                                          </p:spTgt>
                                        </p:tgtEl>
                                        <p:attrNameLst>
                                          <p:attrName>style.visibility</p:attrName>
                                        </p:attrNameLst>
                                      </p:cBhvr>
                                      <p:to>
                                        <p:strVal val="visible"/>
                                      </p:to>
                                    </p:set>
                                    <p:animEffect transition="in" filter="wipe(down)">
                                      <p:cBhvr>
                                        <p:cTn id="25" dur="500"/>
                                        <p:tgtEl>
                                          <p:spTgt spid="1939458">
                                            <p:txEl>
                                              <p:pRg st="5" end="5"/>
                                            </p:txEl>
                                          </p:spTgt>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939458">
                                            <p:txEl>
                                              <p:pRg st="13" end="13"/>
                                            </p:txEl>
                                          </p:spTgt>
                                        </p:tgtEl>
                                        <p:attrNameLst>
                                          <p:attrName>style.visibility</p:attrName>
                                        </p:attrNameLst>
                                      </p:cBhvr>
                                      <p:to>
                                        <p:strVal val="visible"/>
                                      </p:to>
                                    </p:set>
                                    <p:animEffect transition="in" filter="wipe(down)">
                                      <p:cBhvr>
                                        <p:cTn id="28" dur="500"/>
                                        <p:tgtEl>
                                          <p:spTgt spid="1939458">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9458" grpId="0" build="p"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0"/>
          </p:nvPr>
        </p:nvSpPr>
        <p:spPr/>
        <p:txBody>
          <a:bodyPr/>
          <a:lstStyle/>
          <a:p>
            <a:fld id="{1A89C484-B66E-42BF-9C40-F4A8A4BDE08B}" type="slidenum">
              <a:rPr lang="en-US" altLang="en-US"/>
              <a:pPr/>
              <a:t>33</a:t>
            </a:fld>
            <a:endParaRPr lang="en-US" altLang="en-US"/>
          </a:p>
        </p:txBody>
      </p:sp>
      <p:sp>
        <p:nvSpPr>
          <p:cNvPr id="1950723" name="Rectangle 3"/>
          <p:cNvSpPr>
            <a:spLocks noGrp="1" noChangeArrowheads="1"/>
          </p:cNvSpPr>
          <p:nvPr>
            <p:ph type="title"/>
          </p:nvPr>
        </p:nvSpPr>
        <p:spPr>
          <a:noFill/>
          <a:ln/>
        </p:spPr>
        <p:txBody>
          <a:bodyPr/>
          <a:lstStyle/>
          <a:p>
            <a:r>
              <a:rPr lang="en-US" sz="2100" dirty="0"/>
              <a:t>Steps to Develop and Manage with Measures </a:t>
            </a:r>
            <a:r>
              <a:rPr lang="en-US" sz="1600" dirty="0" smtClean="0"/>
              <a:t>(Validate data)</a:t>
            </a:r>
            <a:endParaRPr lang="en-US" sz="1600" dirty="0"/>
          </a:p>
        </p:txBody>
      </p:sp>
      <p:sp>
        <p:nvSpPr>
          <p:cNvPr id="1950722" name="Rectangle 2"/>
          <p:cNvSpPr>
            <a:spLocks noChangeArrowheads="1"/>
          </p:cNvSpPr>
          <p:nvPr/>
        </p:nvSpPr>
        <p:spPr bwMode="auto">
          <a:xfrm>
            <a:off x="1143000" y="10668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algn="l" eaLnBrk="0" hangingPunct="0">
              <a:lnSpc>
                <a:spcPct val="100000"/>
              </a:lnSpc>
              <a:spcBef>
                <a:spcPct val="20000"/>
              </a:spcBef>
              <a:buClr>
                <a:srgbClr val="000000"/>
              </a:buClr>
            </a:pPr>
            <a:r>
              <a:rPr lang="en-US" sz="2000" b="1" dirty="0"/>
              <a:t>Validate Data</a:t>
            </a:r>
            <a:r>
              <a:rPr lang="en-US" sz="2400" b="1" dirty="0"/>
              <a:t> </a:t>
            </a:r>
            <a:r>
              <a:rPr lang="en-US" sz="1600" b="1" dirty="0"/>
              <a:t>(example)</a:t>
            </a:r>
          </a:p>
          <a:p>
            <a:pPr marL="457200" indent="-457200" algn="l" eaLnBrk="0" hangingPunct="0">
              <a:lnSpc>
                <a:spcPct val="100000"/>
              </a:lnSpc>
              <a:spcBef>
                <a:spcPct val="20000"/>
              </a:spcBef>
              <a:buClr>
                <a:srgbClr val="000000"/>
              </a:buClr>
              <a:buFontTx/>
              <a:buAutoNum type="arabicPeriod" startAt="5"/>
            </a:pPr>
            <a:endParaRPr lang="en-US" sz="1600" b="1" dirty="0"/>
          </a:p>
          <a:p>
            <a:pPr marL="838200" lvl="1" indent="-381000" algn="l" eaLnBrk="0" hangingPunct="0">
              <a:lnSpc>
                <a:spcPct val="100000"/>
              </a:lnSpc>
              <a:spcBef>
                <a:spcPct val="20000"/>
              </a:spcBef>
              <a:buClr>
                <a:srgbClr val="000000"/>
              </a:buClr>
            </a:pPr>
            <a:endParaRPr lang="en-US" sz="2000" dirty="0"/>
          </a:p>
          <a:p>
            <a:pPr marL="838200" lvl="1" indent="-381000" algn="l" eaLnBrk="0" hangingPunct="0">
              <a:lnSpc>
                <a:spcPct val="100000"/>
              </a:lnSpc>
              <a:spcBef>
                <a:spcPct val="20000"/>
              </a:spcBef>
              <a:buClr>
                <a:srgbClr val="000000"/>
              </a:buClr>
              <a:buFontTx/>
              <a:buChar char="•"/>
            </a:pPr>
            <a:endParaRPr lang="en-US" sz="2000" dirty="0"/>
          </a:p>
          <a:p>
            <a:pPr marL="838200" lvl="1" indent="-381000" algn="l" eaLnBrk="0" hangingPunct="0">
              <a:lnSpc>
                <a:spcPct val="100000"/>
              </a:lnSpc>
              <a:spcBef>
                <a:spcPct val="20000"/>
              </a:spcBef>
              <a:buClr>
                <a:srgbClr val="000000"/>
              </a:buClr>
              <a:buFontTx/>
              <a:buChar char="•"/>
            </a:pPr>
            <a:endParaRPr lang="en-US" sz="2000" dirty="0"/>
          </a:p>
          <a:p>
            <a:pPr marL="838200" lvl="1" indent="-381000" algn="l" eaLnBrk="0" hangingPunct="0">
              <a:lnSpc>
                <a:spcPct val="100000"/>
              </a:lnSpc>
              <a:spcBef>
                <a:spcPct val="20000"/>
              </a:spcBef>
              <a:buClr>
                <a:srgbClr val="000000"/>
              </a:buClr>
              <a:buFontTx/>
              <a:buChar char="•"/>
            </a:pPr>
            <a:endParaRPr lang="en-US" sz="2000" dirty="0"/>
          </a:p>
          <a:p>
            <a:pPr marL="838200" lvl="1" indent="-381000" algn="l" eaLnBrk="0" hangingPunct="0">
              <a:lnSpc>
                <a:spcPct val="100000"/>
              </a:lnSpc>
              <a:spcBef>
                <a:spcPct val="20000"/>
              </a:spcBef>
              <a:buClr>
                <a:srgbClr val="000000"/>
              </a:buClr>
            </a:pPr>
            <a:endParaRPr lang="en-US" sz="2000" dirty="0"/>
          </a:p>
          <a:p>
            <a:pPr marL="1257300" lvl="2" indent="-342900" algn="l" eaLnBrk="0" hangingPunct="0">
              <a:lnSpc>
                <a:spcPct val="100000"/>
              </a:lnSpc>
              <a:spcBef>
                <a:spcPct val="20000"/>
              </a:spcBef>
              <a:buClr>
                <a:srgbClr val="000000"/>
              </a:buClr>
              <a:buFontTx/>
              <a:buChar char="•"/>
            </a:pPr>
            <a:endParaRPr lang="en-US" sz="1800" dirty="0"/>
          </a:p>
          <a:p>
            <a:pPr marL="838200" lvl="1" indent="-381000" algn="l" eaLnBrk="0" hangingPunct="0">
              <a:lnSpc>
                <a:spcPct val="100000"/>
              </a:lnSpc>
              <a:spcBef>
                <a:spcPct val="20000"/>
              </a:spcBef>
              <a:buClr>
                <a:srgbClr val="000000"/>
              </a:buClr>
            </a:pPr>
            <a:r>
              <a:rPr lang="en-US" sz="2000" dirty="0"/>
              <a:t>	</a:t>
            </a:r>
          </a:p>
        </p:txBody>
      </p:sp>
      <p:pic>
        <p:nvPicPr>
          <p:cNvPr id="1950724" name="Picture 4" descr="This picture repersents data collecton."/>
          <p:cNvPicPr>
            <a:picLocks noChangeAspect="1" noChangeArrowheads="1"/>
          </p:cNvPicPr>
          <p:nvPr/>
        </p:nvPicPr>
        <p:blipFill>
          <a:blip r:embed="rId3">
            <a:lum bright="14000" contrast="14000"/>
            <a:extLst>
              <a:ext uri="{28A0092B-C50C-407E-A947-70E740481C1C}">
                <a14:useLocalDpi xmlns:a14="http://schemas.microsoft.com/office/drawing/2010/main" val="0"/>
              </a:ext>
            </a:extLst>
          </a:blip>
          <a:srcRect/>
          <a:stretch>
            <a:fillRect/>
          </a:stretch>
        </p:blipFill>
        <p:spPr bwMode="auto">
          <a:xfrm>
            <a:off x="3657600" y="5334000"/>
            <a:ext cx="2286000" cy="1114425"/>
          </a:xfrm>
          <a:prstGeom prst="rect">
            <a:avLst/>
          </a:prstGeom>
          <a:noFill/>
          <a:extLst>
            <a:ext uri="{909E8E84-426E-40DD-AFC4-6F175D3DCCD1}">
              <a14:hiddenFill xmlns:a14="http://schemas.microsoft.com/office/drawing/2010/main">
                <a:solidFill>
                  <a:srgbClr val="FFFFFF"/>
                </a:solidFill>
              </a14:hiddenFill>
            </a:ext>
          </a:extLst>
        </p:spPr>
      </p:pic>
      <p:sp>
        <p:nvSpPr>
          <p:cNvPr id="1950725" name="Text Box 5"/>
          <p:cNvSpPr txBox="1">
            <a:spLocks noChangeArrowheads="1"/>
          </p:cNvSpPr>
          <p:nvPr/>
        </p:nvSpPr>
        <p:spPr bwMode="auto">
          <a:xfrm>
            <a:off x="1143000" y="1676400"/>
            <a:ext cx="7677150" cy="730250"/>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eaLnBrk="0" hangingPunct="0">
              <a:lnSpc>
                <a:spcPct val="100000"/>
              </a:lnSpc>
            </a:pPr>
            <a:r>
              <a:rPr lang="en-US" sz="2400" b="1">
                <a:solidFill>
                  <a:schemeClr val="tx1"/>
                </a:solidFill>
              </a:rPr>
              <a:t>Internal Business Process</a:t>
            </a:r>
          </a:p>
          <a:p>
            <a:pPr eaLnBrk="0" hangingPunct="0">
              <a:lnSpc>
                <a:spcPct val="100000"/>
              </a:lnSpc>
            </a:pPr>
            <a:r>
              <a:rPr lang="en-US" sz="2400" b="1">
                <a:solidFill>
                  <a:schemeClr val="tx1"/>
                </a:solidFill>
              </a:rPr>
              <a:t>Realize efficiencies in key areas</a:t>
            </a:r>
            <a:endParaRPr lang="en-US" sz="2000">
              <a:solidFill>
                <a:schemeClr val="tx1"/>
              </a:solidFill>
            </a:endParaRPr>
          </a:p>
        </p:txBody>
      </p:sp>
      <p:graphicFrame>
        <p:nvGraphicFramePr>
          <p:cNvPr id="1950726" name="Object 6" descr="This table shows an example of data validation by realizing efficiencies in key areas."/>
          <p:cNvGraphicFramePr>
            <a:graphicFrameLocks noGrp="1" noChangeAspect="1"/>
          </p:cNvGraphicFramePr>
          <p:nvPr>
            <p:ph idx="1"/>
            <p:extLst>
              <p:ext uri="{D42A27DB-BD31-4B8C-83A1-F6EECF244321}">
                <p14:modId xmlns:p14="http://schemas.microsoft.com/office/powerpoint/2010/main" val="3996029375"/>
              </p:ext>
            </p:extLst>
          </p:nvPr>
        </p:nvGraphicFramePr>
        <p:xfrm>
          <a:off x="1066800" y="2582863"/>
          <a:ext cx="7772400" cy="3360737"/>
        </p:xfrm>
        <a:graphic>
          <a:graphicData uri="http://schemas.openxmlformats.org/presentationml/2006/ole">
            <mc:AlternateContent xmlns:mc="http://schemas.openxmlformats.org/markup-compatibility/2006">
              <mc:Choice xmlns:v="urn:schemas-microsoft-com:vml" Requires="v">
                <p:oleObj spid="_x0000_s1950756" name="Document" r:id="rId4" imgW="8483760" imgH="3668400" progId="Word.Document.8">
                  <p:embed/>
                </p:oleObj>
              </mc:Choice>
              <mc:Fallback>
                <p:oleObj name="Document" r:id="rId4" imgW="8483760" imgH="3668400" progId="Word.Document.8">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582863"/>
                        <a:ext cx="7772400" cy="3360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950726"/>
                                        </p:tgtEl>
                                        <p:attrNameLst>
                                          <p:attrName>style.visibility</p:attrName>
                                        </p:attrNameLst>
                                      </p:cBhvr>
                                      <p:to>
                                        <p:strVal val="visible"/>
                                      </p:to>
                                    </p:set>
                                    <p:anim calcmode="lin" valueType="num">
                                      <p:cBhvr additive="base">
                                        <p:cTn id="7" dur="500" fill="hold"/>
                                        <p:tgtEl>
                                          <p:spTgt spid="1950726"/>
                                        </p:tgtEl>
                                        <p:attrNameLst>
                                          <p:attrName>ppt_x</p:attrName>
                                        </p:attrNameLst>
                                      </p:cBhvr>
                                      <p:tavLst>
                                        <p:tav tm="0">
                                          <p:val>
                                            <p:strVal val="#ppt_x"/>
                                          </p:val>
                                        </p:tav>
                                        <p:tav tm="100000">
                                          <p:val>
                                            <p:strVal val="#ppt_x"/>
                                          </p:val>
                                        </p:tav>
                                      </p:tavLst>
                                    </p:anim>
                                    <p:anim calcmode="lin" valueType="num">
                                      <p:cBhvr additive="base">
                                        <p:cTn id="8" dur="500" fill="hold"/>
                                        <p:tgtEl>
                                          <p:spTgt spid="1950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a:spLocks noGrp="1"/>
          </p:cNvSpPr>
          <p:nvPr>
            <p:ph type="sldNum" sz="quarter" idx="10"/>
          </p:nvPr>
        </p:nvSpPr>
        <p:spPr/>
        <p:txBody>
          <a:bodyPr/>
          <a:lstStyle/>
          <a:p>
            <a:fld id="{B9CE03E8-191F-4C0E-BAC5-911C461B3952}" type="slidenum">
              <a:rPr lang="en-US" altLang="en-US"/>
              <a:pPr/>
              <a:t>34</a:t>
            </a:fld>
            <a:endParaRPr lang="en-US" altLang="en-US"/>
          </a:p>
        </p:txBody>
      </p:sp>
      <p:sp>
        <p:nvSpPr>
          <p:cNvPr id="1900547" name="Rectangle 3"/>
          <p:cNvSpPr>
            <a:spLocks noGrp="1" noChangeArrowheads="1"/>
          </p:cNvSpPr>
          <p:nvPr>
            <p:ph type="title"/>
          </p:nvPr>
        </p:nvSpPr>
        <p:spPr>
          <a:noFill/>
          <a:ln/>
        </p:spPr>
        <p:txBody>
          <a:bodyPr/>
          <a:lstStyle/>
          <a:p>
            <a:r>
              <a:rPr lang="en-US" sz="2100" dirty="0"/>
              <a:t>Steps to Develop and Manage with Measures </a:t>
            </a:r>
            <a:r>
              <a:rPr lang="en-US" sz="1600" dirty="0" smtClean="0"/>
              <a:t>(Collect data cont’d.)</a:t>
            </a:r>
            <a:endParaRPr lang="en-US" sz="1600" dirty="0"/>
          </a:p>
        </p:txBody>
      </p:sp>
      <p:sp>
        <p:nvSpPr>
          <p:cNvPr id="1900546" name="Rectangle 2"/>
          <p:cNvSpPr>
            <a:spLocks noChangeArrowheads="1"/>
          </p:cNvSpPr>
          <p:nvPr/>
        </p:nvSpPr>
        <p:spPr bwMode="auto">
          <a:xfrm>
            <a:off x="1143000" y="10668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algn="l" eaLnBrk="0" hangingPunct="0">
              <a:lnSpc>
                <a:spcPct val="100000"/>
              </a:lnSpc>
              <a:spcBef>
                <a:spcPct val="20000"/>
              </a:spcBef>
              <a:buClr>
                <a:srgbClr val="000000"/>
              </a:buClr>
              <a:buFontTx/>
              <a:buAutoNum type="arabicPeriod" startAt="5"/>
            </a:pPr>
            <a:r>
              <a:rPr lang="en-US" sz="2400" b="1"/>
              <a:t>Collect Data </a:t>
            </a:r>
            <a:r>
              <a:rPr lang="en-US" sz="2000" b="1"/>
              <a:t>(continued)</a:t>
            </a:r>
          </a:p>
          <a:p>
            <a:pPr marL="457200" indent="-457200" algn="l" eaLnBrk="0" hangingPunct="0">
              <a:lnSpc>
                <a:spcPct val="100000"/>
              </a:lnSpc>
              <a:spcBef>
                <a:spcPct val="20000"/>
              </a:spcBef>
              <a:buClr>
                <a:srgbClr val="000000"/>
              </a:buClr>
              <a:buFontTx/>
              <a:buAutoNum type="arabicPeriod" startAt="5"/>
            </a:pPr>
            <a:endParaRPr lang="en-US" sz="2000" b="1"/>
          </a:p>
          <a:p>
            <a:pPr marL="457200" indent="-457200" algn="l" eaLnBrk="0" hangingPunct="0">
              <a:lnSpc>
                <a:spcPct val="100000"/>
              </a:lnSpc>
              <a:spcBef>
                <a:spcPct val="20000"/>
              </a:spcBef>
              <a:buClr>
                <a:srgbClr val="000000"/>
              </a:buClr>
              <a:buFontTx/>
              <a:buChar char="•"/>
            </a:pPr>
            <a:r>
              <a:rPr lang="en-US" sz="2400"/>
              <a:t>Document measures using any one of the suggested forms on the next three slides:</a:t>
            </a:r>
            <a:endParaRPr lang="en-US" sz="2000"/>
          </a:p>
          <a:p>
            <a:pPr marL="838200" lvl="1" indent="-381000" algn="l" eaLnBrk="0" hangingPunct="0">
              <a:lnSpc>
                <a:spcPct val="100000"/>
              </a:lnSpc>
              <a:spcBef>
                <a:spcPct val="20000"/>
              </a:spcBef>
              <a:buClr>
                <a:srgbClr val="000000"/>
              </a:buClr>
              <a:buFontTx/>
              <a:buChar char="•"/>
            </a:pPr>
            <a:endParaRPr lang="en-US" sz="2000"/>
          </a:p>
          <a:p>
            <a:pPr marL="838200" lvl="1" indent="-381000" algn="l" eaLnBrk="0" hangingPunct="0">
              <a:lnSpc>
                <a:spcPct val="100000"/>
              </a:lnSpc>
              <a:spcBef>
                <a:spcPct val="20000"/>
              </a:spcBef>
              <a:buClr>
                <a:srgbClr val="000000"/>
              </a:buClr>
              <a:buFontTx/>
              <a:buChar char="•"/>
            </a:pPr>
            <a:endParaRPr lang="en-US" sz="2000"/>
          </a:p>
          <a:p>
            <a:pPr marL="838200" lvl="1" indent="-381000" algn="l" eaLnBrk="0" hangingPunct="0">
              <a:lnSpc>
                <a:spcPct val="100000"/>
              </a:lnSpc>
              <a:spcBef>
                <a:spcPct val="20000"/>
              </a:spcBef>
              <a:buClr>
                <a:srgbClr val="000000"/>
              </a:buClr>
            </a:pPr>
            <a:endParaRPr lang="en-US" sz="2000"/>
          </a:p>
          <a:p>
            <a:pPr marL="1257300" lvl="2" indent="-342900" algn="l" eaLnBrk="0" hangingPunct="0">
              <a:lnSpc>
                <a:spcPct val="100000"/>
              </a:lnSpc>
              <a:spcBef>
                <a:spcPct val="20000"/>
              </a:spcBef>
              <a:buClr>
                <a:srgbClr val="000000"/>
              </a:buClr>
              <a:buFontTx/>
              <a:buChar char="•"/>
            </a:pPr>
            <a:endParaRPr lang="en-US" sz="1800"/>
          </a:p>
          <a:p>
            <a:pPr marL="838200" lvl="1" indent="-381000" algn="l" eaLnBrk="0" hangingPunct="0">
              <a:lnSpc>
                <a:spcPct val="100000"/>
              </a:lnSpc>
              <a:spcBef>
                <a:spcPct val="20000"/>
              </a:spcBef>
              <a:buClr>
                <a:srgbClr val="000000"/>
              </a:buClr>
            </a:pPr>
            <a:r>
              <a:rPr lang="en-US" sz="2000"/>
              <a:t>	</a:t>
            </a:r>
          </a:p>
        </p:txBody>
      </p:sp>
      <p:pic>
        <p:nvPicPr>
          <p:cNvPr id="1900548" name="Picture 4" descr="This picture represents data collection."/>
          <p:cNvPicPr>
            <a:picLocks noChangeAspect="1" noChangeArrowheads="1"/>
          </p:cNvPicPr>
          <p:nvPr/>
        </p:nvPicPr>
        <p:blipFill>
          <a:blip r:embed="rId2">
            <a:lum bright="8000" contrast="14000"/>
            <a:extLst>
              <a:ext uri="{28A0092B-C50C-407E-A947-70E740481C1C}">
                <a14:useLocalDpi xmlns:a14="http://schemas.microsoft.com/office/drawing/2010/main" val="0"/>
              </a:ext>
            </a:extLst>
          </a:blip>
          <a:srcRect/>
          <a:stretch>
            <a:fillRect/>
          </a:stretch>
        </p:blipFill>
        <p:spPr bwMode="auto">
          <a:xfrm>
            <a:off x="6324600" y="609600"/>
            <a:ext cx="2286000" cy="111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00546">
                                            <p:txEl>
                                              <p:pRg st="0" end="0"/>
                                            </p:txEl>
                                          </p:spTgt>
                                        </p:tgtEl>
                                        <p:attrNameLst>
                                          <p:attrName>style.visibility</p:attrName>
                                        </p:attrNameLst>
                                      </p:cBhvr>
                                      <p:to>
                                        <p:strVal val="visible"/>
                                      </p:to>
                                    </p:set>
                                    <p:animEffect transition="in" filter="wipe(down)">
                                      <p:cBhvr>
                                        <p:cTn id="7" dur="500"/>
                                        <p:tgtEl>
                                          <p:spTgt spid="190054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00546">
                                            <p:txEl>
                                              <p:pRg st="2" end="2"/>
                                            </p:txEl>
                                          </p:spTgt>
                                        </p:tgtEl>
                                        <p:attrNameLst>
                                          <p:attrName>style.visibility</p:attrName>
                                        </p:attrNameLst>
                                      </p:cBhvr>
                                      <p:to>
                                        <p:strVal val="visible"/>
                                      </p:to>
                                    </p:set>
                                    <p:animEffect transition="in" filter="wipe(down)">
                                      <p:cBhvr>
                                        <p:cTn id="12" dur="500"/>
                                        <p:tgtEl>
                                          <p:spTgt spid="1900546">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00546">
                                            <p:txEl>
                                              <p:pRg st="7" end="7"/>
                                            </p:txEl>
                                          </p:spTgt>
                                        </p:tgtEl>
                                        <p:attrNameLst>
                                          <p:attrName>style.visibility</p:attrName>
                                        </p:attrNameLst>
                                      </p:cBhvr>
                                      <p:to>
                                        <p:strVal val="visible"/>
                                      </p:to>
                                    </p:set>
                                    <p:animEffect transition="in" filter="wipe(down)">
                                      <p:cBhvr>
                                        <p:cTn id="15" dur="500"/>
                                        <p:tgtEl>
                                          <p:spTgt spid="190054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0546" grpId="0" build="p"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E3F0C38B-B384-4309-B546-F1D5F764D794}" type="slidenum">
              <a:rPr lang="en-US" altLang="en-US" smtClean="0"/>
              <a:pPr/>
              <a:t>35</a:t>
            </a:fld>
            <a:endParaRPr lang="en-US" altLang="en-US"/>
          </a:p>
        </p:txBody>
      </p:sp>
      <p:sp>
        <p:nvSpPr>
          <p:cNvPr id="15" name="Title 14"/>
          <p:cNvSpPr>
            <a:spLocks noGrp="1"/>
          </p:cNvSpPr>
          <p:nvPr>
            <p:ph type="title"/>
          </p:nvPr>
        </p:nvSpPr>
        <p:spPr>
          <a:xfrm>
            <a:off x="987425" y="76200"/>
            <a:ext cx="8153400" cy="762000"/>
          </a:xfrm>
        </p:spPr>
        <p:txBody>
          <a:bodyPr/>
          <a:lstStyle/>
          <a:p>
            <a:r>
              <a:rPr lang="en-US" dirty="0" smtClean="0"/>
              <a:t>Simple Measurement Plan </a:t>
            </a:r>
            <a:r>
              <a:rPr lang="en-US" sz="1600" dirty="0" smtClean="0"/>
              <a:t>(simple tracking for each measure can be done in MS Word or Excel)</a:t>
            </a:r>
            <a:endParaRPr lang="en-US" dirty="0"/>
          </a:p>
        </p:txBody>
      </p:sp>
      <p:sp>
        <p:nvSpPr>
          <p:cNvPr id="1874965" name="Text Box 21"/>
          <p:cNvSpPr txBox="1">
            <a:spLocks noChangeArrowheads="1"/>
          </p:cNvSpPr>
          <p:nvPr/>
        </p:nvSpPr>
        <p:spPr bwMode="auto">
          <a:xfrm>
            <a:off x="1600200" y="1295400"/>
            <a:ext cx="8191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a:latin typeface="Times New Roman" pitchFamily="18" charset="0"/>
              </a:rPr>
              <a:t>Process: </a:t>
            </a:r>
          </a:p>
        </p:txBody>
      </p:sp>
      <p:sp>
        <p:nvSpPr>
          <p:cNvPr id="1874971" name="Text Box 27"/>
          <p:cNvSpPr txBox="1">
            <a:spLocks noChangeArrowheads="1"/>
          </p:cNvSpPr>
          <p:nvPr/>
        </p:nvSpPr>
        <p:spPr bwMode="auto">
          <a:xfrm>
            <a:off x="1600200" y="1600200"/>
            <a:ext cx="4600575"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dirty="0">
                <a:latin typeface="Times New Roman" pitchFamily="18" charset="0"/>
              </a:rPr>
              <a:t>Measure Type (input, </a:t>
            </a:r>
            <a:r>
              <a:rPr lang="en-US" sz="1400" dirty="0" smtClean="0">
                <a:latin typeface="Times New Roman" pitchFamily="18" charset="0"/>
              </a:rPr>
              <a:t>output</a:t>
            </a:r>
            <a:r>
              <a:rPr lang="en-US" sz="1400" dirty="0">
                <a:latin typeface="Times New Roman" pitchFamily="18" charset="0"/>
              </a:rPr>
              <a:t>, efficiency, quality or outcome): </a:t>
            </a:r>
          </a:p>
        </p:txBody>
      </p:sp>
      <p:graphicFrame>
        <p:nvGraphicFramePr>
          <p:cNvPr id="1874969" name="Group 25" descr="This is an example of a simple measurement plan."/>
          <p:cNvGraphicFramePr>
            <a:graphicFrameLocks noGrp="1"/>
          </p:cNvGraphicFramePr>
          <p:nvPr>
            <p:ph idx="1"/>
            <p:extLst>
              <p:ext uri="{D42A27DB-BD31-4B8C-83A1-F6EECF244321}">
                <p14:modId xmlns:p14="http://schemas.microsoft.com/office/powerpoint/2010/main" val="3555998352"/>
              </p:ext>
            </p:extLst>
          </p:nvPr>
        </p:nvGraphicFramePr>
        <p:xfrm>
          <a:off x="1600200" y="1865051"/>
          <a:ext cx="6781800" cy="3886200"/>
        </p:xfrm>
        <a:graphic>
          <a:graphicData uri="http://schemas.openxmlformats.org/drawingml/2006/table">
            <a:tbl>
              <a:tblPr firstRow="1"/>
              <a:tblGrid>
                <a:gridCol w="6781800"/>
              </a:tblGrid>
              <a:tr h="38862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tab pos="-639763" algn="l"/>
                          <a:tab pos="-182563" algn="l"/>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Lst>
                      </a:pPr>
                      <a:r>
                        <a:rPr kumimoji="0" lang="en-US" sz="1400" b="1" i="0" u="none" strike="noStrike" cap="none" normalizeH="0" baseline="0" dirty="0" smtClean="0">
                          <a:ln>
                            <a:noFill/>
                          </a:ln>
                          <a:solidFill>
                            <a:srgbClr val="000000"/>
                          </a:solidFill>
                          <a:effectLst/>
                          <a:latin typeface="Garamond" pitchFamily="18" charset="0"/>
                          <a:cs typeface="Times New Roman" pitchFamily="18" charset="0"/>
                        </a:rPr>
                        <a:t>Description</a:t>
                      </a:r>
                      <a:r>
                        <a:rPr kumimoji="0" lang="en-US" sz="1400" b="0" i="0" u="none" strike="noStrike" cap="none" normalizeH="0" baseline="0" dirty="0" smtClean="0">
                          <a:ln>
                            <a:noFill/>
                          </a:ln>
                          <a:solidFill>
                            <a:srgbClr val="000000"/>
                          </a:solidFill>
                          <a:effectLst/>
                          <a:latin typeface="Garamond" pitchFamily="18" charset="0"/>
                          <a:cs typeface="Times New Roman" pitchFamily="18" charset="0"/>
                        </a:rPr>
                        <a:t>:             What is the measure capturing</a:t>
                      </a:r>
                    </a:p>
                    <a:p>
                      <a:pPr marL="342900" marR="0" lvl="0" indent="-342900" algn="l" defTabSz="914400" rtl="0" eaLnBrk="1" fontAlgn="base" latinLnBrk="0" hangingPunct="1">
                        <a:lnSpc>
                          <a:spcPct val="100000"/>
                        </a:lnSpc>
                        <a:spcBef>
                          <a:spcPct val="0"/>
                        </a:spcBef>
                        <a:spcAft>
                          <a:spcPct val="0"/>
                        </a:spcAft>
                        <a:buClrTx/>
                        <a:buSzTx/>
                        <a:buFontTx/>
                        <a:buNone/>
                        <a:tabLst>
                          <a:tab pos="-639763" algn="l"/>
                          <a:tab pos="-182563" algn="l"/>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Lst>
                      </a:pPr>
                      <a:endParaRPr kumimoji="0" lang="en-US" sz="1400" b="0" i="0" u="none" strike="noStrike" cap="none" normalizeH="0" baseline="0" dirty="0" smtClean="0">
                        <a:ln>
                          <a:noFill/>
                        </a:ln>
                        <a:solidFill>
                          <a:srgbClr val="000000"/>
                        </a:solidFill>
                        <a:effectLst/>
                        <a:latin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639763" algn="l"/>
                          <a:tab pos="-182563" algn="l"/>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Lst>
                      </a:pPr>
                      <a:r>
                        <a:rPr kumimoji="0" lang="en-US" sz="1400" b="1" i="0" u="none" strike="noStrike" cap="none" normalizeH="0" baseline="0" dirty="0" smtClean="0">
                          <a:ln>
                            <a:noFill/>
                          </a:ln>
                          <a:solidFill>
                            <a:srgbClr val="000000"/>
                          </a:solidFill>
                          <a:effectLst/>
                          <a:latin typeface="Garamond" pitchFamily="18" charset="0"/>
                          <a:cs typeface="Times New Roman" pitchFamily="18" charset="0"/>
                        </a:rPr>
                        <a:t>The measure is:</a:t>
                      </a:r>
                      <a:r>
                        <a:rPr kumimoji="0" lang="en-US" sz="1400" b="0" i="0" u="none" strike="noStrike" cap="none" normalizeH="0" baseline="0" dirty="0" smtClean="0">
                          <a:ln>
                            <a:noFill/>
                          </a:ln>
                          <a:solidFill>
                            <a:srgbClr val="000000"/>
                          </a:solidFill>
                          <a:effectLst/>
                          <a:latin typeface="Garamond" pitchFamily="18" charset="0"/>
                          <a:cs typeface="Times New Roman" pitchFamily="18" charset="0"/>
                        </a:rPr>
                        <a:t>       List the actual measure, e.g., number of, percentage of, etc.     </a:t>
                      </a:r>
                    </a:p>
                    <a:p>
                      <a:pPr marL="342900" marR="0" lvl="0" indent="-342900" algn="l" defTabSz="914400" rtl="0" eaLnBrk="0" fontAlgn="base" latinLnBrk="0" hangingPunct="0">
                        <a:lnSpc>
                          <a:spcPct val="100000"/>
                        </a:lnSpc>
                        <a:spcBef>
                          <a:spcPct val="0"/>
                        </a:spcBef>
                        <a:spcAft>
                          <a:spcPct val="0"/>
                        </a:spcAft>
                        <a:buClrTx/>
                        <a:buSzTx/>
                        <a:buFontTx/>
                        <a:buNone/>
                        <a:tabLst>
                          <a:tab pos="-639763" algn="l"/>
                          <a:tab pos="-182563" algn="l"/>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Lst>
                      </a:pPr>
                      <a:endParaRPr kumimoji="0" lang="en-US" sz="1400" b="1" i="0" u="none" strike="noStrike" cap="none" normalizeH="0" baseline="0" dirty="0" smtClean="0">
                        <a:ln>
                          <a:noFill/>
                        </a:ln>
                        <a:solidFill>
                          <a:srgbClr val="000000"/>
                        </a:solidFill>
                        <a:effectLst/>
                        <a:latin typeface="Garamond"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639763" algn="l"/>
                          <a:tab pos="-182563" algn="l"/>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Lst>
                      </a:pPr>
                      <a:r>
                        <a:rPr kumimoji="0" lang="en-US" sz="1400" b="1" i="0" u="none" strike="noStrike" cap="none" normalizeH="0" baseline="0" dirty="0" smtClean="0">
                          <a:ln>
                            <a:noFill/>
                          </a:ln>
                          <a:solidFill>
                            <a:srgbClr val="000000"/>
                          </a:solidFill>
                          <a:effectLst/>
                          <a:latin typeface="Garamond" pitchFamily="18" charset="0"/>
                          <a:cs typeface="Times New Roman" pitchFamily="18" charset="0"/>
                        </a:rPr>
                        <a:t>The target is:</a:t>
                      </a:r>
                      <a:r>
                        <a:rPr kumimoji="0" lang="en-US" sz="1400" b="0" i="0" u="none" strike="noStrike" cap="none" normalizeH="0" baseline="0" dirty="0" smtClean="0">
                          <a:ln>
                            <a:noFill/>
                          </a:ln>
                          <a:solidFill>
                            <a:srgbClr val="000000"/>
                          </a:solidFill>
                          <a:effectLst/>
                          <a:latin typeface="Garamond" pitchFamily="18" charset="0"/>
                          <a:cs typeface="Times New Roman" pitchFamily="18" charset="0"/>
                        </a:rPr>
                        <a:t>	        May be baseline, or projections computed against baseline</a:t>
                      </a:r>
                      <a:endParaRPr kumimoji="0" lang="en-US" sz="1400" b="0" i="0" u="none" strike="noStrike" cap="none" normalizeH="0" baseline="0" dirty="0" smtClean="0">
                        <a:ln>
                          <a:noFill/>
                        </a:ln>
                        <a:solidFill>
                          <a:srgbClr val="000000"/>
                        </a:solidFill>
                        <a:effectLst/>
                        <a:latin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639763" algn="l"/>
                          <a:tab pos="-182563" algn="l"/>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Lst>
                      </a:pPr>
                      <a:endParaRPr kumimoji="0" lang="en-US" sz="1400" b="1" i="0" u="none" strike="noStrike" cap="none" normalizeH="0" baseline="0" dirty="0" smtClean="0">
                        <a:ln>
                          <a:noFill/>
                        </a:ln>
                        <a:solidFill>
                          <a:srgbClr val="000000"/>
                        </a:solidFill>
                        <a:effectLst/>
                        <a:latin typeface="Garamond"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639763" algn="l"/>
                          <a:tab pos="-182563" algn="l"/>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Lst>
                      </a:pPr>
                      <a:r>
                        <a:rPr kumimoji="0" lang="en-US" sz="1400" b="1" i="0" u="none" strike="noStrike" cap="none" normalizeH="0" baseline="0" dirty="0" smtClean="0">
                          <a:ln>
                            <a:noFill/>
                          </a:ln>
                          <a:solidFill>
                            <a:srgbClr val="000000"/>
                          </a:solidFill>
                          <a:effectLst/>
                          <a:latin typeface="Garamond" pitchFamily="18" charset="0"/>
                          <a:cs typeface="Times New Roman" pitchFamily="18" charset="0"/>
                        </a:rPr>
                        <a:t>Data Source:</a:t>
                      </a:r>
                      <a:r>
                        <a:rPr kumimoji="0" lang="en-US" sz="1400" b="0" i="0" u="none" strike="noStrike" cap="none" normalizeH="0" baseline="0" dirty="0" smtClean="0">
                          <a:ln>
                            <a:noFill/>
                          </a:ln>
                          <a:solidFill>
                            <a:srgbClr val="000000"/>
                          </a:solidFill>
                          <a:effectLst/>
                          <a:latin typeface="Garamond" pitchFamily="18" charset="0"/>
                          <a:cs typeface="Times New Roman" pitchFamily="18" charset="0"/>
                        </a:rPr>
                        <a:t>	       Where to get the data</a:t>
                      </a:r>
                      <a:endParaRPr kumimoji="0" lang="en-US" sz="1400" b="0" i="0" u="none" strike="noStrike" cap="none" normalizeH="0" baseline="0" dirty="0" smtClean="0">
                        <a:ln>
                          <a:noFill/>
                        </a:ln>
                        <a:solidFill>
                          <a:srgbClr val="000000"/>
                        </a:solidFill>
                        <a:effectLst/>
                        <a:latin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639763" algn="l"/>
                          <a:tab pos="-182563" algn="l"/>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Lst>
                      </a:pPr>
                      <a:endParaRPr kumimoji="0" lang="en-US" sz="1400" b="1" i="0" u="none" strike="noStrike" cap="none" normalizeH="0" baseline="0" dirty="0" smtClean="0">
                        <a:ln>
                          <a:noFill/>
                        </a:ln>
                        <a:solidFill>
                          <a:srgbClr val="000000"/>
                        </a:solidFill>
                        <a:effectLst/>
                        <a:latin typeface="Garamond"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639763" algn="l"/>
                          <a:tab pos="-182563" algn="l"/>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Lst>
                      </a:pPr>
                      <a:r>
                        <a:rPr kumimoji="0" lang="en-US" sz="1400" b="1" i="0" u="none" strike="noStrike" cap="none" normalizeH="0" baseline="0" dirty="0" smtClean="0">
                          <a:ln>
                            <a:noFill/>
                          </a:ln>
                          <a:solidFill>
                            <a:srgbClr val="000000"/>
                          </a:solidFill>
                          <a:effectLst/>
                          <a:latin typeface="Garamond" pitchFamily="18" charset="0"/>
                          <a:cs typeface="Times New Roman" pitchFamily="18" charset="0"/>
                        </a:rPr>
                        <a:t>Responsible	</a:t>
                      </a:r>
                      <a:endParaRPr kumimoji="0" lang="en-US" sz="1400" b="0" i="0" u="none" strike="noStrike" cap="none" normalizeH="0" baseline="0" dirty="0" smtClean="0">
                        <a:ln>
                          <a:noFill/>
                        </a:ln>
                        <a:solidFill>
                          <a:srgbClr val="000000"/>
                        </a:solidFill>
                        <a:effectLst/>
                        <a:latin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639763" algn="l"/>
                          <a:tab pos="-182563" algn="l"/>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Lst>
                      </a:pPr>
                      <a:r>
                        <a:rPr kumimoji="0" lang="en-US" sz="1400" b="1" i="0" u="none" strike="noStrike" cap="none" normalizeH="0" baseline="0" dirty="0" smtClean="0">
                          <a:ln>
                            <a:noFill/>
                          </a:ln>
                          <a:solidFill>
                            <a:srgbClr val="000000"/>
                          </a:solidFill>
                          <a:effectLst/>
                          <a:latin typeface="Garamond" pitchFamily="18" charset="0"/>
                          <a:cs typeface="Times New Roman" pitchFamily="18" charset="0"/>
                        </a:rPr>
                        <a:t>Person/</a:t>
                      </a:r>
                    </a:p>
                    <a:p>
                      <a:pPr marL="342900" marR="0" lvl="0" indent="-342900" algn="l" defTabSz="914400" rtl="0" eaLnBrk="0" fontAlgn="base" latinLnBrk="0" hangingPunct="0">
                        <a:lnSpc>
                          <a:spcPct val="100000"/>
                        </a:lnSpc>
                        <a:spcBef>
                          <a:spcPct val="0"/>
                        </a:spcBef>
                        <a:spcAft>
                          <a:spcPct val="0"/>
                        </a:spcAft>
                        <a:buClrTx/>
                        <a:buSzTx/>
                        <a:buFontTx/>
                        <a:buNone/>
                        <a:tabLst>
                          <a:tab pos="-639763" algn="l"/>
                          <a:tab pos="-182563" algn="l"/>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Lst>
                      </a:pPr>
                      <a:r>
                        <a:rPr kumimoji="0" lang="en-US" sz="1400" b="1" i="0" u="none" strike="noStrike" cap="none" normalizeH="0" baseline="0" dirty="0" smtClean="0">
                          <a:ln>
                            <a:noFill/>
                          </a:ln>
                          <a:solidFill>
                            <a:srgbClr val="000000"/>
                          </a:solidFill>
                          <a:effectLst/>
                          <a:latin typeface="Garamond" pitchFamily="18" charset="0"/>
                          <a:cs typeface="Times New Roman" pitchFamily="18" charset="0"/>
                        </a:rPr>
                        <a:t>Component:</a:t>
                      </a:r>
                      <a:r>
                        <a:rPr kumimoji="0" lang="en-US" sz="1400" b="0" i="0" u="none" strike="noStrike" cap="none" normalizeH="0" baseline="0" dirty="0" smtClean="0">
                          <a:ln>
                            <a:noFill/>
                          </a:ln>
                          <a:solidFill>
                            <a:srgbClr val="000000"/>
                          </a:solidFill>
                          <a:effectLst/>
                          <a:latin typeface="Garamond" pitchFamily="18" charset="0"/>
                          <a:cs typeface="Times New Roman" pitchFamily="18" charset="0"/>
                        </a:rPr>
                        <a:t>	         Who, or which group will collect the data</a:t>
                      </a:r>
                      <a:endParaRPr kumimoji="0" lang="en-US" sz="1400" b="0" i="0" u="none" strike="noStrike" cap="none" normalizeH="0" baseline="0" dirty="0" smtClean="0">
                        <a:ln>
                          <a:noFill/>
                        </a:ln>
                        <a:solidFill>
                          <a:srgbClr val="000000"/>
                        </a:solidFill>
                        <a:effectLst/>
                        <a:latin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639763" algn="l"/>
                          <a:tab pos="-182563" algn="l"/>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Lst>
                      </a:pPr>
                      <a:endParaRPr kumimoji="0" lang="en-US" sz="1400" b="1" i="0" u="none" strike="noStrike" cap="none" normalizeH="0" baseline="0" dirty="0" smtClean="0">
                        <a:ln>
                          <a:noFill/>
                        </a:ln>
                        <a:solidFill>
                          <a:srgbClr val="000000"/>
                        </a:solidFill>
                        <a:effectLst/>
                        <a:latin typeface="Garamond" pitchFamily="18" charset="0"/>
                        <a:cs typeface="Times New Roman" pitchFamily="18"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639763" algn="l"/>
                          <a:tab pos="-182563" algn="l"/>
                          <a:tab pos="274638" algn="l"/>
                          <a:tab pos="731838" algn="l"/>
                          <a:tab pos="1189038" algn="l"/>
                          <a:tab pos="1646238" algn="l"/>
                          <a:tab pos="2103438" algn="l"/>
                          <a:tab pos="2560638" algn="l"/>
                          <a:tab pos="3017838" algn="l"/>
                          <a:tab pos="3475038" algn="l"/>
                          <a:tab pos="3932238" algn="l"/>
                          <a:tab pos="4389438" algn="l"/>
                          <a:tab pos="4846638" algn="l"/>
                          <a:tab pos="5303838" algn="l"/>
                          <a:tab pos="5761038" algn="l"/>
                          <a:tab pos="6218238" algn="l"/>
                          <a:tab pos="6675438" algn="l"/>
                        </a:tabLst>
                      </a:pPr>
                      <a:r>
                        <a:rPr kumimoji="0" lang="en-US" sz="1400" b="1" i="0" u="none" strike="noStrike" cap="none" normalizeH="0" baseline="0" dirty="0" smtClean="0">
                          <a:ln>
                            <a:noFill/>
                          </a:ln>
                          <a:solidFill>
                            <a:srgbClr val="000000"/>
                          </a:solidFill>
                          <a:effectLst/>
                          <a:latin typeface="Garamond" pitchFamily="18" charset="0"/>
                          <a:cs typeface="Times New Roman" pitchFamily="18" charset="0"/>
                        </a:rPr>
                        <a:t>Frequency:</a:t>
                      </a:r>
                      <a:r>
                        <a:rPr kumimoji="0" lang="en-US" sz="1400" b="0" i="0" u="none" strike="noStrike" cap="none" normalizeH="0" baseline="0" dirty="0" smtClean="0">
                          <a:ln>
                            <a:noFill/>
                          </a:ln>
                          <a:solidFill>
                            <a:srgbClr val="000000"/>
                          </a:solidFill>
                          <a:effectLst/>
                          <a:latin typeface="Garamond" pitchFamily="18" charset="0"/>
                          <a:cs typeface="Times New Roman" pitchFamily="18" charset="0"/>
                        </a:rPr>
                        <a:t>		How often will the data be collected, and reported on</a:t>
                      </a:r>
                      <a:endParaRPr kumimoji="0" lang="en-US" sz="1400" b="0" i="0" u="none" strike="noStrike" cap="none" normalizeH="0" baseline="0" dirty="0" smtClean="0">
                        <a:ln>
                          <a:noFill/>
                        </a:ln>
                        <a:solidFill>
                          <a:srgbClr val="000000"/>
                        </a:solidFill>
                        <a:effectLst/>
                        <a:latin typeface="Arial" charset="0"/>
                      </a:endParaRPr>
                    </a:p>
                  </a:txBody>
                  <a:tcPr marL="90488" marR="90488" marT="44450" marB="44450" horzOverflow="overflow">
                    <a:lnL cap="flat">
                      <a:noFill/>
                    </a:lnL>
                    <a:lnR cap="flat">
                      <a:noFill/>
                    </a:lnR>
                    <a:lnT cap="flat">
                      <a:noFill/>
                    </a:lnT>
                    <a:lnB cap="flat">
                      <a:noFill/>
                    </a:lnB>
                    <a:lnTlToBr>
                      <a:noFill/>
                    </a:lnTlToBr>
                    <a:lnBlToTr>
                      <a:noFill/>
                    </a:lnBlToTr>
                    <a:noFill/>
                  </a:tcPr>
                </a:tc>
              </a:tr>
            </a:tbl>
          </a:graphicData>
        </a:graphic>
      </p:graphicFrame>
      <p:sp>
        <p:nvSpPr>
          <p:cNvPr id="1874970" name="Text Box 26"/>
          <p:cNvSpPr txBox="1">
            <a:spLocks noChangeArrowheads="1"/>
          </p:cNvSpPr>
          <p:nvPr/>
        </p:nvSpPr>
        <p:spPr bwMode="auto">
          <a:xfrm>
            <a:off x="1600200" y="5260975"/>
            <a:ext cx="1252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b="1">
                <a:latin typeface="Times New Roman" pitchFamily="18" charset="0"/>
              </a:rPr>
              <a:t>Date Developed:</a:t>
            </a:r>
          </a:p>
        </p:txBody>
      </p:sp>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0"/>
          </p:nvPr>
        </p:nvSpPr>
        <p:spPr/>
        <p:txBody>
          <a:bodyPr/>
          <a:lstStyle/>
          <a:p>
            <a:fld id="{C67EB7A5-7E94-431E-B691-BA7781DD45D3}" type="slidenum">
              <a:rPr lang="en-US" altLang="en-US" smtClean="0"/>
              <a:pPr/>
              <a:t>36</a:t>
            </a:fld>
            <a:endParaRPr lang="en-US" altLang="en-US"/>
          </a:p>
        </p:txBody>
      </p:sp>
      <p:sp>
        <p:nvSpPr>
          <p:cNvPr id="7" name="Title 6"/>
          <p:cNvSpPr>
            <a:spLocks noGrp="1"/>
          </p:cNvSpPr>
          <p:nvPr>
            <p:ph type="title"/>
          </p:nvPr>
        </p:nvSpPr>
        <p:spPr/>
        <p:txBody>
          <a:bodyPr/>
          <a:lstStyle/>
          <a:p>
            <a:r>
              <a:rPr lang="en-US" dirty="0" smtClean="0"/>
              <a:t>Data Collection Plan Template</a:t>
            </a:r>
            <a:endParaRPr lang="en-US" dirty="0"/>
          </a:p>
        </p:txBody>
      </p:sp>
      <p:sp>
        <p:nvSpPr>
          <p:cNvPr id="1902603" name="Text Box 11"/>
          <p:cNvSpPr txBox="1">
            <a:spLocks noChangeArrowheads="1"/>
          </p:cNvSpPr>
          <p:nvPr/>
        </p:nvSpPr>
        <p:spPr bwMode="auto">
          <a:xfrm>
            <a:off x="1143000" y="1219200"/>
            <a:ext cx="65357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b="1"/>
              <a:t>NOTE</a:t>
            </a:r>
            <a:r>
              <a:rPr lang="en-US"/>
              <a:t>: actual template is blank;  the content in each column describes what should be filled in.</a:t>
            </a:r>
          </a:p>
        </p:txBody>
      </p:sp>
      <p:pic>
        <p:nvPicPr>
          <p:cNvPr id="1902605" name="Picture 13" descr="This is an example of a data collection plan templa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1703388"/>
            <a:ext cx="6962775" cy="4316412"/>
          </a:xfrm>
          <a:prstGeom prst="rect">
            <a:avLst/>
          </a:prstGeom>
          <a:solidFill>
            <a:srgbClr val="99CCFF">
              <a:alpha val="81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2606" name="Rectangle 14"/>
          <p:cNvSpPr>
            <a:spLocks noChangeArrowheads="1"/>
          </p:cNvSpPr>
          <p:nvPr/>
        </p:nvSpPr>
        <p:spPr bwMode="auto">
          <a:xfrm>
            <a:off x="1365250" y="6381750"/>
            <a:ext cx="57531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effectLst>
                  <a:outerShdw blurRad="38100" dist="38100" dir="2700000" algn="tl">
                    <a:srgbClr val="C0C0C0"/>
                  </a:outerShdw>
                </a:effectLst>
              </a:rPr>
              <a:t>Available at </a:t>
            </a:r>
            <a:r>
              <a:rPr lang="en-US" sz="1400">
                <a:effectLst>
                  <a:outerShdw blurRad="38100" dist="38100" dir="2700000" algn="tl">
                    <a:srgbClr val="C0C0C0"/>
                  </a:outerShdw>
                </a:effectLst>
              </a:rPr>
              <a:t>http://oqm.ors.od.nih.gov/performance_mgmt.htm#templates</a:t>
            </a:r>
          </a:p>
        </p:txBody>
      </p:sp>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45DE6738-9092-49CE-90A9-0AA771955D21}" type="slidenum">
              <a:rPr lang="en-US" altLang="en-US"/>
              <a:pPr/>
              <a:t>37</a:t>
            </a:fld>
            <a:endParaRPr lang="en-US" altLang="en-US"/>
          </a:p>
        </p:txBody>
      </p:sp>
      <p:sp>
        <p:nvSpPr>
          <p:cNvPr id="1550338" name="Rectangle 2"/>
          <p:cNvSpPr>
            <a:spLocks noGrp="1" noChangeArrowheads="1"/>
          </p:cNvSpPr>
          <p:nvPr>
            <p:ph type="title"/>
          </p:nvPr>
        </p:nvSpPr>
        <p:spPr/>
        <p:txBody>
          <a:bodyPr/>
          <a:lstStyle/>
          <a:p>
            <a:r>
              <a:rPr lang="en-US"/>
              <a:t>Measure Roadmap Template</a:t>
            </a:r>
          </a:p>
        </p:txBody>
      </p:sp>
      <p:graphicFrame>
        <p:nvGraphicFramePr>
          <p:cNvPr id="1550340" name="Object 4" descr="This is an example of the Measure Roadmap template."/>
          <p:cNvGraphicFramePr>
            <a:graphicFrameLocks noChangeAspect="1"/>
          </p:cNvGraphicFramePr>
          <p:nvPr>
            <p:extLst>
              <p:ext uri="{D42A27DB-BD31-4B8C-83A1-F6EECF244321}">
                <p14:modId xmlns:p14="http://schemas.microsoft.com/office/powerpoint/2010/main" val="2488753255"/>
              </p:ext>
            </p:extLst>
          </p:nvPr>
        </p:nvGraphicFramePr>
        <p:xfrm>
          <a:off x="1752600" y="1123950"/>
          <a:ext cx="6276975" cy="4972050"/>
        </p:xfrm>
        <a:graphic>
          <a:graphicData uri="http://schemas.openxmlformats.org/presentationml/2006/ole">
            <mc:AlternateContent xmlns:mc="http://schemas.openxmlformats.org/markup-compatibility/2006">
              <mc:Choice xmlns:v="urn:schemas-microsoft-com:vml" Requires="v">
                <p:oleObj spid="_x0000_s1550366" name="Worksheet" r:id="rId3" imgW="8543925" imgH="6991299" progId="Excel.Sheet.8">
                  <p:embed/>
                </p:oleObj>
              </mc:Choice>
              <mc:Fallback>
                <p:oleObj name="Worksheet" r:id="rId3" imgW="8543925" imgH="6991299" progId="Excel.Sheet.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123950"/>
                        <a:ext cx="6276975" cy="497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50343" name="Text Box 7"/>
          <p:cNvSpPr txBox="1">
            <a:spLocks noChangeArrowheads="1"/>
          </p:cNvSpPr>
          <p:nvPr/>
        </p:nvSpPr>
        <p:spPr bwMode="auto">
          <a:xfrm>
            <a:off x="1114425" y="838200"/>
            <a:ext cx="6291263"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b="1"/>
              <a:t>NOTE</a:t>
            </a:r>
            <a:r>
              <a:rPr lang="en-US"/>
              <a:t>: actual template is blank;  the content in each box describes what should be filled in.</a:t>
            </a:r>
          </a:p>
        </p:txBody>
      </p:sp>
      <p:sp>
        <p:nvSpPr>
          <p:cNvPr id="1550344" name="Rectangle 8"/>
          <p:cNvSpPr>
            <a:spLocks noChangeArrowheads="1"/>
          </p:cNvSpPr>
          <p:nvPr/>
        </p:nvSpPr>
        <p:spPr bwMode="auto">
          <a:xfrm>
            <a:off x="1371600" y="6553200"/>
            <a:ext cx="57531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effectLst>
                  <a:outerShdw blurRad="38100" dist="38100" dir="2700000" algn="tl">
                    <a:srgbClr val="C0C0C0"/>
                  </a:outerShdw>
                </a:effectLst>
              </a:rPr>
              <a:t>Available at </a:t>
            </a:r>
            <a:r>
              <a:rPr lang="en-US" sz="1400">
                <a:effectLst>
                  <a:outerShdw blurRad="38100" dist="38100" dir="2700000" algn="tl">
                    <a:srgbClr val="C0C0C0"/>
                  </a:outerShdw>
                </a:effectLst>
              </a:rPr>
              <a:t>http://oqm.ors.od.nih.gov/performance_mgmt.htm#templates</a:t>
            </a:r>
          </a:p>
        </p:txBody>
      </p:sp>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A2ADEC22-F5DF-4B81-A44F-98ABC4D11797}" type="slidenum">
              <a:rPr lang="en-US" altLang="en-US"/>
              <a:pPr/>
              <a:t>38</a:t>
            </a:fld>
            <a:endParaRPr lang="en-US" altLang="en-US"/>
          </a:p>
        </p:txBody>
      </p:sp>
      <p:sp>
        <p:nvSpPr>
          <p:cNvPr id="1903619" name="Rectangle 3"/>
          <p:cNvSpPr>
            <a:spLocks noGrp="1" noChangeArrowheads="1"/>
          </p:cNvSpPr>
          <p:nvPr>
            <p:ph type="title"/>
          </p:nvPr>
        </p:nvSpPr>
        <p:spPr>
          <a:noFill/>
          <a:ln/>
        </p:spPr>
        <p:txBody>
          <a:bodyPr/>
          <a:lstStyle/>
          <a:p>
            <a:r>
              <a:rPr lang="en-US" sz="2100" dirty="0"/>
              <a:t>Steps to Develop and Manage with Measures </a:t>
            </a:r>
            <a:r>
              <a:rPr lang="en-US" sz="1600" dirty="0" smtClean="0"/>
              <a:t>(Analysis)</a:t>
            </a:r>
            <a:endParaRPr lang="en-US" sz="1600" dirty="0"/>
          </a:p>
        </p:txBody>
      </p:sp>
      <p:sp>
        <p:nvSpPr>
          <p:cNvPr id="1903618" name="Rectangle 2"/>
          <p:cNvSpPr>
            <a:spLocks noChangeArrowheads="1"/>
          </p:cNvSpPr>
          <p:nvPr/>
        </p:nvSpPr>
        <p:spPr bwMode="auto">
          <a:xfrm>
            <a:off x="1143000" y="914400"/>
            <a:ext cx="77724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algn="l" eaLnBrk="0" hangingPunct="0">
              <a:lnSpc>
                <a:spcPct val="100000"/>
              </a:lnSpc>
              <a:spcBef>
                <a:spcPct val="20000"/>
              </a:spcBef>
              <a:buClr>
                <a:srgbClr val="000000"/>
              </a:buClr>
              <a:buFontTx/>
              <a:buAutoNum type="arabicPeriod" startAt="6"/>
            </a:pPr>
            <a:r>
              <a:rPr lang="en-US" sz="2400" b="1"/>
              <a:t>Analyze Documented Results </a:t>
            </a:r>
          </a:p>
          <a:p>
            <a:pPr marL="457200" indent="-457200" algn="l" eaLnBrk="0" hangingPunct="0">
              <a:lnSpc>
                <a:spcPct val="100000"/>
              </a:lnSpc>
              <a:spcBef>
                <a:spcPct val="20000"/>
              </a:spcBef>
              <a:buClr>
                <a:srgbClr val="000000"/>
              </a:buClr>
              <a:buFontTx/>
              <a:buAutoNum type="arabicPeriod" startAt="6"/>
            </a:pPr>
            <a:endParaRPr lang="en-US" sz="2400" b="1"/>
          </a:p>
          <a:p>
            <a:pPr marL="457200" indent="-457200" algn="l" eaLnBrk="0" hangingPunct="0">
              <a:lnSpc>
                <a:spcPct val="100000"/>
              </a:lnSpc>
              <a:spcBef>
                <a:spcPct val="20000"/>
              </a:spcBef>
              <a:buClr>
                <a:srgbClr val="000000"/>
              </a:buClr>
              <a:buFontTx/>
              <a:buChar char="•"/>
            </a:pPr>
            <a:r>
              <a:rPr lang="en-US" sz="2400"/>
              <a:t>Examine results in context of the objectives, environment, and external factors.</a:t>
            </a:r>
          </a:p>
          <a:p>
            <a:pPr marL="457200" indent="-457200" algn="l" eaLnBrk="0" hangingPunct="0">
              <a:lnSpc>
                <a:spcPct val="100000"/>
              </a:lnSpc>
              <a:spcBef>
                <a:spcPct val="20000"/>
              </a:spcBef>
              <a:buClr>
                <a:srgbClr val="000000"/>
              </a:buClr>
              <a:buFontTx/>
              <a:buChar char="•"/>
            </a:pPr>
            <a:r>
              <a:rPr lang="en-US" sz="2400"/>
              <a:t>After analyzing the performance data and information, interpret the information in order to ascertain whether the objectives have been met, and if not, why not. </a:t>
            </a:r>
          </a:p>
          <a:p>
            <a:pPr marL="457200" indent="-457200" algn="l" eaLnBrk="0" hangingPunct="0">
              <a:lnSpc>
                <a:spcPct val="100000"/>
              </a:lnSpc>
              <a:spcBef>
                <a:spcPct val="20000"/>
              </a:spcBef>
              <a:buClr>
                <a:srgbClr val="000000"/>
              </a:buClr>
              <a:buFontTx/>
              <a:buChar char="•"/>
            </a:pPr>
            <a:r>
              <a:rPr lang="en-US" sz="2400"/>
              <a:t>In cases where the objectives are not being met,  develop an action plan to correct this. </a:t>
            </a:r>
          </a:p>
          <a:p>
            <a:pPr marL="457200" indent="-457200" algn="l" eaLnBrk="0" hangingPunct="0">
              <a:lnSpc>
                <a:spcPct val="100000"/>
              </a:lnSpc>
              <a:spcBef>
                <a:spcPct val="20000"/>
              </a:spcBef>
              <a:buClr>
                <a:srgbClr val="000000"/>
              </a:buClr>
              <a:buFontTx/>
              <a:buChar char="•"/>
            </a:pPr>
            <a:endParaRPr lang="en-US" sz="2400"/>
          </a:p>
          <a:p>
            <a:pPr marL="838200" lvl="1" indent="-381000" algn="l" eaLnBrk="0" hangingPunct="0">
              <a:lnSpc>
                <a:spcPct val="100000"/>
              </a:lnSpc>
              <a:spcBef>
                <a:spcPct val="20000"/>
              </a:spcBef>
              <a:buClr>
                <a:srgbClr val="000000"/>
              </a:buClr>
              <a:buFontTx/>
              <a:buChar char="•"/>
            </a:pPr>
            <a:r>
              <a:rPr lang="en-US" sz="2000"/>
              <a:t>E.g., If feedback indicates that fewer customers are utilizing a new service provided by your service group, note this and make the necessary modifications to improve or tailor the service. </a:t>
            </a:r>
          </a:p>
          <a:p>
            <a:pPr marL="838200" lvl="1" indent="-381000" algn="l" eaLnBrk="0" hangingPunct="0">
              <a:lnSpc>
                <a:spcPct val="100000"/>
              </a:lnSpc>
              <a:spcBef>
                <a:spcPct val="20000"/>
              </a:spcBef>
              <a:buClr>
                <a:srgbClr val="000000"/>
              </a:buClr>
              <a:buFontTx/>
              <a:buChar char="•"/>
            </a:pPr>
            <a:endParaRPr lang="en-US" sz="2000"/>
          </a:p>
          <a:p>
            <a:pPr marL="838200" lvl="1" indent="-381000" algn="l" eaLnBrk="0" hangingPunct="0">
              <a:lnSpc>
                <a:spcPct val="100000"/>
              </a:lnSpc>
              <a:spcBef>
                <a:spcPct val="20000"/>
              </a:spcBef>
              <a:buClr>
                <a:srgbClr val="000000"/>
              </a:buClr>
            </a:pPr>
            <a:endParaRPr lang="en-US" sz="2000"/>
          </a:p>
          <a:p>
            <a:pPr marL="1257300" lvl="2" indent="-342900" algn="l" eaLnBrk="0" hangingPunct="0">
              <a:lnSpc>
                <a:spcPct val="100000"/>
              </a:lnSpc>
              <a:spcBef>
                <a:spcPct val="20000"/>
              </a:spcBef>
              <a:buClr>
                <a:srgbClr val="000000"/>
              </a:buClr>
              <a:buFontTx/>
              <a:buChar char="•"/>
            </a:pPr>
            <a:endParaRPr lang="en-US" sz="1800"/>
          </a:p>
          <a:p>
            <a:pPr marL="838200" lvl="1" indent="-381000" algn="l" eaLnBrk="0" hangingPunct="0">
              <a:lnSpc>
                <a:spcPct val="100000"/>
              </a:lnSpc>
              <a:spcBef>
                <a:spcPct val="20000"/>
              </a:spcBef>
              <a:buClr>
                <a:srgbClr val="000000"/>
              </a:buClr>
            </a:pPr>
            <a:r>
              <a:rPr lang="en-US" sz="2000"/>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03618">
                                            <p:txEl>
                                              <p:pRg st="0" end="0"/>
                                            </p:txEl>
                                          </p:spTgt>
                                        </p:tgtEl>
                                        <p:attrNameLst>
                                          <p:attrName>style.visibility</p:attrName>
                                        </p:attrNameLst>
                                      </p:cBhvr>
                                      <p:to>
                                        <p:strVal val="visible"/>
                                      </p:to>
                                    </p:set>
                                    <p:animEffect transition="in" filter="wipe(down)">
                                      <p:cBhvr>
                                        <p:cTn id="7" dur="500"/>
                                        <p:tgtEl>
                                          <p:spTgt spid="19036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03618">
                                            <p:txEl>
                                              <p:pRg st="2" end="2"/>
                                            </p:txEl>
                                          </p:spTgt>
                                        </p:tgtEl>
                                        <p:attrNameLst>
                                          <p:attrName>style.visibility</p:attrName>
                                        </p:attrNameLst>
                                      </p:cBhvr>
                                      <p:to>
                                        <p:strVal val="visible"/>
                                      </p:to>
                                    </p:set>
                                    <p:animEffect transition="in" filter="wipe(down)">
                                      <p:cBhvr>
                                        <p:cTn id="12" dur="500"/>
                                        <p:tgtEl>
                                          <p:spTgt spid="1903618">
                                            <p:txEl>
                                              <p:pRg st="2" end="2"/>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903618">
                                            <p:txEl>
                                              <p:pRg st="10" end="10"/>
                                            </p:txEl>
                                          </p:spTgt>
                                        </p:tgtEl>
                                        <p:attrNameLst>
                                          <p:attrName>style.visibility</p:attrName>
                                        </p:attrNameLst>
                                      </p:cBhvr>
                                      <p:to>
                                        <p:strVal val="visible"/>
                                      </p:to>
                                    </p:set>
                                    <p:animEffect transition="in" filter="wipe(down)">
                                      <p:cBhvr>
                                        <p:cTn id="15" dur="500"/>
                                        <p:tgtEl>
                                          <p:spTgt spid="190361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361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0"/>
          </p:nvPr>
        </p:nvSpPr>
        <p:spPr/>
        <p:txBody>
          <a:bodyPr/>
          <a:lstStyle/>
          <a:p>
            <a:fld id="{517126AD-2F16-47A8-BD2D-7B21652FD1A9}" type="slidenum">
              <a:rPr lang="en-US" altLang="en-US"/>
              <a:pPr/>
              <a:t>39</a:t>
            </a:fld>
            <a:endParaRPr lang="en-US" altLang="en-US"/>
          </a:p>
        </p:txBody>
      </p:sp>
      <p:sp>
        <p:nvSpPr>
          <p:cNvPr id="1953795" name="Rectangle 3"/>
          <p:cNvSpPr>
            <a:spLocks noGrp="1" noChangeArrowheads="1"/>
          </p:cNvSpPr>
          <p:nvPr>
            <p:ph type="title"/>
          </p:nvPr>
        </p:nvSpPr>
        <p:spPr>
          <a:noFill/>
          <a:ln/>
        </p:spPr>
        <p:txBody>
          <a:bodyPr/>
          <a:lstStyle/>
          <a:p>
            <a:r>
              <a:rPr lang="en-US" sz="2100" dirty="0"/>
              <a:t>Steps to Develop and Manage with Measures </a:t>
            </a:r>
            <a:r>
              <a:rPr lang="en-US" sz="1600" dirty="0" smtClean="0"/>
              <a:t>(Communication)</a:t>
            </a:r>
            <a:endParaRPr lang="en-US" sz="1600" dirty="0"/>
          </a:p>
        </p:txBody>
      </p:sp>
      <p:sp>
        <p:nvSpPr>
          <p:cNvPr id="1953794" name="Rectangle 2"/>
          <p:cNvSpPr>
            <a:spLocks noChangeArrowheads="1"/>
          </p:cNvSpPr>
          <p:nvPr/>
        </p:nvSpPr>
        <p:spPr bwMode="auto">
          <a:xfrm>
            <a:off x="1143000" y="9144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algn="l" eaLnBrk="0" hangingPunct="0">
              <a:lnSpc>
                <a:spcPct val="100000"/>
              </a:lnSpc>
              <a:spcBef>
                <a:spcPct val="20000"/>
              </a:spcBef>
              <a:buClr>
                <a:srgbClr val="000000"/>
              </a:buClr>
              <a:buFontTx/>
              <a:buAutoNum type="arabicPeriod" startAt="7"/>
            </a:pPr>
            <a:r>
              <a:rPr lang="en-US" sz="2400" b="1" dirty="0"/>
              <a:t>Communicate Results </a:t>
            </a:r>
          </a:p>
          <a:p>
            <a:pPr marL="457200" indent="-457200" algn="l" eaLnBrk="0" hangingPunct="0">
              <a:lnSpc>
                <a:spcPct val="100000"/>
              </a:lnSpc>
              <a:spcBef>
                <a:spcPct val="20000"/>
              </a:spcBef>
              <a:buClr>
                <a:srgbClr val="000000"/>
              </a:buClr>
              <a:buFontTx/>
              <a:buChar char="•"/>
            </a:pPr>
            <a:r>
              <a:rPr lang="en-US" sz="2400" dirty="0"/>
              <a:t>Graphically display data, using process behavior, pie, and bar charts, or other form to summarize performance rather than narrative alone. </a:t>
            </a:r>
          </a:p>
          <a:p>
            <a:pPr marL="457200" indent="-457200" algn="l" eaLnBrk="0" hangingPunct="0">
              <a:lnSpc>
                <a:spcPct val="100000"/>
              </a:lnSpc>
              <a:spcBef>
                <a:spcPct val="20000"/>
              </a:spcBef>
              <a:buClr>
                <a:srgbClr val="000000"/>
              </a:buClr>
              <a:buFontTx/>
              <a:buChar char="•"/>
            </a:pPr>
            <a:r>
              <a:rPr lang="en-US" sz="2400" dirty="0"/>
              <a:t>Develop brief updates to share monthly among staff showing monthly progress.</a:t>
            </a:r>
          </a:p>
          <a:p>
            <a:pPr marL="838200" lvl="1" indent="-381000" algn="l" eaLnBrk="0" hangingPunct="0">
              <a:lnSpc>
                <a:spcPct val="100000"/>
              </a:lnSpc>
              <a:spcBef>
                <a:spcPct val="20000"/>
              </a:spcBef>
              <a:buClr>
                <a:srgbClr val="000000"/>
              </a:buClr>
              <a:buFontTx/>
              <a:buChar char="•"/>
            </a:pPr>
            <a:endParaRPr lang="en-US" sz="2000" dirty="0"/>
          </a:p>
          <a:p>
            <a:pPr marL="838200" lvl="1" indent="-381000" algn="l" eaLnBrk="0" hangingPunct="0">
              <a:lnSpc>
                <a:spcPct val="100000"/>
              </a:lnSpc>
              <a:spcBef>
                <a:spcPct val="20000"/>
              </a:spcBef>
              <a:buClr>
                <a:srgbClr val="000000"/>
              </a:buClr>
            </a:pPr>
            <a:endParaRPr lang="en-US" sz="2000" dirty="0"/>
          </a:p>
          <a:p>
            <a:pPr marL="1257300" lvl="2" indent="-342900" algn="l" eaLnBrk="0" hangingPunct="0">
              <a:lnSpc>
                <a:spcPct val="100000"/>
              </a:lnSpc>
              <a:spcBef>
                <a:spcPct val="20000"/>
              </a:spcBef>
              <a:buClr>
                <a:srgbClr val="000000"/>
              </a:buClr>
              <a:buFontTx/>
              <a:buChar char="•"/>
            </a:pPr>
            <a:endParaRPr lang="en-US" sz="1800" dirty="0"/>
          </a:p>
          <a:p>
            <a:pPr marL="838200" lvl="1" indent="-381000" algn="l" eaLnBrk="0" hangingPunct="0">
              <a:lnSpc>
                <a:spcPct val="100000"/>
              </a:lnSpc>
              <a:spcBef>
                <a:spcPct val="20000"/>
              </a:spcBef>
              <a:buClr>
                <a:srgbClr val="000000"/>
              </a:buClr>
            </a:pPr>
            <a:r>
              <a:rPr lang="en-US" sz="2000" dirty="0"/>
              <a:t>	</a:t>
            </a:r>
          </a:p>
        </p:txBody>
      </p:sp>
      <p:sp>
        <p:nvSpPr>
          <p:cNvPr id="1953799" name="Text Box 7"/>
          <p:cNvSpPr txBox="1">
            <a:spLocks noChangeArrowheads="1"/>
          </p:cNvSpPr>
          <p:nvPr/>
        </p:nvSpPr>
        <p:spPr bwMode="auto">
          <a:xfrm>
            <a:off x="2514600" y="3413125"/>
            <a:ext cx="18875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b="1"/>
              <a:t>Customer fiscal service</a:t>
            </a:r>
          </a:p>
        </p:txBody>
      </p:sp>
      <p:pic>
        <p:nvPicPr>
          <p:cNvPr id="1953796" name="Picture 4" descr="This is a graphical example of communicating resul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594100"/>
            <a:ext cx="3654425" cy="3035300"/>
          </a:xfrm>
          <a:prstGeom prst="rect">
            <a:avLst/>
          </a:prstGeom>
          <a:noFill/>
          <a:extLst>
            <a:ext uri="{909E8E84-426E-40DD-AFC4-6F175D3DCCD1}">
              <a14:hiddenFill xmlns:a14="http://schemas.microsoft.com/office/drawing/2010/main">
                <a:solidFill>
                  <a:srgbClr val="FFFFFF"/>
                </a:solidFill>
              </a14:hiddenFill>
            </a:ext>
          </a:extLst>
        </p:spPr>
      </p:pic>
      <p:sp>
        <p:nvSpPr>
          <p:cNvPr id="1953797" name="Text Box 5"/>
          <p:cNvSpPr txBox="1">
            <a:spLocks noChangeArrowheads="1"/>
          </p:cNvSpPr>
          <p:nvPr/>
        </p:nvSpPr>
        <p:spPr bwMode="auto">
          <a:xfrm>
            <a:off x="3654425" y="3810000"/>
            <a:ext cx="9175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b="1"/>
              <a:t>Objective:</a:t>
            </a:r>
          </a:p>
          <a:p>
            <a:endParaRPr lang="en-US"/>
          </a:p>
        </p:txBody>
      </p:sp>
      <p:pic>
        <p:nvPicPr>
          <p:cNvPr id="1953798" name="Picture 6" descr="This chart communicates results and provides the objective of the measure effo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010025"/>
            <a:ext cx="2362200" cy="266701"/>
          </a:xfrm>
          <a:prstGeom prst="rect">
            <a:avLst/>
          </a:prstGeom>
          <a:noFill/>
          <a:extLst>
            <a:ext uri="{909E8E84-426E-40DD-AFC4-6F175D3DCCD1}">
              <a14:hiddenFill xmlns:a14="http://schemas.microsoft.com/office/drawing/2010/main">
                <a:solidFill>
                  <a:srgbClr val="FFFFFF"/>
                </a:solidFill>
              </a14:hiddenFill>
            </a:ext>
          </a:extLst>
        </p:spPr>
      </p:pic>
      <p:pic>
        <p:nvPicPr>
          <p:cNvPr id="1953800" name="Picture 8" descr="This is the title of the axis, showing the date range of the ch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3141" y="6571526"/>
            <a:ext cx="952500" cy="209550"/>
          </a:xfrm>
          <a:prstGeom prst="rect">
            <a:avLst/>
          </a:prstGeom>
          <a:noFill/>
          <a:extLst>
            <a:ext uri="{909E8E84-426E-40DD-AFC4-6F175D3DCCD1}">
              <a14:hiddenFill xmlns:a14="http://schemas.microsoft.com/office/drawing/2010/main">
                <a:solidFill>
                  <a:srgbClr val="FFFFFF"/>
                </a:solidFill>
              </a14:hiddenFill>
            </a:ext>
          </a:extLst>
        </p:spPr>
      </p:pic>
      <p:sp>
        <p:nvSpPr>
          <p:cNvPr id="1953801" name="Text Box 9"/>
          <p:cNvSpPr txBox="1">
            <a:spLocks noChangeArrowheads="1"/>
          </p:cNvSpPr>
          <p:nvPr/>
        </p:nvSpPr>
        <p:spPr bwMode="auto">
          <a:xfrm>
            <a:off x="5638800" y="5029200"/>
            <a:ext cx="2078038"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b="1"/>
              <a:t>Shows cost per customer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53794">
                                            <p:txEl>
                                              <p:pRg st="0" end="0"/>
                                            </p:txEl>
                                          </p:spTgt>
                                        </p:tgtEl>
                                        <p:attrNameLst>
                                          <p:attrName>style.visibility</p:attrName>
                                        </p:attrNameLst>
                                      </p:cBhvr>
                                      <p:to>
                                        <p:strVal val="visible"/>
                                      </p:to>
                                    </p:set>
                                    <p:animEffect transition="in" filter="wipe(down)">
                                      <p:cBhvr>
                                        <p:cTn id="7" dur="500"/>
                                        <p:tgtEl>
                                          <p:spTgt spid="19537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53794">
                                            <p:txEl>
                                              <p:pRg st="1" end="1"/>
                                            </p:txEl>
                                          </p:spTgt>
                                        </p:tgtEl>
                                        <p:attrNameLst>
                                          <p:attrName>style.visibility</p:attrName>
                                        </p:attrNameLst>
                                      </p:cBhvr>
                                      <p:to>
                                        <p:strVal val="visible"/>
                                      </p:to>
                                    </p:set>
                                    <p:animEffect transition="in" filter="wipe(down)">
                                      <p:cBhvr>
                                        <p:cTn id="12" dur="500"/>
                                        <p:tgtEl>
                                          <p:spTgt spid="19537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53794">
                                            <p:txEl>
                                              <p:pRg st="2" end="2"/>
                                            </p:txEl>
                                          </p:spTgt>
                                        </p:tgtEl>
                                        <p:attrNameLst>
                                          <p:attrName>style.visibility</p:attrName>
                                        </p:attrNameLst>
                                      </p:cBhvr>
                                      <p:to>
                                        <p:strVal val="visible"/>
                                      </p:to>
                                    </p:set>
                                    <p:animEffect transition="in" filter="wipe(down)">
                                      <p:cBhvr>
                                        <p:cTn id="17" dur="500"/>
                                        <p:tgtEl>
                                          <p:spTgt spid="1953794">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953794">
                                            <p:txEl>
                                              <p:pRg st="6" end="6"/>
                                            </p:txEl>
                                          </p:spTgt>
                                        </p:tgtEl>
                                        <p:attrNameLst>
                                          <p:attrName>style.visibility</p:attrName>
                                        </p:attrNameLst>
                                      </p:cBhvr>
                                      <p:to>
                                        <p:strVal val="visible"/>
                                      </p:to>
                                    </p:set>
                                    <p:animEffect transition="in" filter="wipe(down)">
                                      <p:cBhvr>
                                        <p:cTn id="20" dur="500"/>
                                        <p:tgtEl>
                                          <p:spTgt spid="195379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3794"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Overview</a:t>
            </a:r>
            <a:endParaRPr lang="en-US" dirty="0"/>
          </a:p>
        </p:txBody>
      </p:sp>
      <p:sp>
        <p:nvSpPr>
          <p:cNvPr id="1868802" name="Rectangle 2"/>
          <p:cNvSpPr>
            <a:spLocks noGrp="1" noChangeArrowheads="1"/>
          </p:cNvSpPr>
          <p:nvPr>
            <p:ph type="body" idx="1"/>
          </p:nvPr>
        </p:nvSpPr>
        <p:spPr/>
        <p:txBody>
          <a:bodyPr/>
          <a:lstStyle/>
          <a:p>
            <a:endParaRPr lang="en-US" dirty="0" smtClean="0"/>
          </a:p>
          <a:p>
            <a:endParaRPr lang="en-US" dirty="0" smtClean="0"/>
          </a:p>
          <a:p>
            <a:endParaRPr lang="en-US" dirty="0" smtClean="0"/>
          </a:p>
          <a:p>
            <a:endParaRPr lang="en-US" dirty="0" smtClean="0"/>
          </a:p>
          <a:p>
            <a:endParaRPr lang="en-US" dirty="0" smtClean="0"/>
          </a:p>
          <a:p>
            <a:r>
              <a:rPr lang="en-US" dirty="0" smtClean="0"/>
              <a:t>OVERVIEW </a:t>
            </a:r>
            <a:endParaRPr lang="en-US" dirty="0"/>
          </a:p>
        </p:txBody>
      </p:sp>
      <p:sp>
        <p:nvSpPr>
          <p:cNvPr id="3" name="Slide Number Placeholder 3"/>
          <p:cNvSpPr>
            <a:spLocks noGrp="1"/>
          </p:cNvSpPr>
          <p:nvPr>
            <p:ph type="sldNum" sz="quarter" idx="10"/>
          </p:nvPr>
        </p:nvSpPr>
        <p:spPr/>
        <p:txBody>
          <a:bodyPr/>
          <a:lstStyle/>
          <a:p>
            <a:fld id="{44EF01C7-A6A1-42BE-9921-195C5E72D861}" type="slidenum">
              <a:rPr lang="en-US" altLang="en-US" smtClean="0"/>
              <a:pPr/>
              <a:t>4</a:t>
            </a:fld>
            <a:endParaRPr lang="en-US" alt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1868802">
                                            <p:txEl>
                                              <p:pRg st="5" end="5"/>
                                            </p:txEl>
                                          </p:spTgt>
                                        </p:tgtEl>
                                        <p:attrNameLst>
                                          <p:attrName>style.visibility</p:attrName>
                                        </p:attrNameLst>
                                      </p:cBhvr>
                                      <p:to>
                                        <p:strVal val="visible"/>
                                      </p:to>
                                    </p:set>
                                    <p:anim calcmode="lin" valueType="num">
                                      <p:cBhvr>
                                        <p:cTn id="7" dur="500" fill="hold"/>
                                        <p:tgtEl>
                                          <p:spTgt spid="1868802">
                                            <p:txEl>
                                              <p:pRg st="5" end="5"/>
                                            </p:txEl>
                                          </p:spTgt>
                                        </p:tgtEl>
                                        <p:attrNameLst>
                                          <p:attrName>ppt_w</p:attrName>
                                        </p:attrNameLst>
                                      </p:cBhvr>
                                      <p:tavLst>
                                        <p:tav tm="0">
                                          <p:val>
                                            <p:strVal val="4/3*#ppt_w"/>
                                          </p:val>
                                        </p:tav>
                                        <p:tav tm="100000">
                                          <p:val>
                                            <p:strVal val="#ppt_w"/>
                                          </p:val>
                                        </p:tav>
                                      </p:tavLst>
                                    </p:anim>
                                    <p:anim calcmode="lin" valueType="num">
                                      <p:cBhvr>
                                        <p:cTn id="8" dur="500" fill="hold"/>
                                        <p:tgtEl>
                                          <p:spTgt spid="1868802">
                                            <p:txEl>
                                              <p:pRg st="5" end="5"/>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8802"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8D7274DB-29D6-4162-80EA-131C02EA4E93}" type="slidenum">
              <a:rPr lang="en-US" altLang="en-US"/>
              <a:pPr/>
              <a:t>40</a:t>
            </a:fld>
            <a:endParaRPr lang="en-US" altLang="en-US"/>
          </a:p>
        </p:txBody>
      </p:sp>
      <p:sp>
        <p:nvSpPr>
          <p:cNvPr id="1954822" name="Rectangle 6"/>
          <p:cNvSpPr>
            <a:spLocks noGrp="1" noChangeArrowheads="1"/>
          </p:cNvSpPr>
          <p:nvPr>
            <p:ph type="title"/>
          </p:nvPr>
        </p:nvSpPr>
        <p:spPr>
          <a:xfrm>
            <a:off x="990600" y="0"/>
            <a:ext cx="8153400" cy="457200"/>
          </a:xfrm>
          <a:noFill/>
          <a:ln/>
        </p:spPr>
        <p:txBody>
          <a:bodyPr/>
          <a:lstStyle/>
          <a:p>
            <a:r>
              <a:rPr lang="en-US" sz="2000" dirty="0"/>
              <a:t>Steps to Develop and Manage with Measures </a:t>
            </a:r>
            <a:r>
              <a:rPr lang="en-US" sz="1600" dirty="0" smtClean="0"/>
              <a:t>(Communication Ex.)</a:t>
            </a:r>
            <a:endParaRPr lang="en-US" sz="1600" dirty="0"/>
          </a:p>
        </p:txBody>
      </p:sp>
      <p:sp>
        <p:nvSpPr>
          <p:cNvPr id="1954823" name="Rectangle 7"/>
          <p:cNvSpPr>
            <a:spLocks noChangeArrowheads="1"/>
          </p:cNvSpPr>
          <p:nvPr/>
        </p:nvSpPr>
        <p:spPr bwMode="auto">
          <a:xfrm>
            <a:off x="1066800" y="609600"/>
            <a:ext cx="69326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457200" indent="-457200" eaLnBrk="0" hangingPunct="0">
              <a:lnSpc>
                <a:spcPct val="100000"/>
              </a:lnSpc>
              <a:spcBef>
                <a:spcPct val="20000"/>
              </a:spcBef>
              <a:buClr>
                <a:srgbClr val="000000"/>
              </a:buClr>
              <a:buFontTx/>
              <a:buAutoNum type="arabicPeriod" startAt="7"/>
            </a:pPr>
            <a:r>
              <a:rPr lang="en-US" sz="2000" b="1"/>
              <a:t>Communicate Results </a:t>
            </a:r>
            <a:r>
              <a:rPr lang="en-US" sz="1800" b="1"/>
              <a:t>(continued)</a:t>
            </a:r>
            <a:r>
              <a:rPr lang="en-US" sz="2000" b="1"/>
              <a:t> :  second example</a:t>
            </a:r>
            <a:r>
              <a:rPr lang="en-US"/>
              <a:t> </a:t>
            </a:r>
          </a:p>
        </p:txBody>
      </p:sp>
      <p:sp>
        <p:nvSpPr>
          <p:cNvPr id="1954819" name="Text Box 3"/>
          <p:cNvSpPr txBox="1">
            <a:spLocks noChangeArrowheads="1"/>
          </p:cNvSpPr>
          <p:nvPr/>
        </p:nvSpPr>
        <p:spPr bwMode="auto">
          <a:xfrm>
            <a:off x="1447800" y="1295400"/>
            <a:ext cx="72834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pPr>
            <a:r>
              <a:rPr lang="en-US" sz="1800" b="1">
                <a:latin typeface="Times New Roman" pitchFamily="18" charset="0"/>
              </a:rPr>
              <a:t>Monthly error rate for sorting incoming mail, October 2003 to May 2005</a:t>
            </a:r>
          </a:p>
        </p:txBody>
      </p:sp>
      <p:pic>
        <p:nvPicPr>
          <p:cNvPr id="1954818" name="Picture 2" descr="This is a graphical display of communicating result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1676400"/>
            <a:ext cx="80772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4820" name="Text Box 4"/>
          <p:cNvSpPr txBox="1">
            <a:spLocks noChangeArrowheads="1"/>
          </p:cNvSpPr>
          <p:nvPr/>
        </p:nvSpPr>
        <p:spPr bwMode="auto">
          <a:xfrm>
            <a:off x="1600200" y="5638800"/>
            <a:ext cx="728345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pPr>
            <a:r>
              <a:rPr lang="en-US" sz="1600">
                <a:latin typeface="Times New Roman" pitchFamily="18" charset="0"/>
              </a:rPr>
              <a:t>Shows process is predictable where the expectation is between 0% and .36% error rate </a:t>
            </a:r>
          </a:p>
          <a:p>
            <a:pPr algn="l">
              <a:lnSpc>
                <a:spcPct val="100000"/>
              </a:lnSpc>
            </a:pPr>
            <a:r>
              <a:rPr lang="en-US" sz="1600">
                <a:latin typeface="Times New Roman" pitchFamily="18" charset="0"/>
              </a:rPr>
              <a:t>for any month (between 0 and 36 errors per 10,000 pieces of incoming mail).</a:t>
            </a:r>
            <a:r>
              <a:rPr lang="en-US" sz="1800">
                <a:latin typeface="Times New Roman" pitchFamily="18" charset="0"/>
              </a:rPr>
              <a:t>  </a:t>
            </a:r>
          </a:p>
          <a:p>
            <a:pPr algn="l">
              <a:lnSpc>
                <a:spcPct val="100000"/>
              </a:lnSpc>
            </a:pPr>
            <a:endParaRPr lang="en-US" sz="1800">
              <a:latin typeface="Times New Roman" pitchFamily="18" charset="0"/>
            </a:endParaRPr>
          </a:p>
        </p:txBody>
      </p:sp>
      <p:sp>
        <p:nvSpPr>
          <p:cNvPr id="1954821" name="Text Box 5"/>
          <p:cNvSpPr txBox="1">
            <a:spLocks noChangeArrowheads="1"/>
          </p:cNvSpPr>
          <p:nvPr/>
        </p:nvSpPr>
        <p:spPr bwMode="auto">
          <a:xfrm>
            <a:off x="1524000" y="6553200"/>
            <a:ext cx="31686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pPr>
            <a:r>
              <a:rPr lang="en-US" sz="1400" u="sng">
                <a:latin typeface="Times New Roman" pitchFamily="18" charset="0"/>
              </a:rPr>
              <a:t>Note</a:t>
            </a:r>
            <a:r>
              <a:rPr lang="en-US" sz="1400">
                <a:latin typeface="Times New Roman" pitchFamily="18" charset="0"/>
              </a:rPr>
              <a:t>: Data gathered by random sampling</a:t>
            </a:r>
            <a:r>
              <a:rPr lang="en-US" sz="1400">
                <a:solidFill>
                  <a:schemeClr val="tx1"/>
                </a:solidFill>
                <a:latin typeface="Times New Roman" pitchFamily="18" charset="0"/>
              </a:rPr>
              <a:t>.</a:t>
            </a:r>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2"/>
          <p:cNvSpPr>
            <a:spLocks noGrp="1"/>
          </p:cNvSpPr>
          <p:nvPr>
            <p:ph type="sldNum" sz="quarter" idx="10"/>
          </p:nvPr>
        </p:nvSpPr>
        <p:spPr/>
        <p:txBody>
          <a:bodyPr/>
          <a:lstStyle/>
          <a:p>
            <a:fld id="{D2A28422-4FA4-42B2-B654-F09E3CA1D109}" type="slidenum">
              <a:rPr lang="en-US" altLang="en-US"/>
              <a:pPr/>
              <a:t>41</a:t>
            </a:fld>
            <a:endParaRPr lang="en-US" altLang="en-US"/>
          </a:p>
        </p:txBody>
      </p:sp>
      <p:sp>
        <p:nvSpPr>
          <p:cNvPr id="1952771" name="Rectangle 3"/>
          <p:cNvSpPr>
            <a:spLocks noGrp="1" noChangeArrowheads="1"/>
          </p:cNvSpPr>
          <p:nvPr>
            <p:ph type="title"/>
          </p:nvPr>
        </p:nvSpPr>
        <p:spPr>
          <a:xfrm>
            <a:off x="987425" y="76200"/>
            <a:ext cx="8153400" cy="606425"/>
          </a:xfrm>
          <a:noFill/>
          <a:ln/>
        </p:spPr>
        <p:txBody>
          <a:bodyPr/>
          <a:lstStyle/>
          <a:p>
            <a:r>
              <a:rPr lang="en-US" sz="2100" dirty="0"/>
              <a:t>Steps to Develop and Manage with Measures </a:t>
            </a:r>
            <a:r>
              <a:rPr lang="en-US" sz="1600" dirty="0" smtClean="0"/>
              <a:t>(Communication example)</a:t>
            </a:r>
            <a:endParaRPr lang="en-US" sz="1600" dirty="0"/>
          </a:p>
        </p:txBody>
      </p:sp>
      <p:sp>
        <p:nvSpPr>
          <p:cNvPr id="1952782" name="Rectangle 14"/>
          <p:cNvSpPr>
            <a:spLocks noChangeArrowheads="1"/>
          </p:cNvSpPr>
          <p:nvPr/>
        </p:nvSpPr>
        <p:spPr bwMode="auto">
          <a:xfrm>
            <a:off x="1281113" y="990600"/>
            <a:ext cx="649446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marL="457200" indent="-457200" eaLnBrk="0" hangingPunct="0">
              <a:lnSpc>
                <a:spcPct val="100000"/>
              </a:lnSpc>
              <a:spcBef>
                <a:spcPct val="20000"/>
              </a:spcBef>
              <a:buClr>
                <a:srgbClr val="000000"/>
              </a:buClr>
              <a:buFontTx/>
              <a:buAutoNum type="arabicPeriod" startAt="7"/>
            </a:pPr>
            <a:r>
              <a:rPr lang="en-US" sz="2000" b="1" dirty="0"/>
              <a:t>Communicate Results </a:t>
            </a:r>
            <a:r>
              <a:rPr lang="en-US" sz="1600" b="1" dirty="0"/>
              <a:t>(continued)</a:t>
            </a:r>
            <a:r>
              <a:rPr lang="en-US" sz="2000" b="1" dirty="0"/>
              <a:t> :  third example</a:t>
            </a:r>
            <a:r>
              <a:rPr lang="en-US" sz="2000" dirty="0"/>
              <a:t> </a:t>
            </a:r>
          </a:p>
        </p:txBody>
      </p:sp>
      <p:sp>
        <p:nvSpPr>
          <p:cNvPr id="1952775" name="Text Box 7"/>
          <p:cNvSpPr txBox="1">
            <a:spLocks noChangeArrowheads="1"/>
          </p:cNvSpPr>
          <p:nvPr/>
        </p:nvSpPr>
        <p:spPr bwMode="auto">
          <a:xfrm>
            <a:off x="1312863" y="2114550"/>
            <a:ext cx="1036637"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b="1"/>
              <a:t>Objective:</a:t>
            </a:r>
          </a:p>
          <a:p>
            <a:endParaRPr lang="en-US" b="1"/>
          </a:p>
        </p:txBody>
      </p:sp>
      <p:pic>
        <p:nvPicPr>
          <p:cNvPr id="1952781" name="Picture 13" descr="This is the objective of the Manage with Measures effo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133600"/>
            <a:ext cx="335280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952780" name="Picture 12" descr="This chart is another example of how results can be communica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590800"/>
            <a:ext cx="4876800" cy="3951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p:cNvSpPr>
            <a:spLocks noGrp="1"/>
          </p:cNvSpPr>
          <p:nvPr>
            <p:ph type="sldNum" sz="quarter" idx="4"/>
          </p:nvPr>
        </p:nvSpPr>
        <p:spPr/>
        <p:txBody>
          <a:bodyPr/>
          <a:lstStyle/>
          <a:p>
            <a:fld id="{ABD60DE5-C7DB-47ED-86B3-1F932631FCEE}" type="slidenum">
              <a:rPr lang="en-US" altLang="en-US" smtClean="0"/>
              <a:pPr/>
              <a:t>42</a:t>
            </a:fld>
            <a:endParaRPr lang="en-US" altLang="en-US"/>
          </a:p>
        </p:txBody>
      </p:sp>
      <p:sp>
        <p:nvSpPr>
          <p:cNvPr id="5" name="Title 4"/>
          <p:cNvSpPr>
            <a:spLocks noGrp="1"/>
          </p:cNvSpPr>
          <p:nvPr>
            <p:ph type="ctrTitle"/>
          </p:nvPr>
        </p:nvSpPr>
        <p:spPr>
          <a:xfrm>
            <a:off x="1371600" y="4160"/>
            <a:ext cx="7772400" cy="529240"/>
          </a:xfrm>
        </p:spPr>
        <p:txBody>
          <a:bodyPr/>
          <a:lstStyle/>
          <a:p>
            <a:r>
              <a:rPr lang="en-US" sz="2000" dirty="0">
                <a:latin typeface="Times New Roman" pitchFamily="18" charset="0"/>
              </a:rPr>
              <a:t>Building X Cafeteria: Daily gross sales from 4/2/2004 to 7/1/2004 </a:t>
            </a:r>
            <a:endParaRPr lang="en-US" sz="2000" dirty="0"/>
          </a:p>
        </p:txBody>
      </p:sp>
      <p:pic>
        <p:nvPicPr>
          <p:cNvPr id="1957890" name="Picture 2" descr="This chart displays the behavior of the process during a specific time perio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671513"/>
            <a:ext cx="768032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57891" name="Picture 3" descr="This process behavior chart or control chart displays the daily gross sales from Building X cafeteria during a specific time perio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3048000"/>
            <a:ext cx="7453313"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57893" name="Text Box 5"/>
          <p:cNvSpPr txBox="1">
            <a:spLocks noChangeArrowheads="1"/>
          </p:cNvSpPr>
          <p:nvPr/>
        </p:nvSpPr>
        <p:spPr bwMode="auto">
          <a:xfrm>
            <a:off x="1371600" y="2286000"/>
            <a:ext cx="7270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pPr>
            <a:r>
              <a:rPr lang="en-US" b="1">
                <a:latin typeface="Times New Roman" pitchFamily="18" charset="0"/>
              </a:rPr>
              <a:t>4/2/2004</a:t>
            </a:r>
          </a:p>
        </p:txBody>
      </p:sp>
      <p:sp>
        <p:nvSpPr>
          <p:cNvPr id="1957894" name="Text Box 6"/>
          <p:cNvSpPr txBox="1">
            <a:spLocks noChangeArrowheads="1"/>
          </p:cNvSpPr>
          <p:nvPr/>
        </p:nvSpPr>
        <p:spPr bwMode="auto">
          <a:xfrm>
            <a:off x="8277225" y="3948113"/>
            <a:ext cx="7270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pPr>
            <a:r>
              <a:rPr lang="en-US" b="1">
                <a:latin typeface="Times New Roman" pitchFamily="18" charset="0"/>
              </a:rPr>
              <a:t>7/1/2004</a:t>
            </a:r>
          </a:p>
        </p:txBody>
      </p:sp>
      <p:sp>
        <p:nvSpPr>
          <p:cNvPr id="1957895" name="Text Box 7"/>
          <p:cNvSpPr txBox="1">
            <a:spLocks noChangeArrowheads="1"/>
          </p:cNvSpPr>
          <p:nvPr/>
        </p:nvSpPr>
        <p:spPr bwMode="auto">
          <a:xfrm>
            <a:off x="1143000" y="2667000"/>
            <a:ext cx="2867025" cy="1200150"/>
          </a:xfrm>
          <a:prstGeom prst="rect">
            <a:avLst/>
          </a:prstGeom>
          <a:solidFill>
            <a:srgbClr val="F8F8F8"/>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pPr>
            <a:r>
              <a:rPr lang="en-US" sz="1800">
                <a:latin typeface="Times New Roman" pitchFamily="18" charset="0"/>
              </a:rPr>
              <a:t>Average Gross sales:$1170.  </a:t>
            </a:r>
          </a:p>
          <a:p>
            <a:pPr algn="l">
              <a:lnSpc>
                <a:spcPct val="100000"/>
              </a:lnSpc>
            </a:pPr>
            <a:r>
              <a:rPr lang="en-US" sz="1800">
                <a:latin typeface="Times New Roman" pitchFamily="18" charset="0"/>
              </a:rPr>
              <a:t>The lower limit: $857  </a:t>
            </a:r>
          </a:p>
          <a:p>
            <a:pPr algn="l">
              <a:lnSpc>
                <a:spcPct val="100000"/>
              </a:lnSpc>
            </a:pPr>
            <a:r>
              <a:rPr lang="en-US" sz="1800">
                <a:latin typeface="Times New Roman" pitchFamily="18" charset="0"/>
              </a:rPr>
              <a:t>The upper limit: $1484. </a:t>
            </a:r>
          </a:p>
          <a:p>
            <a:pPr algn="l">
              <a:lnSpc>
                <a:spcPct val="100000"/>
              </a:lnSpc>
            </a:pPr>
            <a:endParaRPr lang="en-US" sz="1800">
              <a:latin typeface="Times New Roman" pitchFamily="18" charset="0"/>
            </a:endParaRPr>
          </a:p>
        </p:txBody>
      </p:sp>
      <p:sp>
        <p:nvSpPr>
          <p:cNvPr id="1957896" name="Text Box 8"/>
          <p:cNvSpPr txBox="1">
            <a:spLocks noChangeArrowheads="1"/>
          </p:cNvSpPr>
          <p:nvPr/>
        </p:nvSpPr>
        <p:spPr bwMode="auto">
          <a:xfrm>
            <a:off x="1143000" y="5791200"/>
            <a:ext cx="78105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lnSpc>
                <a:spcPct val="100000"/>
              </a:lnSpc>
            </a:pPr>
            <a:r>
              <a:rPr lang="en-US" sz="1800" dirty="0">
                <a:latin typeface="Times New Roman" pitchFamily="18" charset="0"/>
              </a:rPr>
              <a:t>The process during this period was predictable and the group can expect the </a:t>
            </a:r>
          </a:p>
          <a:p>
            <a:pPr algn="l">
              <a:lnSpc>
                <a:spcPct val="100000"/>
              </a:lnSpc>
            </a:pPr>
            <a:r>
              <a:rPr lang="en-US" sz="1800" dirty="0">
                <a:latin typeface="Times New Roman" pitchFamily="18" charset="0"/>
              </a:rPr>
              <a:t>amount of sales to vary from between $857 to $1484, given no substantial changes,</a:t>
            </a:r>
          </a:p>
          <a:p>
            <a:pPr algn="l">
              <a:lnSpc>
                <a:spcPct val="100000"/>
              </a:lnSpc>
            </a:pPr>
            <a:r>
              <a:rPr lang="en-US" sz="1800" dirty="0">
                <a:latin typeface="Times New Roman" pitchFamily="18" charset="0"/>
              </a:rPr>
              <a:t>for example sudden menu change or sudden population increase or decrease.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57896"/>
                                        </p:tgtEl>
                                        <p:attrNameLst>
                                          <p:attrName>style.visibility</p:attrName>
                                        </p:attrNameLst>
                                      </p:cBhvr>
                                      <p:to>
                                        <p:strVal val="visible"/>
                                      </p:to>
                                    </p:set>
                                    <p:animEffect transition="in" filter="blinds(horizontal)">
                                      <p:cBhvr>
                                        <p:cTn id="7" dur="500"/>
                                        <p:tgtEl>
                                          <p:spTgt spid="19578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789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C1EBA45F-8519-4A02-9445-C2FF1C020A9C}" type="slidenum">
              <a:rPr lang="en-US" altLang="en-US"/>
              <a:pPr/>
              <a:t>43</a:t>
            </a:fld>
            <a:endParaRPr lang="en-US" altLang="en-US"/>
          </a:p>
        </p:txBody>
      </p:sp>
      <p:sp>
        <p:nvSpPr>
          <p:cNvPr id="1878019" name="Rectangle 3"/>
          <p:cNvSpPr>
            <a:spLocks noGrp="1" noChangeArrowheads="1"/>
          </p:cNvSpPr>
          <p:nvPr>
            <p:ph type="title"/>
          </p:nvPr>
        </p:nvSpPr>
        <p:spPr>
          <a:xfrm>
            <a:off x="987425" y="152400"/>
            <a:ext cx="8153400" cy="457200"/>
          </a:xfrm>
          <a:noFill/>
          <a:ln/>
        </p:spPr>
        <p:txBody>
          <a:bodyPr/>
          <a:lstStyle/>
          <a:p>
            <a:r>
              <a:rPr lang="en-US" sz="2100"/>
              <a:t>Steps to Develop and Manage with Measures </a:t>
            </a:r>
            <a:r>
              <a:rPr lang="en-US" sz="1600"/>
              <a:t>(continued)</a:t>
            </a:r>
          </a:p>
        </p:txBody>
      </p:sp>
      <p:sp>
        <p:nvSpPr>
          <p:cNvPr id="1878018" name="Rectangle 2"/>
          <p:cNvSpPr>
            <a:spLocks noChangeArrowheads="1"/>
          </p:cNvSpPr>
          <p:nvPr/>
        </p:nvSpPr>
        <p:spPr bwMode="auto">
          <a:xfrm>
            <a:off x="1143000" y="7620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algn="l" eaLnBrk="0" hangingPunct="0">
              <a:lnSpc>
                <a:spcPct val="100000"/>
              </a:lnSpc>
              <a:spcBef>
                <a:spcPct val="20000"/>
              </a:spcBef>
              <a:buClr>
                <a:srgbClr val="000000"/>
              </a:buClr>
              <a:buFontTx/>
              <a:buAutoNum type="arabicPeriod" startAt="8"/>
            </a:pPr>
            <a:r>
              <a:rPr lang="en-US" sz="2400" b="1"/>
              <a:t>Integrate Measurement with Management Processes</a:t>
            </a:r>
          </a:p>
          <a:p>
            <a:pPr marL="457200" indent="-457200" algn="l" eaLnBrk="0" hangingPunct="0">
              <a:lnSpc>
                <a:spcPct val="100000"/>
              </a:lnSpc>
              <a:spcBef>
                <a:spcPct val="20000"/>
              </a:spcBef>
              <a:buClr>
                <a:srgbClr val="000000"/>
              </a:buClr>
              <a:buFontTx/>
              <a:buAutoNum type="arabicPeriod" startAt="8"/>
            </a:pPr>
            <a:endParaRPr lang="en-US" sz="2400" b="1"/>
          </a:p>
          <a:p>
            <a:pPr marL="457200" indent="-457200" algn="l" eaLnBrk="0" hangingPunct="0">
              <a:lnSpc>
                <a:spcPct val="100000"/>
              </a:lnSpc>
              <a:spcBef>
                <a:spcPct val="20000"/>
              </a:spcBef>
              <a:buClr>
                <a:srgbClr val="000000"/>
              </a:buClr>
              <a:buFontTx/>
              <a:buChar char="•"/>
            </a:pPr>
            <a:r>
              <a:rPr lang="en-US" sz="2400"/>
              <a:t>The benefit of performance measurement comes from using data to take the appropriate actions to improve performance.</a:t>
            </a:r>
          </a:p>
          <a:p>
            <a:pPr marL="457200" indent="-457200" algn="l" eaLnBrk="0" hangingPunct="0">
              <a:lnSpc>
                <a:spcPct val="100000"/>
              </a:lnSpc>
              <a:spcBef>
                <a:spcPct val="20000"/>
              </a:spcBef>
              <a:buClr>
                <a:srgbClr val="000000"/>
              </a:buClr>
              <a:buFontTx/>
              <a:buChar char="•"/>
            </a:pPr>
            <a:r>
              <a:rPr lang="en-US" sz="2400"/>
              <a:t>To remaining viable, demonstrate service group value through results.</a:t>
            </a:r>
          </a:p>
          <a:p>
            <a:pPr marL="457200" indent="-457200" algn="l" eaLnBrk="0" hangingPunct="0">
              <a:lnSpc>
                <a:spcPct val="100000"/>
              </a:lnSpc>
              <a:spcBef>
                <a:spcPct val="20000"/>
              </a:spcBef>
              <a:buClr>
                <a:srgbClr val="000000"/>
              </a:buClr>
              <a:buFontTx/>
              <a:buChar char="•"/>
            </a:pPr>
            <a:r>
              <a:rPr lang="en-US" sz="2400"/>
              <a:t>Integrate results (input, activity, output) into planning, budgeting, and operating processes in the business.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78018">
                                            <p:txEl>
                                              <p:pRg st="0" end="0"/>
                                            </p:txEl>
                                          </p:spTgt>
                                        </p:tgtEl>
                                        <p:attrNameLst>
                                          <p:attrName>style.visibility</p:attrName>
                                        </p:attrNameLst>
                                      </p:cBhvr>
                                      <p:to>
                                        <p:strVal val="visible"/>
                                      </p:to>
                                    </p:set>
                                    <p:animEffect transition="in" filter="wipe(down)">
                                      <p:cBhvr>
                                        <p:cTn id="7" dur="500"/>
                                        <p:tgtEl>
                                          <p:spTgt spid="187801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878018">
                                            <p:txEl>
                                              <p:pRg st="2" end="2"/>
                                            </p:txEl>
                                          </p:spTgt>
                                        </p:tgtEl>
                                        <p:attrNameLst>
                                          <p:attrName>style.visibility</p:attrName>
                                        </p:attrNameLst>
                                      </p:cBhvr>
                                      <p:to>
                                        <p:strVal val="visible"/>
                                      </p:to>
                                    </p:set>
                                    <p:animEffect transition="in" filter="wipe(down)">
                                      <p:cBhvr>
                                        <p:cTn id="12" dur="500"/>
                                        <p:tgtEl>
                                          <p:spTgt spid="1878018">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878018">
                                            <p:txEl>
                                              <p:pRg st="3" end="3"/>
                                            </p:txEl>
                                          </p:spTgt>
                                        </p:tgtEl>
                                        <p:attrNameLst>
                                          <p:attrName>style.visibility</p:attrName>
                                        </p:attrNameLst>
                                      </p:cBhvr>
                                      <p:to>
                                        <p:strVal val="visible"/>
                                      </p:to>
                                    </p:set>
                                    <p:animEffect transition="in" filter="wipe(down)">
                                      <p:cBhvr>
                                        <p:cTn id="17" dur="500"/>
                                        <p:tgtEl>
                                          <p:spTgt spid="1878018">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878018">
                                            <p:txEl>
                                              <p:pRg st="4" end="4"/>
                                            </p:txEl>
                                          </p:spTgt>
                                        </p:tgtEl>
                                        <p:attrNameLst>
                                          <p:attrName>style.visibility</p:attrName>
                                        </p:attrNameLst>
                                      </p:cBhvr>
                                      <p:to>
                                        <p:strVal val="visible"/>
                                      </p:to>
                                    </p:set>
                                    <p:animEffect transition="in" filter="wipe(down)">
                                      <p:cBhvr>
                                        <p:cTn id="22" dur="500"/>
                                        <p:tgtEl>
                                          <p:spTgt spid="187801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8018"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1022D61C-8FAA-461A-8D6B-4E702F23C2CF}" type="slidenum">
              <a:rPr lang="en-US" altLang="en-US"/>
              <a:pPr/>
              <a:t>44</a:t>
            </a:fld>
            <a:endParaRPr lang="en-US" altLang="en-US"/>
          </a:p>
        </p:txBody>
      </p:sp>
      <p:sp>
        <p:nvSpPr>
          <p:cNvPr id="1941507" name="Rectangle 3"/>
          <p:cNvSpPr>
            <a:spLocks noGrp="1" noChangeArrowheads="1"/>
          </p:cNvSpPr>
          <p:nvPr>
            <p:ph type="title"/>
          </p:nvPr>
        </p:nvSpPr>
        <p:spPr>
          <a:xfrm>
            <a:off x="987425" y="152400"/>
            <a:ext cx="8153400" cy="457200"/>
          </a:xfrm>
          <a:noFill/>
          <a:ln/>
        </p:spPr>
        <p:txBody>
          <a:bodyPr/>
          <a:lstStyle/>
          <a:p>
            <a:r>
              <a:rPr lang="en-US" sz="2100"/>
              <a:t>Summary of Steps to Develop and Manage with Measures:</a:t>
            </a:r>
          </a:p>
        </p:txBody>
      </p:sp>
      <p:sp>
        <p:nvSpPr>
          <p:cNvPr id="1941506" name="Rectangle 2"/>
          <p:cNvSpPr>
            <a:spLocks noChangeArrowheads="1"/>
          </p:cNvSpPr>
          <p:nvPr/>
        </p:nvSpPr>
        <p:spPr bwMode="auto">
          <a:xfrm>
            <a:off x="1143000" y="10668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457200" indent="-457200" algn="l" eaLnBrk="0" hangingPunct="0">
              <a:lnSpc>
                <a:spcPct val="110000"/>
              </a:lnSpc>
              <a:spcBef>
                <a:spcPct val="20000"/>
              </a:spcBef>
              <a:buClr>
                <a:srgbClr val="000000"/>
              </a:buClr>
              <a:buFontTx/>
              <a:buAutoNum type="arabicPeriod"/>
            </a:pPr>
            <a:r>
              <a:rPr lang="en-US" sz="2400"/>
              <a:t>Link Processes to Objectives</a:t>
            </a:r>
          </a:p>
          <a:p>
            <a:pPr marL="457200" indent="-457200" algn="l" eaLnBrk="0" hangingPunct="0">
              <a:lnSpc>
                <a:spcPct val="110000"/>
              </a:lnSpc>
              <a:spcBef>
                <a:spcPct val="20000"/>
              </a:spcBef>
              <a:buClr>
                <a:srgbClr val="000000"/>
              </a:buClr>
              <a:buFontTx/>
              <a:buAutoNum type="arabicPeriod"/>
            </a:pPr>
            <a:r>
              <a:rPr lang="en-US" sz="2400"/>
              <a:t>Identify and Select Performance Measures</a:t>
            </a:r>
          </a:p>
          <a:p>
            <a:pPr marL="457200" indent="-457200" algn="l" eaLnBrk="0" hangingPunct="0">
              <a:lnSpc>
                <a:spcPct val="110000"/>
              </a:lnSpc>
              <a:spcBef>
                <a:spcPct val="20000"/>
              </a:spcBef>
              <a:buClr>
                <a:srgbClr val="000000"/>
              </a:buClr>
              <a:buFontTx/>
              <a:buAutoNum type="arabicPeriod"/>
            </a:pPr>
            <a:r>
              <a:rPr lang="en-US" sz="2400"/>
              <a:t>Establish Baseline to Compare Future Performance</a:t>
            </a:r>
          </a:p>
          <a:p>
            <a:pPr marL="457200" indent="-457200" algn="l" eaLnBrk="0" hangingPunct="0">
              <a:lnSpc>
                <a:spcPct val="110000"/>
              </a:lnSpc>
              <a:spcBef>
                <a:spcPct val="20000"/>
              </a:spcBef>
              <a:buClr>
                <a:srgbClr val="000000"/>
              </a:buClr>
              <a:buFontTx/>
              <a:buAutoNum type="arabicPeriod"/>
            </a:pPr>
            <a:r>
              <a:rPr lang="en-US" sz="2400"/>
              <a:t>Select Processes with the Greatest Operational Impact</a:t>
            </a:r>
          </a:p>
          <a:p>
            <a:pPr marL="457200" indent="-457200" algn="l" eaLnBrk="0" hangingPunct="0">
              <a:lnSpc>
                <a:spcPct val="110000"/>
              </a:lnSpc>
              <a:spcBef>
                <a:spcPct val="20000"/>
              </a:spcBef>
              <a:buClr>
                <a:srgbClr val="000000"/>
              </a:buClr>
              <a:buFontTx/>
              <a:buAutoNum type="arabicPeriod"/>
            </a:pPr>
            <a:r>
              <a:rPr lang="en-US" sz="2400"/>
              <a:t>Collect Data</a:t>
            </a:r>
          </a:p>
          <a:p>
            <a:pPr marL="457200" indent="-457200" algn="l" eaLnBrk="0" hangingPunct="0">
              <a:lnSpc>
                <a:spcPct val="110000"/>
              </a:lnSpc>
              <a:spcBef>
                <a:spcPct val="20000"/>
              </a:spcBef>
              <a:buClr>
                <a:srgbClr val="000000"/>
              </a:buClr>
              <a:buFontTx/>
              <a:buAutoNum type="arabicPeriod"/>
            </a:pPr>
            <a:r>
              <a:rPr lang="en-US" sz="2400"/>
              <a:t>Analyze Results</a:t>
            </a:r>
          </a:p>
          <a:p>
            <a:pPr marL="457200" indent="-457200" algn="l" eaLnBrk="0" hangingPunct="0">
              <a:lnSpc>
                <a:spcPct val="110000"/>
              </a:lnSpc>
              <a:spcBef>
                <a:spcPct val="20000"/>
              </a:spcBef>
              <a:buClr>
                <a:srgbClr val="000000"/>
              </a:buClr>
              <a:buFontTx/>
              <a:buAutoNum type="arabicPeriod"/>
            </a:pPr>
            <a:r>
              <a:rPr lang="en-US" sz="2400"/>
              <a:t>Communicate Results</a:t>
            </a:r>
          </a:p>
          <a:p>
            <a:pPr marL="457200" indent="-457200" algn="l" eaLnBrk="0" hangingPunct="0">
              <a:lnSpc>
                <a:spcPct val="110000"/>
              </a:lnSpc>
              <a:spcBef>
                <a:spcPct val="20000"/>
              </a:spcBef>
              <a:buClr>
                <a:srgbClr val="000000"/>
              </a:buClr>
              <a:buFontTx/>
              <a:buAutoNum type="arabicPeriod"/>
            </a:pPr>
            <a:r>
              <a:rPr lang="en-US" sz="2400"/>
              <a:t>Integrate Measurement with Management Processes</a:t>
            </a:r>
          </a:p>
          <a:p>
            <a:pPr marL="457200" indent="-457200" algn="l" eaLnBrk="0" hangingPunct="0">
              <a:lnSpc>
                <a:spcPct val="100000"/>
              </a:lnSpc>
              <a:spcBef>
                <a:spcPct val="20000"/>
              </a:spcBef>
              <a:buClr>
                <a:srgbClr val="000000"/>
              </a:buClr>
              <a:buFontTx/>
              <a:buAutoNum type="arabicPeriod"/>
            </a:pPr>
            <a:endParaRPr lang="en-US" sz="240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41506">
                                            <p:txEl>
                                              <p:pRg st="0" end="0"/>
                                            </p:txEl>
                                          </p:spTgt>
                                        </p:tgtEl>
                                        <p:attrNameLst>
                                          <p:attrName>style.visibility</p:attrName>
                                        </p:attrNameLst>
                                      </p:cBhvr>
                                      <p:to>
                                        <p:strVal val="visible"/>
                                      </p:to>
                                    </p:set>
                                    <p:animEffect transition="in" filter="wipe(down)">
                                      <p:cBhvr>
                                        <p:cTn id="7" dur="500"/>
                                        <p:tgtEl>
                                          <p:spTgt spid="194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41506">
                                            <p:txEl>
                                              <p:pRg st="1" end="1"/>
                                            </p:txEl>
                                          </p:spTgt>
                                        </p:tgtEl>
                                        <p:attrNameLst>
                                          <p:attrName>style.visibility</p:attrName>
                                        </p:attrNameLst>
                                      </p:cBhvr>
                                      <p:to>
                                        <p:strVal val="visible"/>
                                      </p:to>
                                    </p:set>
                                    <p:animEffect transition="in" filter="wipe(down)">
                                      <p:cBhvr>
                                        <p:cTn id="12" dur="500"/>
                                        <p:tgtEl>
                                          <p:spTgt spid="194150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41506">
                                            <p:txEl>
                                              <p:pRg st="2" end="2"/>
                                            </p:txEl>
                                          </p:spTgt>
                                        </p:tgtEl>
                                        <p:attrNameLst>
                                          <p:attrName>style.visibility</p:attrName>
                                        </p:attrNameLst>
                                      </p:cBhvr>
                                      <p:to>
                                        <p:strVal val="visible"/>
                                      </p:to>
                                    </p:set>
                                    <p:animEffect transition="in" filter="wipe(down)">
                                      <p:cBhvr>
                                        <p:cTn id="17" dur="500"/>
                                        <p:tgtEl>
                                          <p:spTgt spid="194150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41506">
                                            <p:txEl>
                                              <p:pRg st="3" end="3"/>
                                            </p:txEl>
                                          </p:spTgt>
                                        </p:tgtEl>
                                        <p:attrNameLst>
                                          <p:attrName>style.visibility</p:attrName>
                                        </p:attrNameLst>
                                      </p:cBhvr>
                                      <p:to>
                                        <p:strVal val="visible"/>
                                      </p:to>
                                    </p:set>
                                    <p:animEffect transition="in" filter="wipe(down)">
                                      <p:cBhvr>
                                        <p:cTn id="22" dur="500"/>
                                        <p:tgtEl>
                                          <p:spTgt spid="194150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41506">
                                            <p:txEl>
                                              <p:pRg st="4" end="4"/>
                                            </p:txEl>
                                          </p:spTgt>
                                        </p:tgtEl>
                                        <p:attrNameLst>
                                          <p:attrName>style.visibility</p:attrName>
                                        </p:attrNameLst>
                                      </p:cBhvr>
                                      <p:to>
                                        <p:strVal val="visible"/>
                                      </p:to>
                                    </p:set>
                                    <p:animEffect transition="in" filter="wipe(down)">
                                      <p:cBhvr>
                                        <p:cTn id="27" dur="500"/>
                                        <p:tgtEl>
                                          <p:spTgt spid="194150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41506">
                                            <p:txEl>
                                              <p:pRg st="5" end="5"/>
                                            </p:txEl>
                                          </p:spTgt>
                                        </p:tgtEl>
                                        <p:attrNameLst>
                                          <p:attrName>style.visibility</p:attrName>
                                        </p:attrNameLst>
                                      </p:cBhvr>
                                      <p:to>
                                        <p:strVal val="visible"/>
                                      </p:to>
                                    </p:set>
                                    <p:animEffect transition="in" filter="wipe(down)">
                                      <p:cBhvr>
                                        <p:cTn id="32" dur="500"/>
                                        <p:tgtEl>
                                          <p:spTgt spid="194150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41506">
                                            <p:txEl>
                                              <p:pRg st="6" end="6"/>
                                            </p:txEl>
                                          </p:spTgt>
                                        </p:tgtEl>
                                        <p:attrNameLst>
                                          <p:attrName>style.visibility</p:attrName>
                                        </p:attrNameLst>
                                      </p:cBhvr>
                                      <p:to>
                                        <p:strVal val="visible"/>
                                      </p:to>
                                    </p:set>
                                    <p:animEffect transition="in" filter="wipe(down)">
                                      <p:cBhvr>
                                        <p:cTn id="37" dur="500"/>
                                        <p:tgtEl>
                                          <p:spTgt spid="194150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41506">
                                            <p:txEl>
                                              <p:pRg st="7" end="7"/>
                                            </p:txEl>
                                          </p:spTgt>
                                        </p:tgtEl>
                                        <p:attrNameLst>
                                          <p:attrName>style.visibility</p:attrName>
                                        </p:attrNameLst>
                                      </p:cBhvr>
                                      <p:to>
                                        <p:strVal val="visible"/>
                                      </p:to>
                                    </p:set>
                                    <p:animEffect transition="in" filter="wipe(down)">
                                      <p:cBhvr>
                                        <p:cTn id="42" dur="500"/>
                                        <p:tgtEl>
                                          <p:spTgt spid="194150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1506"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Managing with Measures</a:t>
            </a:r>
            <a:endParaRPr lang="en-US" dirty="0"/>
          </a:p>
        </p:txBody>
      </p:sp>
      <p:sp>
        <p:nvSpPr>
          <p:cNvPr id="1459202" name="Rectangle 2"/>
          <p:cNvSpPr>
            <a:spLocks noGrp="1" noChangeArrowheads="1"/>
          </p:cNvSpPr>
          <p:nvPr>
            <p:ph type="subTitle" idx="1"/>
          </p:nvPr>
        </p:nvSpPr>
        <p:spPr/>
        <p:txBody>
          <a:bodyPr/>
          <a:lstStyle/>
          <a:p>
            <a:endParaRPr lang="en-US" smtClean="0"/>
          </a:p>
          <a:p>
            <a:endParaRPr lang="en-US" smtClean="0"/>
          </a:p>
          <a:p>
            <a:r>
              <a:rPr lang="en-US" smtClean="0"/>
              <a:t>MANAGING WITH MEASURES:</a:t>
            </a:r>
          </a:p>
          <a:p>
            <a:r>
              <a:rPr lang="en-US" smtClean="0"/>
              <a:t>ADDITONAL EXAMPLES FOCUSING ON </a:t>
            </a:r>
          </a:p>
          <a:p>
            <a:r>
              <a:rPr lang="en-US" smtClean="0"/>
              <a:t>STEPS 6 &amp; 7</a:t>
            </a:r>
          </a:p>
          <a:p>
            <a:endParaRPr lang="en-US" smtClean="0"/>
          </a:p>
          <a:p>
            <a:endParaRPr lang="en-US"/>
          </a:p>
        </p:txBody>
      </p:sp>
    </p:spTree>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Customer Perspective</a:t>
            </a:r>
            <a:endParaRPr lang="en-US" dirty="0"/>
          </a:p>
        </p:txBody>
      </p:sp>
      <p:sp>
        <p:nvSpPr>
          <p:cNvPr id="1871874" name="Rectangle 2"/>
          <p:cNvSpPr>
            <a:spLocks noGrp="1" noChangeArrowheads="1"/>
          </p:cNvSpPr>
          <p:nvPr>
            <p:ph type="subTitle" idx="1"/>
          </p:nvPr>
        </p:nvSpPr>
        <p:spPr/>
        <p:txBody>
          <a:bodyPr/>
          <a:lstStyle/>
          <a:p>
            <a:endParaRPr lang="en-US" smtClean="0"/>
          </a:p>
          <a:p>
            <a:endParaRPr lang="en-US" smtClean="0"/>
          </a:p>
          <a:p>
            <a:r>
              <a:rPr lang="en-US" smtClean="0"/>
              <a:t>CUSTOMER PERSPECTIVE</a:t>
            </a:r>
          </a:p>
          <a:p>
            <a:endParaRPr lang="en-US" smtClean="0"/>
          </a:p>
          <a:p>
            <a:endParaRPr lang="en-US"/>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Slide Number Placeholder 1"/>
          <p:cNvSpPr>
            <a:spLocks noGrp="1"/>
          </p:cNvSpPr>
          <p:nvPr>
            <p:ph type="sldNum" sz="quarter" idx="4"/>
          </p:nvPr>
        </p:nvSpPr>
        <p:spPr/>
        <p:txBody>
          <a:bodyPr/>
          <a:lstStyle/>
          <a:p>
            <a:fld id="{16225E43-3777-4842-B22E-9AEA610B1B3D}" type="slidenum">
              <a:rPr lang="en-US" altLang="en-US" smtClean="0"/>
              <a:pPr/>
              <a:t>47</a:t>
            </a:fld>
            <a:endParaRPr lang="en-US" altLang="en-US"/>
          </a:p>
        </p:txBody>
      </p:sp>
      <p:sp>
        <p:nvSpPr>
          <p:cNvPr id="2" name="Title 1"/>
          <p:cNvSpPr>
            <a:spLocks noGrp="1"/>
          </p:cNvSpPr>
          <p:nvPr>
            <p:ph type="ctrTitle"/>
          </p:nvPr>
        </p:nvSpPr>
        <p:spPr>
          <a:xfrm>
            <a:off x="955675" y="76200"/>
            <a:ext cx="7772400" cy="1143000"/>
          </a:xfrm>
        </p:spPr>
        <p:txBody>
          <a:bodyPr/>
          <a:lstStyle/>
          <a:p>
            <a:pPr>
              <a:lnSpc>
                <a:spcPct val="100000"/>
              </a:lnSpc>
              <a:spcBef>
                <a:spcPct val="20000"/>
              </a:spcBef>
            </a:pPr>
            <a:r>
              <a:rPr lang="en-US" sz="2800" dirty="0"/>
              <a:t>Objective and Measures</a:t>
            </a:r>
            <a:r>
              <a:rPr lang="en-US" sz="2800" dirty="0">
                <a:solidFill>
                  <a:schemeClr val="folHlink"/>
                </a:solidFill>
              </a:rPr>
              <a:t/>
            </a:r>
            <a:br>
              <a:rPr lang="en-US" sz="2800" dirty="0">
                <a:solidFill>
                  <a:schemeClr val="folHlink"/>
                </a:solidFill>
              </a:rPr>
            </a:br>
            <a:r>
              <a:rPr lang="en-US" sz="2400" dirty="0">
                <a:solidFill>
                  <a:schemeClr val="folHlink"/>
                </a:solidFill>
              </a:rPr>
              <a:t>Service Group:  Procure and Deliver Animal </a:t>
            </a:r>
            <a:r>
              <a:rPr lang="en-US" sz="2400" dirty="0" smtClean="0">
                <a:solidFill>
                  <a:schemeClr val="folHlink"/>
                </a:solidFill>
              </a:rPr>
              <a:t>Product</a:t>
            </a:r>
            <a:endParaRPr lang="en-US" sz="2400" dirty="0"/>
          </a:p>
        </p:txBody>
      </p:sp>
      <p:grpSp>
        <p:nvGrpSpPr>
          <p:cNvPr id="1420568" name="Group 280" descr="This table is an example of objectives and measures for the Procure and Deliver Animal Product group."/>
          <p:cNvGrpSpPr>
            <a:grpSpLocks/>
          </p:cNvGrpSpPr>
          <p:nvPr/>
        </p:nvGrpSpPr>
        <p:grpSpPr bwMode="auto">
          <a:xfrm>
            <a:off x="2451100" y="1407932"/>
            <a:ext cx="4616450" cy="3352800"/>
            <a:chOff x="1556" y="960"/>
            <a:chExt cx="2908" cy="2112"/>
          </a:xfrm>
        </p:grpSpPr>
        <p:sp>
          <p:nvSpPr>
            <p:cNvPr id="1420511" name="Rectangle 223"/>
            <p:cNvSpPr>
              <a:spLocks noChangeArrowheads="1"/>
            </p:cNvSpPr>
            <p:nvPr/>
          </p:nvSpPr>
          <p:spPr bwMode="auto">
            <a:xfrm>
              <a:off x="1562" y="965"/>
              <a:ext cx="2902" cy="359"/>
            </a:xfrm>
            <a:prstGeom prst="rect">
              <a:avLst/>
            </a:prstGeom>
            <a:solidFill>
              <a:srgbClr val="99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1420513" name="Rectangle 225"/>
            <p:cNvSpPr>
              <a:spLocks noChangeArrowheads="1"/>
            </p:cNvSpPr>
            <p:nvPr/>
          </p:nvSpPr>
          <p:spPr bwMode="auto">
            <a:xfrm>
              <a:off x="2069" y="1102"/>
              <a:ext cx="360"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t>Objective</a:t>
              </a:r>
              <a:endParaRPr lang="en-US"/>
            </a:p>
          </p:txBody>
        </p:sp>
        <p:sp>
          <p:nvSpPr>
            <p:cNvPr id="1420536" name="Rectangle 248"/>
            <p:cNvSpPr>
              <a:spLocks noChangeArrowheads="1"/>
            </p:cNvSpPr>
            <p:nvPr/>
          </p:nvSpPr>
          <p:spPr bwMode="auto">
            <a:xfrm>
              <a:off x="1714" y="1646"/>
              <a:ext cx="66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t>C1: Increase </a:t>
              </a:r>
            </a:p>
          </p:txBody>
        </p:sp>
        <p:sp>
          <p:nvSpPr>
            <p:cNvPr id="1420537" name="Rectangle 249"/>
            <p:cNvSpPr>
              <a:spLocks noChangeArrowheads="1"/>
            </p:cNvSpPr>
            <p:nvPr/>
          </p:nvSpPr>
          <p:spPr bwMode="auto">
            <a:xfrm>
              <a:off x="1717" y="1779"/>
              <a:ext cx="931"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dirty="0"/>
                <a:t>responsiveness to </a:t>
              </a:r>
            </a:p>
          </p:txBody>
        </p:sp>
        <p:sp>
          <p:nvSpPr>
            <p:cNvPr id="1420539" name="Rectangle 251"/>
            <p:cNvSpPr>
              <a:spLocks noChangeArrowheads="1"/>
            </p:cNvSpPr>
            <p:nvPr/>
          </p:nvSpPr>
          <p:spPr bwMode="auto">
            <a:xfrm>
              <a:off x="1700" y="2046"/>
              <a:ext cx="304"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sz="1400"/>
                <a:t>needs</a:t>
              </a:r>
            </a:p>
          </p:txBody>
        </p:sp>
        <p:sp>
          <p:nvSpPr>
            <p:cNvPr id="1420538" name="Rectangle 250"/>
            <p:cNvSpPr>
              <a:spLocks noChangeArrowheads="1"/>
            </p:cNvSpPr>
            <p:nvPr/>
          </p:nvSpPr>
          <p:spPr bwMode="auto">
            <a:xfrm>
              <a:off x="1731" y="1913"/>
              <a:ext cx="1025"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l"/>
              <a:r>
                <a:rPr lang="en-US" sz="1400" dirty="0"/>
                <a:t>customers' varying </a:t>
              </a:r>
            </a:p>
          </p:txBody>
        </p:sp>
        <p:sp>
          <p:nvSpPr>
            <p:cNvPr id="1420514" name="Rectangle 226"/>
            <p:cNvSpPr>
              <a:spLocks noChangeArrowheads="1"/>
            </p:cNvSpPr>
            <p:nvPr/>
          </p:nvSpPr>
          <p:spPr bwMode="auto">
            <a:xfrm>
              <a:off x="3537" y="1102"/>
              <a:ext cx="323" cy="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000" b="1"/>
                <a:t>Measure</a:t>
              </a:r>
              <a:endParaRPr lang="en-US"/>
            </a:p>
          </p:txBody>
        </p:sp>
        <p:sp>
          <p:nvSpPr>
            <p:cNvPr id="1420517" name="Rectangle 229"/>
            <p:cNvSpPr>
              <a:spLocks noChangeArrowheads="1"/>
            </p:cNvSpPr>
            <p:nvPr/>
          </p:nvSpPr>
          <p:spPr bwMode="auto">
            <a:xfrm>
              <a:off x="3004" y="1366"/>
              <a:ext cx="879"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t>C1b:  Percentage of </a:t>
              </a:r>
            </a:p>
          </p:txBody>
        </p:sp>
        <p:sp>
          <p:nvSpPr>
            <p:cNvPr id="1420518" name="Rectangle 230"/>
            <p:cNvSpPr>
              <a:spLocks noChangeArrowheads="1"/>
            </p:cNvSpPr>
            <p:nvPr/>
          </p:nvSpPr>
          <p:spPr bwMode="auto">
            <a:xfrm>
              <a:off x="3004" y="1499"/>
              <a:ext cx="86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t>procurement orders </a:t>
              </a:r>
            </a:p>
          </p:txBody>
        </p:sp>
        <p:sp>
          <p:nvSpPr>
            <p:cNvPr id="1420519" name="Rectangle 231"/>
            <p:cNvSpPr>
              <a:spLocks noChangeArrowheads="1"/>
            </p:cNvSpPr>
            <p:nvPr/>
          </p:nvSpPr>
          <p:spPr bwMode="auto">
            <a:xfrm>
              <a:off x="3026" y="1633"/>
              <a:ext cx="1111"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t>processed within 24 hours</a:t>
              </a:r>
            </a:p>
          </p:txBody>
        </p:sp>
        <p:sp>
          <p:nvSpPr>
            <p:cNvPr id="1420522" name="Rectangle 234"/>
            <p:cNvSpPr>
              <a:spLocks noChangeArrowheads="1"/>
            </p:cNvSpPr>
            <p:nvPr/>
          </p:nvSpPr>
          <p:spPr bwMode="auto">
            <a:xfrm>
              <a:off x="3035" y="1885"/>
              <a:ext cx="121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t>C1d:  Number of complaints </a:t>
              </a:r>
            </a:p>
          </p:txBody>
        </p:sp>
        <p:sp>
          <p:nvSpPr>
            <p:cNvPr id="1420523" name="Rectangle 235"/>
            <p:cNvSpPr>
              <a:spLocks noChangeArrowheads="1"/>
            </p:cNvSpPr>
            <p:nvPr/>
          </p:nvSpPr>
          <p:spPr bwMode="auto">
            <a:xfrm>
              <a:off x="3036" y="2017"/>
              <a:ext cx="1224"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dirty="0"/>
                <a:t>related to responsiveness of </a:t>
              </a:r>
            </a:p>
          </p:txBody>
        </p:sp>
        <p:sp>
          <p:nvSpPr>
            <p:cNvPr id="1420524" name="Rectangle 236"/>
            <p:cNvSpPr>
              <a:spLocks noChangeArrowheads="1"/>
            </p:cNvSpPr>
            <p:nvPr/>
          </p:nvSpPr>
          <p:spPr bwMode="auto">
            <a:xfrm>
              <a:off x="3062" y="2151"/>
              <a:ext cx="942"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t>procurement services </a:t>
              </a:r>
            </a:p>
          </p:txBody>
        </p:sp>
        <p:sp>
          <p:nvSpPr>
            <p:cNvPr id="1420527" name="Rectangle 239"/>
            <p:cNvSpPr>
              <a:spLocks noChangeArrowheads="1"/>
            </p:cNvSpPr>
            <p:nvPr/>
          </p:nvSpPr>
          <p:spPr bwMode="auto">
            <a:xfrm>
              <a:off x="3005" y="2449"/>
              <a:ext cx="880"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t>C1f: ORS Customer </a:t>
              </a:r>
            </a:p>
          </p:txBody>
        </p:sp>
        <p:sp>
          <p:nvSpPr>
            <p:cNvPr id="1420528" name="Rectangle 240"/>
            <p:cNvSpPr>
              <a:spLocks noChangeArrowheads="1"/>
            </p:cNvSpPr>
            <p:nvPr/>
          </p:nvSpPr>
          <p:spPr bwMode="auto">
            <a:xfrm>
              <a:off x="3033" y="2582"/>
              <a:ext cx="1176"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dirty="0"/>
                <a:t>Scorecard rating for animal </a:t>
              </a:r>
            </a:p>
          </p:txBody>
        </p:sp>
        <p:sp>
          <p:nvSpPr>
            <p:cNvPr id="1420529" name="Rectangle 241"/>
            <p:cNvSpPr>
              <a:spLocks noChangeArrowheads="1"/>
            </p:cNvSpPr>
            <p:nvPr/>
          </p:nvSpPr>
          <p:spPr bwMode="auto">
            <a:xfrm>
              <a:off x="3039" y="2716"/>
              <a:ext cx="1228" cy="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l"/>
              <a:r>
                <a:rPr lang="en-US"/>
                <a:t>procurement responsiveness</a:t>
              </a:r>
            </a:p>
          </p:txBody>
        </p:sp>
        <p:sp>
          <p:nvSpPr>
            <p:cNvPr id="1420540" name="Line 252"/>
            <p:cNvSpPr>
              <a:spLocks noChangeShapeType="1"/>
            </p:cNvSpPr>
            <p:nvPr/>
          </p:nvSpPr>
          <p:spPr bwMode="auto">
            <a:xfrm>
              <a:off x="1556" y="960"/>
              <a:ext cx="1" cy="211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0542" name="Line 254"/>
            <p:cNvSpPr>
              <a:spLocks noChangeShapeType="1"/>
            </p:cNvSpPr>
            <p:nvPr/>
          </p:nvSpPr>
          <p:spPr bwMode="auto">
            <a:xfrm>
              <a:off x="2869" y="971"/>
              <a:ext cx="2" cy="210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420545" name="Rectangle 257"/>
            <p:cNvSpPr>
              <a:spLocks noChangeArrowheads="1"/>
            </p:cNvSpPr>
            <p:nvPr/>
          </p:nvSpPr>
          <p:spPr bwMode="auto">
            <a:xfrm>
              <a:off x="4452" y="971"/>
              <a:ext cx="12" cy="2101"/>
            </a:xfrm>
            <a:prstGeom prst="rect">
              <a:avLst/>
            </a:prstGeom>
            <a:solidFill>
              <a:srgbClr val="000000"/>
            </a:solidFill>
            <a:ln w="3175" cmpd="dbl">
              <a:solidFill>
                <a:srgbClr val="000000"/>
              </a:solidFill>
              <a:miter lim="800000"/>
              <a:headEnd/>
              <a:tailEnd/>
            </a:ln>
            <a:extLst/>
          </p:spPr>
          <p:txBody>
            <a:bodyPr/>
            <a:lstStyle/>
            <a:p>
              <a:endParaRPr lang="en-US"/>
            </a:p>
          </p:txBody>
        </p:sp>
        <p:sp>
          <p:nvSpPr>
            <p:cNvPr id="1420560" name="Rectangle 272"/>
            <p:cNvSpPr>
              <a:spLocks noChangeArrowheads="1"/>
            </p:cNvSpPr>
            <p:nvPr/>
          </p:nvSpPr>
          <p:spPr bwMode="auto">
            <a:xfrm>
              <a:off x="1589" y="1348"/>
              <a:ext cx="2847" cy="1724"/>
            </a:xfrm>
            <a:prstGeom prst="rect">
              <a:avLst/>
            </a:prstGeom>
            <a:noFill/>
            <a:ln w="317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
          <p:nvSpPr>
            <p:cNvPr id="1420566" name="Line 278"/>
            <p:cNvSpPr>
              <a:spLocks noChangeShapeType="1"/>
            </p:cNvSpPr>
            <p:nvPr/>
          </p:nvSpPr>
          <p:spPr bwMode="auto">
            <a:xfrm>
              <a:off x="1556" y="960"/>
              <a:ext cx="2880" cy="0"/>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grpSp>
      <p:sp>
        <p:nvSpPr>
          <p:cNvPr id="1420456" name="Text Box 168"/>
          <p:cNvSpPr txBox="1">
            <a:spLocks noChangeArrowheads="1"/>
          </p:cNvSpPr>
          <p:nvPr/>
        </p:nvSpPr>
        <p:spPr bwMode="auto">
          <a:xfrm>
            <a:off x="1524000" y="5257800"/>
            <a:ext cx="7010400"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lnSpc>
                <a:spcPct val="100000"/>
              </a:lnSpc>
              <a:spcBef>
                <a:spcPct val="50000"/>
              </a:spcBef>
              <a:buFont typeface="Wingdings" pitchFamily="2" charset="2"/>
              <a:buChar char="ü"/>
            </a:pPr>
            <a:r>
              <a:rPr lang="en-US" sz="1600" dirty="0"/>
              <a:t>C1b and C1d:   These measures are used to drive performance towards reaching an objective. By focusing on each of these measures, the workforce will be taking actions that will satisfy their customers and raise the customer satisfaction scores</a:t>
            </a:r>
            <a:r>
              <a:rPr lang="en-US" sz="1600" dirty="0" smtClean="0"/>
              <a:t>.</a:t>
            </a:r>
            <a:endParaRPr lang="en-US" sz="1600" dirty="0"/>
          </a:p>
        </p:txBody>
      </p:sp>
    </p:spTree>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CB92A203-E3AA-424F-A0E9-134272305C3F}" type="slidenum">
              <a:rPr lang="en-US" altLang="en-US"/>
              <a:pPr/>
              <a:t>48</a:t>
            </a:fld>
            <a:endParaRPr lang="en-US" altLang="en-US"/>
          </a:p>
        </p:txBody>
      </p:sp>
      <p:sp>
        <p:nvSpPr>
          <p:cNvPr id="1526786" name="Rectangle 2"/>
          <p:cNvSpPr>
            <a:spLocks noGrp="1" noChangeArrowheads="1"/>
          </p:cNvSpPr>
          <p:nvPr>
            <p:ph type="title"/>
          </p:nvPr>
        </p:nvSpPr>
        <p:spPr>
          <a:xfrm>
            <a:off x="990600" y="152400"/>
            <a:ext cx="8153400" cy="685800"/>
          </a:xfrm>
        </p:spPr>
        <p:txBody>
          <a:bodyPr/>
          <a:lstStyle/>
          <a:p>
            <a:r>
              <a:rPr lang="en-US" sz="2000"/>
              <a:t>Data Sheet</a:t>
            </a:r>
            <a:r>
              <a:rPr lang="en-US" sz="2400"/>
              <a:t/>
            </a:r>
            <a:br>
              <a:rPr lang="en-US" sz="2400"/>
            </a:br>
            <a:endParaRPr lang="en-US" sz="1800" b="0"/>
          </a:p>
        </p:txBody>
      </p:sp>
      <p:pic>
        <p:nvPicPr>
          <p:cNvPr id="1526791" name="Picture 7" descr="This is an example of a data sheet of orders processed during a specific time perio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85900" y="982663"/>
            <a:ext cx="6743700" cy="5646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26793" name="Text Box 9" descr="This is a note informinig the reader that this column was automatically calculated using a formula."/>
          <p:cNvSpPr txBox="1">
            <a:spLocks noChangeAspect="1" noChangeArrowheads="1"/>
          </p:cNvSpPr>
          <p:nvPr/>
        </p:nvSpPr>
        <p:spPr bwMode="auto">
          <a:xfrm>
            <a:off x="7848600" y="502775"/>
            <a:ext cx="12954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spcBef>
                <a:spcPct val="50000"/>
              </a:spcBef>
            </a:pPr>
            <a:r>
              <a:rPr lang="en-US" b="1" dirty="0">
                <a:solidFill>
                  <a:srgbClr val="FF0000"/>
                </a:solidFill>
              </a:rPr>
              <a:t>Automatically Calculated</a:t>
            </a:r>
          </a:p>
        </p:txBody>
      </p:sp>
      <p:sp>
        <p:nvSpPr>
          <p:cNvPr id="1526795" name="Line 11" descr="This is an arrow indicating the column that was automatically calculated."/>
          <p:cNvSpPr>
            <a:spLocks noChangeShapeType="1"/>
          </p:cNvSpPr>
          <p:nvPr/>
        </p:nvSpPr>
        <p:spPr bwMode="auto">
          <a:xfrm flipH="1">
            <a:off x="8229600" y="902825"/>
            <a:ext cx="457200" cy="12307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endParaRPr lang="en-US"/>
          </a:p>
        </p:txBody>
      </p:sp>
    </p:spTree>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Output Measure</a:t>
            </a:r>
            <a:endParaRPr lang="en-US" dirty="0"/>
          </a:p>
        </p:txBody>
      </p:sp>
      <p:sp>
        <p:nvSpPr>
          <p:cNvPr id="1918978" name="Rectangle 2"/>
          <p:cNvSpPr>
            <a:spLocks noGrp="1" noChangeArrowheads="1"/>
          </p:cNvSpPr>
          <p:nvPr>
            <p:ph type="subTitle" idx="1"/>
          </p:nvPr>
        </p:nvSpPr>
        <p:spPr/>
        <p:txBody>
          <a:bodyPr/>
          <a:lstStyle/>
          <a:p>
            <a:endParaRPr lang="en-US" smtClean="0"/>
          </a:p>
          <a:p>
            <a:endParaRPr lang="en-US" smtClean="0"/>
          </a:p>
          <a:p>
            <a:r>
              <a:rPr lang="en-US" smtClean="0"/>
              <a:t>Output Measure: </a:t>
            </a:r>
          </a:p>
          <a:p>
            <a:r>
              <a:rPr lang="en-US" smtClean="0"/>
              <a:t>% of Procurements Processed within 24 hours (C1b)</a:t>
            </a:r>
          </a:p>
          <a:p>
            <a:endParaRPr lang="en-US" smtClean="0"/>
          </a:p>
          <a:p>
            <a:endParaRPr lang="en-US"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9154" name="Rectangle 2"/>
          <p:cNvSpPr>
            <a:spLocks noGrp="1" noChangeArrowheads="1"/>
          </p:cNvSpPr>
          <p:nvPr>
            <p:ph type="title"/>
          </p:nvPr>
        </p:nvSpPr>
        <p:spPr/>
        <p:txBody>
          <a:bodyPr/>
          <a:lstStyle/>
          <a:p>
            <a:r>
              <a:rPr lang="en-US" dirty="0" smtClean="0"/>
              <a:t>Summary Overview</a:t>
            </a:r>
            <a:endParaRPr lang="en-US" dirty="0"/>
          </a:p>
        </p:txBody>
      </p:sp>
      <p:sp>
        <p:nvSpPr>
          <p:cNvPr id="6" name="Slide Number Placeholder 2"/>
          <p:cNvSpPr>
            <a:spLocks noGrp="1"/>
          </p:cNvSpPr>
          <p:nvPr>
            <p:ph type="sldNum" sz="quarter" idx="10"/>
          </p:nvPr>
        </p:nvSpPr>
        <p:spPr/>
        <p:txBody>
          <a:bodyPr/>
          <a:lstStyle/>
          <a:p>
            <a:fld id="{1C4CD42C-8123-44EB-A25C-DE33485D8249}" type="slidenum">
              <a:rPr lang="en-US" altLang="en-US" smtClean="0"/>
              <a:pPr/>
              <a:t>5</a:t>
            </a:fld>
            <a:endParaRPr lang="en-US" altLang="en-US"/>
          </a:p>
        </p:txBody>
      </p:sp>
      <p:sp>
        <p:nvSpPr>
          <p:cNvPr id="1969155" name="Rectangle 3"/>
          <p:cNvSpPr>
            <a:spLocks noChangeArrowheads="1"/>
          </p:cNvSpPr>
          <p:nvPr/>
        </p:nvSpPr>
        <p:spPr bwMode="auto">
          <a:xfrm>
            <a:off x="914400" y="7620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algn="l" eaLnBrk="0" hangingPunct="0">
              <a:lnSpc>
                <a:spcPct val="100000"/>
              </a:lnSpc>
              <a:spcBef>
                <a:spcPct val="20000"/>
              </a:spcBef>
              <a:buClr>
                <a:srgbClr val="000000"/>
              </a:buClr>
            </a:pPr>
            <a:endParaRPr lang="en-US" sz="2400" dirty="0"/>
          </a:p>
          <a:p>
            <a:pPr marL="342900" indent="-342900" algn="l" eaLnBrk="0" hangingPunct="0">
              <a:lnSpc>
                <a:spcPct val="100000"/>
              </a:lnSpc>
              <a:spcBef>
                <a:spcPct val="20000"/>
              </a:spcBef>
              <a:buClr>
                <a:srgbClr val="000000"/>
              </a:buClr>
              <a:buFontTx/>
              <a:buChar char="•"/>
            </a:pPr>
            <a:r>
              <a:rPr lang="en-US" sz="2400" dirty="0"/>
              <a:t>Organizations succeed when resources within a service group work together to achieve a common goal.</a:t>
            </a:r>
          </a:p>
          <a:p>
            <a:pPr marL="342900" indent="-342900" algn="l" eaLnBrk="0" hangingPunct="0">
              <a:lnSpc>
                <a:spcPct val="100000"/>
              </a:lnSpc>
              <a:spcBef>
                <a:spcPct val="20000"/>
              </a:spcBef>
              <a:buClr>
                <a:srgbClr val="000000"/>
              </a:buClr>
              <a:buFontTx/>
              <a:buChar char="•"/>
            </a:pPr>
            <a:endParaRPr lang="en-US" sz="2400" dirty="0"/>
          </a:p>
          <a:p>
            <a:pPr marL="342900" indent="-342900" algn="l" eaLnBrk="0" hangingPunct="0">
              <a:lnSpc>
                <a:spcPct val="100000"/>
              </a:lnSpc>
              <a:spcBef>
                <a:spcPct val="20000"/>
              </a:spcBef>
              <a:buClr>
                <a:srgbClr val="000000"/>
              </a:buClr>
              <a:buFontTx/>
              <a:buChar char="•"/>
            </a:pPr>
            <a:r>
              <a:rPr lang="en-US" sz="2400" dirty="0"/>
              <a:t>This is also true for performance measurement which includes establishing operating strategies, defining processes that contribute to the strategies, and evaluating, using and communicating the results to improve performance.</a:t>
            </a:r>
          </a:p>
          <a:p>
            <a:pPr marL="342900" indent="-342900" algn="l" eaLnBrk="0" hangingPunct="0">
              <a:lnSpc>
                <a:spcPct val="100000"/>
              </a:lnSpc>
              <a:spcBef>
                <a:spcPct val="20000"/>
              </a:spcBef>
              <a:buClr>
                <a:srgbClr val="000000"/>
              </a:buClr>
              <a:buFontTx/>
              <a:buChar char="•"/>
            </a:pPr>
            <a:endParaRPr kumimoji="1" lang="en-US"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69155">
                                            <p:txEl>
                                              <p:pRg st="1" end="1"/>
                                            </p:txEl>
                                          </p:spTgt>
                                        </p:tgtEl>
                                        <p:attrNameLst>
                                          <p:attrName>style.visibility</p:attrName>
                                        </p:attrNameLst>
                                      </p:cBhvr>
                                      <p:to>
                                        <p:strVal val="visible"/>
                                      </p:to>
                                    </p:set>
                                    <p:animEffect transition="in" filter="wipe(down)">
                                      <p:cBhvr>
                                        <p:cTn id="7" dur="500"/>
                                        <p:tgtEl>
                                          <p:spTgt spid="196915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69155">
                                            <p:txEl>
                                              <p:pRg st="3" end="3"/>
                                            </p:txEl>
                                          </p:spTgt>
                                        </p:tgtEl>
                                        <p:attrNameLst>
                                          <p:attrName>style.visibility</p:attrName>
                                        </p:attrNameLst>
                                      </p:cBhvr>
                                      <p:to>
                                        <p:strVal val="visible"/>
                                      </p:to>
                                    </p:set>
                                    <p:animEffect transition="in" filter="wipe(down)">
                                      <p:cBhvr>
                                        <p:cTn id="12" dur="500"/>
                                        <p:tgtEl>
                                          <p:spTgt spid="196915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9155"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p:cNvSpPr>
            <a:spLocks noGrp="1"/>
          </p:cNvSpPr>
          <p:nvPr>
            <p:ph type="sldNum" sz="quarter" idx="4"/>
          </p:nvPr>
        </p:nvSpPr>
        <p:spPr/>
        <p:txBody>
          <a:bodyPr/>
          <a:lstStyle/>
          <a:p>
            <a:fld id="{D679076A-DEF4-4773-B76F-2C82D4DC8E12}" type="slidenum">
              <a:rPr lang="en-US" altLang="en-US" smtClean="0"/>
              <a:pPr/>
              <a:t>50</a:t>
            </a:fld>
            <a:endParaRPr lang="en-US" altLang="en-US"/>
          </a:p>
        </p:txBody>
      </p:sp>
      <p:sp>
        <p:nvSpPr>
          <p:cNvPr id="3" name="Title 2"/>
          <p:cNvSpPr>
            <a:spLocks noGrp="1"/>
          </p:cNvSpPr>
          <p:nvPr>
            <p:ph type="ctrTitle"/>
          </p:nvPr>
        </p:nvSpPr>
        <p:spPr>
          <a:xfrm>
            <a:off x="1028700" y="71900"/>
            <a:ext cx="7772400" cy="918700"/>
          </a:xfrm>
        </p:spPr>
        <p:txBody>
          <a:bodyPr/>
          <a:lstStyle/>
          <a:p>
            <a:r>
              <a:rPr lang="en-US" sz="2400" dirty="0"/>
              <a:t>Run Chart –</a:t>
            </a:r>
            <a:r>
              <a:rPr lang="en-US" sz="2800" dirty="0"/>
              <a:t> </a:t>
            </a:r>
            <a:r>
              <a:rPr lang="en-US" sz="2400" dirty="0"/>
              <a:t>(line graph) displays process performance over time </a:t>
            </a:r>
          </a:p>
        </p:txBody>
      </p:sp>
      <p:sp>
        <p:nvSpPr>
          <p:cNvPr id="1464334" name="Text Box 14"/>
          <p:cNvSpPr txBox="1">
            <a:spLocks noChangeArrowheads="1"/>
          </p:cNvSpPr>
          <p:nvPr/>
        </p:nvSpPr>
        <p:spPr bwMode="auto">
          <a:xfrm>
            <a:off x="2468563" y="1203325"/>
            <a:ext cx="5075237"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kumimoji="1" lang="en-US" b="1"/>
              <a:t>Percentage of procurement orders processed within 24 hours (C1b)</a:t>
            </a:r>
          </a:p>
        </p:txBody>
      </p:sp>
      <p:graphicFrame>
        <p:nvGraphicFramePr>
          <p:cNvPr id="1464327" name="Object 7" descr="This is an example of a line graph (run chart) that displays process performance over time."/>
          <p:cNvGraphicFramePr>
            <a:graphicFrameLocks noChangeAspect="1"/>
          </p:cNvGraphicFramePr>
          <p:nvPr>
            <p:extLst>
              <p:ext uri="{D42A27DB-BD31-4B8C-83A1-F6EECF244321}">
                <p14:modId xmlns:p14="http://schemas.microsoft.com/office/powerpoint/2010/main" val="1888119311"/>
              </p:ext>
            </p:extLst>
          </p:nvPr>
        </p:nvGraphicFramePr>
        <p:xfrm>
          <a:off x="1530350" y="1552575"/>
          <a:ext cx="6089650" cy="4695825"/>
        </p:xfrm>
        <a:graphic>
          <a:graphicData uri="http://schemas.openxmlformats.org/presentationml/2006/ole">
            <mc:AlternateContent xmlns:mc="http://schemas.openxmlformats.org/markup-compatibility/2006">
              <mc:Choice xmlns:v="urn:schemas-microsoft-com:vml" Requires="v">
                <p:oleObj spid="_x0000_s1464367" name="Chart" r:id="rId4" imgW="6096000" imgH="4067251" progId="MSGraph.Chart.8">
                  <p:embed followColorScheme="full"/>
                </p:oleObj>
              </mc:Choice>
              <mc:Fallback>
                <p:oleObj name="Chart" r:id="rId4" imgW="6096000" imgH="4067251" progId="MSGraph.Chart.8">
                  <p:embed followColorScheme="full"/>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0350" y="1552575"/>
                        <a:ext cx="6089650" cy="469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4335" name="Text Box 15"/>
          <p:cNvSpPr txBox="1">
            <a:spLocks noChangeArrowheads="1"/>
          </p:cNvSpPr>
          <p:nvPr/>
        </p:nvSpPr>
        <p:spPr bwMode="auto">
          <a:xfrm>
            <a:off x="3048000" y="1524000"/>
            <a:ext cx="5334000" cy="866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b="1" dirty="0"/>
              <a:t>WHAT DOES THIS SHOW?</a:t>
            </a:r>
          </a:p>
          <a:p>
            <a:pPr algn="l"/>
            <a:r>
              <a:rPr lang="en-US" dirty="0"/>
              <a:t>After a drop in February, there was a steady increase in the % of orders processed in 24 hours. Investigating this phenomenon could unearth an improvement or process change that was instituted. Also, the average line added clarifies movement of the data away from the average. </a:t>
            </a:r>
          </a:p>
        </p:txBody>
      </p:sp>
      <p:sp>
        <p:nvSpPr>
          <p:cNvPr id="1464328" name="Text Box 8"/>
          <p:cNvSpPr txBox="1">
            <a:spLocks noChangeArrowheads="1"/>
          </p:cNvSpPr>
          <p:nvPr/>
        </p:nvSpPr>
        <p:spPr bwMode="auto">
          <a:xfrm>
            <a:off x="5943600" y="3527425"/>
            <a:ext cx="1676400" cy="587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eaLnBrk="0" hangingPunct="0">
              <a:lnSpc>
                <a:spcPct val="125000"/>
              </a:lnSpc>
              <a:spcBef>
                <a:spcPct val="10000"/>
              </a:spcBef>
              <a:spcAft>
                <a:spcPct val="10000"/>
              </a:spcAft>
            </a:pPr>
            <a:r>
              <a:rPr lang="en-US" b="1"/>
              <a:t>Average = 77.27</a:t>
            </a:r>
          </a:p>
          <a:p>
            <a:pPr algn="l" eaLnBrk="0" hangingPunct="0">
              <a:lnSpc>
                <a:spcPct val="125000"/>
              </a:lnSpc>
              <a:spcBef>
                <a:spcPct val="10000"/>
              </a:spcBef>
              <a:spcAft>
                <a:spcPct val="10000"/>
              </a:spcAft>
            </a:pPr>
            <a:endParaRPr lang="en-US" b="1"/>
          </a:p>
        </p:txBody>
      </p:sp>
      <p:sp>
        <p:nvSpPr>
          <p:cNvPr id="1464331" name="Line 11" descr="This arrow is pointing the the line that indcates the average process performance."/>
          <p:cNvSpPr>
            <a:spLocks noChangeShapeType="1"/>
          </p:cNvSpPr>
          <p:nvPr/>
        </p:nvSpPr>
        <p:spPr bwMode="auto">
          <a:xfrm flipV="1">
            <a:off x="6781800" y="3124200"/>
            <a:ext cx="0" cy="381000"/>
          </a:xfrm>
          <a:prstGeom prst="line">
            <a:avLst/>
          </a:prstGeom>
          <a:noFill/>
          <a:ln w="9525">
            <a:solidFill>
              <a:schemeClr val="bg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464330" name="Line 10" descr="This line indicates the average of the process performance."/>
          <p:cNvSpPr>
            <a:spLocks noChangeShapeType="1"/>
          </p:cNvSpPr>
          <p:nvPr/>
        </p:nvSpPr>
        <p:spPr bwMode="auto">
          <a:xfrm>
            <a:off x="2362200" y="3124200"/>
            <a:ext cx="5105400" cy="0"/>
          </a:xfrm>
          <a:prstGeom prst="line">
            <a:avLst/>
          </a:prstGeom>
          <a:noFill/>
          <a:ln w="1905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464338" name="Text Box 18"/>
          <p:cNvSpPr txBox="1">
            <a:spLocks noChangeArrowheads="1"/>
          </p:cNvSpPr>
          <p:nvPr/>
        </p:nvSpPr>
        <p:spPr bwMode="auto">
          <a:xfrm>
            <a:off x="5943600" y="3810000"/>
            <a:ext cx="15811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b="1"/>
              <a:t>Range  88 – 68 = 20</a:t>
            </a:r>
          </a:p>
        </p:txBody>
      </p:sp>
      <p:sp>
        <p:nvSpPr>
          <p:cNvPr id="1464341" name="Text Box 21"/>
          <p:cNvSpPr txBox="1">
            <a:spLocks noChangeArrowheads="1"/>
          </p:cNvSpPr>
          <p:nvPr/>
        </p:nvSpPr>
        <p:spPr bwMode="auto">
          <a:xfrm>
            <a:off x="3733800" y="3870325"/>
            <a:ext cx="349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dirty="0"/>
              <a:t>68</a:t>
            </a:r>
          </a:p>
        </p:txBody>
      </p:sp>
      <p:sp>
        <p:nvSpPr>
          <p:cNvPr id="1464342" name="Line 22" descr="This arrow indicates the lowets percentage of orders processed."/>
          <p:cNvSpPr>
            <a:spLocks noChangeShapeType="1"/>
          </p:cNvSpPr>
          <p:nvPr/>
        </p:nvSpPr>
        <p:spPr bwMode="auto">
          <a:xfrm flipH="1" flipV="1">
            <a:off x="3886199" y="3657599"/>
            <a:ext cx="22225" cy="274637"/>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p>
            <a:endParaRPr lang="en-US"/>
          </a:p>
        </p:txBody>
      </p:sp>
      <p:sp>
        <p:nvSpPr>
          <p:cNvPr id="1464339" name="Text Box 19"/>
          <p:cNvSpPr txBox="1">
            <a:spLocks noChangeArrowheads="1"/>
          </p:cNvSpPr>
          <p:nvPr/>
        </p:nvSpPr>
        <p:spPr bwMode="auto">
          <a:xfrm>
            <a:off x="6781800" y="2743200"/>
            <a:ext cx="3492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dirty="0"/>
              <a:t>88</a:t>
            </a:r>
          </a:p>
        </p:txBody>
      </p:sp>
      <p:sp>
        <p:nvSpPr>
          <p:cNvPr id="1464340" name="Line 20" descr="This arrow indicates the highest percentage of orders processed. "/>
          <p:cNvSpPr>
            <a:spLocks noChangeShapeType="1"/>
          </p:cNvSpPr>
          <p:nvPr/>
        </p:nvSpPr>
        <p:spPr bwMode="auto">
          <a:xfrm flipV="1">
            <a:off x="6934200" y="2514600"/>
            <a:ext cx="0" cy="2286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464336" name="Text Box 16"/>
          <p:cNvSpPr txBox="1">
            <a:spLocks noChangeArrowheads="1"/>
          </p:cNvSpPr>
          <p:nvPr/>
        </p:nvSpPr>
        <p:spPr bwMode="auto">
          <a:xfrm>
            <a:off x="1666875" y="6302375"/>
            <a:ext cx="5495925" cy="55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a:t>For more robust monitoring of the process, and better information about when </a:t>
            </a:r>
          </a:p>
          <a:p>
            <a:pPr algn="l"/>
            <a:r>
              <a:rPr lang="en-US"/>
              <a:t>the process is showing variation beyond what is expected, try using a  process </a:t>
            </a:r>
          </a:p>
          <a:p>
            <a:pPr algn="l"/>
            <a:r>
              <a:rPr lang="en-US"/>
              <a:t>behavior chart. </a:t>
            </a:r>
          </a:p>
        </p:txBody>
      </p:sp>
      <p:sp>
        <p:nvSpPr>
          <p:cNvPr id="1464337" name="AutoShape 17" descr="This arrow informs the reader that more information on the process behavior chart can be found on the next page."/>
          <p:cNvSpPr>
            <a:spLocks noChangeArrowheads="1"/>
          </p:cNvSpPr>
          <p:nvPr/>
        </p:nvSpPr>
        <p:spPr bwMode="auto">
          <a:xfrm>
            <a:off x="7086600" y="6324600"/>
            <a:ext cx="1143000" cy="457200"/>
          </a:xfrm>
          <a:prstGeom prst="rightArrow">
            <a:avLst>
              <a:gd name="adj1" fmla="val 50000"/>
              <a:gd name="adj2" fmla="val 62500"/>
            </a:avLst>
          </a:prstGeom>
          <a:solidFill>
            <a:schemeClr va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64330"/>
                                        </p:tgtEl>
                                        <p:attrNameLst>
                                          <p:attrName>style.visibility</p:attrName>
                                        </p:attrNameLst>
                                      </p:cBhvr>
                                      <p:to>
                                        <p:strVal val="visible"/>
                                      </p:to>
                                    </p:set>
                                    <p:anim calcmode="lin" valueType="num">
                                      <p:cBhvr additive="base">
                                        <p:cTn id="7" dur="500" fill="hold"/>
                                        <p:tgtEl>
                                          <p:spTgt spid="1464330"/>
                                        </p:tgtEl>
                                        <p:attrNameLst>
                                          <p:attrName>ppt_x</p:attrName>
                                        </p:attrNameLst>
                                      </p:cBhvr>
                                      <p:tavLst>
                                        <p:tav tm="0">
                                          <p:val>
                                            <p:strVal val="#ppt_x"/>
                                          </p:val>
                                        </p:tav>
                                        <p:tav tm="100000">
                                          <p:val>
                                            <p:strVal val="#ppt_x"/>
                                          </p:val>
                                        </p:tav>
                                      </p:tavLst>
                                    </p:anim>
                                    <p:anim calcmode="lin" valueType="num">
                                      <p:cBhvr additive="base">
                                        <p:cTn id="8" dur="500" fill="hold"/>
                                        <p:tgtEl>
                                          <p:spTgt spid="146433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64328"/>
                                        </p:tgtEl>
                                        <p:attrNameLst>
                                          <p:attrName>style.visibility</p:attrName>
                                        </p:attrNameLst>
                                      </p:cBhvr>
                                      <p:to>
                                        <p:strVal val="visible"/>
                                      </p:to>
                                    </p:set>
                                    <p:anim calcmode="lin" valueType="num">
                                      <p:cBhvr additive="base">
                                        <p:cTn id="13" dur="500" fill="hold"/>
                                        <p:tgtEl>
                                          <p:spTgt spid="1464328"/>
                                        </p:tgtEl>
                                        <p:attrNameLst>
                                          <p:attrName>ppt_x</p:attrName>
                                        </p:attrNameLst>
                                      </p:cBhvr>
                                      <p:tavLst>
                                        <p:tav tm="0">
                                          <p:val>
                                            <p:strVal val="#ppt_x"/>
                                          </p:val>
                                        </p:tav>
                                        <p:tav tm="100000">
                                          <p:val>
                                            <p:strVal val="#ppt_x"/>
                                          </p:val>
                                        </p:tav>
                                      </p:tavLst>
                                    </p:anim>
                                    <p:anim calcmode="lin" valueType="num">
                                      <p:cBhvr additive="base">
                                        <p:cTn id="14" dur="500" fill="hold"/>
                                        <p:tgtEl>
                                          <p:spTgt spid="146432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464335"/>
                                        </p:tgtEl>
                                        <p:attrNameLst>
                                          <p:attrName>style.visibility</p:attrName>
                                        </p:attrNameLst>
                                      </p:cBhvr>
                                      <p:to>
                                        <p:strVal val="visible"/>
                                      </p:to>
                                    </p:set>
                                    <p:animEffect transition="in" filter="blinds(horizontal)">
                                      <p:cBhvr>
                                        <p:cTn id="19" dur="500"/>
                                        <p:tgtEl>
                                          <p:spTgt spid="1464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35" grpId="0"/>
      <p:bldP spid="1464328" grpId="0"/>
      <p:bldP spid="146433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p:cNvSpPr>
            <a:spLocks noGrp="1"/>
          </p:cNvSpPr>
          <p:nvPr>
            <p:ph type="sldNum" sz="quarter" idx="10"/>
          </p:nvPr>
        </p:nvSpPr>
        <p:spPr/>
        <p:txBody>
          <a:bodyPr/>
          <a:lstStyle/>
          <a:p>
            <a:fld id="{EC2B978B-FB40-4552-864F-1E7D2E299BEA}" type="slidenum">
              <a:rPr lang="en-US" altLang="en-US"/>
              <a:pPr/>
              <a:t>51</a:t>
            </a:fld>
            <a:endParaRPr lang="en-US" altLang="en-US"/>
          </a:p>
        </p:txBody>
      </p:sp>
      <p:sp>
        <p:nvSpPr>
          <p:cNvPr id="1904651" name="Rectangle 11"/>
          <p:cNvSpPr>
            <a:spLocks noGrp="1" noChangeArrowheads="1"/>
          </p:cNvSpPr>
          <p:nvPr>
            <p:ph type="title"/>
          </p:nvPr>
        </p:nvSpPr>
        <p:spPr>
          <a:xfrm>
            <a:off x="990600" y="0"/>
            <a:ext cx="8153400" cy="1143000"/>
          </a:xfrm>
          <a:noFill/>
          <a:ln/>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sz="2100" dirty="0"/>
              <a:t>Process Behavior Chart –</a:t>
            </a:r>
            <a:r>
              <a:rPr lang="en-US" sz="2100" b="0" dirty="0"/>
              <a:t>displays process performance over time and makes it easy see both special and common cause variation in a process</a:t>
            </a:r>
            <a:r>
              <a:rPr lang="en-US" sz="2100" dirty="0"/>
              <a:t> </a:t>
            </a:r>
            <a:r>
              <a:rPr lang="en-US" sz="2100" b="0" dirty="0"/>
              <a:t> </a:t>
            </a:r>
            <a:endParaRPr lang="en-US" sz="2100" dirty="0"/>
          </a:p>
        </p:txBody>
      </p:sp>
      <p:sp>
        <p:nvSpPr>
          <p:cNvPr id="1904648" name="Text Box 8"/>
          <p:cNvSpPr txBox="1">
            <a:spLocks noChangeArrowheads="1"/>
          </p:cNvSpPr>
          <p:nvPr/>
        </p:nvSpPr>
        <p:spPr bwMode="auto">
          <a:xfrm>
            <a:off x="2438400" y="1371600"/>
            <a:ext cx="4130675" cy="32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800"/>
              <a:t>% of orders processed within 24 hours </a:t>
            </a:r>
          </a:p>
        </p:txBody>
      </p:sp>
      <p:grpSp>
        <p:nvGrpSpPr>
          <p:cNvPr id="1904643" name="Group 3" descr="This is an an example of a process behavior chart showing the percentage of orders processed within 24 hours."/>
          <p:cNvGrpSpPr>
            <a:grpSpLocks/>
          </p:cNvGrpSpPr>
          <p:nvPr/>
        </p:nvGrpSpPr>
        <p:grpSpPr bwMode="auto">
          <a:xfrm>
            <a:off x="990601" y="1600200"/>
            <a:ext cx="7162801" cy="4876800"/>
            <a:chOff x="768" y="816"/>
            <a:chExt cx="3379" cy="2708"/>
          </a:xfrm>
        </p:grpSpPr>
        <p:pic>
          <p:nvPicPr>
            <p:cNvPr id="1904644" name="Picture 4" descr="This is an example of a process behavior chart showing the percentage of orders processed within 24 hou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8" y="816"/>
              <a:ext cx="3379" cy="2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04645" name="Text Box 5"/>
            <p:cNvSpPr txBox="1">
              <a:spLocks noChangeArrowheads="1"/>
            </p:cNvSpPr>
            <p:nvPr/>
          </p:nvSpPr>
          <p:spPr bwMode="auto">
            <a:xfrm>
              <a:off x="1039" y="2400"/>
              <a:ext cx="474" cy="13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t>AVE=77.3%</a:t>
              </a:r>
            </a:p>
          </p:txBody>
        </p:sp>
        <p:sp>
          <p:nvSpPr>
            <p:cNvPr id="1904646" name="Text Box 6"/>
            <p:cNvSpPr txBox="1">
              <a:spLocks noChangeArrowheads="1"/>
            </p:cNvSpPr>
            <p:nvPr/>
          </p:nvSpPr>
          <p:spPr bwMode="auto">
            <a:xfrm>
              <a:off x="1133" y="3216"/>
              <a:ext cx="461" cy="13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t>LCL=65.7%</a:t>
              </a:r>
            </a:p>
          </p:txBody>
        </p:sp>
        <p:sp>
          <p:nvSpPr>
            <p:cNvPr id="1904647" name="Text Box 7"/>
            <p:cNvSpPr txBox="1">
              <a:spLocks noChangeArrowheads="1"/>
            </p:cNvSpPr>
            <p:nvPr/>
          </p:nvSpPr>
          <p:spPr bwMode="auto">
            <a:xfrm>
              <a:off x="1137" y="1584"/>
              <a:ext cx="494" cy="136"/>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a:t>UCL= 88.9%</a:t>
              </a:r>
            </a:p>
          </p:txBody>
        </p:sp>
      </p:grpSp>
      <p:sp>
        <p:nvSpPr>
          <p:cNvPr id="1904654" name="Text Box 14"/>
          <p:cNvSpPr txBox="1">
            <a:spLocks noChangeArrowheads="1"/>
          </p:cNvSpPr>
          <p:nvPr/>
        </p:nvSpPr>
        <p:spPr bwMode="auto">
          <a:xfrm>
            <a:off x="5105400" y="4953000"/>
            <a:ext cx="3733800" cy="1333500"/>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r>
              <a:rPr lang="en-US" b="1" dirty="0"/>
              <a:t>WHAT DOES THIS SHOW?</a:t>
            </a:r>
          </a:p>
          <a:p>
            <a:pPr algn="l"/>
            <a:r>
              <a:rPr lang="en-US" dirty="0"/>
              <a:t>Look at variation over time and show whether an immediate remedy is needed to modify the process or if the entire process should be redesigned. </a:t>
            </a:r>
          </a:p>
          <a:p>
            <a:pPr algn="l"/>
            <a:r>
              <a:rPr lang="en-US" dirty="0"/>
              <a:t>The process is in control, or predictable,  but steps can be taken to improve the process, so that even common cause variation is reduced – for example, explore ways to increase order process efficiency.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04654"/>
                                        </p:tgtEl>
                                        <p:attrNameLst>
                                          <p:attrName>style.visibility</p:attrName>
                                        </p:attrNameLst>
                                      </p:cBhvr>
                                      <p:to>
                                        <p:strVal val="visible"/>
                                      </p:to>
                                    </p:set>
                                    <p:animEffect transition="in" filter="blinds(horizontal)">
                                      <p:cBhvr>
                                        <p:cTn id="7" dur="500"/>
                                        <p:tgtEl>
                                          <p:spTgt spid="19046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465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1"/>
          <p:cNvSpPr>
            <a:spLocks noGrp="1"/>
          </p:cNvSpPr>
          <p:nvPr>
            <p:ph type="sldNum" sz="quarter" idx="10"/>
          </p:nvPr>
        </p:nvSpPr>
        <p:spPr/>
        <p:txBody>
          <a:bodyPr/>
          <a:lstStyle/>
          <a:p>
            <a:fld id="{BE933C41-3BA2-436A-89D3-DFE00D24BC7C}" type="slidenum">
              <a:rPr lang="en-US" altLang="en-US" smtClean="0"/>
              <a:pPr/>
              <a:t>52</a:t>
            </a:fld>
            <a:endParaRPr lang="en-US" altLang="en-US"/>
          </a:p>
        </p:txBody>
      </p:sp>
      <p:sp>
        <p:nvSpPr>
          <p:cNvPr id="7" name="Title 6"/>
          <p:cNvSpPr>
            <a:spLocks noGrp="1"/>
          </p:cNvSpPr>
          <p:nvPr>
            <p:ph type="title"/>
          </p:nvPr>
        </p:nvSpPr>
        <p:spPr/>
        <p:txBody>
          <a:bodyPr/>
          <a:lstStyle/>
          <a:p>
            <a:r>
              <a:rPr lang="en-US" dirty="0" smtClean="0"/>
              <a:t>Analysis</a:t>
            </a:r>
            <a:endParaRPr lang="en-US" dirty="0"/>
          </a:p>
        </p:txBody>
      </p:sp>
      <p:sp>
        <p:nvSpPr>
          <p:cNvPr id="1905667" name="Rectangle 3"/>
          <p:cNvSpPr>
            <a:spLocks noChangeArrowheads="1"/>
          </p:cNvSpPr>
          <p:nvPr/>
        </p:nvSpPr>
        <p:spPr bwMode="auto">
          <a:xfrm>
            <a:off x="987425" y="1219200"/>
            <a:ext cx="7927975" cy="51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buFontTx/>
              <a:buChar char="•"/>
            </a:pPr>
            <a:r>
              <a:rPr kumimoji="1" lang="en-US" sz="2400" dirty="0"/>
              <a:t>The Process Behavior Chart (PBC) indicates the average percentage of procurement orders processed within 24 hours is 77.3%.</a:t>
            </a:r>
          </a:p>
          <a:p>
            <a:pPr marL="342900" indent="-342900" algn="l" eaLnBrk="0" hangingPunct="0">
              <a:lnSpc>
                <a:spcPct val="100000"/>
              </a:lnSpc>
              <a:spcBef>
                <a:spcPct val="20000"/>
              </a:spcBef>
              <a:buClr>
                <a:srgbClr val="000000"/>
              </a:buClr>
            </a:pPr>
            <a:endParaRPr kumimoji="1" lang="en-US" sz="2400" dirty="0"/>
          </a:p>
          <a:p>
            <a:pPr marL="342900" indent="-342900" algn="l" eaLnBrk="0" hangingPunct="0">
              <a:lnSpc>
                <a:spcPct val="100000"/>
              </a:lnSpc>
              <a:spcBef>
                <a:spcPct val="20000"/>
              </a:spcBef>
              <a:buClr>
                <a:srgbClr val="000000"/>
              </a:buClr>
              <a:buFontTx/>
              <a:buChar char="•"/>
            </a:pPr>
            <a:r>
              <a:rPr kumimoji="1" lang="en-US" sz="2400" dirty="0"/>
              <a:t>The PBC indicates that you can expect between </a:t>
            </a:r>
          </a:p>
          <a:p>
            <a:pPr marL="342900" indent="-342900" algn="l" eaLnBrk="0" hangingPunct="0">
              <a:lnSpc>
                <a:spcPct val="100000"/>
              </a:lnSpc>
              <a:spcBef>
                <a:spcPct val="20000"/>
              </a:spcBef>
              <a:buClr>
                <a:srgbClr val="000000"/>
              </a:buClr>
            </a:pPr>
            <a:r>
              <a:rPr kumimoji="1" lang="en-US" sz="2400" dirty="0"/>
              <a:t>    65.7 % and 88.9% of orders will be processed within 24 hours each month </a:t>
            </a:r>
            <a:r>
              <a:rPr kumimoji="1" lang="en-US" sz="2400" i="1" dirty="0"/>
              <a:t>unless there is a change to the process</a:t>
            </a:r>
            <a:r>
              <a:rPr kumimoji="1" lang="en-US" sz="2400" dirty="0"/>
              <a:t>. </a:t>
            </a:r>
          </a:p>
          <a:p>
            <a:pPr marL="342900" indent="-342900" algn="l" eaLnBrk="0" hangingPunct="0">
              <a:lnSpc>
                <a:spcPct val="100000"/>
              </a:lnSpc>
              <a:spcBef>
                <a:spcPct val="20000"/>
              </a:spcBef>
              <a:buClr>
                <a:srgbClr val="000000"/>
              </a:buClr>
            </a:pPr>
            <a:endParaRPr kumimoji="1" lang="en-US" sz="2400" dirty="0"/>
          </a:p>
          <a:p>
            <a:pPr marL="342900" indent="-342900" algn="l" eaLnBrk="0" hangingPunct="0">
              <a:lnSpc>
                <a:spcPct val="100000"/>
              </a:lnSpc>
              <a:spcBef>
                <a:spcPct val="20000"/>
              </a:spcBef>
              <a:buClr>
                <a:srgbClr val="000000"/>
              </a:buClr>
              <a:buFontTx/>
              <a:buChar char="•"/>
            </a:pPr>
            <a:r>
              <a:rPr kumimoji="1" lang="en-US" sz="2400" dirty="0"/>
              <a:t>Is our performance good enough?  Are we meeting customer expectations?  Refer to baselines and calculated targets, as well as customer agreements and satisfaction ratings.</a:t>
            </a:r>
          </a:p>
        </p:txBody>
      </p:sp>
      <p:sp>
        <p:nvSpPr>
          <p:cNvPr id="1905670" name="AutoShape 6" descr="This arrow autoshape prompts the reader to continue to the next page for more information on satisfaction ratings."/>
          <p:cNvSpPr>
            <a:spLocks noChangeArrowheads="1"/>
          </p:cNvSpPr>
          <p:nvPr/>
        </p:nvSpPr>
        <p:spPr bwMode="auto">
          <a:xfrm>
            <a:off x="4876800" y="6019800"/>
            <a:ext cx="1143000" cy="457200"/>
          </a:xfrm>
          <a:prstGeom prst="rightArrow">
            <a:avLst>
              <a:gd name="adj1" fmla="val 50000"/>
              <a:gd name="adj2" fmla="val 62500"/>
            </a:avLst>
          </a:prstGeom>
          <a:solidFill>
            <a:schemeClr val="hlink"/>
          </a:solidFill>
          <a:ln w="9525">
            <a:solidFill>
              <a:schemeClr val="bg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Tree>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Measuring Output</a:t>
            </a:r>
            <a:endParaRPr lang="en-US" dirty="0"/>
          </a:p>
        </p:txBody>
      </p:sp>
      <p:sp>
        <p:nvSpPr>
          <p:cNvPr id="1921026" name="Rectangle 2"/>
          <p:cNvSpPr>
            <a:spLocks noGrp="1" noChangeArrowheads="1"/>
          </p:cNvSpPr>
          <p:nvPr>
            <p:ph type="subTitle" idx="1"/>
          </p:nvPr>
        </p:nvSpPr>
        <p:spPr/>
        <p:txBody>
          <a:bodyPr/>
          <a:lstStyle/>
          <a:p>
            <a:endParaRPr lang="en-US" smtClean="0"/>
          </a:p>
          <a:p>
            <a:endParaRPr lang="en-US" smtClean="0"/>
          </a:p>
          <a:p>
            <a:r>
              <a:rPr lang="en-US" smtClean="0"/>
              <a:t>Output Measure: </a:t>
            </a:r>
          </a:p>
          <a:p>
            <a:r>
              <a:rPr lang="en-US" smtClean="0"/>
              <a:t>ORS Customer Scorecard ratings for animal procurement </a:t>
            </a:r>
          </a:p>
          <a:p>
            <a:r>
              <a:rPr lang="en-US" smtClean="0"/>
              <a:t>responsiveness (C1f) </a:t>
            </a:r>
          </a:p>
          <a:p>
            <a:endParaRPr lang="en-US" smtClean="0"/>
          </a:p>
          <a:p>
            <a:endParaRPr lang="en-US" smtClean="0"/>
          </a:p>
          <a:p>
            <a:endParaRPr lang="en-US"/>
          </a:p>
        </p:txBody>
      </p:sp>
    </p:spTree>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lide Number Placeholder 1"/>
          <p:cNvSpPr>
            <a:spLocks noGrp="1"/>
          </p:cNvSpPr>
          <p:nvPr>
            <p:ph type="sldNum" sz="quarter" idx="10"/>
          </p:nvPr>
        </p:nvSpPr>
        <p:spPr/>
        <p:txBody>
          <a:bodyPr/>
          <a:lstStyle/>
          <a:p>
            <a:fld id="{5CB2FA91-3EAA-43C4-8334-5171A84D47B3}" type="slidenum">
              <a:rPr lang="en-US" altLang="en-US" smtClean="0"/>
              <a:pPr/>
              <a:t>54</a:t>
            </a:fld>
            <a:endParaRPr lang="en-US" altLang="en-US"/>
          </a:p>
        </p:txBody>
      </p:sp>
      <p:sp>
        <p:nvSpPr>
          <p:cNvPr id="3" name="Title 2"/>
          <p:cNvSpPr>
            <a:spLocks noGrp="1"/>
          </p:cNvSpPr>
          <p:nvPr>
            <p:ph type="title"/>
          </p:nvPr>
        </p:nvSpPr>
        <p:spPr>
          <a:xfrm>
            <a:off x="914400" y="304800"/>
            <a:ext cx="8153400" cy="838200"/>
          </a:xfrm>
        </p:spPr>
        <p:txBody>
          <a:bodyPr/>
          <a:lstStyle/>
          <a:p>
            <a:r>
              <a:rPr lang="en-US" sz="2800" dirty="0"/>
              <a:t>Bar Chart – like pie charts, are useful for comparing classes or groups of data</a:t>
            </a:r>
            <a:endParaRPr lang="en-US" dirty="0"/>
          </a:p>
        </p:txBody>
      </p:sp>
      <p:graphicFrame>
        <p:nvGraphicFramePr>
          <p:cNvPr id="1469521" name="Object 81" descr="This bar chart shows an example of how groups of data can be compared."/>
          <p:cNvGraphicFramePr>
            <a:graphicFrameLocks noChangeAspect="1"/>
          </p:cNvGraphicFramePr>
          <p:nvPr>
            <p:extLst>
              <p:ext uri="{D42A27DB-BD31-4B8C-83A1-F6EECF244321}">
                <p14:modId xmlns:p14="http://schemas.microsoft.com/office/powerpoint/2010/main" val="1818025652"/>
              </p:ext>
            </p:extLst>
          </p:nvPr>
        </p:nvGraphicFramePr>
        <p:xfrm>
          <a:off x="1066800" y="1676400"/>
          <a:ext cx="7615238" cy="4572000"/>
        </p:xfrm>
        <a:graphic>
          <a:graphicData uri="http://schemas.openxmlformats.org/presentationml/2006/ole">
            <mc:AlternateContent xmlns:mc="http://schemas.openxmlformats.org/markup-compatibility/2006">
              <mc:Choice xmlns:v="urn:schemas-microsoft-com:vml" Requires="v">
                <p:oleObj spid="_x0000_s1622043" name="Chart" r:id="rId4" imgW="7162800" imgH="4067251" progId="MSGraph.Chart.8">
                  <p:embed followColorScheme="full"/>
                </p:oleObj>
              </mc:Choice>
              <mc:Fallback>
                <p:oleObj name="Chart" r:id="rId4" imgW="7162800" imgH="4067251" progId="MSGraph.Chart.8">
                  <p:embed followColorScheme="full"/>
                  <p:pic>
                    <p:nvPicPr>
                      <p:cNvPr id="0" name="Object 8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1676400"/>
                        <a:ext cx="7615238" cy="457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469522" name="Oval 82" descr="This oval highlights the responsiveness element of the bar chart."/>
          <p:cNvSpPr>
            <a:spLocks noChangeAspect="1" noChangeArrowheads="1"/>
          </p:cNvSpPr>
          <p:nvPr/>
        </p:nvSpPr>
        <p:spPr bwMode="auto">
          <a:xfrm>
            <a:off x="1447800" y="3886200"/>
            <a:ext cx="1371600" cy="533400"/>
          </a:xfrm>
          <a:prstGeom prst="ellipse">
            <a:avLst/>
          </a:prstGeom>
          <a:noFill/>
          <a:ln w="9525">
            <a:solidFill>
              <a:srgbClr val="FF0000"/>
            </a:solidFill>
            <a:round/>
            <a:headEnd/>
            <a:tailEnd/>
          </a:ln>
          <a:effectLst/>
          <a:extLst>
            <a:ext uri="{909E8E84-426E-40DD-AFC4-6F175D3DCCD1}">
              <a14:hiddenFill xmlns:a14="http://schemas.microsoft.com/office/drawing/2010/main">
                <a:solidFill>
                  <a:schemeClr val="tx1">
                    <a:alpha val="99001"/>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
        <p:nvSpPr>
          <p:cNvPr id="1469448" name="Text Box 8"/>
          <p:cNvSpPr txBox="1">
            <a:spLocks noChangeArrowheads="1"/>
          </p:cNvSpPr>
          <p:nvPr/>
        </p:nvSpPr>
        <p:spPr bwMode="auto">
          <a:xfrm>
            <a:off x="1676400" y="6330950"/>
            <a:ext cx="66294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l">
              <a:spcBef>
                <a:spcPct val="50000"/>
              </a:spcBef>
              <a:buFont typeface="Wingdings" pitchFamily="2" charset="2"/>
              <a:buNone/>
            </a:pPr>
            <a:r>
              <a:rPr lang="en-US" sz="1400"/>
              <a:t>Note:  ORS Customer Scorecard graphs are provided in reports generated by the Office of Quality Management (OQM)</a:t>
            </a:r>
          </a:p>
        </p:txBody>
      </p:sp>
    </p:spTree>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Learning and Growth</a:t>
            </a:r>
            <a:endParaRPr lang="en-US" dirty="0"/>
          </a:p>
        </p:txBody>
      </p:sp>
      <p:sp>
        <p:nvSpPr>
          <p:cNvPr id="1522690" name="Rectangle 2"/>
          <p:cNvSpPr>
            <a:spLocks noGrp="1" noChangeArrowheads="1"/>
          </p:cNvSpPr>
          <p:nvPr>
            <p:ph type="subTitle" idx="1"/>
          </p:nvPr>
        </p:nvSpPr>
        <p:spPr/>
        <p:txBody>
          <a:bodyPr/>
          <a:lstStyle/>
          <a:p>
            <a:endParaRPr lang="en-US" smtClean="0"/>
          </a:p>
          <a:p>
            <a:endParaRPr lang="en-US" smtClean="0"/>
          </a:p>
          <a:p>
            <a:r>
              <a:rPr lang="en-US" smtClean="0"/>
              <a:t>LEARNING AND GROWTH</a:t>
            </a:r>
            <a:endParaRPr lang="en-US"/>
          </a:p>
        </p:txBody>
      </p:sp>
    </p:spTree>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2"/>
          <p:cNvSpPr>
            <a:spLocks noGrp="1"/>
          </p:cNvSpPr>
          <p:nvPr>
            <p:ph type="sldNum" sz="quarter" idx="10"/>
          </p:nvPr>
        </p:nvSpPr>
        <p:spPr/>
        <p:txBody>
          <a:bodyPr/>
          <a:lstStyle/>
          <a:p>
            <a:fld id="{3201EFA6-946B-4C27-B60D-872ED9FA1DF2}" type="slidenum">
              <a:rPr lang="en-US" altLang="en-US"/>
              <a:pPr/>
              <a:t>56</a:t>
            </a:fld>
            <a:endParaRPr lang="en-US" altLang="en-US"/>
          </a:p>
        </p:txBody>
      </p:sp>
      <p:sp>
        <p:nvSpPr>
          <p:cNvPr id="1585154" name="Rectangle 2"/>
          <p:cNvSpPr>
            <a:spLocks noGrp="1" noChangeArrowheads="1"/>
          </p:cNvSpPr>
          <p:nvPr>
            <p:ph type="title"/>
          </p:nvPr>
        </p:nvSpPr>
        <p:spPr>
          <a:xfrm>
            <a:off x="992529" y="228600"/>
            <a:ext cx="7999071" cy="838200"/>
          </a:xfrm>
        </p:spPr>
        <p:txBody>
          <a:bodyPr/>
          <a:lstStyle/>
          <a:p>
            <a:pPr>
              <a:lnSpc>
                <a:spcPct val="100000"/>
              </a:lnSpc>
              <a:spcBef>
                <a:spcPct val="30000"/>
              </a:spcBef>
            </a:pPr>
            <a:r>
              <a:rPr lang="en-US" sz="2600"/>
              <a:t>Objectives and Measures </a:t>
            </a:r>
            <a:r>
              <a:rPr lang="en-US"/>
              <a:t/>
            </a:r>
            <a:br>
              <a:rPr lang="en-US"/>
            </a:br>
            <a:r>
              <a:rPr lang="en-US" sz="2000">
                <a:solidFill>
                  <a:schemeClr val="folHlink"/>
                </a:solidFill>
              </a:rPr>
              <a:t>Service Group:  Provide NIH Events Management Services</a:t>
            </a:r>
          </a:p>
        </p:txBody>
      </p:sp>
      <p:grpSp>
        <p:nvGrpSpPr>
          <p:cNvPr id="1890317" name="Group 13" descr="This table displays objectives and measures for the NIH Events Management services."/>
          <p:cNvGrpSpPr>
            <a:grpSpLocks/>
          </p:cNvGrpSpPr>
          <p:nvPr/>
        </p:nvGrpSpPr>
        <p:grpSpPr bwMode="auto">
          <a:xfrm>
            <a:off x="1447800" y="1295400"/>
            <a:ext cx="3733800" cy="5562600"/>
            <a:chOff x="912" y="816"/>
            <a:chExt cx="2352" cy="3504"/>
          </a:xfrm>
        </p:grpSpPr>
        <p:pic>
          <p:nvPicPr>
            <p:cNvPr id="1890306" name="Picture 2" descr="New Pictu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2" y="816"/>
              <a:ext cx="2333" cy="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90307" name="Rectangle 3"/>
            <p:cNvSpPr>
              <a:spLocks noChangeArrowheads="1"/>
            </p:cNvSpPr>
            <p:nvPr/>
          </p:nvSpPr>
          <p:spPr bwMode="auto">
            <a:xfrm>
              <a:off x="2736" y="864"/>
              <a:ext cx="144" cy="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endParaRPr lang="en-US"/>
            </a:p>
          </p:txBody>
        </p:sp>
        <p:sp>
          <p:nvSpPr>
            <p:cNvPr id="1890311" name="Rectangle 7"/>
            <p:cNvSpPr>
              <a:spLocks noChangeArrowheads="1"/>
            </p:cNvSpPr>
            <p:nvPr/>
          </p:nvSpPr>
          <p:spPr bwMode="auto">
            <a:xfrm>
              <a:off x="1200" y="2352"/>
              <a:ext cx="2064" cy="1056"/>
            </a:xfrm>
            <a:prstGeom prst="rect">
              <a:avLst/>
            </a:prstGeom>
            <a:noFill/>
            <a:ln w="190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
          <p:nvSpPr>
            <p:cNvPr id="1890312" name="Rectangle 8"/>
            <p:cNvSpPr>
              <a:spLocks noChangeArrowheads="1"/>
            </p:cNvSpPr>
            <p:nvPr/>
          </p:nvSpPr>
          <p:spPr bwMode="auto">
            <a:xfrm>
              <a:off x="1200" y="3168"/>
              <a:ext cx="2064" cy="240"/>
            </a:xfrm>
            <a:prstGeom prst="rect">
              <a:avLst/>
            </a:prstGeom>
            <a:noFill/>
            <a:ln w="9525">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
          <p:nvSpPr>
            <p:cNvPr id="1890316" name="Line 12"/>
            <p:cNvSpPr>
              <a:spLocks noChangeShapeType="1"/>
            </p:cNvSpPr>
            <p:nvPr/>
          </p:nvSpPr>
          <p:spPr bwMode="auto">
            <a:xfrm>
              <a:off x="3264" y="816"/>
              <a:ext cx="0" cy="3504"/>
            </a:xfrm>
            <a:prstGeom prst="line">
              <a:avLst/>
            </a:prstGeom>
            <a:noFill/>
            <a:ln w="952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gr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Input Measure</a:t>
            </a:r>
            <a:endParaRPr lang="en-US" dirty="0"/>
          </a:p>
        </p:txBody>
      </p:sp>
      <p:sp>
        <p:nvSpPr>
          <p:cNvPr id="1927170" name="Rectangle 2"/>
          <p:cNvSpPr>
            <a:spLocks noGrp="1" noChangeArrowheads="1"/>
          </p:cNvSpPr>
          <p:nvPr>
            <p:ph type="subTitle" idx="1"/>
          </p:nvPr>
        </p:nvSpPr>
        <p:spPr>
          <a:xfrm>
            <a:off x="1143000" y="3124200"/>
            <a:ext cx="6400800" cy="1752600"/>
          </a:xfrm>
        </p:spPr>
        <p:txBody>
          <a:bodyPr/>
          <a:lstStyle/>
          <a:p>
            <a:endParaRPr lang="en-US" smtClean="0"/>
          </a:p>
          <a:p>
            <a:endParaRPr lang="en-US" smtClean="0"/>
          </a:p>
          <a:p>
            <a:r>
              <a:rPr lang="en-US" smtClean="0"/>
              <a:t>Input Measure: </a:t>
            </a:r>
          </a:p>
          <a:p>
            <a:r>
              <a:rPr lang="en-US" smtClean="0"/>
              <a:t>Measure: Employee Satisfaction Survey Results (LG3e)</a:t>
            </a:r>
            <a:endParaRPr lang="en-US"/>
          </a:p>
        </p:txBody>
      </p:sp>
    </p:spTree>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0"/>
          </p:nvPr>
        </p:nvSpPr>
        <p:spPr/>
        <p:txBody>
          <a:bodyPr/>
          <a:lstStyle/>
          <a:p>
            <a:fld id="{7673B29D-EFA5-4CB8-B0D6-AC8C0177FAC3}" type="slidenum">
              <a:rPr lang="en-US" altLang="en-US" smtClean="0"/>
              <a:pPr/>
              <a:t>58</a:t>
            </a:fld>
            <a:endParaRPr lang="en-US" altLang="en-US"/>
          </a:p>
        </p:txBody>
      </p:sp>
      <p:sp>
        <p:nvSpPr>
          <p:cNvPr id="16" name="Title 15"/>
          <p:cNvSpPr>
            <a:spLocks noGrp="1"/>
          </p:cNvSpPr>
          <p:nvPr>
            <p:ph type="title"/>
          </p:nvPr>
        </p:nvSpPr>
        <p:spPr>
          <a:xfrm>
            <a:off x="952500" y="228600"/>
            <a:ext cx="8153400" cy="533400"/>
          </a:xfrm>
        </p:spPr>
        <p:txBody>
          <a:bodyPr/>
          <a:lstStyle/>
          <a:p>
            <a:r>
              <a:rPr lang="en-US" sz="2200" dirty="0" smtClean="0"/>
              <a:t>Pie Chart </a:t>
            </a:r>
            <a:r>
              <a:rPr lang="en-US" sz="2000" b="0" dirty="0" smtClean="0"/>
              <a:t>– used to show classes or groups of data in proportion to the whole data set.</a:t>
            </a:r>
            <a:endParaRPr lang="en-US" sz="2000" b="0" dirty="0"/>
          </a:p>
        </p:txBody>
      </p:sp>
      <p:sp>
        <p:nvSpPr>
          <p:cNvPr id="1655830" name="Text Box 1046"/>
          <p:cNvSpPr txBox="1">
            <a:spLocks noChangeArrowheads="1"/>
          </p:cNvSpPr>
          <p:nvPr/>
        </p:nvSpPr>
        <p:spPr bwMode="auto">
          <a:xfrm>
            <a:off x="1081088" y="1371600"/>
            <a:ext cx="2043112"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000" b="1"/>
              <a:t>Employee/Staff Survey Results</a:t>
            </a:r>
          </a:p>
        </p:txBody>
      </p:sp>
      <p:sp>
        <p:nvSpPr>
          <p:cNvPr id="1655825" name="Rectangle 1041"/>
          <p:cNvSpPr>
            <a:spLocks noChangeArrowheads="1"/>
          </p:cNvSpPr>
          <p:nvPr/>
        </p:nvSpPr>
        <p:spPr bwMode="auto">
          <a:xfrm>
            <a:off x="1066800" y="1524000"/>
            <a:ext cx="396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pPr>
            <a:r>
              <a:rPr kumimoji="1" lang="en-US" sz="1000" b="1"/>
              <a:t>Management Questions</a:t>
            </a:r>
            <a:r>
              <a:rPr kumimoji="1" lang="en-US" sz="1000"/>
              <a:t>: </a:t>
            </a:r>
          </a:p>
          <a:p>
            <a:pPr marL="742950" lvl="1" indent="-285750" algn="l" eaLnBrk="0" hangingPunct="0">
              <a:lnSpc>
                <a:spcPct val="100000"/>
              </a:lnSpc>
              <a:spcBef>
                <a:spcPct val="20000"/>
              </a:spcBef>
              <a:buClr>
                <a:srgbClr val="000000"/>
              </a:buClr>
              <a:buFontTx/>
              <a:buChar char="•"/>
            </a:pPr>
            <a:r>
              <a:rPr kumimoji="1" lang="en-US" sz="1000" b="1"/>
              <a:t>87%</a:t>
            </a:r>
            <a:r>
              <a:rPr kumimoji="1" lang="en-US" sz="1000"/>
              <a:t> of DEMS staff understand how their job contributes to the mission, vision and values of DEMS</a:t>
            </a:r>
          </a:p>
          <a:p>
            <a:pPr marL="342900" indent="-342900" algn="l" eaLnBrk="0" hangingPunct="0">
              <a:lnSpc>
                <a:spcPct val="100000"/>
              </a:lnSpc>
              <a:spcBef>
                <a:spcPct val="20000"/>
              </a:spcBef>
              <a:buClr>
                <a:srgbClr val="000000"/>
              </a:buClr>
            </a:pPr>
            <a:endParaRPr kumimoji="1" lang="en-US" sz="1000"/>
          </a:p>
          <a:p>
            <a:pPr marL="342900" indent="-342900" algn="l" eaLnBrk="0" hangingPunct="0">
              <a:lnSpc>
                <a:spcPct val="100000"/>
              </a:lnSpc>
              <a:spcBef>
                <a:spcPct val="20000"/>
              </a:spcBef>
              <a:buClr>
                <a:srgbClr val="000000"/>
              </a:buClr>
            </a:pPr>
            <a:endParaRPr kumimoji="1" lang="en-US" sz="1000"/>
          </a:p>
          <a:p>
            <a:pPr marL="342900" indent="-342900" algn="l" eaLnBrk="0" hangingPunct="0">
              <a:lnSpc>
                <a:spcPct val="100000"/>
              </a:lnSpc>
              <a:spcBef>
                <a:spcPct val="20000"/>
              </a:spcBef>
              <a:buClr>
                <a:srgbClr val="000000"/>
              </a:buClr>
            </a:pPr>
            <a:endParaRPr kumimoji="1" lang="en-US" sz="1000"/>
          </a:p>
          <a:p>
            <a:pPr marL="342900" indent="-342900" algn="l" eaLnBrk="0" hangingPunct="0">
              <a:lnSpc>
                <a:spcPct val="100000"/>
              </a:lnSpc>
              <a:spcBef>
                <a:spcPct val="20000"/>
              </a:spcBef>
              <a:buClr>
                <a:srgbClr val="000000"/>
              </a:buClr>
            </a:pPr>
            <a:endParaRPr kumimoji="1" lang="en-US" sz="1000"/>
          </a:p>
          <a:p>
            <a:pPr marL="342900" indent="-342900" algn="l" eaLnBrk="0" hangingPunct="0">
              <a:lnSpc>
                <a:spcPct val="100000"/>
              </a:lnSpc>
              <a:spcBef>
                <a:spcPct val="20000"/>
              </a:spcBef>
              <a:buClr>
                <a:srgbClr val="000000"/>
              </a:buClr>
            </a:pPr>
            <a:endParaRPr kumimoji="1" lang="en-US" sz="1000"/>
          </a:p>
          <a:p>
            <a:pPr marL="342900" indent="-342900" algn="l" eaLnBrk="0" hangingPunct="0">
              <a:lnSpc>
                <a:spcPct val="100000"/>
              </a:lnSpc>
              <a:spcBef>
                <a:spcPct val="20000"/>
              </a:spcBef>
              <a:buClr>
                <a:srgbClr val="000000"/>
              </a:buClr>
            </a:pPr>
            <a:endParaRPr kumimoji="1" lang="en-US" sz="1000"/>
          </a:p>
          <a:p>
            <a:pPr marL="342900" indent="-342900" algn="l" eaLnBrk="0" hangingPunct="0">
              <a:lnSpc>
                <a:spcPct val="100000"/>
              </a:lnSpc>
              <a:spcBef>
                <a:spcPct val="20000"/>
              </a:spcBef>
              <a:buClr>
                <a:srgbClr val="000000"/>
              </a:buClr>
            </a:pPr>
            <a:r>
              <a:rPr kumimoji="1" lang="en-US" sz="1000" b="1"/>
              <a:t>Customer Orientation Questions</a:t>
            </a:r>
            <a:r>
              <a:rPr kumimoji="1" lang="en-US" sz="1000"/>
              <a:t>:</a:t>
            </a:r>
          </a:p>
          <a:p>
            <a:pPr marL="742950" lvl="1" indent="-285750" algn="l" eaLnBrk="0" hangingPunct="0">
              <a:lnSpc>
                <a:spcPct val="100000"/>
              </a:lnSpc>
              <a:spcBef>
                <a:spcPct val="20000"/>
              </a:spcBef>
              <a:buClr>
                <a:srgbClr val="000000"/>
              </a:buClr>
              <a:buFontTx/>
              <a:buChar char="•"/>
            </a:pPr>
            <a:r>
              <a:rPr kumimoji="1" lang="en-US" sz="1000" b="1"/>
              <a:t>90%</a:t>
            </a:r>
            <a:r>
              <a:rPr kumimoji="1" lang="en-US" sz="1000"/>
              <a:t> of DEMS staff say DEMS’ services goals are aimed at meeting customer expectations</a:t>
            </a:r>
          </a:p>
          <a:p>
            <a:pPr marL="342900" indent="-342900" algn="l" eaLnBrk="0" hangingPunct="0">
              <a:lnSpc>
                <a:spcPct val="100000"/>
              </a:lnSpc>
              <a:spcBef>
                <a:spcPct val="20000"/>
              </a:spcBef>
              <a:buClr>
                <a:srgbClr val="000000"/>
              </a:buClr>
            </a:pPr>
            <a:endParaRPr kumimoji="1" lang="en-US" sz="1000"/>
          </a:p>
          <a:p>
            <a:pPr marL="342900" indent="-342900" algn="l" eaLnBrk="0" hangingPunct="0">
              <a:lnSpc>
                <a:spcPct val="100000"/>
              </a:lnSpc>
              <a:spcBef>
                <a:spcPct val="20000"/>
              </a:spcBef>
              <a:buClr>
                <a:srgbClr val="000000"/>
              </a:buClr>
            </a:pPr>
            <a:endParaRPr kumimoji="1" lang="en-US" sz="1000"/>
          </a:p>
          <a:p>
            <a:pPr marL="342900" indent="-342900" algn="l" eaLnBrk="0" hangingPunct="0">
              <a:lnSpc>
                <a:spcPct val="100000"/>
              </a:lnSpc>
              <a:spcBef>
                <a:spcPct val="20000"/>
              </a:spcBef>
              <a:buClr>
                <a:srgbClr val="000000"/>
              </a:buClr>
            </a:pPr>
            <a:endParaRPr kumimoji="1" lang="en-US" sz="1000"/>
          </a:p>
          <a:p>
            <a:pPr marL="342900" indent="-342900" algn="l" eaLnBrk="0" hangingPunct="0">
              <a:lnSpc>
                <a:spcPct val="100000"/>
              </a:lnSpc>
              <a:spcBef>
                <a:spcPct val="20000"/>
              </a:spcBef>
              <a:buClr>
                <a:srgbClr val="000000"/>
              </a:buClr>
            </a:pPr>
            <a:endParaRPr kumimoji="1" lang="en-US" sz="1000"/>
          </a:p>
          <a:p>
            <a:pPr marL="342900" indent="-342900" algn="l" eaLnBrk="0" hangingPunct="0">
              <a:lnSpc>
                <a:spcPct val="100000"/>
              </a:lnSpc>
              <a:spcBef>
                <a:spcPct val="20000"/>
              </a:spcBef>
              <a:buClr>
                <a:srgbClr val="000000"/>
              </a:buClr>
            </a:pPr>
            <a:endParaRPr kumimoji="1" lang="en-US" sz="1000"/>
          </a:p>
          <a:p>
            <a:pPr marL="342900" indent="-342900" algn="l" eaLnBrk="0" hangingPunct="0">
              <a:lnSpc>
                <a:spcPct val="100000"/>
              </a:lnSpc>
              <a:spcBef>
                <a:spcPct val="20000"/>
              </a:spcBef>
              <a:buClr>
                <a:srgbClr val="000000"/>
              </a:buClr>
            </a:pPr>
            <a:endParaRPr kumimoji="1" lang="en-US" sz="1000"/>
          </a:p>
          <a:p>
            <a:pPr marL="342900" indent="-342900" algn="l" eaLnBrk="0" hangingPunct="0">
              <a:lnSpc>
                <a:spcPct val="100000"/>
              </a:lnSpc>
              <a:spcBef>
                <a:spcPct val="20000"/>
              </a:spcBef>
              <a:buClr>
                <a:srgbClr val="000000"/>
              </a:buClr>
            </a:pPr>
            <a:r>
              <a:rPr kumimoji="1" lang="en-US" sz="1000" b="1"/>
              <a:t>Teamwork and Innovation Questions</a:t>
            </a:r>
            <a:r>
              <a:rPr kumimoji="1" lang="en-US" sz="1000"/>
              <a:t>:</a:t>
            </a:r>
          </a:p>
          <a:p>
            <a:pPr marL="742950" lvl="1" indent="-285750" algn="l" eaLnBrk="0" hangingPunct="0">
              <a:lnSpc>
                <a:spcPct val="100000"/>
              </a:lnSpc>
              <a:spcBef>
                <a:spcPct val="20000"/>
              </a:spcBef>
              <a:buClr>
                <a:srgbClr val="000000"/>
              </a:buClr>
              <a:buFontTx/>
              <a:buChar char="•"/>
            </a:pPr>
            <a:r>
              <a:rPr kumimoji="1" lang="en-US" sz="1000"/>
              <a:t> </a:t>
            </a:r>
            <a:r>
              <a:rPr kumimoji="1" lang="en-US" sz="1000" b="1"/>
              <a:t>93%</a:t>
            </a:r>
            <a:r>
              <a:rPr kumimoji="1" lang="en-US" sz="1000"/>
              <a:t> of DEMS staff feel they can serve customers in a timely fashion</a:t>
            </a:r>
          </a:p>
          <a:p>
            <a:pPr marL="342900" indent="-342900" algn="l" eaLnBrk="0" hangingPunct="0">
              <a:lnSpc>
                <a:spcPct val="100000"/>
              </a:lnSpc>
              <a:spcBef>
                <a:spcPct val="20000"/>
              </a:spcBef>
              <a:buClr>
                <a:srgbClr val="000000"/>
              </a:buClr>
            </a:pPr>
            <a:endParaRPr kumimoji="1" lang="en-US" sz="1000"/>
          </a:p>
          <a:p>
            <a:pPr marL="342900" indent="-342900" algn="l" eaLnBrk="0" hangingPunct="0">
              <a:lnSpc>
                <a:spcPct val="100000"/>
              </a:lnSpc>
              <a:spcBef>
                <a:spcPct val="20000"/>
              </a:spcBef>
              <a:buClr>
                <a:srgbClr val="000000"/>
              </a:buClr>
            </a:pPr>
            <a:endParaRPr kumimoji="1" lang="en-US" sz="1000"/>
          </a:p>
          <a:p>
            <a:pPr marL="742950" lvl="1" indent="-285750" algn="l" eaLnBrk="0" hangingPunct="0">
              <a:lnSpc>
                <a:spcPct val="100000"/>
              </a:lnSpc>
              <a:spcBef>
                <a:spcPct val="20000"/>
              </a:spcBef>
              <a:buClr>
                <a:srgbClr val="000000"/>
              </a:buClr>
              <a:buFontTx/>
              <a:buChar char="•"/>
            </a:pPr>
            <a:endParaRPr kumimoji="1" lang="en-US" sz="1000"/>
          </a:p>
        </p:txBody>
      </p:sp>
      <p:graphicFrame>
        <p:nvGraphicFramePr>
          <p:cNvPr id="1655836" name="Object 1052" descr="This pie chart displays employee/staff survey results on management questions. "/>
          <p:cNvGraphicFramePr>
            <a:graphicFrameLocks noGrp="1" noChangeAspect="1"/>
          </p:cNvGraphicFramePr>
          <p:nvPr>
            <p:ph sz="quarter" idx="2"/>
            <p:extLst>
              <p:ext uri="{D42A27DB-BD31-4B8C-83A1-F6EECF244321}">
                <p14:modId xmlns:p14="http://schemas.microsoft.com/office/powerpoint/2010/main" val="1119985232"/>
              </p:ext>
            </p:extLst>
          </p:nvPr>
        </p:nvGraphicFramePr>
        <p:xfrm>
          <a:off x="5562600" y="381000"/>
          <a:ext cx="3597275" cy="2297113"/>
        </p:xfrm>
        <a:graphic>
          <a:graphicData uri="http://schemas.openxmlformats.org/presentationml/2006/ole">
            <mc:AlternateContent xmlns:mc="http://schemas.openxmlformats.org/markup-compatibility/2006">
              <mc:Choice xmlns:v="urn:schemas-microsoft-com:vml" Requires="v">
                <p:oleObj spid="_x0000_s1655909" name="Chart" r:id="rId3" imgW="6096000" imgH="4067251" progId="MSGraph.Chart.8">
                  <p:embed followColorScheme="full"/>
                </p:oleObj>
              </mc:Choice>
              <mc:Fallback>
                <p:oleObj name="Chart" r:id="rId3" imgW="6096000" imgH="4067251" progId="MSGraph.Chart.8">
                  <p:embed followColorScheme="full"/>
                  <p:pic>
                    <p:nvPicPr>
                      <p:cNvPr id="0" name="Object 105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381000"/>
                        <a:ext cx="3597275" cy="2297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55832" name="Object 1048" descr="This pie chart displays the survey results on customer orientation questions."/>
          <p:cNvGraphicFramePr>
            <a:graphicFrameLocks noGrp="1" noChangeAspect="1"/>
          </p:cNvGraphicFramePr>
          <p:nvPr>
            <p:ph sz="half" idx="1"/>
            <p:extLst>
              <p:ext uri="{D42A27DB-BD31-4B8C-83A1-F6EECF244321}">
                <p14:modId xmlns:p14="http://schemas.microsoft.com/office/powerpoint/2010/main" val="3003490558"/>
              </p:ext>
            </p:extLst>
          </p:nvPr>
        </p:nvGraphicFramePr>
        <p:xfrm>
          <a:off x="4876800" y="2106613"/>
          <a:ext cx="3810000" cy="2541587"/>
        </p:xfrm>
        <a:graphic>
          <a:graphicData uri="http://schemas.openxmlformats.org/presentationml/2006/ole">
            <mc:AlternateContent xmlns:mc="http://schemas.openxmlformats.org/markup-compatibility/2006">
              <mc:Choice xmlns:v="urn:schemas-microsoft-com:vml" Requires="v">
                <p:oleObj spid="_x0000_s1655910" name="Chart" r:id="rId5" imgW="6096000" imgH="4067251" progId="MSGraph.Chart.8">
                  <p:embed followColorScheme="full"/>
                </p:oleObj>
              </mc:Choice>
              <mc:Fallback>
                <p:oleObj name="Chart" r:id="rId5" imgW="6096000" imgH="4067251" progId="MSGraph.Chart.8">
                  <p:embed followColorScheme="full"/>
                  <p:pic>
                    <p:nvPicPr>
                      <p:cNvPr id="0" name="Object 10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2106613"/>
                        <a:ext cx="3810000" cy="254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55838" name="Object 1054" descr="This pie chart displays survey results on teamwork and innovation questions."/>
          <p:cNvGraphicFramePr>
            <a:graphicFrameLocks noGrp="1" noChangeAspect="1"/>
          </p:cNvGraphicFramePr>
          <p:nvPr>
            <p:ph sz="quarter" idx="3"/>
            <p:extLst>
              <p:ext uri="{D42A27DB-BD31-4B8C-83A1-F6EECF244321}">
                <p14:modId xmlns:p14="http://schemas.microsoft.com/office/powerpoint/2010/main" val="3203098309"/>
              </p:ext>
            </p:extLst>
          </p:nvPr>
        </p:nvGraphicFramePr>
        <p:xfrm>
          <a:off x="4327525" y="4314825"/>
          <a:ext cx="3825875" cy="2390775"/>
        </p:xfrm>
        <a:graphic>
          <a:graphicData uri="http://schemas.openxmlformats.org/presentationml/2006/ole">
            <mc:AlternateContent xmlns:mc="http://schemas.openxmlformats.org/markup-compatibility/2006">
              <mc:Choice xmlns:v="urn:schemas-microsoft-com:vml" Requires="v">
                <p:oleObj spid="_x0000_s1655911" name="Chart" r:id="rId7" imgW="6096000" imgH="4067251" progId="MSGraph.Chart.8">
                  <p:embed followColorScheme="full"/>
                </p:oleObj>
              </mc:Choice>
              <mc:Fallback>
                <p:oleObj name="Chart" r:id="rId7" imgW="6096000" imgH="4067251" progId="MSGraph.Chart.8">
                  <p:embed followColorScheme="full"/>
                  <p:pic>
                    <p:nvPicPr>
                      <p:cNvPr id="0" name="Object 105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27525" y="4314825"/>
                        <a:ext cx="3825875" cy="2390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Analysis Methodology</a:t>
            </a:r>
            <a:endParaRPr lang="en-US" dirty="0"/>
          </a:p>
        </p:txBody>
      </p:sp>
      <p:sp>
        <p:nvSpPr>
          <p:cNvPr id="1635334" name="Rectangle 6"/>
          <p:cNvSpPr>
            <a:spLocks noGrp="1" noChangeArrowheads="1"/>
          </p:cNvSpPr>
          <p:nvPr>
            <p:ph type="body" idx="1"/>
          </p:nvPr>
        </p:nvSpPr>
        <p:spPr>
          <a:xfrm>
            <a:off x="990600" y="914400"/>
            <a:ext cx="7772400" cy="4648200"/>
          </a:xfrm>
        </p:spPr>
        <p:txBody>
          <a:bodyPr/>
          <a:lstStyle/>
          <a:p>
            <a:endParaRPr lang="en-US" sz="2000" dirty="0" smtClean="0"/>
          </a:p>
          <a:p>
            <a:r>
              <a:rPr lang="en-US" sz="2000" dirty="0" smtClean="0"/>
              <a:t>A high percentage of staff feel they understand the organization’s mission, the goals match customer expectations, and they can serve customers in a timely manner. </a:t>
            </a:r>
          </a:p>
          <a:p>
            <a:endParaRPr lang="en-US" sz="2000" dirty="0" smtClean="0"/>
          </a:p>
          <a:p>
            <a:r>
              <a:rPr lang="en-US" sz="2000" dirty="0" smtClean="0"/>
              <a:t>Lower percentages on the charts should be addressed.</a:t>
            </a:r>
          </a:p>
          <a:p>
            <a:endParaRPr lang="en-US" sz="2000" dirty="0" smtClean="0"/>
          </a:p>
          <a:p>
            <a:endParaRPr lang="en-US" sz="2000" dirty="0" smtClean="0"/>
          </a:p>
          <a:p>
            <a:r>
              <a:rPr lang="en-US" sz="2000" dirty="0" smtClean="0"/>
              <a:t>Practical corrective actions should be employed to maintain and/or improve performance.</a:t>
            </a:r>
            <a:br>
              <a:rPr lang="en-US" sz="2000" dirty="0" smtClean="0"/>
            </a:br>
            <a:endParaRPr lang="en-US" sz="2000" dirty="0" smtClean="0"/>
          </a:p>
          <a:p>
            <a:endParaRPr lang="en-US" sz="2000" dirty="0" smtClean="0"/>
          </a:p>
          <a:p>
            <a:r>
              <a:rPr lang="en-US" sz="2000" dirty="0" smtClean="0"/>
              <a:t>The information serves as input to the overall service and processes provided by the group; improvement in learning and growth areas drives behavior to achieve objectives.</a:t>
            </a:r>
            <a:endParaRPr lang="en-US" sz="2000" dirty="0"/>
          </a:p>
        </p:txBody>
      </p:sp>
      <p:sp>
        <p:nvSpPr>
          <p:cNvPr id="5" name="Slide Number Placeholder 3"/>
          <p:cNvSpPr>
            <a:spLocks noGrp="1"/>
          </p:cNvSpPr>
          <p:nvPr>
            <p:ph type="sldNum" sz="quarter" idx="10"/>
          </p:nvPr>
        </p:nvSpPr>
        <p:spPr/>
        <p:txBody>
          <a:bodyPr/>
          <a:lstStyle/>
          <a:p>
            <a:fld id="{8B329909-6B81-4A1F-BA32-211EF249B90B}" type="slidenum">
              <a:rPr lang="en-US" altLang="en-US" smtClean="0"/>
              <a:pPr/>
              <a:t>59</a:t>
            </a:fld>
            <a:endParaRPr lang="en-US" altLang="en-US"/>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lide Number Placeholder 2"/>
          <p:cNvSpPr>
            <a:spLocks noGrp="1"/>
          </p:cNvSpPr>
          <p:nvPr>
            <p:ph type="sldNum" sz="quarter" idx="10"/>
          </p:nvPr>
        </p:nvSpPr>
        <p:spPr/>
        <p:txBody>
          <a:bodyPr/>
          <a:lstStyle/>
          <a:p>
            <a:fld id="{9A07FDF3-83A3-4171-A77D-E0EE7E558B28}" type="slidenum">
              <a:rPr lang="en-US" altLang="en-US"/>
              <a:pPr/>
              <a:t>6</a:t>
            </a:fld>
            <a:endParaRPr lang="en-US" altLang="en-US"/>
          </a:p>
        </p:txBody>
      </p:sp>
      <p:sp>
        <p:nvSpPr>
          <p:cNvPr id="1970178" name="Rectangle 2"/>
          <p:cNvSpPr>
            <a:spLocks noGrp="1" noChangeArrowheads="1"/>
          </p:cNvSpPr>
          <p:nvPr>
            <p:ph type="title"/>
          </p:nvPr>
        </p:nvSpPr>
        <p:spPr/>
        <p:txBody>
          <a:bodyPr/>
          <a:lstStyle/>
          <a:p>
            <a:r>
              <a:rPr lang="en-US" dirty="0"/>
              <a:t>Overview </a:t>
            </a:r>
            <a:r>
              <a:rPr lang="en-US" sz="2000" dirty="0" smtClean="0"/>
              <a:t>(Performance Measurement)</a:t>
            </a:r>
            <a:endParaRPr lang="en-US" sz="2000" dirty="0"/>
          </a:p>
        </p:txBody>
      </p:sp>
      <p:sp>
        <p:nvSpPr>
          <p:cNvPr id="1970186" name="Text Box 10"/>
          <p:cNvSpPr txBox="1">
            <a:spLocks noChangeArrowheads="1"/>
          </p:cNvSpPr>
          <p:nvPr/>
        </p:nvSpPr>
        <p:spPr bwMode="auto">
          <a:xfrm>
            <a:off x="2133600" y="795338"/>
            <a:ext cx="4648200"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a:t>Iterations of Performance Measurement</a:t>
            </a:r>
          </a:p>
        </p:txBody>
      </p:sp>
      <p:sp>
        <p:nvSpPr>
          <p:cNvPr id="1970187" name="Text Box 11"/>
          <p:cNvSpPr txBox="1">
            <a:spLocks noChangeArrowheads="1"/>
          </p:cNvSpPr>
          <p:nvPr/>
        </p:nvSpPr>
        <p:spPr bwMode="auto">
          <a:xfrm>
            <a:off x="2860675" y="1676400"/>
            <a:ext cx="392112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a:t>Organization  value proposition &amp;</a:t>
            </a:r>
          </a:p>
          <a:p>
            <a:r>
              <a:rPr lang="en-US" sz="2000"/>
              <a:t>objectives</a:t>
            </a:r>
          </a:p>
        </p:txBody>
      </p:sp>
      <p:sp>
        <p:nvSpPr>
          <p:cNvPr id="1970188" name="Oval 12" descr="This is an oval."/>
          <p:cNvSpPr>
            <a:spLocks noChangeArrowheads="1"/>
          </p:cNvSpPr>
          <p:nvPr/>
        </p:nvSpPr>
        <p:spPr bwMode="auto">
          <a:xfrm>
            <a:off x="2667000" y="1371600"/>
            <a:ext cx="4267200" cy="11430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spAutoFit/>
          </a:bodyPr>
          <a:lstStyle/>
          <a:p>
            <a:endParaRPr lang="en-US"/>
          </a:p>
        </p:txBody>
      </p:sp>
      <p:sp>
        <p:nvSpPr>
          <p:cNvPr id="1970217" name="AutoShape 41" descr="This is a curved arrow."/>
          <p:cNvSpPr>
            <a:spLocks noChangeArrowheads="1"/>
          </p:cNvSpPr>
          <p:nvPr/>
        </p:nvSpPr>
        <p:spPr bwMode="auto">
          <a:xfrm rot="3206852">
            <a:off x="6858000" y="2057400"/>
            <a:ext cx="1143000" cy="5334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
        <p:nvSpPr>
          <p:cNvPr id="1970192" name="Text Box 16"/>
          <p:cNvSpPr txBox="1">
            <a:spLocks noChangeArrowheads="1"/>
          </p:cNvSpPr>
          <p:nvPr/>
        </p:nvSpPr>
        <p:spPr bwMode="auto">
          <a:xfrm>
            <a:off x="7715250" y="2209800"/>
            <a:ext cx="13525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a:t>Determine</a:t>
            </a:r>
          </a:p>
        </p:txBody>
      </p:sp>
      <p:sp>
        <p:nvSpPr>
          <p:cNvPr id="1970189" name="Oval 13" descr="This is an oval."/>
          <p:cNvSpPr>
            <a:spLocks noChangeArrowheads="1"/>
          </p:cNvSpPr>
          <p:nvPr/>
        </p:nvSpPr>
        <p:spPr bwMode="auto">
          <a:xfrm>
            <a:off x="6172200" y="2971800"/>
            <a:ext cx="2362200" cy="11430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
        <p:nvSpPr>
          <p:cNvPr id="1970190" name="Text Box 14"/>
          <p:cNvSpPr txBox="1">
            <a:spLocks noChangeArrowheads="1"/>
          </p:cNvSpPr>
          <p:nvPr/>
        </p:nvSpPr>
        <p:spPr bwMode="auto">
          <a:xfrm>
            <a:off x="6324600" y="3279775"/>
            <a:ext cx="2112963"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a:t>Customer needs </a:t>
            </a:r>
          </a:p>
          <a:p>
            <a:r>
              <a:rPr lang="en-US" sz="2000"/>
              <a:t>&amp; requirements</a:t>
            </a:r>
          </a:p>
        </p:txBody>
      </p:sp>
      <p:sp>
        <p:nvSpPr>
          <p:cNvPr id="1970219" name="AutoShape 43" descr="This is a curved arrow."/>
          <p:cNvSpPr>
            <a:spLocks noChangeArrowheads="1"/>
          </p:cNvSpPr>
          <p:nvPr/>
        </p:nvSpPr>
        <p:spPr bwMode="auto">
          <a:xfrm rot="4939253">
            <a:off x="7834313" y="4205287"/>
            <a:ext cx="990600" cy="5048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
        <p:nvSpPr>
          <p:cNvPr id="1970207" name="Text Box 31"/>
          <p:cNvSpPr txBox="1">
            <a:spLocks noChangeArrowheads="1"/>
          </p:cNvSpPr>
          <p:nvPr/>
        </p:nvSpPr>
        <p:spPr bwMode="auto">
          <a:xfrm>
            <a:off x="8077200" y="4986338"/>
            <a:ext cx="887413" cy="347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a:t>Select</a:t>
            </a:r>
          </a:p>
        </p:txBody>
      </p:sp>
      <p:sp>
        <p:nvSpPr>
          <p:cNvPr id="1970196" name="Oval 20" descr="This is an oval."/>
          <p:cNvSpPr>
            <a:spLocks noChangeArrowheads="1"/>
          </p:cNvSpPr>
          <p:nvPr/>
        </p:nvSpPr>
        <p:spPr bwMode="auto">
          <a:xfrm>
            <a:off x="6019800" y="5029200"/>
            <a:ext cx="2362200" cy="11430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
        <p:nvSpPr>
          <p:cNvPr id="1970197" name="Text Box 21"/>
          <p:cNvSpPr txBox="1">
            <a:spLocks noChangeArrowheads="1"/>
          </p:cNvSpPr>
          <p:nvPr/>
        </p:nvSpPr>
        <p:spPr bwMode="auto">
          <a:xfrm>
            <a:off x="6324600" y="5334000"/>
            <a:ext cx="1731963"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a:t>Prioritized</a:t>
            </a:r>
          </a:p>
          <a:p>
            <a:r>
              <a:rPr lang="en-US" sz="2000"/>
              <a:t> requirements</a:t>
            </a:r>
          </a:p>
        </p:txBody>
      </p:sp>
      <p:sp>
        <p:nvSpPr>
          <p:cNvPr id="1970215" name="AutoShape 39" descr="This is a curved arrow."/>
          <p:cNvSpPr>
            <a:spLocks noChangeArrowheads="1"/>
          </p:cNvSpPr>
          <p:nvPr/>
        </p:nvSpPr>
        <p:spPr bwMode="auto">
          <a:xfrm rot="10800000">
            <a:off x="4267200" y="5943600"/>
            <a:ext cx="1447800" cy="4572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
        <p:nvSpPr>
          <p:cNvPr id="1970211" name="Text Box 35"/>
          <p:cNvSpPr txBox="1">
            <a:spLocks noChangeArrowheads="1"/>
          </p:cNvSpPr>
          <p:nvPr/>
        </p:nvSpPr>
        <p:spPr bwMode="auto">
          <a:xfrm>
            <a:off x="3841750" y="6400800"/>
            <a:ext cx="1819275"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a:t>Develop/refine</a:t>
            </a:r>
          </a:p>
        </p:txBody>
      </p:sp>
      <p:sp>
        <p:nvSpPr>
          <p:cNvPr id="1970208" name="Oval 32" descr="This is an oval."/>
          <p:cNvSpPr>
            <a:spLocks noChangeArrowheads="1"/>
          </p:cNvSpPr>
          <p:nvPr/>
        </p:nvSpPr>
        <p:spPr bwMode="auto">
          <a:xfrm>
            <a:off x="1524000" y="5105400"/>
            <a:ext cx="2362200" cy="11430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
        <p:nvSpPr>
          <p:cNvPr id="1970209" name="Text Box 33"/>
          <p:cNvSpPr txBox="1">
            <a:spLocks noChangeArrowheads="1"/>
          </p:cNvSpPr>
          <p:nvPr/>
        </p:nvSpPr>
        <p:spPr bwMode="auto">
          <a:xfrm>
            <a:off x="1903413" y="5410200"/>
            <a:ext cx="170338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a:t>Performance </a:t>
            </a:r>
          </a:p>
          <a:p>
            <a:r>
              <a:rPr lang="en-US" sz="2000"/>
              <a:t>measures</a:t>
            </a:r>
          </a:p>
        </p:txBody>
      </p:sp>
      <p:sp>
        <p:nvSpPr>
          <p:cNvPr id="1970222" name="AutoShape 46" descr="This is a curved arrow."/>
          <p:cNvSpPr>
            <a:spLocks noChangeArrowheads="1"/>
          </p:cNvSpPr>
          <p:nvPr/>
        </p:nvSpPr>
        <p:spPr bwMode="auto">
          <a:xfrm rot="16200000">
            <a:off x="1081088" y="4586287"/>
            <a:ext cx="990600" cy="504825"/>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
        <p:nvSpPr>
          <p:cNvPr id="1970224" name="Text Box 48"/>
          <p:cNvSpPr txBox="1">
            <a:spLocks noChangeArrowheads="1"/>
          </p:cNvSpPr>
          <p:nvPr/>
        </p:nvSpPr>
        <p:spPr bwMode="auto">
          <a:xfrm>
            <a:off x="0" y="4575175"/>
            <a:ext cx="1198563"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a:t>Collect &amp;</a:t>
            </a:r>
          </a:p>
          <a:p>
            <a:r>
              <a:rPr lang="en-US" sz="2000"/>
              <a:t>evaluate</a:t>
            </a:r>
          </a:p>
        </p:txBody>
      </p:sp>
      <p:sp>
        <p:nvSpPr>
          <p:cNvPr id="1970212" name="Oval 36" descr="This is an oval."/>
          <p:cNvSpPr>
            <a:spLocks noChangeArrowheads="1"/>
          </p:cNvSpPr>
          <p:nvPr/>
        </p:nvSpPr>
        <p:spPr bwMode="auto">
          <a:xfrm>
            <a:off x="990600" y="3048000"/>
            <a:ext cx="2362200" cy="1143000"/>
          </a:xfrm>
          <a:prstGeom prst="ellipse">
            <a:avLst/>
          </a:prstGeom>
          <a:noFill/>
          <a:ln w="9525">
            <a:solidFill>
              <a:srgbClr val="0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
        <p:nvSpPr>
          <p:cNvPr id="1970213" name="Text Box 37"/>
          <p:cNvSpPr txBox="1">
            <a:spLocks noChangeArrowheads="1"/>
          </p:cNvSpPr>
          <p:nvPr/>
        </p:nvSpPr>
        <p:spPr bwMode="auto">
          <a:xfrm>
            <a:off x="1149350" y="3505200"/>
            <a:ext cx="2127250" cy="347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a:t>Measured results</a:t>
            </a:r>
          </a:p>
        </p:txBody>
      </p:sp>
      <p:sp>
        <p:nvSpPr>
          <p:cNvPr id="1970220" name="AutoShape 44" descr="This is a curved arrow."/>
          <p:cNvSpPr>
            <a:spLocks noChangeArrowheads="1"/>
          </p:cNvSpPr>
          <p:nvPr/>
        </p:nvSpPr>
        <p:spPr bwMode="auto">
          <a:xfrm rot="-3512617">
            <a:off x="1676400" y="2209800"/>
            <a:ext cx="1143000" cy="533400"/>
          </a:xfrm>
          <a:custGeom>
            <a:avLst/>
            <a:gdLst>
              <a:gd name="G0" fmla="+- 0 0 0"/>
              <a:gd name="G1" fmla="+- -11796480 0 0"/>
              <a:gd name="G2" fmla="+- 0 0 -11796480"/>
              <a:gd name="G3" fmla="+- 10800 0 0"/>
              <a:gd name="G4" fmla="+- 0 0 0"/>
              <a:gd name="T0" fmla="*/ 360 256 1"/>
              <a:gd name="T1" fmla="*/ 0 256 1"/>
              <a:gd name="G5" fmla="+- G2 T0 T1"/>
              <a:gd name="G6" fmla="?: G2 G2 G5"/>
              <a:gd name="G7" fmla="+- 0 0 G6"/>
              <a:gd name="G8" fmla="+- 5400 0 0"/>
              <a:gd name="G9" fmla="+- 0 0 -11796480"/>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1796480"/>
              <a:gd name="G36" fmla="sin G34 -11796480"/>
              <a:gd name="G37" fmla="+/ -11796480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0799 w 21600"/>
              <a:gd name="T5" fmla="*/ 0 h 21600"/>
              <a:gd name="T6" fmla="*/ 2700 w 21600"/>
              <a:gd name="T7" fmla="*/ 10800 h 21600"/>
              <a:gd name="T8" fmla="*/ 10799 w 21600"/>
              <a:gd name="T9" fmla="*/ 5400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
        <p:nvSpPr>
          <p:cNvPr id="1970223" name="AutoShape 47" descr="This is a diamond."/>
          <p:cNvSpPr>
            <a:spLocks noChangeArrowheads="1"/>
          </p:cNvSpPr>
          <p:nvPr/>
        </p:nvSpPr>
        <p:spPr bwMode="auto">
          <a:xfrm>
            <a:off x="3886200" y="3505200"/>
            <a:ext cx="1600200" cy="1447800"/>
          </a:xfrm>
          <a:prstGeom prst="flowChartDecision">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spAutoFit/>
          </a:bodyPr>
          <a:lstStyle/>
          <a:p>
            <a:endParaRPr lang="en-US"/>
          </a:p>
        </p:txBody>
      </p:sp>
      <p:sp>
        <p:nvSpPr>
          <p:cNvPr id="1970184" name="Text Box 8"/>
          <p:cNvSpPr txBox="1">
            <a:spLocks noChangeArrowheads="1"/>
          </p:cNvSpPr>
          <p:nvPr/>
        </p:nvSpPr>
        <p:spPr bwMode="auto">
          <a:xfrm>
            <a:off x="3946525" y="3886200"/>
            <a:ext cx="1463675"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2000" dirty="0"/>
              <a:t>  Refine as </a:t>
            </a:r>
          </a:p>
          <a:p>
            <a:r>
              <a:rPr lang="en-US" sz="2000" dirty="0"/>
              <a:t>needed</a:t>
            </a:r>
          </a:p>
        </p:txBody>
      </p:sp>
      <p:sp>
        <p:nvSpPr>
          <p:cNvPr id="1970193" name="Line 17" descr="This is a two-way arrow."/>
          <p:cNvSpPr>
            <a:spLocks noChangeShapeType="1"/>
          </p:cNvSpPr>
          <p:nvPr/>
        </p:nvSpPr>
        <p:spPr bwMode="auto">
          <a:xfrm flipV="1">
            <a:off x="4724400" y="2743200"/>
            <a:ext cx="0" cy="685800"/>
          </a:xfrm>
          <a:prstGeom prst="line">
            <a:avLst/>
          </a:prstGeom>
          <a:noFill/>
          <a:ln w="2857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970194" name="Text Box 18"/>
          <p:cNvSpPr txBox="1">
            <a:spLocks noChangeArrowheads="1"/>
          </p:cNvSpPr>
          <p:nvPr/>
        </p:nvSpPr>
        <p:spPr bwMode="auto">
          <a:xfrm>
            <a:off x="2895600" y="2667000"/>
            <a:ext cx="1827213"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i="1"/>
              <a:t>New objective added</a:t>
            </a:r>
          </a:p>
        </p:txBody>
      </p:sp>
      <p:sp>
        <p:nvSpPr>
          <p:cNvPr id="1970195" name="Line 19" descr="This is a two-way arrow."/>
          <p:cNvSpPr>
            <a:spLocks noChangeShapeType="1"/>
          </p:cNvSpPr>
          <p:nvPr/>
        </p:nvSpPr>
        <p:spPr bwMode="auto">
          <a:xfrm flipV="1">
            <a:off x="5562600" y="3810000"/>
            <a:ext cx="609600" cy="228600"/>
          </a:xfrm>
          <a:prstGeom prst="line">
            <a:avLst/>
          </a:prstGeom>
          <a:noFill/>
          <a:ln w="2857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970227" name="Text Box 51"/>
          <p:cNvSpPr txBox="1">
            <a:spLocks noChangeArrowheads="1"/>
          </p:cNvSpPr>
          <p:nvPr/>
        </p:nvSpPr>
        <p:spPr bwMode="auto">
          <a:xfrm>
            <a:off x="5403850" y="4114800"/>
            <a:ext cx="259715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r>
              <a:rPr lang="en-US" sz="1400" i="1"/>
              <a:t>New mandated requirement</a:t>
            </a:r>
          </a:p>
        </p:txBody>
      </p:sp>
      <p:sp>
        <p:nvSpPr>
          <p:cNvPr id="1970228" name="Line 52" descr="This is a two-way arrow."/>
          <p:cNvSpPr>
            <a:spLocks noChangeShapeType="1"/>
          </p:cNvSpPr>
          <p:nvPr/>
        </p:nvSpPr>
        <p:spPr bwMode="auto">
          <a:xfrm>
            <a:off x="4953000" y="5105400"/>
            <a:ext cx="609600" cy="381000"/>
          </a:xfrm>
          <a:prstGeom prst="line">
            <a:avLst/>
          </a:prstGeom>
          <a:noFill/>
          <a:ln w="2857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970226" name="Text Box 50"/>
          <p:cNvSpPr txBox="1">
            <a:spLocks noChangeArrowheads="1"/>
          </p:cNvSpPr>
          <p:nvPr/>
        </p:nvSpPr>
        <p:spPr bwMode="auto">
          <a:xfrm>
            <a:off x="5194300" y="4724400"/>
            <a:ext cx="2654300"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i="1"/>
              <a:t>Requirement successfully met- </a:t>
            </a:r>
          </a:p>
          <a:p>
            <a:pPr algn="l"/>
            <a:r>
              <a:rPr lang="en-US" sz="1400" i="1"/>
              <a:t>shift focus</a:t>
            </a:r>
          </a:p>
        </p:txBody>
      </p:sp>
      <p:sp>
        <p:nvSpPr>
          <p:cNvPr id="1970229" name="Line 53" descr="This is a two-way arrow."/>
          <p:cNvSpPr>
            <a:spLocks noChangeShapeType="1"/>
          </p:cNvSpPr>
          <p:nvPr/>
        </p:nvSpPr>
        <p:spPr bwMode="auto">
          <a:xfrm flipV="1">
            <a:off x="3962400" y="5105400"/>
            <a:ext cx="609600" cy="381000"/>
          </a:xfrm>
          <a:prstGeom prst="line">
            <a:avLst/>
          </a:prstGeom>
          <a:noFill/>
          <a:ln w="2857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970230" name="Text Box 54"/>
          <p:cNvSpPr txBox="1">
            <a:spLocks noChangeArrowheads="1"/>
          </p:cNvSpPr>
          <p:nvPr/>
        </p:nvSpPr>
        <p:spPr bwMode="auto">
          <a:xfrm>
            <a:off x="2743200" y="4648200"/>
            <a:ext cx="1519238" cy="45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r>
              <a:rPr lang="en-US" sz="1400" i="1"/>
              <a:t>Target met- new </a:t>
            </a:r>
          </a:p>
          <a:p>
            <a:pPr algn="l"/>
            <a:r>
              <a:rPr lang="en-US" sz="1400" i="1"/>
              <a:t>stretch target set</a:t>
            </a:r>
          </a:p>
        </p:txBody>
      </p:sp>
      <p:sp>
        <p:nvSpPr>
          <p:cNvPr id="1970231" name="Line 55" descr="This is a two-way arrow."/>
          <p:cNvSpPr>
            <a:spLocks noChangeShapeType="1"/>
          </p:cNvSpPr>
          <p:nvPr/>
        </p:nvSpPr>
        <p:spPr bwMode="auto">
          <a:xfrm>
            <a:off x="3352800" y="3810000"/>
            <a:ext cx="609600" cy="228600"/>
          </a:xfrm>
          <a:prstGeom prst="line">
            <a:avLst/>
          </a:prstGeom>
          <a:noFill/>
          <a:ln w="28575">
            <a:solidFill>
              <a:srgbClr val="00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endParaRPr lang="en-US"/>
          </a:p>
        </p:txBody>
      </p:sp>
      <p:sp>
        <p:nvSpPr>
          <p:cNvPr id="1970225" name="Text Box 49"/>
          <p:cNvSpPr txBox="1">
            <a:spLocks noChangeArrowheads="1"/>
          </p:cNvSpPr>
          <p:nvPr/>
        </p:nvSpPr>
        <p:spPr bwMode="auto">
          <a:xfrm>
            <a:off x="2362200" y="4114800"/>
            <a:ext cx="1501775"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400" i="1"/>
              <a:t>Results not used</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70186"/>
                                        </p:tgtEl>
                                        <p:attrNameLst>
                                          <p:attrName>style.visibility</p:attrName>
                                        </p:attrNameLst>
                                      </p:cBhvr>
                                      <p:to>
                                        <p:strVal val="visible"/>
                                      </p:to>
                                    </p:set>
                                    <p:anim calcmode="lin" valueType="num">
                                      <p:cBhvr additive="base">
                                        <p:cTn id="7" dur="500" fill="hold"/>
                                        <p:tgtEl>
                                          <p:spTgt spid="1970186"/>
                                        </p:tgtEl>
                                        <p:attrNameLst>
                                          <p:attrName>ppt_x</p:attrName>
                                        </p:attrNameLst>
                                      </p:cBhvr>
                                      <p:tavLst>
                                        <p:tav tm="0">
                                          <p:val>
                                            <p:strVal val="#ppt_x"/>
                                          </p:val>
                                        </p:tav>
                                        <p:tav tm="100000">
                                          <p:val>
                                            <p:strVal val="#ppt_x"/>
                                          </p:val>
                                        </p:tav>
                                      </p:tavLst>
                                    </p:anim>
                                    <p:anim calcmode="lin" valueType="num">
                                      <p:cBhvr additive="base">
                                        <p:cTn id="8" dur="500" fill="hold"/>
                                        <p:tgtEl>
                                          <p:spTgt spid="197018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018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FINANCIAL </a:t>
            </a:r>
            <a:r>
              <a:rPr lang="en-US" dirty="0" smtClean="0"/>
              <a:t>PERSPECTIVE</a:t>
            </a:r>
            <a:r>
              <a:rPr lang="en-US" dirty="0"/>
              <a:t/>
            </a:r>
            <a:br>
              <a:rPr lang="en-US" dirty="0"/>
            </a:br>
            <a:endParaRPr lang="en-US" dirty="0"/>
          </a:p>
        </p:txBody>
      </p:sp>
      <p:sp>
        <p:nvSpPr>
          <p:cNvPr id="1524738" name="Rectangle 2"/>
          <p:cNvSpPr>
            <a:spLocks noGrp="1" noChangeArrowheads="1"/>
          </p:cNvSpPr>
          <p:nvPr>
            <p:ph type="subTitle" idx="1"/>
          </p:nvPr>
        </p:nvSpPr>
        <p:spPr/>
        <p:txBody>
          <a:bodyPr/>
          <a:lstStyle/>
          <a:p>
            <a:endParaRPr lang="en-US" dirty="0" smtClean="0"/>
          </a:p>
          <a:p>
            <a:endParaRPr lang="en-US" dirty="0" smtClean="0"/>
          </a:p>
          <a:p>
            <a:r>
              <a:rPr lang="en-US" dirty="0" smtClean="0"/>
              <a:t>Financial Perspective</a:t>
            </a:r>
          </a:p>
          <a:p>
            <a:endParaRPr lang="en-US" dirty="0"/>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p:cNvSpPr>
            <a:spLocks noGrp="1"/>
          </p:cNvSpPr>
          <p:nvPr>
            <p:ph type="sldNum" sz="quarter" idx="10"/>
          </p:nvPr>
        </p:nvSpPr>
        <p:spPr/>
        <p:txBody>
          <a:bodyPr/>
          <a:lstStyle/>
          <a:p>
            <a:fld id="{A7E87E4F-51A4-4D71-9F57-694B7608DF40}" type="slidenum">
              <a:rPr lang="en-US" altLang="en-US"/>
              <a:pPr/>
              <a:t>61</a:t>
            </a:fld>
            <a:endParaRPr lang="en-US" altLang="en-US"/>
          </a:p>
        </p:txBody>
      </p:sp>
      <p:sp>
        <p:nvSpPr>
          <p:cNvPr id="1512450" name="Rectangle 1026"/>
          <p:cNvSpPr>
            <a:spLocks noGrp="1" noChangeArrowheads="1"/>
          </p:cNvSpPr>
          <p:nvPr>
            <p:ph type="title"/>
          </p:nvPr>
        </p:nvSpPr>
        <p:spPr>
          <a:xfrm>
            <a:off x="987425" y="381000"/>
            <a:ext cx="8153400" cy="457200"/>
          </a:xfrm>
        </p:spPr>
        <p:txBody>
          <a:bodyPr/>
          <a:lstStyle/>
          <a:p>
            <a:pPr>
              <a:lnSpc>
                <a:spcPct val="100000"/>
              </a:lnSpc>
            </a:pPr>
            <a:r>
              <a:rPr lang="en-US"/>
              <a:t>Financial Objective and Measures </a:t>
            </a:r>
            <a:br>
              <a:rPr lang="en-US"/>
            </a:br>
            <a:r>
              <a:rPr lang="en-US" sz="2000">
                <a:solidFill>
                  <a:schemeClr val="folHlink"/>
                </a:solidFill>
              </a:rPr>
              <a:t>Service Group:  Provide Transportation and Parking Services</a:t>
            </a:r>
          </a:p>
        </p:txBody>
      </p:sp>
      <p:grpSp>
        <p:nvGrpSpPr>
          <p:cNvPr id="1512454" name="Group 1030" descr="This table displays the financial objectives and measures for the Transportation and Parking Services group."/>
          <p:cNvGrpSpPr>
            <a:grpSpLocks/>
          </p:cNvGrpSpPr>
          <p:nvPr/>
        </p:nvGrpSpPr>
        <p:grpSpPr bwMode="auto">
          <a:xfrm>
            <a:off x="1371601" y="1371598"/>
            <a:ext cx="7086601" cy="4571998"/>
            <a:chOff x="1563" y="1260"/>
            <a:chExt cx="2634" cy="1599"/>
          </a:xfrm>
        </p:grpSpPr>
        <p:graphicFrame>
          <p:nvGraphicFramePr>
            <p:cNvPr id="1512452" name="Object 1028" descr="This chart displays te financial objective and measures for the Transportation and Parking Services group."/>
            <p:cNvGraphicFramePr>
              <a:graphicFrameLocks noChangeAspect="1"/>
            </p:cNvGraphicFramePr>
            <p:nvPr>
              <p:extLst>
                <p:ext uri="{D42A27DB-BD31-4B8C-83A1-F6EECF244321}">
                  <p14:modId xmlns:p14="http://schemas.microsoft.com/office/powerpoint/2010/main" val="81651221"/>
                </p:ext>
              </p:extLst>
            </p:nvPr>
          </p:nvGraphicFramePr>
          <p:xfrm>
            <a:off x="1563" y="1461"/>
            <a:ext cx="2634" cy="1398"/>
          </p:xfrm>
          <a:graphic>
            <a:graphicData uri="http://schemas.openxmlformats.org/presentationml/2006/ole">
              <mc:AlternateContent xmlns:mc="http://schemas.openxmlformats.org/markup-compatibility/2006">
                <mc:Choice xmlns:v="urn:schemas-microsoft-com:vml" Requires="v">
                  <p:oleObj spid="_x0000_s1512503" name="Worksheet" r:id="rId3" imgW="4181856" imgH="2219554" progId="Excel.Sheet.8">
                    <p:embed/>
                  </p:oleObj>
                </mc:Choice>
                <mc:Fallback>
                  <p:oleObj name="Worksheet" r:id="rId3" imgW="4181856" imgH="2219554" progId="Excel.Sheet.8">
                    <p:embed/>
                    <p:pic>
                      <p:nvPicPr>
                        <p:cNvPr id="0" name="Object 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3" y="1461"/>
                          <a:ext cx="2634" cy="1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12453" name="Object 1029"/>
            <p:cNvGraphicFramePr>
              <a:graphicFrameLocks noChangeAspect="1"/>
            </p:cNvGraphicFramePr>
            <p:nvPr>
              <p:extLst>
                <p:ext uri="{D42A27DB-BD31-4B8C-83A1-F6EECF244321}">
                  <p14:modId xmlns:p14="http://schemas.microsoft.com/office/powerpoint/2010/main" val="2653538360"/>
                </p:ext>
              </p:extLst>
            </p:nvPr>
          </p:nvGraphicFramePr>
          <p:xfrm>
            <a:off x="1809" y="1260"/>
            <a:ext cx="2388" cy="210"/>
          </p:xfrm>
          <a:graphic>
            <a:graphicData uri="http://schemas.openxmlformats.org/presentationml/2006/ole">
              <mc:AlternateContent xmlns:mc="http://schemas.openxmlformats.org/markup-compatibility/2006">
                <mc:Choice xmlns:v="urn:schemas-microsoft-com:vml" Requires="v">
                  <p:oleObj spid="_x0000_s1512504" name="Worksheet" r:id="rId5" imgW="3791407" imgH="333756" progId="Excel.Sheet.8">
                    <p:embed/>
                  </p:oleObj>
                </mc:Choice>
                <mc:Fallback>
                  <p:oleObj name="Worksheet" r:id="rId5" imgW="3791407" imgH="333756" progId="Excel.Sheet.8">
                    <p:embed/>
                    <p:pic>
                      <p:nvPicPr>
                        <p:cNvPr id="0" name="Object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 y="1260"/>
                          <a:ext cx="2388" cy="210"/>
                        </a:xfrm>
                        <a:prstGeom prst="rect">
                          <a:avLst/>
                        </a:prstGeom>
                        <a:noFill/>
                        <a:ln>
                          <a:noFill/>
                        </a:ln>
                        <a:effectLst/>
                        <a:extLst/>
                      </p:spPr>
                    </p:pic>
                  </p:oleObj>
                </mc:Fallback>
              </mc:AlternateContent>
            </a:graphicData>
          </a:graphic>
        </p:graphicFrame>
      </p:grpSp>
    </p:spTree>
  </p:cSld>
  <p:clrMapOvr>
    <a:masterClrMapping/>
  </p:clrMapOvr>
  <p:transition spd="med"/>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Measuring Input</a:t>
            </a:r>
            <a:endParaRPr lang="en-US" dirty="0"/>
          </a:p>
        </p:txBody>
      </p:sp>
      <p:sp>
        <p:nvSpPr>
          <p:cNvPr id="1932290" name="Rectangle 2"/>
          <p:cNvSpPr>
            <a:spLocks noGrp="1" noChangeArrowheads="1"/>
          </p:cNvSpPr>
          <p:nvPr>
            <p:ph type="subTitle" idx="1"/>
          </p:nvPr>
        </p:nvSpPr>
        <p:spPr/>
        <p:txBody>
          <a:bodyPr/>
          <a:lstStyle/>
          <a:p>
            <a:endParaRPr lang="en-US" dirty="0" smtClean="0"/>
          </a:p>
          <a:p>
            <a:endParaRPr lang="en-US" dirty="0" smtClean="0"/>
          </a:p>
          <a:p>
            <a:r>
              <a:rPr lang="en-US" dirty="0" smtClean="0"/>
              <a:t>Input Measure: </a:t>
            </a:r>
          </a:p>
          <a:p>
            <a:r>
              <a:rPr lang="en-US" dirty="0" smtClean="0"/>
              <a:t>Minimize the unit cost for providing shuttle services (F3)</a:t>
            </a:r>
            <a:endParaRPr lang="en-US" dirty="0"/>
          </a:p>
        </p:txBody>
      </p:sp>
    </p:spTree>
  </p:cSld>
  <p:clrMapOvr>
    <a:masterClrMapping/>
  </p:clrMapOvr>
  <p:transition spd="med"/>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940177D8-EED3-4FAE-BB3B-8D6D58F34DA2}" type="slidenum">
              <a:rPr lang="en-US" altLang="en-US"/>
              <a:pPr/>
              <a:t>63</a:t>
            </a:fld>
            <a:endParaRPr lang="en-US" altLang="en-US"/>
          </a:p>
        </p:txBody>
      </p:sp>
      <p:sp>
        <p:nvSpPr>
          <p:cNvPr id="1588226" name="Rectangle 2"/>
          <p:cNvSpPr>
            <a:spLocks noGrp="1" noChangeArrowheads="1"/>
          </p:cNvSpPr>
          <p:nvPr>
            <p:ph type="title"/>
          </p:nvPr>
        </p:nvSpPr>
        <p:spPr>
          <a:xfrm>
            <a:off x="987425" y="457200"/>
            <a:ext cx="8153400" cy="457200"/>
          </a:xfrm>
        </p:spPr>
        <p:txBody>
          <a:bodyPr/>
          <a:lstStyle/>
          <a:p>
            <a:r>
              <a:rPr lang="en-US" sz="2800"/>
              <a:t>Calculation Example</a:t>
            </a:r>
            <a:br>
              <a:rPr lang="en-US" sz="2800"/>
            </a:br>
            <a:r>
              <a:rPr lang="en-US" sz="2200"/>
              <a:t>Minimize the unit cost for providing shuttle services (F3)</a:t>
            </a:r>
            <a:r>
              <a:rPr lang="en-US" sz="2100"/>
              <a:t> </a:t>
            </a:r>
          </a:p>
        </p:txBody>
      </p:sp>
      <p:graphicFrame>
        <p:nvGraphicFramePr>
          <p:cNvPr id="1588227" name="Object 3" descr="This table provides shuttle costs for FY02 - FY04 Q1."/>
          <p:cNvGraphicFramePr>
            <a:graphicFrameLocks noChangeAspect="1"/>
          </p:cNvGraphicFramePr>
          <p:nvPr>
            <p:extLst>
              <p:ext uri="{D42A27DB-BD31-4B8C-83A1-F6EECF244321}">
                <p14:modId xmlns:p14="http://schemas.microsoft.com/office/powerpoint/2010/main" val="2122517208"/>
              </p:ext>
            </p:extLst>
          </p:nvPr>
        </p:nvGraphicFramePr>
        <p:xfrm>
          <a:off x="1101524" y="1752600"/>
          <a:ext cx="7874000" cy="4438650"/>
        </p:xfrm>
        <a:graphic>
          <a:graphicData uri="http://schemas.openxmlformats.org/presentationml/2006/ole">
            <mc:AlternateContent xmlns:mc="http://schemas.openxmlformats.org/markup-compatibility/2006">
              <mc:Choice xmlns:v="urn:schemas-microsoft-com:vml" Requires="v">
                <p:oleObj spid="_x0000_s1886231" name="Worksheet" r:id="rId3" imgW="7544105" imgH="3800856" progId="Excel.Sheet.8">
                  <p:embed/>
                </p:oleObj>
              </mc:Choice>
              <mc:Fallback>
                <p:oleObj name="Worksheet" r:id="rId3" imgW="7544105" imgH="3800856" progId="Excel.Shee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524" y="1752600"/>
                        <a:ext cx="7874000" cy="443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88228" name="Text Box 4"/>
          <p:cNvSpPr txBox="1">
            <a:spLocks noChangeArrowheads="1"/>
          </p:cNvSpPr>
          <p:nvPr/>
        </p:nvSpPr>
        <p:spPr bwMode="auto">
          <a:xfrm>
            <a:off x="1066800" y="6324600"/>
            <a:ext cx="762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lnSpc>
                <a:spcPct val="100000"/>
              </a:lnSpc>
              <a:spcBef>
                <a:spcPct val="50000"/>
              </a:spcBef>
            </a:pPr>
            <a:r>
              <a:rPr lang="en-US" b="1"/>
              <a:t>Note:  Estimate that budget for patient shuttle is 30% of total budget for the discrete service;  budget to employee shuttles is 70% of budget for the discrete service.  </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D4C8515D-3820-46B9-A090-6C0FC956F75D}" type="slidenum">
              <a:rPr lang="en-US" altLang="en-US" smtClean="0"/>
              <a:pPr/>
              <a:t>64</a:t>
            </a:fld>
            <a:endParaRPr lang="en-US" altLang="en-US"/>
          </a:p>
        </p:txBody>
      </p:sp>
      <p:sp>
        <p:nvSpPr>
          <p:cNvPr id="3" name="Title 2"/>
          <p:cNvSpPr>
            <a:spLocks noGrp="1"/>
          </p:cNvSpPr>
          <p:nvPr>
            <p:ph type="title"/>
          </p:nvPr>
        </p:nvSpPr>
        <p:spPr/>
        <p:txBody>
          <a:bodyPr/>
          <a:lstStyle/>
          <a:p>
            <a:r>
              <a:rPr lang="en-US" dirty="0" smtClean="0"/>
              <a:t>Analysis Example</a:t>
            </a:r>
            <a:endParaRPr lang="en-US" dirty="0"/>
          </a:p>
        </p:txBody>
      </p:sp>
      <p:sp>
        <p:nvSpPr>
          <p:cNvPr id="1636356" name="Rectangle 4"/>
          <p:cNvSpPr>
            <a:spLocks noChangeArrowheads="1"/>
          </p:cNvSpPr>
          <p:nvPr/>
        </p:nvSpPr>
        <p:spPr bwMode="auto">
          <a:xfrm>
            <a:off x="1219200" y="1371600"/>
            <a:ext cx="74803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eaLnBrk="0" hangingPunct="0">
              <a:lnSpc>
                <a:spcPct val="100000"/>
              </a:lnSpc>
              <a:spcBef>
                <a:spcPct val="20000"/>
              </a:spcBef>
              <a:buClr>
                <a:srgbClr val="000000"/>
              </a:buClr>
              <a:buFontTx/>
              <a:buChar char="•"/>
            </a:pPr>
            <a:r>
              <a:rPr kumimoji="1" lang="en-US" sz="2000"/>
              <a:t>Determined the basic unit of service delivery – number of riders</a:t>
            </a:r>
          </a:p>
          <a:p>
            <a:pPr marL="342900" indent="-342900" algn="l" eaLnBrk="0" hangingPunct="0">
              <a:lnSpc>
                <a:spcPct val="100000"/>
              </a:lnSpc>
              <a:spcBef>
                <a:spcPct val="20000"/>
              </a:spcBef>
              <a:buClr>
                <a:srgbClr val="000000"/>
              </a:buClr>
              <a:buFontTx/>
              <a:buChar char="•"/>
            </a:pPr>
            <a:r>
              <a:rPr kumimoji="1" lang="en-US" sz="2000"/>
              <a:t>Counted the number of riders on shuttle – this becomes the denominator for the unit cost formula</a:t>
            </a:r>
          </a:p>
          <a:p>
            <a:pPr marL="342900" indent="-342900" algn="l" eaLnBrk="0" hangingPunct="0">
              <a:lnSpc>
                <a:spcPct val="100000"/>
              </a:lnSpc>
              <a:spcBef>
                <a:spcPct val="20000"/>
              </a:spcBef>
              <a:buClr>
                <a:srgbClr val="000000"/>
              </a:buClr>
              <a:buFontTx/>
              <a:buChar char="•"/>
            </a:pPr>
            <a:r>
              <a:rPr kumimoji="1" lang="en-US" sz="2000"/>
              <a:t>Determined the dollar resources expended in providing shuttle service – this becomes the numerator of the unit cost formula</a:t>
            </a:r>
          </a:p>
          <a:p>
            <a:pPr marL="342900" indent="-342900" algn="l" eaLnBrk="0" hangingPunct="0">
              <a:lnSpc>
                <a:spcPct val="100000"/>
              </a:lnSpc>
              <a:spcBef>
                <a:spcPct val="20000"/>
              </a:spcBef>
              <a:buClr>
                <a:srgbClr val="000000"/>
              </a:buClr>
              <a:buFontTx/>
              <a:buChar char="•"/>
            </a:pPr>
            <a:r>
              <a:rPr kumimoji="1" lang="en-US" sz="2000"/>
              <a:t>The ratio of numerator ($) divided by denominator (riders) yields cost per rider on the shuttles</a:t>
            </a:r>
          </a:p>
          <a:p>
            <a:pPr marL="342900" indent="-342900" algn="l" eaLnBrk="0" hangingPunct="0">
              <a:lnSpc>
                <a:spcPct val="100000"/>
              </a:lnSpc>
              <a:spcBef>
                <a:spcPct val="20000"/>
              </a:spcBef>
              <a:buClr>
                <a:srgbClr val="000000"/>
              </a:buClr>
              <a:buFontTx/>
              <a:buChar char="•"/>
            </a:pPr>
            <a:r>
              <a:rPr kumimoji="1" lang="en-US" sz="2000"/>
              <a:t>Use this and other data to reveal methods to maintain (or if possible lower) the “unit cost” – example is to encourage more riders -  lowers unit cost ( reason: more riders for same resources)</a:t>
            </a:r>
          </a:p>
          <a:p>
            <a:pPr marL="342900" indent="-342900" algn="l" eaLnBrk="0" hangingPunct="0">
              <a:lnSpc>
                <a:spcPct val="100000"/>
              </a:lnSpc>
              <a:spcBef>
                <a:spcPct val="20000"/>
              </a:spcBef>
              <a:buClr>
                <a:srgbClr val="000000"/>
              </a:buClr>
              <a:buFontTx/>
              <a:buChar char="•"/>
            </a:pPr>
            <a:endParaRPr kumimoji="1" lang="en-US" sz="2000"/>
          </a:p>
          <a:p>
            <a:pPr marL="742950" lvl="1" indent="-285750" algn="l" eaLnBrk="0" hangingPunct="0">
              <a:lnSpc>
                <a:spcPct val="100000"/>
              </a:lnSpc>
              <a:spcBef>
                <a:spcPct val="20000"/>
              </a:spcBef>
              <a:buClr>
                <a:srgbClr val="000000"/>
              </a:buClr>
            </a:pPr>
            <a:endParaRPr kumimoji="1" lang="en-US" sz="2000"/>
          </a:p>
        </p:txBody>
      </p:sp>
    </p:spTree>
  </p:cSld>
  <p:clrMapOvr>
    <a:masterClrMapping/>
  </p:clrMapOvr>
  <p:transition spd="med"/>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Integrating Data into Business Management</a:t>
            </a:r>
            <a:endParaRPr lang="en-US" dirty="0"/>
          </a:p>
        </p:txBody>
      </p:sp>
      <p:sp>
        <p:nvSpPr>
          <p:cNvPr id="1934338" name="Rectangle 2"/>
          <p:cNvSpPr>
            <a:spLocks noGrp="1" noChangeArrowheads="1"/>
          </p:cNvSpPr>
          <p:nvPr>
            <p:ph type="subTitle" idx="1"/>
          </p:nvPr>
        </p:nvSpPr>
        <p:spPr/>
        <p:txBody>
          <a:bodyPr/>
          <a:lstStyle/>
          <a:p>
            <a:endParaRPr lang="en-US" smtClean="0"/>
          </a:p>
          <a:p>
            <a:endParaRPr lang="en-US" smtClean="0"/>
          </a:p>
          <a:p>
            <a:r>
              <a:rPr lang="en-US" smtClean="0"/>
              <a:t>Integrating Data into Business Management </a:t>
            </a:r>
            <a:endParaRPr lang="en-US"/>
          </a:p>
        </p:txBody>
      </p:sp>
    </p:spTree>
  </p:cSld>
  <p:clrMapOvr>
    <a:masterClrMapping/>
  </p:clrMapOvr>
  <p:transition spd="med"/>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0A00E06-0397-4D96-AA8A-C9A6F34033C6}" type="slidenum">
              <a:rPr lang="en-US" altLang="en-US" smtClean="0"/>
              <a:pPr/>
              <a:t>66</a:t>
            </a:fld>
            <a:endParaRPr lang="en-US" altLang="en-US"/>
          </a:p>
        </p:txBody>
      </p:sp>
      <p:sp>
        <p:nvSpPr>
          <p:cNvPr id="4" name="Title 3"/>
          <p:cNvSpPr>
            <a:spLocks noGrp="1"/>
          </p:cNvSpPr>
          <p:nvPr>
            <p:ph type="title"/>
          </p:nvPr>
        </p:nvSpPr>
        <p:spPr>
          <a:xfrm>
            <a:off x="987425" y="0"/>
            <a:ext cx="8153400" cy="914400"/>
          </a:xfrm>
        </p:spPr>
        <p:txBody>
          <a:bodyPr/>
          <a:lstStyle/>
          <a:p>
            <a:pPr marL="457200" indent="-457200">
              <a:lnSpc>
                <a:spcPct val="100000"/>
              </a:lnSpc>
              <a:spcBef>
                <a:spcPct val="20000"/>
              </a:spcBef>
            </a:pPr>
            <a:r>
              <a:rPr lang="en-US" sz="2400" dirty="0"/>
              <a:t>Questions to integrate performance data into </a:t>
            </a:r>
            <a:br>
              <a:rPr lang="en-US" sz="2400" dirty="0"/>
            </a:br>
            <a:r>
              <a:rPr lang="en-US" sz="2400" dirty="0"/>
              <a:t>Business Management:</a:t>
            </a:r>
          </a:p>
        </p:txBody>
      </p:sp>
      <p:sp>
        <p:nvSpPr>
          <p:cNvPr id="1916930" name="Rectangle 2"/>
          <p:cNvSpPr>
            <a:spLocks noChangeArrowheads="1"/>
          </p:cNvSpPr>
          <p:nvPr/>
        </p:nvSpPr>
        <p:spPr bwMode="auto">
          <a:xfrm>
            <a:off x="1219200" y="13716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838200" lvl="1" indent="-381000" algn="l" eaLnBrk="0" hangingPunct="0">
              <a:lnSpc>
                <a:spcPct val="100000"/>
              </a:lnSpc>
              <a:spcBef>
                <a:spcPct val="20000"/>
              </a:spcBef>
              <a:buClr>
                <a:srgbClr val="000000"/>
              </a:buClr>
              <a:buFontTx/>
              <a:buChar char="•"/>
            </a:pPr>
            <a:r>
              <a:rPr lang="en-US" sz="2000" dirty="0" smtClean="0"/>
              <a:t>How </a:t>
            </a:r>
            <a:r>
              <a:rPr lang="en-US" sz="2000" dirty="0"/>
              <a:t>can the performance data be used to improve business decisions?</a:t>
            </a:r>
          </a:p>
          <a:p>
            <a:pPr marL="838200" lvl="1" indent="-381000" algn="l" eaLnBrk="0" hangingPunct="0">
              <a:lnSpc>
                <a:spcPct val="100000"/>
              </a:lnSpc>
              <a:spcBef>
                <a:spcPct val="20000"/>
              </a:spcBef>
              <a:buClr>
                <a:srgbClr val="000000"/>
              </a:buClr>
              <a:buFontTx/>
              <a:buChar char="•"/>
            </a:pPr>
            <a:r>
              <a:rPr lang="en-US" sz="2000" dirty="0"/>
              <a:t>Examine data for trends over time and across functions. What do the results mean? Do the results contribute to goals and objectives?</a:t>
            </a:r>
          </a:p>
          <a:p>
            <a:pPr marL="838200" lvl="1" indent="-381000" algn="l" eaLnBrk="0" hangingPunct="0">
              <a:lnSpc>
                <a:spcPct val="100000"/>
              </a:lnSpc>
              <a:spcBef>
                <a:spcPct val="20000"/>
              </a:spcBef>
              <a:buClr>
                <a:srgbClr val="000000"/>
              </a:buClr>
              <a:buFontTx/>
              <a:buChar char="•"/>
            </a:pPr>
            <a:r>
              <a:rPr lang="en-US" sz="2000" dirty="0"/>
              <a:t>Have the right measures been included in the PMP? Does the PMP reflect our priorities?</a:t>
            </a:r>
          </a:p>
          <a:p>
            <a:pPr marL="838200" lvl="1" indent="-381000" algn="l" eaLnBrk="0" hangingPunct="0">
              <a:lnSpc>
                <a:spcPct val="100000"/>
              </a:lnSpc>
              <a:spcBef>
                <a:spcPct val="20000"/>
              </a:spcBef>
              <a:buClr>
                <a:srgbClr val="000000"/>
              </a:buClr>
              <a:buFontTx/>
              <a:buChar char="•"/>
            </a:pPr>
            <a:r>
              <a:rPr lang="en-US" sz="2000" dirty="0"/>
              <a:t>Are the performance results helping the manager make better decisions? If not, notify the team or individuals that are responsible about the data that is needed.</a:t>
            </a:r>
          </a:p>
          <a:p>
            <a:pPr marL="838200" lvl="1" indent="-381000" algn="l" eaLnBrk="0" hangingPunct="0">
              <a:lnSpc>
                <a:spcPct val="100000"/>
              </a:lnSpc>
              <a:spcBef>
                <a:spcPct val="20000"/>
              </a:spcBef>
              <a:buClr>
                <a:srgbClr val="000000"/>
              </a:buClr>
              <a:buFontTx/>
              <a:buChar char="•"/>
            </a:pPr>
            <a:r>
              <a:rPr lang="en-US" sz="2000" dirty="0"/>
              <a:t>If the performance results exceed the targets, how can the service group take advantage of additional benefits to improve service and reduce operating costs? What opportunities do the additional benefits make possible?</a:t>
            </a:r>
          </a:p>
          <a:p>
            <a:pPr marL="838200" lvl="1" indent="-381000" algn="l" eaLnBrk="0" hangingPunct="0">
              <a:lnSpc>
                <a:spcPct val="100000"/>
              </a:lnSpc>
              <a:spcBef>
                <a:spcPct val="20000"/>
              </a:spcBef>
              <a:buClr>
                <a:srgbClr val="000000"/>
              </a:buClr>
              <a:buFontTx/>
              <a:buChar char="•"/>
            </a:pPr>
            <a:endParaRPr lang="en-US" sz="2000" dirty="0"/>
          </a:p>
          <a:p>
            <a:pPr marL="457200" indent="-457200" algn="l" eaLnBrk="0" hangingPunct="0">
              <a:lnSpc>
                <a:spcPct val="100000"/>
              </a:lnSpc>
              <a:spcBef>
                <a:spcPct val="20000"/>
              </a:spcBef>
              <a:buClr>
                <a:srgbClr val="000000"/>
              </a:buClr>
            </a:pPr>
            <a:endParaRPr lang="en-US" sz="24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16930">
                                            <p:txEl>
                                              <p:pRg st="0" end="0"/>
                                            </p:txEl>
                                          </p:spTgt>
                                        </p:tgtEl>
                                        <p:attrNameLst>
                                          <p:attrName>style.visibility</p:attrName>
                                        </p:attrNameLst>
                                      </p:cBhvr>
                                      <p:to>
                                        <p:strVal val="visible"/>
                                      </p:to>
                                    </p:set>
                                    <p:animEffect transition="in" filter="wipe(down)">
                                      <p:cBhvr>
                                        <p:cTn id="7" dur="500"/>
                                        <p:tgtEl>
                                          <p:spTgt spid="1916930">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16930">
                                            <p:txEl>
                                              <p:pRg st="1" end="1"/>
                                            </p:txEl>
                                          </p:spTgt>
                                        </p:tgtEl>
                                        <p:attrNameLst>
                                          <p:attrName>style.visibility</p:attrName>
                                        </p:attrNameLst>
                                      </p:cBhvr>
                                      <p:to>
                                        <p:strVal val="visible"/>
                                      </p:to>
                                    </p:set>
                                    <p:animEffect transition="in" filter="wipe(down)">
                                      <p:cBhvr>
                                        <p:cTn id="10" dur="500"/>
                                        <p:tgtEl>
                                          <p:spTgt spid="1916930">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916930">
                                            <p:txEl>
                                              <p:pRg st="2" end="2"/>
                                            </p:txEl>
                                          </p:spTgt>
                                        </p:tgtEl>
                                        <p:attrNameLst>
                                          <p:attrName>style.visibility</p:attrName>
                                        </p:attrNameLst>
                                      </p:cBhvr>
                                      <p:to>
                                        <p:strVal val="visible"/>
                                      </p:to>
                                    </p:set>
                                    <p:animEffect transition="in" filter="wipe(down)">
                                      <p:cBhvr>
                                        <p:cTn id="13" dur="500"/>
                                        <p:tgtEl>
                                          <p:spTgt spid="1916930">
                                            <p:txEl>
                                              <p:pRg st="2" end="2"/>
                                            </p:txEl>
                                          </p:spTgt>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916930">
                                            <p:txEl>
                                              <p:pRg st="3" end="3"/>
                                            </p:txEl>
                                          </p:spTgt>
                                        </p:tgtEl>
                                        <p:attrNameLst>
                                          <p:attrName>style.visibility</p:attrName>
                                        </p:attrNameLst>
                                      </p:cBhvr>
                                      <p:to>
                                        <p:strVal val="visible"/>
                                      </p:to>
                                    </p:set>
                                    <p:animEffect transition="in" filter="wipe(down)">
                                      <p:cBhvr>
                                        <p:cTn id="16" dur="500"/>
                                        <p:tgtEl>
                                          <p:spTgt spid="1916930">
                                            <p:txEl>
                                              <p:pRg st="3" end="3"/>
                                            </p:txEl>
                                          </p:spTgt>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916930">
                                            <p:txEl>
                                              <p:pRg st="4" end="4"/>
                                            </p:txEl>
                                          </p:spTgt>
                                        </p:tgtEl>
                                        <p:attrNameLst>
                                          <p:attrName>style.visibility</p:attrName>
                                        </p:attrNameLst>
                                      </p:cBhvr>
                                      <p:to>
                                        <p:strVal val="visible"/>
                                      </p:to>
                                    </p:set>
                                    <p:animEffect transition="in" filter="wipe(down)">
                                      <p:cBhvr>
                                        <p:cTn id="19" dur="500"/>
                                        <p:tgtEl>
                                          <p:spTgt spid="191693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6930"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2"/>
          <p:cNvSpPr>
            <a:spLocks noGrp="1"/>
          </p:cNvSpPr>
          <p:nvPr>
            <p:ph type="sldNum" sz="quarter" idx="10"/>
          </p:nvPr>
        </p:nvSpPr>
        <p:spPr/>
        <p:txBody>
          <a:bodyPr/>
          <a:lstStyle/>
          <a:p>
            <a:fld id="{6E70E68C-80DA-45B8-ACAB-07DD509E661D}" type="slidenum">
              <a:rPr lang="en-US" altLang="en-US" smtClean="0"/>
              <a:pPr/>
              <a:t>67</a:t>
            </a:fld>
            <a:endParaRPr lang="en-US" altLang="en-US"/>
          </a:p>
        </p:txBody>
      </p:sp>
      <p:sp>
        <p:nvSpPr>
          <p:cNvPr id="3" name="Title 2"/>
          <p:cNvSpPr>
            <a:spLocks noGrp="1"/>
          </p:cNvSpPr>
          <p:nvPr>
            <p:ph type="title"/>
          </p:nvPr>
        </p:nvSpPr>
        <p:spPr>
          <a:xfrm>
            <a:off x="987425" y="0"/>
            <a:ext cx="8153400" cy="990599"/>
          </a:xfrm>
        </p:spPr>
        <p:txBody>
          <a:bodyPr/>
          <a:lstStyle/>
          <a:p>
            <a:pPr marL="457200" indent="-457200">
              <a:lnSpc>
                <a:spcPct val="100000"/>
              </a:lnSpc>
              <a:spcBef>
                <a:spcPct val="20000"/>
              </a:spcBef>
            </a:pPr>
            <a:r>
              <a:rPr lang="en-US" sz="2400" dirty="0"/>
              <a:t>Questions to integrate performance data into </a:t>
            </a:r>
            <a:br>
              <a:rPr lang="en-US" sz="2400" dirty="0"/>
            </a:br>
            <a:r>
              <a:rPr lang="en-US" sz="2400" dirty="0"/>
              <a:t>Business </a:t>
            </a:r>
            <a:r>
              <a:rPr lang="en-US" sz="2400" dirty="0" smtClean="0"/>
              <a:t>Management (continued):</a:t>
            </a:r>
            <a:endParaRPr lang="en-US" sz="2400" dirty="0"/>
          </a:p>
        </p:txBody>
      </p:sp>
      <p:sp>
        <p:nvSpPr>
          <p:cNvPr id="1917954" name="Rectangle 2"/>
          <p:cNvSpPr>
            <a:spLocks noChangeArrowheads="1"/>
          </p:cNvSpPr>
          <p:nvPr/>
        </p:nvSpPr>
        <p:spPr bwMode="auto">
          <a:xfrm>
            <a:off x="1156554" y="16002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838200" lvl="1" indent="-381000" algn="l" eaLnBrk="0" hangingPunct="0">
              <a:lnSpc>
                <a:spcPct val="100000"/>
              </a:lnSpc>
              <a:spcBef>
                <a:spcPct val="20000"/>
              </a:spcBef>
              <a:buClr>
                <a:srgbClr val="000000"/>
              </a:buClr>
              <a:buFontTx/>
              <a:buChar char="•"/>
            </a:pPr>
            <a:r>
              <a:rPr lang="en-US" sz="2000" dirty="0" smtClean="0"/>
              <a:t>What </a:t>
            </a:r>
            <a:r>
              <a:rPr lang="en-US" sz="2000" dirty="0"/>
              <a:t>is the level of customer satisfaction?</a:t>
            </a:r>
          </a:p>
          <a:p>
            <a:pPr marL="838200" lvl="1" indent="-381000" algn="l" eaLnBrk="0" hangingPunct="0">
              <a:lnSpc>
                <a:spcPct val="100000"/>
              </a:lnSpc>
              <a:spcBef>
                <a:spcPct val="20000"/>
              </a:spcBef>
              <a:buClr>
                <a:srgbClr val="000000"/>
              </a:buClr>
              <a:buFontTx/>
              <a:buChar char="•"/>
            </a:pPr>
            <a:r>
              <a:rPr lang="en-US" sz="2000" dirty="0"/>
              <a:t>If the results fall short of the targets, what inhibited performance? Were the inhibitors technical or organizational in nature?</a:t>
            </a:r>
          </a:p>
        </p:txBody>
      </p:sp>
      <p:sp>
        <p:nvSpPr>
          <p:cNvPr id="1917955" name="Text Box 3"/>
          <p:cNvSpPr txBox="1">
            <a:spLocks noChangeArrowheads="1"/>
          </p:cNvSpPr>
          <p:nvPr/>
        </p:nvSpPr>
        <p:spPr bwMode="auto">
          <a:xfrm>
            <a:off x="1066800" y="6638925"/>
            <a:ext cx="3217863" cy="219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r>
              <a:rPr lang="en-US" sz="1000"/>
              <a:t>Source: Performance Based Management, P. Plunkett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17954">
                                            <p:txEl>
                                              <p:pRg st="0" end="0"/>
                                            </p:txEl>
                                          </p:spTgt>
                                        </p:tgtEl>
                                        <p:attrNameLst>
                                          <p:attrName>style.visibility</p:attrName>
                                        </p:attrNameLst>
                                      </p:cBhvr>
                                      <p:to>
                                        <p:strVal val="visible"/>
                                      </p:to>
                                    </p:set>
                                    <p:animEffect transition="in" filter="wipe(down)">
                                      <p:cBhvr>
                                        <p:cTn id="7" dur="500"/>
                                        <p:tgtEl>
                                          <p:spTgt spid="1917954">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17954">
                                            <p:txEl>
                                              <p:pRg st="1" end="1"/>
                                            </p:txEl>
                                          </p:spTgt>
                                        </p:tgtEl>
                                        <p:attrNameLst>
                                          <p:attrName>style.visibility</p:attrName>
                                        </p:attrNameLst>
                                      </p:cBhvr>
                                      <p:to>
                                        <p:strVal val="visible"/>
                                      </p:to>
                                    </p:set>
                                    <p:animEffect transition="in" filter="wipe(down)">
                                      <p:cBhvr>
                                        <p:cTn id="10" dur="500"/>
                                        <p:tgtEl>
                                          <p:spTgt spid="191795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7954"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ED5FD2E8-ED78-4098-A2CC-FC19AD7F9B47}" type="slidenum">
              <a:rPr lang="en-US" altLang="en-US"/>
              <a:pPr/>
              <a:t>68</a:t>
            </a:fld>
            <a:endParaRPr lang="en-US" altLang="en-US"/>
          </a:p>
        </p:txBody>
      </p:sp>
      <p:sp>
        <p:nvSpPr>
          <p:cNvPr id="1488898" name="Rectangle 2"/>
          <p:cNvSpPr>
            <a:spLocks noGrp="1" noChangeArrowheads="1"/>
          </p:cNvSpPr>
          <p:nvPr>
            <p:ph type="title"/>
          </p:nvPr>
        </p:nvSpPr>
        <p:spPr>
          <a:xfrm>
            <a:off x="990600" y="381000"/>
            <a:ext cx="8153400" cy="457200"/>
          </a:xfrm>
        </p:spPr>
        <p:txBody>
          <a:bodyPr/>
          <a:lstStyle/>
          <a:p>
            <a:r>
              <a:rPr lang="en-US" sz="2800"/>
              <a:t>Summary</a:t>
            </a:r>
          </a:p>
        </p:txBody>
      </p:sp>
      <p:sp>
        <p:nvSpPr>
          <p:cNvPr id="1488899" name="Rectangle 3"/>
          <p:cNvSpPr>
            <a:spLocks noGrp="1" noChangeArrowheads="1"/>
          </p:cNvSpPr>
          <p:nvPr>
            <p:ph type="body" idx="1"/>
          </p:nvPr>
        </p:nvSpPr>
        <p:spPr>
          <a:xfrm>
            <a:off x="987425" y="1143000"/>
            <a:ext cx="7772400" cy="4648200"/>
          </a:xfrm>
        </p:spPr>
        <p:txBody>
          <a:bodyPr/>
          <a:lstStyle/>
          <a:p>
            <a:endParaRPr lang="en-US"/>
          </a:p>
          <a:p>
            <a:r>
              <a:rPr lang="en-US"/>
              <a:t>Make sure your objectives reflect your value proposition and strategy.</a:t>
            </a:r>
          </a:p>
          <a:p>
            <a:r>
              <a:rPr lang="en-US"/>
              <a:t>Link measures to objectives.</a:t>
            </a:r>
          </a:p>
          <a:p>
            <a:r>
              <a:rPr lang="en-US"/>
              <a:t>Tools such as the data collection plan and measure roadmap help in being systematic in data collection.</a:t>
            </a:r>
          </a:p>
          <a:p>
            <a:r>
              <a:rPr lang="en-US"/>
              <a:t>Additional help on analysis of data, charts, and graphs can be provided by OQM (e.g., Process Behavior Chart training, FY02 Data Analysis Training).</a:t>
            </a:r>
          </a:p>
        </p:txBody>
      </p:sp>
    </p:spTree>
  </p:cSld>
  <p:clrMapOvr>
    <a:masterClrMapping/>
  </p:clrMapOvr>
  <p:transition spd="med"/>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914400" y="228600"/>
            <a:ext cx="7772400" cy="762000"/>
          </a:xfrm>
        </p:spPr>
        <p:txBody>
          <a:bodyPr/>
          <a:lstStyle/>
          <a:p>
            <a:r>
              <a:rPr lang="en-US" dirty="0" smtClean="0"/>
              <a:t>Thank You</a:t>
            </a:r>
            <a:endParaRPr lang="en-US" dirty="0"/>
          </a:p>
        </p:txBody>
      </p:sp>
      <p:pic>
        <p:nvPicPr>
          <p:cNvPr id="1654787" name="Picture 2051" descr="This is a picture displaying cooperation; two individuals holding up a trophy."/>
          <p:cNvPicPr>
            <a:picLocks noChangeAspect="1" noChangeArrowheads="1"/>
          </p:cNvPicPr>
          <p:nvPr/>
        </p:nvPicPr>
        <p:blipFill>
          <a:blip r:embed="rId2">
            <a:lum bright="16000"/>
            <a:extLst>
              <a:ext uri="{28A0092B-C50C-407E-A947-70E740481C1C}">
                <a14:useLocalDpi xmlns:a14="http://schemas.microsoft.com/office/drawing/2010/main" val="0"/>
              </a:ext>
            </a:extLst>
          </a:blip>
          <a:srcRect/>
          <a:stretch>
            <a:fillRect/>
          </a:stretch>
        </p:blipFill>
        <p:spPr bwMode="auto">
          <a:xfrm>
            <a:off x="3910012" y="990600"/>
            <a:ext cx="1466850" cy="2857500"/>
          </a:xfrm>
          <a:prstGeom prst="rect">
            <a:avLst/>
          </a:prstGeom>
          <a:noFill/>
          <a:extLst>
            <a:ext uri="{909E8E84-426E-40DD-AFC4-6F175D3DCCD1}">
              <a14:hiddenFill xmlns:a14="http://schemas.microsoft.com/office/drawing/2010/main">
                <a:solidFill>
                  <a:srgbClr val="FFFFFF"/>
                </a:solidFill>
              </a14:hiddenFill>
            </a:ext>
          </a:extLst>
        </p:spPr>
      </p:pic>
      <p:sp>
        <p:nvSpPr>
          <p:cNvPr id="1654788" name="WordArt 2052"/>
          <p:cNvSpPr>
            <a:spLocks noChangeArrowheads="1" noChangeShapeType="1" noTextEdit="1"/>
          </p:cNvSpPr>
          <p:nvPr/>
        </p:nvSpPr>
        <p:spPr bwMode="auto">
          <a:xfrm>
            <a:off x="3571875" y="3505200"/>
            <a:ext cx="2143125" cy="523875"/>
          </a:xfrm>
          <a:prstGeom prst="rect">
            <a:avLst/>
          </a:prstGeom>
        </p:spPr>
        <p:txBody>
          <a:bodyPr wrap="none" fromWordArt="1">
            <a:prstTxWarp prst="textPlain">
              <a:avLst>
                <a:gd name="adj" fmla="val 50000"/>
              </a:avLst>
            </a:prstTxWarp>
          </a:bodyPr>
          <a:lstStyle/>
          <a:p>
            <a:r>
              <a:rPr lang="en-US" sz="3600" kern="10">
                <a:ln w="9525">
                  <a:solidFill>
                    <a:schemeClr val="bg2"/>
                  </a:solidFill>
                  <a:round/>
                  <a:headEnd/>
                  <a:tailEnd/>
                </a:ln>
                <a:solidFill>
                  <a:schemeClr val="bg2"/>
                </a:solidFill>
                <a:effectLst>
                  <a:outerShdw dist="45791" dir="2021404" algn="ctr" rotWithShape="0">
                    <a:srgbClr val="B2B2B2">
                      <a:alpha val="80000"/>
                    </a:srgbClr>
                  </a:outerShdw>
                </a:effectLst>
                <a:latin typeface="Times New Roman"/>
                <a:cs typeface="Times New Roman"/>
              </a:rPr>
              <a:t>Thank You.</a:t>
            </a:r>
          </a:p>
        </p:txBody>
      </p:sp>
      <p:sp>
        <p:nvSpPr>
          <p:cNvPr id="1654786" name="Rectangle 2050"/>
          <p:cNvSpPr>
            <a:spLocks noGrp="1" noChangeArrowheads="1"/>
          </p:cNvSpPr>
          <p:nvPr>
            <p:ph type="subTitle" idx="1"/>
          </p:nvPr>
        </p:nvSpPr>
        <p:spPr>
          <a:xfrm>
            <a:off x="1295400" y="4343400"/>
            <a:ext cx="6400800" cy="1752600"/>
          </a:xfrm>
        </p:spPr>
        <p:txBody>
          <a:bodyPr/>
          <a:lstStyle/>
          <a:p>
            <a:r>
              <a:rPr lang="en-US" sz="1800" dirty="0" smtClean="0"/>
              <a:t>For more information on Performance Management in the Office of Research services:</a:t>
            </a:r>
          </a:p>
          <a:p>
            <a:r>
              <a:rPr lang="en-US" sz="1800" b="0" dirty="0">
                <a:hlinkClick r:id="rId3"/>
              </a:rPr>
              <a:t>http://www.ors.od.nih.gov/OD/OQM/Pages/index.aspx</a:t>
            </a:r>
            <a:endParaRPr lang="en-US" sz="1800" b="0" dirty="0"/>
          </a:p>
          <a:p>
            <a:endParaRPr lang="en-US" sz="1800" dirty="0" smtClean="0"/>
          </a:p>
          <a:p>
            <a:r>
              <a:rPr lang="en-US" sz="1800" dirty="0" smtClean="0"/>
              <a:t>Acknowledgments</a:t>
            </a:r>
          </a:p>
          <a:p>
            <a:r>
              <a:rPr lang="en-US" sz="1800" dirty="0" smtClean="0"/>
              <a:t>This training was developed by the Office of Quality Management.</a:t>
            </a:r>
            <a:endParaRPr lang="en-US" sz="1800" dirty="0"/>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2A9308FB-34B0-4CE5-A7E2-0C02553E486C}" type="slidenum">
              <a:rPr lang="en-US" altLang="en-US" smtClean="0"/>
              <a:pPr/>
              <a:t>7</a:t>
            </a:fld>
            <a:endParaRPr lang="en-US" altLang="en-US"/>
          </a:p>
        </p:txBody>
      </p:sp>
      <p:sp>
        <p:nvSpPr>
          <p:cNvPr id="1971202" name="Rectangle 2"/>
          <p:cNvSpPr>
            <a:spLocks noGrp="1" noChangeArrowheads="1"/>
          </p:cNvSpPr>
          <p:nvPr>
            <p:ph type="title"/>
          </p:nvPr>
        </p:nvSpPr>
        <p:spPr/>
        <p:txBody>
          <a:bodyPr/>
          <a:lstStyle/>
          <a:p>
            <a:r>
              <a:rPr lang="en-US" smtClean="0"/>
              <a:t>Overview (continued)</a:t>
            </a:r>
            <a:endParaRPr lang="en-US" dirty="0"/>
          </a:p>
        </p:txBody>
      </p:sp>
      <p:sp>
        <p:nvSpPr>
          <p:cNvPr id="1971203" name="Rectangle 3"/>
          <p:cNvSpPr>
            <a:spLocks noChangeArrowheads="1"/>
          </p:cNvSpPr>
          <p:nvPr/>
        </p:nvSpPr>
        <p:spPr bwMode="auto">
          <a:xfrm>
            <a:off x="914400" y="762000"/>
            <a:ext cx="77724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buFontTx/>
              <a:buChar char="•"/>
            </a:pPr>
            <a:endParaRPr lang="en-US" sz="2400" dirty="0"/>
          </a:p>
          <a:p>
            <a:pPr marL="342900" indent="-342900" algn="l" eaLnBrk="0" hangingPunct="0">
              <a:lnSpc>
                <a:spcPct val="100000"/>
              </a:lnSpc>
              <a:spcBef>
                <a:spcPct val="20000"/>
              </a:spcBef>
              <a:buClr>
                <a:srgbClr val="000000"/>
              </a:buClr>
            </a:pPr>
            <a:r>
              <a:rPr lang="en-US" sz="2400" dirty="0"/>
              <a:t>Some of the leading methods that are helpful in </a:t>
            </a:r>
          </a:p>
          <a:p>
            <a:pPr marL="342900" indent="-342900" algn="l" eaLnBrk="0" hangingPunct="0">
              <a:lnSpc>
                <a:spcPct val="100000"/>
              </a:lnSpc>
              <a:spcBef>
                <a:spcPct val="20000"/>
              </a:spcBef>
              <a:buClr>
                <a:srgbClr val="000000"/>
              </a:buClr>
            </a:pPr>
            <a:r>
              <a:rPr lang="en-US" sz="2400" dirty="0" smtClean="0"/>
              <a:t>implementing and managing for </a:t>
            </a:r>
            <a:r>
              <a:rPr lang="en-US" sz="2400" dirty="0"/>
              <a:t>performance </a:t>
            </a:r>
          </a:p>
          <a:p>
            <a:pPr marL="342900" indent="-342900" algn="l" eaLnBrk="0" hangingPunct="0">
              <a:lnSpc>
                <a:spcPct val="100000"/>
              </a:lnSpc>
              <a:spcBef>
                <a:spcPct val="20000"/>
              </a:spcBef>
              <a:buClr>
                <a:srgbClr val="000000"/>
              </a:buClr>
            </a:pPr>
            <a:r>
              <a:rPr lang="en-US" sz="2400" dirty="0"/>
              <a:t>improvement include:</a:t>
            </a:r>
          </a:p>
          <a:p>
            <a:pPr marL="342900" indent="-342900" algn="l" eaLnBrk="0" hangingPunct="0">
              <a:lnSpc>
                <a:spcPct val="100000"/>
              </a:lnSpc>
              <a:spcBef>
                <a:spcPct val="20000"/>
              </a:spcBef>
              <a:buClr>
                <a:srgbClr val="000000"/>
              </a:buClr>
            </a:pPr>
            <a:endParaRPr lang="en-US" sz="2400" dirty="0"/>
          </a:p>
          <a:p>
            <a:pPr marL="342900" indent="-342900" algn="l" eaLnBrk="0" hangingPunct="0">
              <a:lnSpc>
                <a:spcPct val="100000"/>
              </a:lnSpc>
              <a:spcBef>
                <a:spcPct val="20000"/>
              </a:spcBef>
              <a:buClr>
                <a:srgbClr val="000000"/>
              </a:buClr>
              <a:buFontTx/>
              <a:buChar char="•"/>
            </a:pPr>
            <a:r>
              <a:rPr lang="en-US" sz="2400" dirty="0"/>
              <a:t>The Balanced Scorecard (</a:t>
            </a:r>
            <a:r>
              <a:rPr lang="en-US" sz="2200" dirty="0"/>
              <a:t>Performance Management Plan</a:t>
            </a:r>
            <a:r>
              <a:rPr lang="en-US" sz="2400" dirty="0"/>
              <a:t>)</a:t>
            </a:r>
          </a:p>
          <a:p>
            <a:pPr marL="342900" indent="-342900" algn="l" eaLnBrk="0" hangingPunct="0">
              <a:lnSpc>
                <a:spcPct val="100000"/>
              </a:lnSpc>
              <a:spcBef>
                <a:spcPct val="20000"/>
              </a:spcBef>
              <a:buClr>
                <a:srgbClr val="000000"/>
              </a:buClr>
              <a:buFontTx/>
              <a:buChar char="•"/>
            </a:pPr>
            <a:r>
              <a:rPr lang="en-US" sz="2400" dirty="0"/>
              <a:t>Productivity </a:t>
            </a:r>
          </a:p>
          <a:p>
            <a:pPr marL="342900" indent="-342900" algn="l" eaLnBrk="0" hangingPunct="0">
              <a:lnSpc>
                <a:spcPct val="100000"/>
              </a:lnSpc>
              <a:spcBef>
                <a:spcPct val="20000"/>
              </a:spcBef>
              <a:buClr>
                <a:srgbClr val="000000"/>
              </a:buClr>
              <a:buFontTx/>
              <a:buChar char="•"/>
            </a:pPr>
            <a:r>
              <a:rPr lang="en-US" sz="2400" dirty="0"/>
              <a:t>Continuous Improvement </a:t>
            </a:r>
          </a:p>
          <a:p>
            <a:pPr marL="342900" indent="-342900" algn="l" eaLnBrk="0" hangingPunct="0">
              <a:lnSpc>
                <a:spcPct val="100000"/>
              </a:lnSpc>
              <a:spcBef>
                <a:spcPct val="20000"/>
              </a:spcBef>
              <a:buClr>
                <a:srgbClr val="000000"/>
              </a:buClr>
              <a:buFontTx/>
              <a:buChar char="•"/>
            </a:pPr>
            <a:r>
              <a:rPr lang="en-US" sz="2400" dirty="0"/>
              <a:t>Process Improvement </a:t>
            </a:r>
          </a:p>
          <a:p>
            <a:pPr marL="342900" indent="-342900" algn="l" eaLnBrk="0" hangingPunct="0">
              <a:lnSpc>
                <a:spcPct val="100000"/>
              </a:lnSpc>
              <a:spcBef>
                <a:spcPct val="20000"/>
              </a:spcBef>
              <a:buClr>
                <a:srgbClr val="000000"/>
              </a:buClr>
              <a:buFontTx/>
              <a:buChar char="•"/>
            </a:pPr>
            <a:endParaRPr lang="en-US" sz="2400" dirty="0"/>
          </a:p>
          <a:p>
            <a:pPr marL="342900" indent="-342900" algn="l" eaLnBrk="0" hangingPunct="0">
              <a:lnSpc>
                <a:spcPct val="100000"/>
              </a:lnSpc>
              <a:spcBef>
                <a:spcPct val="20000"/>
              </a:spcBef>
              <a:buClr>
                <a:srgbClr val="000000"/>
              </a:buClr>
            </a:pPr>
            <a:r>
              <a:rPr lang="en-US" sz="2400" dirty="0"/>
              <a:t>These methods compliment each other and should be </a:t>
            </a:r>
          </a:p>
          <a:p>
            <a:pPr marL="342900" indent="-342900" algn="l" eaLnBrk="0" hangingPunct="0">
              <a:lnSpc>
                <a:spcPct val="100000"/>
              </a:lnSpc>
              <a:spcBef>
                <a:spcPct val="20000"/>
              </a:spcBef>
              <a:buClr>
                <a:srgbClr val="000000"/>
              </a:buClr>
            </a:pPr>
            <a:r>
              <a:rPr lang="en-US" sz="2400" dirty="0"/>
              <a:t>incorporated for performance improvement.</a:t>
            </a:r>
          </a:p>
          <a:p>
            <a:pPr marL="342900" indent="-342900" algn="l" eaLnBrk="0" hangingPunct="0">
              <a:lnSpc>
                <a:spcPct val="100000"/>
              </a:lnSpc>
              <a:spcBef>
                <a:spcPct val="20000"/>
              </a:spcBef>
              <a:buClr>
                <a:srgbClr val="000000"/>
              </a:buClr>
              <a:buFontTx/>
              <a:buChar char="•"/>
            </a:pPr>
            <a:endParaRPr lang="en-US" sz="2400" dirty="0"/>
          </a:p>
          <a:p>
            <a:pPr marL="342900" indent="-342900" algn="l" eaLnBrk="0" hangingPunct="0">
              <a:lnSpc>
                <a:spcPct val="100000"/>
              </a:lnSpc>
              <a:spcBef>
                <a:spcPct val="20000"/>
              </a:spcBef>
              <a:buClr>
                <a:srgbClr val="000000"/>
              </a:buClr>
            </a:pPr>
            <a:r>
              <a:rPr lang="en-US" sz="2400" dirty="0"/>
              <a:t/>
            </a:r>
            <a:br>
              <a:rPr lang="en-US" sz="2400" dirty="0"/>
            </a:br>
            <a:r>
              <a:rPr lang="en-US" sz="2400" dirty="0"/>
              <a:t/>
            </a:r>
            <a:br>
              <a:rPr lang="en-US" sz="2400" dirty="0"/>
            </a:br>
            <a:endParaRPr lang="en-US" sz="2400" dirty="0"/>
          </a:p>
          <a:p>
            <a:pPr marL="342900" indent="-342900" algn="l" eaLnBrk="0" hangingPunct="0">
              <a:lnSpc>
                <a:spcPct val="100000"/>
              </a:lnSpc>
              <a:spcBef>
                <a:spcPct val="20000"/>
              </a:spcBef>
              <a:buClr>
                <a:srgbClr val="000000"/>
              </a:buClr>
            </a:pPr>
            <a:endParaRPr kumimoji="1" lang="en-US"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71203">
                                            <p:txEl>
                                              <p:pRg st="1" end="1"/>
                                            </p:txEl>
                                          </p:spTgt>
                                        </p:tgtEl>
                                        <p:attrNameLst>
                                          <p:attrName>style.visibility</p:attrName>
                                        </p:attrNameLst>
                                      </p:cBhvr>
                                      <p:to>
                                        <p:strVal val="visible"/>
                                      </p:to>
                                    </p:set>
                                    <p:animEffect transition="in" filter="wipe(down)">
                                      <p:cBhvr>
                                        <p:cTn id="7" dur="500"/>
                                        <p:tgtEl>
                                          <p:spTgt spid="197120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71203">
                                            <p:txEl>
                                              <p:pRg st="2" end="2"/>
                                            </p:txEl>
                                          </p:spTgt>
                                        </p:tgtEl>
                                        <p:attrNameLst>
                                          <p:attrName>style.visibility</p:attrName>
                                        </p:attrNameLst>
                                      </p:cBhvr>
                                      <p:to>
                                        <p:strVal val="visible"/>
                                      </p:to>
                                    </p:set>
                                    <p:animEffect transition="in" filter="wipe(down)">
                                      <p:cBhvr>
                                        <p:cTn id="12" dur="500"/>
                                        <p:tgtEl>
                                          <p:spTgt spid="197120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71203">
                                            <p:txEl>
                                              <p:pRg st="3" end="3"/>
                                            </p:txEl>
                                          </p:spTgt>
                                        </p:tgtEl>
                                        <p:attrNameLst>
                                          <p:attrName>style.visibility</p:attrName>
                                        </p:attrNameLst>
                                      </p:cBhvr>
                                      <p:to>
                                        <p:strVal val="visible"/>
                                      </p:to>
                                    </p:set>
                                    <p:animEffect transition="in" filter="wipe(down)">
                                      <p:cBhvr>
                                        <p:cTn id="17" dur="500"/>
                                        <p:tgtEl>
                                          <p:spTgt spid="1971203">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71203">
                                            <p:txEl>
                                              <p:pRg st="5" end="5"/>
                                            </p:txEl>
                                          </p:spTgt>
                                        </p:tgtEl>
                                        <p:attrNameLst>
                                          <p:attrName>style.visibility</p:attrName>
                                        </p:attrNameLst>
                                      </p:cBhvr>
                                      <p:to>
                                        <p:strVal val="visible"/>
                                      </p:to>
                                    </p:set>
                                    <p:animEffect transition="in" filter="wipe(down)">
                                      <p:cBhvr>
                                        <p:cTn id="22" dur="500"/>
                                        <p:tgtEl>
                                          <p:spTgt spid="1971203">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71203">
                                            <p:txEl>
                                              <p:pRg st="6" end="6"/>
                                            </p:txEl>
                                          </p:spTgt>
                                        </p:tgtEl>
                                        <p:attrNameLst>
                                          <p:attrName>style.visibility</p:attrName>
                                        </p:attrNameLst>
                                      </p:cBhvr>
                                      <p:to>
                                        <p:strVal val="visible"/>
                                      </p:to>
                                    </p:set>
                                    <p:animEffect transition="in" filter="wipe(down)">
                                      <p:cBhvr>
                                        <p:cTn id="27" dur="500"/>
                                        <p:tgtEl>
                                          <p:spTgt spid="1971203">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71203">
                                            <p:txEl>
                                              <p:pRg st="7" end="7"/>
                                            </p:txEl>
                                          </p:spTgt>
                                        </p:tgtEl>
                                        <p:attrNameLst>
                                          <p:attrName>style.visibility</p:attrName>
                                        </p:attrNameLst>
                                      </p:cBhvr>
                                      <p:to>
                                        <p:strVal val="visible"/>
                                      </p:to>
                                    </p:set>
                                    <p:animEffect transition="in" filter="wipe(down)">
                                      <p:cBhvr>
                                        <p:cTn id="32" dur="500"/>
                                        <p:tgtEl>
                                          <p:spTgt spid="1971203">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71203">
                                            <p:txEl>
                                              <p:pRg st="8" end="8"/>
                                            </p:txEl>
                                          </p:spTgt>
                                        </p:tgtEl>
                                        <p:attrNameLst>
                                          <p:attrName>style.visibility</p:attrName>
                                        </p:attrNameLst>
                                      </p:cBhvr>
                                      <p:to>
                                        <p:strVal val="visible"/>
                                      </p:to>
                                    </p:set>
                                    <p:animEffect transition="in" filter="wipe(down)">
                                      <p:cBhvr>
                                        <p:cTn id="37" dur="500"/>
                                        <p:tgtEl>
                                          <p:spTgt spid="1971203">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71203">
                                            <p:txEl>
                                              <p:pRg st="10" end="10"/>
                                            </p:txEl>
                                          </p:spTgt>
                                        </p:tgtEl>
                                        <p:attrNameLst>
                                          <p:attrName>style.visibility</p:attrName>
                                        </p:attrNameLst>
                                      </p:cBhvr>
                                      <p:to>
                                        <p:strVal val="visible"/>
                                      </p:to>
                                    </p:set>
                                    <p:animEffect transition="in" filter="wipe(down)">
                                      <p:cBhvr>
                                        <p:cTn id="42" dur="500"/>
                                        <p:tgtEl>
                                          <p:spTgt spid="1971203">
                                            <p:txEl>
                                              <p:pRg st="10" end="1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71203">
                                            <p:txEl>
                                              <p:pRg st="11" end="11"/>
                                            </p:txEl>
                                          </p:spTgt>
                                        </p:tgtEl>
                                        <p:attrNameLst>
                                          <p:attrName>style.visibility</p:attrName>
                                        </p:attrNameLst>
                                      </p:cBhvr>
                                      <p:to>
                                        <p:strVal val="visible"/>
                                      </p:to>
                                    </p:set>
                                    <p:animEffect transition="in" filter="wipe(down)">
                                      <p:cBhvr>
                                        <p:cTn id="47" dur="500"/>
                                        <p:tgtEl>
                                          <p:spTgt spid="1971203">
                                            <p:txEl>
                                              <p:pRg st="11" end="1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71203">
                                            <p:txEl>
                                              <p:pRg st="13" end="13"/>
                                            </p:txEl>
                                          </p:spTgt>
                                        </p:tgtEl>
                                        <p:attrNameLst>
                                          <p:attrName>style.visibility</p:attrName>
                                        </p:attrNameLst>
                                      </p:cBhvr>
                                      <p:to>
                                        <p:strVal val="visible"/>
                                      </p:to>
                                    </p:set>
                                    <p:animEffect transition="in" filter="wipe(down)">
                                      <p:cBhvr>
                                        <p:cTn id="52" dur="500"/>
                                        <p:tgtEl>
                                          <p:spTgt spid="197120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120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E2A031CC-0A95-4444-AE22-8BB6B61C8197}" type="slidenum">
              <a:rPr lang="en-US" altLang="en-US"/>
              <a:pPr/>
              <a:t>8</a:t>
            </a:fld>
            <a:endParaRPr lang="en-US" altLang="en-US"/>
          </a:p>
        </p:txBody>
      </p:sp>
      <p:sp>
        <p:nvSpPr>
          <p:cNvPr id="1972226" name="Rectangle 2"/>
          <p:cNvSpPr>
            <a:spLocks noGrp="1" noChangeArrowheads="1"/>
          </p:cNvSpPr>
          <p:nvPr>
            <p:ph type="title"/>
          </p:nvPr>
        </p:nvSpPr>
        <p:spPr>
          <a:xfrm>
            <a:off x="990600" y="225425"/>
            <a:ext cx="8153400" cy="457200"/>
          </a:xfrm>
        </p:spPr>
        <p:txBody>
          <a:bodyPr/>
          <a:lstStyle/>
          <a:p>
            <a:r>
              <a:rPr lang="en-US" dirty="0"/>
              <a:t>Overview </a:t>
            </a:r>
            <a:r>
              <a:rPr lang="en-US" sz="2000" dirty="0" smtClean="0"/>
              <a:t>(Balanced Scorecard)</a:t>
            </a:r>
            <a:endParaRPr lang="en-US" sz="2000" dirty="0"/>
          </a:p>
        </p:txBody>
      </p:sp>
      <p:sp>
        <p:nvSpPr>
          <p:cNvPr id="1972227" name="Rectangle 3"/>
          <p:cNvSpPr>
            <a:spLocks noChangeArrowheads="1"/>
          </p:cNvSpPr>
          <p:nvPr/>
        </p:nvSpPr>
        <p:spPr bwMode="auto">
          <a:xfrm>
            <a:off x="914400" y="762000"/>
            <a:ext cx="7772400"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pPr>
            <a:r>
              <a:rPr lang="en-US" sz="2400" dirty="0"/>
              <a:t>Balanced Scorecard (</a:t>
            </a:r>
            <a:r>
              <a:rPr lang="en-US" sz="2200" dirty="0"/>
              <a:t>Performance Management Plan</a:t>
            </a:r>
            <a:r>
              <a:rPr lang="en-US" sz="2400" dirty="0"/>
              <a:t>):</a:t>
            </a:r>
          </a:p>
          <a:p>
            <a:pPr marL="342900" indent="-342900" algn="l" eaLnBrk="0" hangingPunct="0">
              <a:lnSpc>
                <a:spcPct val="100000"/>
              </a:lnSpc>
              <a:spcBef>
                <a:spcPct val="20000"/>
              </a:spcBef>
              <a:buClr>
                <a:srgbClr val="000000"/>
              </a:buClr>
            </a:pPr>
            <a:endParaRPr lang="en-US" sz="2400" dirty="0"/>
          </a:p>
          <a:p>
            <a:pPr marL="342900" indent="-342900" algn="l" eaLnBrk="0" hangingPunct="0">
              <a:lnSpc>
                <a:spcPct val="100000"/>
              </a:lnSpc>
              <a:spcBef>
                <a:spcPct val="20000"/>
              </a:spcBef>
              <a:buClr>
                <a:srgbClr val="000000"/>
              </a:buClr>
            </a:pPr>
            <a:r>
              <a:rPr lang="en-US" sz="2400" dirty="0"/>
              <a:t>A new management concept (1992) helps managers at </a:t>
            </a:r>
          </a:p>
          <a:p>
            <a:pPr marL="342900" indent="-342900" algn="l" eaLnBrk="0" hangingPunct="0">
              <a:lnSpc>
                <a:spcPct val="100000"/>
              </a:lnSpc>
              <a:spcBef>
                <a:spcPct val="20000"/>
              </a:spcBef>
              <a:buClr>
                <a:srgbClr val="000000"/>
              </a:buClr>
            </a:pPr>
            <a:r>
              <a:rPr lang="en-US" sz="2400" dirty="0"/>
              <a:t>all levels monitor results in their key areas: </a:t>
            </a:r>
          </a:p>
          <a:p>
            <a:pPr marL="342900" indent="-342900" algn="l" eaLnBrk="0" hangingPunct="0">
              <a:lnSpc>
                <a:spcPct val="100000"/>
              </a:lnSpc>
              <a:spcBef>
                <a:spcPct val="20000"/>
              </a:spcBef>
              <a:buClr>
                <a:srgbClr val="000000"/>
              </a:buClr>
            </a:pPr>
            <a:endParaRPr lang="en-US" sz="2400" dirty="0"/>
          </a:p>
          <a:p>
            <a:pPr marL="342900" indent="-342900" algn="l" eaLnBrk="0" hangingPunct="0">
              <a:lnSpc>
                <a:spcPct val="100000"/>
              </a:lnSpc>
              <a:spcBef>
                <a:spcPct val="20000"/>
              </a:spcBef>
              <a:buClr>
                <a:srgbClr val="000000"/>
              </a:buClr>
              <a:buFontTx/>
              <a:buChar char="•"/>
            </a:pPr>
            <a:r>
              <a:rPr lang="en-US" sz="2400" dirty="0"/>
              <a:t>financial performance, </a:t>
            </a:r>
          </a:p>
          <a:p>
            <a:pPr marL="342900" indent="-342900" algn="l" eaLnBrk="0" hangingPunct="0">
              <a:lnSpc>
                <a:spcPct val="100000"/>
              </a:lnSpc>
              <a:spcBef>
                <a:spcPct val="20000"/>
              </a:spcBef>
              <a:buClr>
                <a:srgbClr val="000000"/>
              </a:buClr>
              <a:buFontTx/>
              <a:buChar char="•"/>
            </a:pPr>
            <a:r>
              <a:rPr lang="en-US" sz="2400" dirty="0"/>
              <a:t>customer knowledge, </a:t>
            </a:r>
          </a:p>
          <a:p>
            <a:pPr marL="342900" indent="-342900" algn="l" eaLnBrk="0" hangingPunct="0">
              <a:lnSpc>
                <a:spcPct val="100000"/>
              </a:lnSpc>
              <a:spcBef>
                <a:spcPct val="20000"/>
              </a:spcBef>
              <a:buClr>
                <a:srgbClr val="000000"/>
              </a:buClr>
              <a:buFontTx/>
              <a:buChar char="•"/>
            </a:pPr>
            <a:r>
              <a:rPr lang="en-US" sz="2400" dirty="0"/>
              <a:t>internal business processes,</a:t>
            </a:r>
          </a:p>
          <a:p>
            <a:pPr marL="342900" indent="-342900" algn="l" eaLnBrk="0" hangingPunct="0">
              <a:lnSpc>
                <a:spcPct val="100000"/>
              </a:lnSpc>
              <a:spcBef>
                <a:spcPct val="20000"/>
              </a:spcBef>
              <a:buClr>
                <a:srgbClr val="000000"/>
              </a:buClr>
              <a:buFontTx/>
              <a:buChar char="•"/>
            </a:pPr>
            <a:r>
              <a:rPr lang="en-US" sz="2400" dirty="0"/>
              <a:t>learning and growth. </a:t>
            </a:r>
          </a:p>
          <a:p>
            <a:pPr marL="342900" indent="-342900" algn="l" eaLnBrk="0" hangingPunct="0">
              <a:lnSpc>
                <a:spcPct val="100000"/>
              </a:lnSpc>
              <a:spcBef>
                <a:spcPct val="20000"/>
              </a:spcBef>
              <a:buClr>
                <a:srgbClr val="000000"/>
              </a:buClr>
            </a:pPr>
            <a:endParaRPr lang="en-US" sz="2400" dirty="0"/>
          </a:p>
          <a:p>
            <a:pPr marL="342900" indent="-342900" algn="l" eaLnBrk="0" hangingPunct="0">
              <a:lnSpc>
                <a:spcPct val="100000"/>
              </a:lnSpc>
              <a:spcBef>
                <a:spcPct val="20000"/>
              </a:spcBef>
              <a:buClr>
                <a:srgbClr val="000000"/>
              </a:buClr>
            </a:pPr>
            <a:r>
              <a:rPr lang="en-US" sz="2400" dirty="0"/>
              <a:t>This allows the monitoring of present performance, but </a:t>
            </a:r>
          </a:p>
          <a:p>
            <a:pPr marL="342900" indent="-342900" algn="l" eaLnBrk="0" hangingPunct="0">
              <a:lnSpc>
                <a:spcPct val="100000"/>
              </a:lnSpc>
              <a:spcBef>
                <a:spcPct val="20000"/>
              </a:spcBef>
              <a:buClr>
                <a:srgbClr val="000000"/>
              </a:buClr>
            </a:pPr>
            <a:r>
              <a:rPr lang="en-US" sz="2400" dirty="0"/>
              <a:t>also tries to capture information about how well the </a:t>
            </a:r>
          </a:p>
          <a:p>
            <a:pPr marL="342900" indent="-342900" algn="l" eaLnBrk="0" hangingPunct="0">
              <a:lnSpc>
                <a:spcPct val="100000"/>
              </a:lnSpc>
              <a:spcBef>
                <a:spcPct val="20000"/>
              </a:spcBef>
              <a:buClr>
                <a:srgbClr val="000000"/>
              </a:buClr>
            </a:pPr>
            <a:r>
              <a:rPr lang="en-US" sz="2400" dirty="0"/>
              <a:t>organization is positioned to perform well in the future. </a:t>
            </a:r>
            <a:br>
              <a:rPr lang="en-US" sz="2400" dirty="0"/>
            </a:br>
            <a:endParaRPr lang="en-US" sz="2400" dirty="0"/>
          </a:p>
          <a:p>
            <a:pPr marL="342900" indent="-342900" algn="l" eaLnBrk="0" hangingPunct="0">
              <a:lnSpc>
                <a:spcPct val="100000"/>
              </a:lnSpc>
              <a:spcBef>
                <a:spcPct val="20000"/>
              </a:spcBef>
              <a:buClr>
                <a:srgbClr val="000000"/>
              </a:buClr>
            </a:pPr>
            <a:endParaRPr kumimoji="1" lang="en-US"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72227">
                                            <p:txEl>
                                              <p:pRg st="0" end="0"/>
                                            </p:txEl>
                                          </p:spTgt>
                                        </p:tgtEl>
                                        <p:attrNameLst>
                                          <p:attrName>style.visibility</p:attrName>
                                        </p:attrNameLst>
                                      </p:cBhvr>
                                      <p:to>
                                        <p:strVal val="visible"/>
                                      </p:to>
                                    </p:set>
                                    <p:animEffect transition="in" filter="wipe(down)">
                                      <p:cBhvr>
                                        <p:cTn id="7" dur="500"/>
                                        <p:tgtEl>
                                          <p:spTgt spid="19722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72227">
                                            <p:txEl>
                                              <p:pRg st="2" end="2"/>
                                            </p:txEl>
                                          </p:spTgt>
                                        </p:tgtEl>
                                        <p:attrNameLst>
                                          <p:attrName>style.visibility</p:attrName>
                                        </p:attrNameLst>
                                      </p:cBhvr>
                                      <p:to>
                                        <p:strVal val="visible"/>
                                      </p:to>
                                    </p:set>
                                    <p:animEffect transition="in" filter="wipe(down)">
                                      <p:cBhvr>
                                        <p:cTn id="12" dur="500"/>
                                        <p:tgtEl>
                                          <p:spTgt spid="197222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72227">
                                            <p:txEl>
                                              <p:pRg st="3" end="3"/>
                                            </p:txEl>
                                          </p:spTgt>
                                        </p:tgtEl>
                                        <p:attrNameLst>
                                          <p:attrName>style.visibility</p:attrName>
                                        </p:attrNameLst>
                                      </p:cBhvr>
                                      <p:to>
                                        <p:strVal val="visible"/>
                                      </p:to>
                                    </p:set>
                                    <p:animEffect transition="in" filter="wipe(down)">
                                      <p:cBhvr>
                                        <p:cTn id="17" dur="500"/>
                                        <p:tgtEl>
                                          <p:spTgt spid="197222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72227">
                                            <p:txEl>
                                              <p:pRg st="5" end="5"/>
                                            </p:txEl>
                                          </p:spTgt>
                                        </p:tgtEl>
                                        <p:attrNameLst>
                                          <p:attrName>style.visibility</p:attrName>
                                        </p:attrNameLst>
                                      </p:cBhvr>
                                      <p:to>
                                        <p:strVal val="visible"/>
                                      </p:to>
                                    </p:set>
                                    <p:animEffect transition="in" filter="wipe(down)">
                                      <p:cBhvr>
                                        <p:cTn id="22" dur="500"/>
                                        <p:tgtEl>
                                          <p:spTgt spid="1972227">
                                            <p:txEl>
                                              <p:pRg st="5" end="5"/>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72227">
                                            <p:txEl>
                                              <p:pRg st="6" end="6"/>
                                            </p:txEl>
                                          </p:spTgt>
                                        </p:tgtEl>
                                        <p:attrNameLst>
                                          <p:attrName>style.visibility</p:attrName>
                                        </p:attrNameLst>
                                      </p:cBhvr>
                                      <p:to>
                                        <p:strVal val="visible"/>
                                      </p:to>
                                    </p:set>
                                    <p:animEffect transition="in" filter="wipe(down)">
                                      <p:cBhvr>
                                        <p:cTn id="27" dur="500"/>
                                        <p:tgtEl>
                                          <p:spTgt spid="1972227">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972227">
                                            <p:txEl>
                                              <p:pRg st="7" end="7"/>
                                            </p:txEl>
                                          </p:spTgt>
                                        </p:tgtEl>
                                        <p:attrNameLst>
                                          <p:attrName>style.visibility</p:attrName>
                                        </p:attrNameLst>
                                      </p:cBhvr>
                                      <p:to>
                                        <p:strVal val="visible"/>
                                      </p:to>
                                    </p:set>
                                    <p:animEffect transition="in" filter="wipe(down)">
                                      <p:cBhvr>
                                        <p:cTn id="32" dur="500"/>
                                        <p:tgtEl>
                                          <p:spTgt spid="1972227">
                                            <p:txEl>
                                              <p:pRg st="7" end="7"/>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72227">
                                            <p:txEl>
                                              <p:pRg st="8" end="8"/>
                                            </p:txEl>
                                          </p:spTgt>
                                        </p:tgtEl>
                                        <p:attrNameLst>
                                          <p:attrName>style.visibility</p:attrName>
                                        </p:attrNameLst>
                                      </p:cBhvr>
                                      <p:to>
                                        <p:strVal val="visible"/>
                                      </p:to>
                                    </p:set>
                                    <p:animEffect transition="in" filter="wipe(down)">
                                      <p:cBhvr>
                                        <p:cTn id="37" dur="500"/>
                                        <p:tgtEl>
                                          <p:spTgt spid="1972227">
                                            <p:txEl>
                                              <p:pRg st="8" end="8"/>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72227">
                                            <p:txEl>
                                              <p:pRg st="10" end="10"/>
                                            </p:txEl>
                                          </p:spTgt>
                                        </p:tgtEl>
                                        <p:attrNameLst>
                                          <p:attrName>style.visibility</p:attrName>
                                        </p:attrNameLst>
                                      </p:cBhvr>
                                      <p:to>
                                        <p:strVal val="visible"/>
                                      </p:to>
                                    </p:set>
                                    <p:animEffect transition="in" filter="wipe(down)">
                                      <p:cBhvr>
                                        <p:cTn id="42" dur="500"/>
                                        <p:tgtEl>
                                          <p:spTgt spid="1972227">
                                            <p:txEl>
                                              <p:pRg st="10" end="10"/>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972227">
                                            <p:txEl>
                                              <p:pRg st="11" end="11"/>
                                            </p:txEl>
                                          </p:spTgt>
                                        </p:tgtEl>
                                        <p:attrNameLst>
                                          <p:attrName>style.visibility</p:attrName>
                                        </p:attrNameLst>
                                      </p:cBhvr>
                                      <p:to>
                                        <p:strVal val="visible"/>
                                      </p:to>
                                    </p:set>
                                    <p:animEffect transition="in" filter="wipe(down)">
                                      <p:cBhvr>
                                        <p:cTn id="47" dur="500"/>
                                        <p:tgtEl>
                                          <p:spTgt spid="1972227">
                                            <p:txEl>
                                              <p:pRg st="11" end="11"/>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972227">
                                            <p:txEl>
                                              <p:pRg st="12" end="12"/>
                                            </p:txEl>
                                          </p:spTgt>
                                        </p:tgtEl>
                                        <p:attrNameLst>
                                          <p:attrName>style.visibility</p:attrName>
                                        </p:attrNameLst>
                                      </p:cBhvr>
                                      <p:to>
                                        <p:strVal val="visible"/>
                                      </p:to>
                                    </p:set>
                                    <p:animEffect transition="in" filter="wipe(down)">
                                      <p:cBhvr>
                                        <p:cTn id="52" dur="500"/>
                                        <p:tgtEl>
                                          <p:spTgt spid="197222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222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2"/>
          <p:cNvSpPr>
            <a:spLocks noGrp="1"/>
          </p:cNvSpPr>
          <p:nvPr>
            <p:ph type="sldNum" sz="quarter" idx="10"/>
          </p:nvPr>
        </p:nvSpPr>
        <p:spPr/>
        <p:txBody>
          <a:bodyPr/>
          <a:lstStyle/>
          <a:p>
            <a:fld id="{1A2BF67D-2A42-4A66-B520-C2D197990347}" type="slidenum">
              <a:rPr lang="en-US" altLang="en-US"/>
              <a:pPr/>
              <a:t>9</a:t>
            </a:fld>
            <a:endParaRPr lang="en-US" altLang="en-US"/>
          </a:p>
        </p:txBody>
      </p:sp>
      <p:sp>
        <p:nvSpPr>
          <p:cNvPr id="1973250" name="Rectangle 2"/>
          <p:cNvSpPr>
            <a:spLocks noGrp="1" noChangeArrowheads="1"/>
          </p:cNvSpPr>
          <p:nvPr>
            <p:ph type="title"/>
          </p:nvPr>
        </p:nvSpPr>
        <p:spPr>
          <a:xfrm>
            <a:off x="990600" y="225425"/>
            <a:ext cx="8153400" cy="457200"/>
          </a:xfrm>
        </p:spPr>
        <p:txBody>
          <a:bodyPr/>
          <a:lstStyle/>
          <a:p>
            <a:r>
              <a:rPr lang="en-US" dirty="0"/>
              <a:t>Overview </a:t>
            </a:r>
            <a:r>
              <a:rPr lang="en-US" sz="2000" dirty="0" smtClean="0"/>
              <a:t>(Productivity)</a:t>
            </a:r>
            <a:endParaRPr lang="en-US" sz="2000" dirty="0"/>
          </a:p>
        </p:txBody>
      </p:sp>
      <p:sp>
        <p:nvSpPr>
          <p:cNvPr id="1973251" name="Rectangle 3"/>
          <p:cNvSpPr>
            <a:spLocks noChangeArrowheads="1"/>
          </p:cNvSpPr>
          <p:nvPr/>
        </p:nvSpPr>
        <p:spPr bwMode="auto">
          <a:xfrm>
            <a:off x="914400" y="762000"/>
            <a:ext cx="77724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lgn="l" eaLnBrk="0" hangingPunct="0">
              <a:lnSpc>
                <a:spcPct val="100000"/>
              </a:lnSpc>
              <a:spcBef>
                <a:spcPct val="20000"/>
              </a:spcBef>
              <a:buClr>
                <a:srgbClr val="000000"/>
              </a:buClr>
            </a:pPr>
            <a:r>
              <a:rPr lang="en-US" sz="2400" dirty="0"/>
              <a:t>Productivity:</a:t>
            </a:r>
          </a:p>
          <a:p>
            <a:pPr marL="342900" indent="-342900" algn="l" eaLnBrk="0" hangingPunct="0">
              <a:lnSpc>
                <a:spcPct val="100000"/>
              </a:lnSpc>
              <a:spcBef>
                <a:spcPct val="20000"/>
              </a:spcBef>
              <a:buClr>
                <a:srgbClr val="000000"/>
              </a:buClr>
            </a:pPr>
            <a:endParaRPr lang="en-US" sz="2400" dirty="0"/>
          </a:p>
          <a:p>
            <a:pPr marL="342900" indent="-342900" algn="l" eaLnBrk="0" hangingPunct="0">
              <a:lnSpc>
                <a:spcPct val="100000"/>
              </a:lnSpc>
              <a:spcBef>
                <a:spcPct val="20000"/>
              </a:spcBef>
              <a:buClr>
                <a:srgbClr val="000000"/>
              </a:buClr>
            </a:pPr>
            <a:r>
              <a:rPr lang="en-US" sz="2400" dirty="0"/>
              <a:t>Productive business tend to succeed over less </a:t>
            </a:r>
          </a:p>
          <a:p>
            <a:pPr marL="342900" indent="-342900" algn="l" eaLnBrk="0" hangingPunct="0">
              <a:lnSpc>
                <a:spcPct val="100000"/>
              </a:lnSpc>
              <a:spcBef>
                <a:spcPct val="20000"/>
              </a:spcBef>
              <a:buClr>
                <a:srgbClr val="000000"/>
              </a:buClr>
            </a:pPr>
            <a:r>
              <a:rPr lang="en-US" sz="2400" dirty="0"/>
              <a:t>productive competitors because their costs are lower for </a:t>
            </a:r>
          </a:p>
          <a:p>
            <a:pPr marL="342900" indent="-342900" algn="l" eaLnBrk="0" hangingPunct="0">
              <a:lnSpc>
                <a:spcPct val="100000"/>
              </a:lnSpc>
              <a:spcBef>
                <a:spcPct val="20000"/>
              </a:spcBef>
              <a:buClr>
                <a:srgbClr val="000000"/>
              </a:buClr>
            </a:pPr>
            <a:r>
              <a:rPr lang="en-US" sz="2400" dirty="0"/>
              <a:t>the same level of output. How can management </a:t>
            </a:r>
          </a:p>
          <a:p>
            <a:pPr marL="342900" indent="-342900" algn="l" eaLnBrk="0" hangingPunct="0">
              <a:lnSpc>
                <a:spcPct val="100000"/>
              </a:lnSpc>
              <a:spcBef>
                <a:spcPct val="20000"/>
              </a:spcBef>
              <a:buClr>
                <a:srgbClr val="000000"/>
              </a:buClr>
            </a:pPr>
            <a:r>
              <a:rPr lang="en-US" sz="2400" dirty="0"/>
              <a:t>act to increase productivity?</a:t>
            </a:r>
          </a:p>
          <a:p>
            <a:pPr marL="742950" lvl="1" indent="-285750" algn="l" eaLnBrk="0" hangingPunct="0">
              <a:lnSpc>
                <a:spcPct val="100000"/>
              </a:lnSpc>
              <a:spcBef>
                <a:spcPct val="20000"/>
              </a:spcBef>
              <a:buClr>
                <a:srgbClr val="000000"/>
              </a:buClr>
              <a:buFontTx/>
              <a:buChar char="•"/>
            </a:pPr>
            <a:r>
              <a:rPr lang="en-US" sz="2000" dirty="0"/>
              <a:t>Ensure that the overall direction of the organization is correct and clear.  </a:t>
            </a:r>
          </a:p>
          <a:p>
            <a:pPr marL="742950" lvl="1" indent="-285750" algn="l" eaLnBrk="0" hangingPunct="0">
              <a:lnSpc>
                <a:spcPct val="100000"/>
              </a:lnSpc>
              <a:spcBef>
                <a:spcPct val="20000"/>
              </a:spcBef>
              <a:buClr>
                <a:srgbClr val="000000"/>
              </a:buClr>
              <a:buFontTx/>
              <a:buChar char="•"/>
            </a:pPr>
            <a:r>
              <a:rPr lang="en-US" sz="2000" dirty="0"/>
              <a:t>Ensure that communication is clear, thorough and open. If everyone is aligned, less time and energy is wasted.</a:t>
            </a:r>
          </a:p>
          <a:p>
            <a:pPr marL="742950" lvl="1" indent="-285750" algn="l" eaLnBrk="0" hangingPunct="0">
              <a:lnSpc>
                <a:spcPct val="100000"/>
              </a:lnSpc>
              <a:spcBef>
                <a:spcPct val="20000"/>
              </a:spcBef>
              <a:buClr>
                <a:srgbClr val="000000"/>
              </a:buClr>
              <a:buFontTx/>
              <a:buChar char="•"/>
            </a:pPr>
            <a:r>
              <a:rPr lang="en-US" sz="2000" dirty="0"/>
              <a:t>Detect problems early, and nip them in the bud. </a:t>
            </a:r>
          </a:p>
          <a:p>
            <a:pPr marL="742950" lvl="1" indent="-285750" algn="l" eaLnBrk="0" hangingPunct="0">
              <a:lnSpc>
                <a:spcPct val="100000"/>
              </a:lnSpc>
              <a:spcBef>
                <a:spcPct val="20000"/>
              </a:spcBef>
              <a:buClr>
                <a:srgbClr val="000000"/>
              </a:buClr>
              <a:buFontTx/>
              <a:buChar char="•"/>
            </a:pPr>
            <a:r>
              <a:rPr lang="en-US" sz="2000" dirty="0"/>
              <a:t>Ensure the group is not reacting to imaginary problems. Use process behavior charts to track key processes, to be able  tell the difference between real changes in your environment and processes, and normal variation.</a:t>
            </a:r>
          </a:p>
          <a:p>
            <a:pPr marL="342900" indent="-342900" algn="l" eaLnBrk="0" hangingPunct="0">
              <a:lnSpc>
                <a:spcPct val="100000"/>
              </a:lnSpc>
              <a:spcBef>
                <a:spcPct val="20000"/>
              </a:spcBef>
              <a:buClr>
                <a:srgbClr val="000000"/>
              </a:buClr>
              <a:buFontTx/>
              <a:buChar char="•"/>
            </a:pPr>
            <a:endParaRPr lang="en-US" sz="2000" dirty="0"/>
          </a:p>
          <a:p>
            <a:pPr marL="342900" indent="-342900" algn="l" eaLnBrk="0" hangingPunct="0">
              <a:lnSpc>
                <a:spcPct val="100000"/>
              </a:lnSpc>
              <a:spcBef>
                <a:spcPct val="20000"/>
              </a:spcBef>
              <a:buClr>
                <a:srgbClr val="000000"/>
              </a:buClr>
            </a:pPr>
            <a:endParaRPr kumimoji="1" lang="en-US" sz="1600"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973251">
                                            <p:txEl>
                                              <p:pRg st="0" end="0"/>
                                            </p:txEl>
                                          </p:spTgt>
                                        </p:tgtEl>
                                        <p:attrNameLst>
                                          <p:attrName>style.visibility</p:attrName>
                                        </p:attrNameLst>
                                      </p:cBhvr>
                                      <p:to>
                                        <p:strVal val="visible"/>
                                      </p:to>
                                    </p:set>
                                    <p:animEffect transition="in" filter="wipe(down)">
                                      <p:cBhvr>
                                        <p:cTn id="7" dur="500"/>
                                        <p:tgtEl>
                                          <p:spTgt spid="19732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73251">
                                            <p:txEl>
                                              <p:pRg st="2" end="2"/>
                                            </p:txEl>
                                          </p:spTgt>
                                        </p:tgtEl>
                                        <p:attrNameLst>
                                          <p:attrName>style.visibility</p:attrName>
                                        </p:attrNameLst>
                                      </p:cBhvr>
                                      <p:to>
                                        <p:strVal val="visible"/>
                                      </p:to>
                                    </p:set>
                                    <p:animEffect transition="in" filter="wipe(down)">
                                      <p:cBhvr>
                                        <p:cTn id="12" dur="500"/>
                                        <p:tgtEl>
                                          <p:spTgt spid="197325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73251">
                                            <p:txEl>
                                              <p:pRg st="3" end="3"/>
                                            </p:txEl>
                                          </p:spTgt>
                                        </p:tgtEl>
                                        <p:attrNameLst>
                                          <p:attrName>style.visibility</p:attrName>
                                        </p:attrNameLst>
                                      </p:cBhvr>
                                      <p:to>
                                        <p:strVal val="visible"/>
                                      </p:to>
                                    </p:set>
                                    <p:animEffect transition="in" filter="wipe(down)">
                                      <p:cBhvr>
                                        <p:cTn id="17" dur="500"/>
                                        <p:tgtEl>
                                          <p:spTgt spid="1973251">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973251">
                                            <p:txEl>
                                              <p:pRg st="4" end="4"/>
                                            </p:txEl>
                                          </p:spTgt>
                                        </p:tgtEl>
                                        <p:attrNameLst>
                                          <p:attrName>style.visibility</p:attrName>
                                        </p:attrNameLst>
                                      </p:cBhvr>
                                      <p:to>
                                        <p:strVal val="visible"/>
                                      </p:to>
                                    </p:set>
                                    <p:animEffect transition="in" filter="wipe(down)">
                                      <p:cBhvr>
                                        <p:cTn id="22" dur="500"/>
                                        <p:tgtEl>
                                          <p:spTgt spid="1973251">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973251">
                                            <p:txEl>
                                              <p:pRg st="5" end="5"/>
                                            </p:txEl>
                                          </p:spTgt>
                                        </p:tgtEl>
                                        <p:attrNameLst>
                                          <p:attrName>style.visibility</p:attrName>
                                        </p:attrNameLst>
                                      </p:cBhvr>
                                      <p:to>
                                        <p:strVal val="visible"/>
                                      </p:to>
                                    </p:set>
                                    <p:animEffect transition="in" filter="wipe(down)">
                                      <p:cBhvr>
                                        <p:cTn id="27" dur="500"/>
                                        <p:tgtEl>
                                          <p:spTgt spid="1973251">
                                            <p:txEl>
                                              <p:pRg st="5" end="5"/>
                                            </p:txEl>
                                          </p:spTgt>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73251">
                                            <p:txEl>
                                              <p:pRg st="6" end="6"/>
                                            </p:txEl>
                                          </p:spTgt>
                                        </p:tgtEl>
                                        <p:attrNameLst>
                                          <p:attrName>style.visibility</p:attrName>
                                        </p:attrNameLst>
                                      </p:cBhvr>
                                      <p:to>
                                        <p:strVal val="visible"/>
                                      </p:to>
                                    </p:set>
                                    <p:animEffect transition="in" filter="wipe(down)">
                                      <p:cBhvr>
                                        <p:cTn id="30" dur="500"/>
                                        <p:tgtEl>
                                          <p:spTgt spid="1973251">
                                            <p:txEl>
                                              <p:pRg st="6" end="6"/>
                                            </p:txEl>
                                          </p:spTgt>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73251">
                                            <p:txEl>
                                              <p:pRg st="7" end="7"/>
                                            </p:txEl>
                                          </p:spTgt>
                                        </p:tgtEl>
                                        <p:attrNameLst>
                                          <p:attrName>style.visibility</p:attrName>
                                        </p:attrNameLst>
                                      </p:cBhvr>
                                      <p:to>
                                        <p:strVal val="visible"/>
                                      </p:to>
                                    </p:set>
                                    <p:animEffect transition="in" filter="wipe(down)">
                                      <p:cBhvr>
                                        <p:cTn id="33" dur="500"/>
                                        <p:tgtEl>
                                          <p:spTgt spid="1973251">
                                            <p:txEl>
                                              <p:pRg st="7" end="7"/>
                                            </p:txEl>
                                          </p:spTgt>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973251">
                                            <p:txEl>
                                              <p:pRg st="8" end="8"/>
                                            </p:txEl>
                                          </p:spTgt>
                                        </p:tgtEl>
                                        <p:attrNameLst>
                                          <p:attrName>style.visibility</p:attrName>
                                        </p:attrNameLst>
                                      </p:cBhvr>
                                      <p:to>
                                        <p:strVal val="visible"/>
                                      </p:to>
                                    </p:set>
                                    <p:animEffect transition="in" filter="wipe(down)">
                                      <p:cBhvr>
                                        <p:cTn id="36" dur="500"/>
                                        <p:tgtEl>
                                          <p:spTgt spid="1973251">
                                            <p:txEl>
                                              <p:pRg st="8" end="8"/>
                                            </p:txEl>
                                          </p:spTgt>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973251">
                                            <p:txEl>
                                              <p:pRg st="9" end="9"/>
                                            </p:txEl>
                                          </p:spTgt>
                                        </p:tgtEl>
                                        <p:attrNameLst>
                                          <p:attrName>style.visibility</p:attrName>
                                        </p:attrNameLst>
                                      </p:cBhvr>
                                      <p:to>
                                        <p:strVal val="visible"/>
                                      </p:to>
                                    </p:set>
                                    <p:animEffect transition="in" filter="wipe(down)">
                                      <p:cBhvr>
                                        <p:cTn id="39" dur="500"/>
                                        <p:tgtEl>
                                          <p:spTgt spid="197325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3251" grpId="0" build="p" autoUpdateAnimBg="0"/>
    </p:bldLst>
  </p:timing>
</p:sld>
</file>

<file path=ppt/theme/theme1.xml><?xml version="1.0" encoding="utf-8"?>
<a:theme xmlns:a="http://schemas.openxmlformats.org/drawingml/2006/main" name="ors">
  <a:themeElements>
    <a:clrScheme name="ors 4">
      <a:dk1>
        <a:srgbClr val="003366"/>
      </a:dk1>
      <a:lt1>
        <a:srgbClr val="FFFFFF"/>
      </a:lt1>
      <a:dk2>
        <a:srgbClr val="3366CC"/>
      </a:dk2>
      <a:lt2>
        <a:srgbClr val="FFFFFF"/>
      </a:lt2>
      <a:accent1>
        <a:srgbClr val="66CCFF"/>
      </a:accent1>
      <a:accent2>
        <a:srgbClr val="CCFFFF"/>
      </a:accent2>
      <a:accent3>
        <a:srgbClr val="ADB8E2"/>
      </a:accent3>
      <a:accent4>
        <a:srgbClr val="DADADA"/>
      </a:accent4>
      <a:accent5>
        <a:srgbClr val="B8E2FF"/>
      </a:accent5>
      <a:accent6>
        <a:srgbClr val="B9E7E7"/>
      </a:accent6>
      <a:hlink>
        <a:srgbClr val="99CCFF"/>
      </a:hlink>
      <a:folHlink>
        <a:srgbClr val="0066FF"/>
      </a:folHlink>
    </a:clrScheme>
    <a:fontScheme name="or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488" tIns="44450" rIns="90488" bIns="44450" numCol="1" anchor="t" anchorCtr="0" compatLnSpc="1">
        <a:prstTxWarp prst="textNoShape">
          <a:avLst/>
        </a:prstTxWarp>
        <a:spAutoFit/>
      </a:bodyPr>
      <a:lstStyle>
        <a:defPPr marL="0" marR="0" indent="0" algn="ctr" defTabSz="914400" rtl="0" eaLnBrk="1" fontAlgn="base" latinLnBrk="0" hangingPunct="1">
          <a:lnSpc>
            <a:spcPct val="85000"/>
          </a:lnSpc>
          <a:spcBef>
            <a:spcPct val="0"/>
          </a:spcBef>
          <a:spcAft>
            <a:spcPct val="0"/>
          </a:spcAft>
          <a:buClrTx/>
          <a:buSzTx/>
          <a:buFontTx/>
          <a:buNone/>
          <a:tabLst/>
          <a:defRPr kumimoji="0" lang="en-US" sz="1200" b="0" i="0" u="none" strike="noStrike" cap="none" normalizeH="0" baseline="0" smtClean="0">
            <a:ln>
              <a:noFill/>
            </a:ln>
            <a:solidFill>
              <a:srgbClr val="000000"/>
            </a:solidFill>
            <a:effectLst/>
            <a:latin typeface="Arial" charset="0"/>
          </a:defRPr>
        </a:defPPr>
      </a:lstStyle>
    </a:lnDef>
  </a:objectDefaults>
  <a:extraClrSchemeLst>
    <a:extraClrScheme>
      <a:clrScheme name="ors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ors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ors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rs 4">
        <a:dk1>
          <a:srgbClr val="003366"/>
        </a:dk1>
        <a:lt1>
          <a:srgbClr val="FFFFFF"/>
        </a:lt1>
        <a:dk2>
          <a:srgbClr val="3366CC"/>
        </a:dk2>
        <a:lt2>
          <a:srgbClr val="FFFFFF"/>
        </a:lt2>
        <a:accent1>
          <a:srgbClr val="66CCFF"/>
        </a:accent1>
        <a:accent2>
          <a:srgbClr val="CCFFFF"/>
        </a:accent2>
        <a:accent3>
          <a:srgbClr val="ADB8E2"/>
        </a:accent3>
        <a:accent4>
          <a:srgbClr val="DADADA"/>
        </a:accent4>
        <a:accent5>
          <a:srgbClr val="B8E2FF"/>
        </a:accent5>
        <a:accent6>
          <a:srgbClr val="B9E7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6A87A6190E21B4CB985B4186EEF6986" ma:contentTypeVersion="1" ma:contentTypeDescription="Create a new document." ma:contentTypeScope="" ma:versionID="c3d4864b0b6f9456a5fd3cce6d575b5a">
  <xsd:schema xmlns:xsd="http://www.w3.org/2001/XMLSchema" xmlns:xs="http://www.w3.org/2001/XMLSchema" xmlns:p="http://schemas.microsoft.com/office/2006/metadata/properties" xmlns:ns1="http://schemas.microsoft.com/sharepoint/v3" xmlns:ns2="b8c20939-f7a3-47a3-ab02-ad49f3e47a73" targetNamespace="http://schemas.microsoft.com/office/2006/metadata/properties" ma:root="true" ma:fieldsID="469387bb52fe6bb89239ef8e6804f4bb" ns1:_="" ns2:_="">
    <xsd:import namespace="http://schemas.microsoft.com/sharepoint/v3"/>
    <xsd:import namespace="b8c20939-f7a3-47a3-ab02-ad49f3e47a73"/>
    <xsd:element name="properties">
      <xsd:complexType>
        <xsd:sequence>
          <xsd:element name="documentManagement">
            <xsd:complexType>
              <xsd:all>
                <xsd:element ref="ns2:Is_x0020_Section_x0020_508_x0020_Compliant"/>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internalName="PublishingStartDate">
      <xsd:simpleType>
        <xsd:restriction base="dms:Unknown"/>
      </xsd:simpleType>
    </xsd:element>
    <xsd:element name="PublishingExpirationDate" ma:index="10"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8c20939-f7a3-47a3-ab02-ad49f3e47a73" elementFormDefault="qualified">
    <xsd:import namespace="http://schemas.microsoft.com/office/2006/documentManagement/types"/>
    <xsd:import namespace="http://schemas.microsoft.com/office/infopath/2007/PartnerControls"/>
    <xsd:element name="Is_x0020_Section_x0020_508_x0020_Compliant" ma:index="8" ma:displayName="Is Section 508 Compliant" ma:default="No" ma:format="RadioButtons" ma:internalName="Is_x0020_Section_x0020_508_x0020_Compliant">
      <xsd:simpleType>
        <xsd:restriction base="dms:Choice">
          <xsd:enumeration value="Yes"/>
          <xsd:enumeration value="No"/>
          <xsd:enumeration value="Not Applicabl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s_x0020_Section_x0020_508_x0020_Compliant xmlns="b8c20939-f7a3-47a3-ab02-ad49f3e47a73">No</Is_x0020_Section_x0020_508_x0020_Complia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27C6061-4A0F-4C71-8913-2725BD75668F}"/>
</file>

<file path=customXml/itemProps2.xml><?xml version="1.0" encoding="utf-8"?>
<ds:datastoreItem xmlns:ds="http://schemas.openxmlformats.org/officeDocument/2006/customXml" ds:itemID="{9DFD6EDA-598F-4B8F-98E4-A17001926781}"/>
</file>

<file path=customXml/itemProps3.xml><?xml version="1.0" encoding="utf-8"?>
<ds:datastoreItem xmlns:ds="http://schemas.openxmlformats.org/officeDocument/2006/customXml" ds:itemID="{EE819501-5D59-4BC6-917C-9F2BC62AF669}"/>
</file>

<file path=docProps/app.xml><?xml version="1.0" encoding="utf-8"?>
<Properties xmlns="http://schemas.openxmlformats.org/officeDocument/2006/extended-properties" xmlns:vt="http://schemas.openxmlformats.org/officeDocument/2006/docPropsVTypes">
  <Template>C:\WINDOWS\Profiles\culberta\Application Data\Microsoft\Templates\ors.pot</Template>
  <TotalTime>0</TotalTime>
  <Words>3083</Words>
  <Application>Microsoft Office PowerPoint</Application>
  <PresentationFormat>On-screen Show (4:3)</PresentationFormat>
  <Paragraphs>645</Paragraphs>
  <Slides>69</Slides>
  <Notes>13</Notes>
  <HiddenSlides>1</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69</vt:i4>
      </vt:variant>
    </vt:vector>
  </HeadingPairs>
  <TitlesOfParts>
    <vt:vector size="73" baseType="lpstr">
      <vt:lpstr>ors</vt:lpstr>
      <vt:lpstr>Document</vt:lpstr>
      <vt:lpstr>Worksheet</vt:lpstr>
      <vt:lpstr>Chart</vt:lpstr>
      <vt:lpstr>    Managing with Measures  for Performance Improvement     </vt:lpstr>
      <vt:lpstr>Session Outline</vt:lpstr>
      <vt:lpstr>Background</vt:lpstr>
      <vt:lpstr>Overview</vt:lpstr>
      <vt:lpstr>Summary Overview</vt:lpstr>
      <vt:lpstr>Overview (Performance Measurement)</vt:lpstr>
      <vt:lpstr>Overview (continued)</vt:lpstr>
      <vt:lpstr>Overview (Balanced Scorecard)</vt:lpstr>
      <vt:lpstr>Overview (Productivity)</vt:lpstr>
      <vt:lpstr>Overview (Productivity continued)</vt:lpstr>
      <vt:lpstr>Overview (Continuous Improvement)</vt:lpstr>
      <vt:lpstr>Overview (Process)</vt:lpstr>
      <vt:lpstr>Overview (Process example)</vt:lpstr>
      <vt:lpstr>Overview (Process continued)</vt:lpstr>
      <vt:lpstr>Overview (Process issues)</vt:lpstr>
      <vt:lpstr>Classic Tools</vt:lpstr>
      <vt:lpstr>A Few Tools Highlighted</vt:lpstr>
      <vt:lpstr>A Few Tools Highlighted (Surveys)</vt:lpstr>
      <vt:lpstr>A Few Tools Highlighted (Cause and Effect Diagram)</vt:lpstr>
      <vt:lpstr>A Few Tools Highlighted (Pareto chart)</vt:lpstr>
      <vt:lpstr>A Few Tools Highlighted (Control Chart)</vt:lpstr>
      <vt:lpstr>Developing Measures Effectively</vt:lpstr>
      <vt:lpstr>Measures Overview</vt:lpstr>
      <vt:lpstr>Measures</vt:lpstr>
      <vt:lpstr>Measures (Performance Management  Plan)</vt:lpstr>
      <vt:lpstr>Measures (Value Proposition)</vt:lpstr>
      <vt:lpstr>Steps to Develop and Manage with Measures   </vt:lpstr>
      <vt:lpstr>Steps to Develop and Manage with Measures</vt:lpstr>
      <vt:lpstr>Steps to Develop and Manage with Measures (Identify)</vt:lpstr>
      <vt:lpstr>Steps to Develop and Manage with Measures (Baseline)</vt:lpstr>
      <vt:lpstr>Steps to Develop and Manage with Measures (Select Processes)</vt:lpstr>
      <vt:lpstr>Steps to Develop and Manage with Measures (Collect data)</vt:lpstr>
      <vt:lpstr>Steps to Develop and Manage with Measures (Validate data)</vt:lpstr>
      <vt:lpstr>Steps to Develop and Manage with Measures (Collect data cont’d.)</vt:lpstr>
      <vt:lpstr>Simple Measurement Plan (simple tracking for each measure can be done in MS Word or Excel)</vt:lpstr>
      <vt:lpstr>Data Collection Plan Template</vt:lpstr>
      <vt:lpstr>Measure Roadmap Template</vt:lpstr>
      <vt:lpstr>Steps to Develop and Manage with Measures (Analysis)</vt:lpstr>
      <vt:lpstr>Steps to Develop and Manage with Measures (Communication)</vt:lpstr>
      <vt:lpstr>Steps to Develop and Manage with Measures (Communication Ex.)</vt:lpstr>
      <vt:lpstr>Steps to Develop and Manage with Measures (Communication example)</vt:lpstr>
      <vt:lpstr>Building X Cafeteria: Daily gross sales from 4/2/2004 to 7/1/2004 </vt:lpstr>
      <vt:lpstr>Steps to Develop and Manage with Measures (continued)</vt:lpstr>
      <vt:lpstr>Summary of Steps to Develop and Manage with Measures:</vt:lpstr>
      <vt:lpstr>Managing with Measures</vt:lpstr>
      <vt:lpstr>Customer Perspective</vt:lpstr>
      <vt:lpstr>Objective and Measures Service Group:  Procure and Deliver Animal Product</vt:lpstr>
      <vt:lpstr>Data Sheet </vt:lpstr>
      <vt:lpstr>Output Measure</vt:lpstr>
      <vt:lpstr>Run Chart – (line graph) displays process performance over time </vt:lpstr>
      <vt:lpstr>Process Behavior Chart –displays process performance over time and makes it easy see both special and common cause variation in a process  </vt:lpstr>
      <vt:lpstr>Analysis</vt:lpstr>
      <vt:lpstr>Measuring Output</vt:lpstr>
      <vt:lpstr>Bar Chart – like pie charts, are useful for comparing classes or groups of data</vt:lpstr>
      <vt:lpstr>Learning and Growth</vt:lpstr>
      <vt:lpstr>Objectives and Measures  Service Group:  Provide NIH Events Management Services</vt:lpstr>
      <vt:lpstr>Input Measure</vt:lpstr>
      <vt:lpstr>Pie Chart – used to show classes or groups of data in proportion to the whole data set.</vt:lpstr>
      <vt:lpstr>Analysis Methodology</vt:lpstr>
      <vt:lpstr>FINANCIAL PERSPECTIVE </vt:lpstr>
      <vt:lpstr>Financial Objective and Measures  Service Group:  Provide Transportation and Parking Services</vt:lpstr>
      <vt:lpstr>Measuring Input</vt:lpstr>
      <vt:lpstr>Calculation Example Minimize the unit cost for providing shuttle services (F3) </vt:lpstr>
      <vt:lpstr>Analysis Example</vt:lpstr>
      <vt:lpstr>Integrating Data into Business Management</vt:lpstr>
      <vt:lpstr>Questions to integrate performance data into  Business Management:</vt:lpstr>
      <vt:lpstr>Questions to integrate performance data into  Business Management (continued):</vt:lpstr>
      <vt:lpstr>Summary</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2012-03-07T15:30:50Z</dcterms:created>
  <dcterms:modified xsi:type="dcterms:W3CDTF">2012-03-07T16:09:19Z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0x010100C6A87A6190E21B4CB985B4186EEF6986</vt:lpwstr>
  </property>
</Properties>
</file>