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0.xml" ContentType="application/vnd.openxmlformats-officedocument.presentationml.slideLayout+xml"/>
  <Override PartName="/ppt/notesSlides/notesSlide35.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slideLayouts/slideLayout8.xml" ContentType="application/vnd.openxmlformats-officedocument.presentationml.slideLayout+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slideLayouts/slideLayout9.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50"/>
  </p:notesMasterIdLst>
  <p:handoutMasterIdLst>
    <p:handoutMasterId r:id="rId51"/>
  </p:handoutMasterIdLst>
  <p:sldIdLst>
    <p:sldId id="1102" r:id="rId2"/>
    <p:sldId id="1103" r:id="rId3"/>
    <p:sldId id="373" r:id="rId4"/>
    <p:sldId id="972" r:id="rId5"/>
    <p:sldId id="973" r:id="rId6"/>
    <p:sldId id="970" r:id="rId7"/>
    <p:sldId id="971" r:id="rId8"/>
    <p:sldId id="980" r:id="rId9"/>
    <p:sldId id="1046" r:id="rId10"/>
    <p:sldId id="984" r:id="rId11"/>
    <p:sldId id="975" r:id="rId12"/>
    <p:sldId id="976" r:id="rId13"/>
    <p:sldId id="1064" r:id="rId14"/>
    <p:sldId id="1051" r:id="rId15"/>
    <p:sldId id="1104" r:id="rId16"/>
    <p:sldId id="1050" r:id="rId17"/>
    <p:sldId id="1053" r:id="rId18"/>
    <p:sldId id="1036" r:id="rId19"/>
    <p:sldId id="1065" r:id="rId20"/>
    <p:sldId id="1067" r:id="rId21"/>
    <p:sldId id="1105" r:id="rId22"/>
    <p:sldId id="1075" r:id="rId23"/>
    <p:sldId id="968" r:id="rId24"/>
    <p:sldId id="969" r:id="rId25"/>
    <p:sldId id="977" r:id="rId26"/>
    <p:sldId id="978" r:id="rId27"/>
    <p:sldId id="986" r:id="rId28"/>
    <p:sldId id="987" r:id="rId29"/>
    <p:sldId id="1073" r:id="rId30"/>
    <p:sldId id="991" r:id="rId31"/>
    <p:sldId id="992" r:id="rId32"/>
    <p:sldId id="993" r:id="rId33"/>
    <p:sldId id="994" r:id="rId34"/>
    <p:sldId id="995" r:id="rId35"/>
    <p:sldId id="996" r:id="rId36"/>
    <p:sldId id="997" r:id="rId37"/>
    <p:sldId id="998" r:id="rId38"/>
    <p:sldId id="999" r:id="rId39"/>
    <p:sldId id="1000" r:id="rId40"/>
    <p:sldId id="1001" r:id="rId41"/>
    <p:sldId id="1002" r:id="rId42"/>
    <p:sldId id="1003" r:id="rId43"/>
    <p:sldId id="1004" r:id="rId44"/>
    <p:sldId id="1072" r:id="rId45"/>
    <p:sldId id="1005" r:id="rId46"/>
    <p:sldId id="1109" r:id="rId47"/>
    <p:sldId id="1069" r:id="rId48"/>
    <p:sldId id="1049" r:id="rId49"/>
  </p:sldIdLst>
  <p:sldSz cx="9144000" cy="6858000" type="screen4x3"/>
  <p:notesSz cx="7035800" cy="9309100"/>
  <p:defaultTextStyle>
    <a:defPPr>
      <a:defRPr lang="en-US"/>
    </a:defPPr>
    <a:lvl1pPr algn="ctr" rtl="0" fontAlgn="base">
      <a:spcBef>
        <a:spcPct val="0"/>
      </a:spcBef>
      <a:spcAft>
        <a:spcPct val="0"/>
      </a:spcAft>
      <a:defRPr sz="2800" b="1" kern="1200">
        <a:solidFill>
          <a:srgbClr val="000000"/>
        </a:solidFill>
        <a:latin typeface="Arial" charset="0"/>
        <a:ea typeface="+mn-ea"/>
        <a:cs typeface="+mn-cs"/>
      </a:defRPr>
    </a:lvl1pPr>
    <a:lvl2pPr marL="457200" algn="ctr" rtl="0" fontAlgn="base">
      <a:spcBef>
        <a:spcPct val="0"/>
      </a:spcBef>
      <a:spcAft>
        <a:spcPct val="0"/>
      </a:spcAft>
      <a:defRPr sz="2800" b="1" kern="1200">
        <a:solidFill>
          <a:srgbClr val="000000"/>
        </a:solidFill>
        <a:latin typeface="Arial" charset="0"/>
        <a:ea typeface="+mn-ea"/>
        <a:cs typeface="+mn-cs"/>
      </a:defRPr>
    </a:lvl2pPr>
    <a:lvl3pPr marL="914400" algn="ctr" rtl="0" fontAlgn="base">
      <a:spcBef>
        <a:spcPct val="0"/>
      </a:spcBef>
      <a:spcAft>
        <a:spcPct val="0"/>
      </a:spcAft>
      <a:defRPr sz="2800" b="1" kern="1200">
        <a:solidFill>
          <a:srgbClr val="000000"/>
        </a:solidFill>
        <a:latin typeface="Arial" charset="0"/>
        <a:ea typeface="+mn-ea"/>
        <a:cs typeface="+mn-cs"/>
      </a:defRPr>
    </a:lvl3pPr>
    <a:lvl4pPr marL="1371600" algn="ctr" rtl="0" fontAlgn="base">
      <a:spcBef>
        <a:spcPct val="0"/>
      </a:spcBef>
      <a:spcAft>
        <a:spcPct val="0"/>
      </a:spcAft>
      <a:defRPr sz="2800" b="1" kern="1200">
        <a:solidFill>
          <a:srgbClr val="000000"/>
        </a:solidFill>
        <a:latin typeface="Arial" charset="0"/>
        <a:ea typeface="+mn-ea"/>
        <a:cs typeface="+mn-cs"/>
      </a:defRPr>
    </a:lvl4pPr>
    <a:lvl5pPr marL="1828800" algn="ctr" rtl="0" fontAlgn="base">
      <a:spcBef>
        <a:spcPct val="0"/>
      </a:spcBef>
      <a:spcAft>
        <a:spcPct val="0"/>
      </a:spcAft>
      <a:defRPr sz="2800" b="1" kern="1200">
        <a:solidFill>
          <a:srgbClr val="000000"/>
        </a:solidFill>
        <a:latin typeface="Arial" charset="0"/>
        <a:ea typeface="+mn-ea"/>
        <a:cs typeface="+mn-cs"/>
      </a:defRPr>
    </a:lvl5pPr>
    <a:lvl6pPr marL="2286000" algn="l" defTabSz="914400" rtl="0" eaLnBrk="1" latinLnBrk="0" hangingPunct="1">
      <a:defRPr sz="2800" b="1" kern="1200">
        <a:solidFill>
          <a:srgbClr val="000000"/>
        </a:solidFill>
        <a:latin typeface="Arial" charset="0"/>
        <a:ea typeface="+mn-ea"/>
        <a:cs typeface="+mn-cs"/>
      </a:defRPr>
    </a:lvl6pPr>
    <a:lvl7pPr marL="2743200" algn="l" defTabSz="914400" rtl="0" eaLnBrk="1" latinLnBrk="0" hangingPunct="1">
      <a:defRPr sz="2800" b="1" kern="1200">
        <a:solidFill>
          <a:srgbClr val="000000"/>
        </a:solidFill>
        <a:latin typeface="Arial" charset="0"/>
        <a:ea typeface="+mn-ea"/>
        <a:cs typeface="+mn-cs"/>
      </a:defRPr>
    </a:lvl7pPr>
    <a:lvl8pPr marL="3200400" algn="l" defTabSz="914400" rtl="0" eaLnBrk="1" latinLnBrk="0" hangingPunct="1">
      <a:defRPr sz="2800" b="1" kern="1200">
        <a:solidFill>
          <a:srgbClr val="000000"/>
        </a:solidFill>
        <a:latin typeface="Arial" charset="0"/>
        <a:ea typeface="+mn-ea"/>
        <a:cs typeface="+mn-cs"/>
      </a:defRPr>
    </a:lvl8pPr>
    <a:lvl9pPr marL="3657600" algn="l" defTabSz="914400" rtl="0" eaLnBrk="1" latinLnBrk="0" hangingPunct="1">
      <a:defRPr sz="2800" b="1"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3399"/>
    <a:srgbClr val="C0C0C0"/>
    <a:srgbClr val="0000FF"/>
    <a:srgbClr val="FF0000"/>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135" d="100"/>
          <a:sy n="135" d="100"/>
        </p:scale>
        <p:origin x="-1608" y="-90"/>
      </p:cViewPr>
      <p:guideLst>
        <p:guide orient="horz" pos="2803"/>
        <p:guide pos="5759"/>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67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4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1" tIns="46771" rIns="93541" bIns="46771" numCol="1" anchor="t" anchorCtr="0" compatLnSpc="1">
            <a:prstTxWarp prst="textNoShape">
              <a:avLst/>
            </a:prstTxWarp>
          </a:bodyPr>
          <a:lstStyle>
            <a:lvl1pPr algn="l" defTabSz="936625">
              <a:defRPr sz="1200" b="0">
                <a:solidFill>
                  <a:schemeClr val="tx1"/>
                </a:solidFill>
                <a:latin typeface="Times New Roman" pitchFamily="18" charset="0"/>
              </a:defRPr>
            </a:lvl1pPr>
          </a:lstStyle>
          <a:p>
            <a:endParaRPr lang="en-US" altLang="en-US"/>
          </a:p>
        </p:txBody>
      </p:sp>
      <p:sp>
        <p:nvSpPr>
          <p:cNvPr id="59395" name="Rectangle 3"/>
          <p:cNvSpPr>
            <a:spLocks noGrp="1" noChangeArrowheads="1"/>
          </p:cNvSpPr>
          <p:nvPr>
            <p:ph type="dt" sz="quarter" idx="1"/>
          </p:nvPr>
        </p:nvSpPr>
        <p:spPr bwMode="auto">
          <a:xfrm>
            <a:off x="3987800" y="0"/>
            <a:ext cx="304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1" tIns="46771" rIns="93541" bIns="46771" numCol="1" anchor="t" anchorCtr="0" compatLnSpc="1">
            <a:prstTxWarp prst="textNoShape">
              <a:avLst/>
            </a:prstTxWarp>
          </a:bodyPr>
          <a:lstStyle>
            <a:lvl1pPr algn="r" defTabSz="936625">
              <a:defRPr sz="1200" b="0">
                <a:solidFill>
                  <a:schemeClr val="tx1"/>
                </a:solidFill>
                <a:latin typeface="Times New Roman" pitchFamily="18" charset="0"/>
              </a:defRPr>
            </a:lvl1pPr>
          </a:lstStyle>
          <a:p>
            <a:endParaRPr lang="en-US" altLang="en-US"/>
          </a:p>
        </p:txBody>
      </p:sp>
      <p:sp>
        <p:nvSpPr>
          <p:cNvPr id="59396" name="Rectangle 4"/>
          <p:cNvSpPr>
            <a:spLocks noGrp="1" noChangeArrowheads="1"/>
          </p:cNvSpPr>
          <p:nvPr>
            <p:ph type="ftr" sz="quarter" idx="2"/>
          </p:nvPr>
        </p:nvSpPr>
        <p:spPr bwMode="auto">
          <a:xfrm>
            <a:off x="0" y="8843963"/>
            <a:ext cx="30480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1" tIns="46771" rIns="93541" bIns="46771" numCol="1" anchor="b" anchorCtr="0" compatLnSpc="1">
            <a:prstTxWarp prst="textNoShape">
              <a:avLst/>
            </a:prstTxWarp>
          </a:bodyPr>
          <a:lstStyle>
            <a:lvl1pPr algn="l" defTabSz="936625">
              <a:defRPr sz="1200" b="0">
                <a:solidFill>
                  <a:schemeClr val="tx1"/>
                </a:solidFill>
                <a:latin typeface="Times New Roman" pitchFamily="18" charset="0"/>
              </a:defRPr>
            </a:lvl1pPr>
          </a:lstStyle>
          <a:p>
            <a:endParaRPr lang="en-US" altLang="en-US"/>
          </a:p>
        </p:txBody>
      </p:sp>
      <p:sp>
        <p:nvSpPr>
          <p:cNvPr id="59397" name="Rectangle 5"/>
          <p:cNvSpPr>
            <a:spLocks noGrp="1" noChangeArrowheads="1"/>
          </p:cNvSpPr>
          <p:nvPr>
            <p:ph type="sldNum" sz="quarter" idx="3"/>
          </p:nvPr>
        </p:nvSpPr>
        <p:spPr bwMode="auto">
          <a:xfrm>
            <a:off x="3987800" y="8843963"/>
            <a:ext cx="30480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1" tIns="46771" rIns="93541" bIns="46771" numCol="1" anchor="b" anchorCtr="0" compatLnSpc="1">
            <a:prstTxWarp prst="textNoShape">
              <a:avLst/>
            </a:prstTxWarp>
          </a:bodyPr>
          <a:lstStyle>
            <a:lvl1pPr algn="r" defTabSz="936625">
              <a:defRPr sz="1200" b="0">
                <a:solidFill>
                  <a:schemeClr val="tx1"/>
                </a:solidFill>
                <a:latin typeface="Times New Roman" pitchFamily="18" charset="0"/>
              </a:defRPr>
            </a:lvl1pPr>
          </a:lstStyle>
          <a:p>
            <a:fld id="{84DF5EDD-EC60-4E05-A002-A85D0BA00167}" type="slidenum">
              <a:rPr lang="en-US" altLang="en-US"/>
              <a:pPr/>
              <a:t>‹#›</a:t>
            </a:fld>
            <a:endParaRPr lang="en-US" altLang="en-US"/>
          </a:p>
        </p:txBody>
      </p:sp>
    </p:spTree>
    <p:extLst>
      <p:ext uri="{BB962C8B-B14F-4D97-AF65-F5344CB8AC3E}">
        <p14:creationId xmlns:p14="http://schemas.microsoft.com/office/powerpoint/2010/main" val="3956531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304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1" tIns="46771" rIns="93541" bIns="46771" numCol="1" anchor="t" anchorCtr="0" compatLnSpc="1">
            <a:prstTxWarp prst="textNoShape">
              <a:avLst/>
            </a:prstTxWarp>
          </a:bodyPr>
          <a:lstStyle>
            <a:lvl1pPr algn="l" defTabSz="936625" eaLnBrk="0" hangingPunct="0">
              <a:defRPr sz="1200" b="0">
                <a:solidFill>
                  <a:schemeClr val="tx1"/>
                </a:solidFill>
                <a:latin typeface="Times New Roman" pitchFamily="18" charset="0"/>
              </a:defRPr>
            </a:lvl1pPr>
          </a:lstStyle>
          <a:p>
            <a:endParaRPr lang="en-US" altLang="en-US"/>
          </a:p>
        </p:txBody>
      </p:sp>
      <p:sp>
        <p:nvSpPr>
          <p:cNvPr id="195587" name="Rectangle 3"/>
          <p:cNvSpPr>
            <a:spLocks noGrp="1" noChangeArrowheads="1"/>
          </p:cNvSpPr>
          <p:nvPr>
            <p:ph type="dt" idx="1"/>
          </p:nvPr>
        </p:nvSpPr>
        <p:spPr bwMode="auto">
          <a:xfrm>
            <a:off x="3987800" y="0"/>
            <a:ext cx="304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1" tIns="46771" rIns="93541" bIns="46771" numCol="1" anchor="t" anchorCtr="0" compatLnSpc="1">
            <a:prstTxWarp prst="textNoShape">
              <a:avLst/>
            </a:prstTxWarp>
          </a:bodyPr>
          <a:lstStyle>
            <a:lvl1pPr algn="r" defTabSz="936625" eaLnBrk="0" hangingPunct="0">
              <a:defRPr sz="1200" b="0">
                <a:solidFill>
                  <a:schemeClr val="tx1"/>
                </a:solidFill>
                <a:latin typeface="Times New Roman" pitchFamily="18" charset="0"/>
              </a:defRPr>
            </a:lvl1pPr>
          </a:lstStyle>
          <a:p>
            <a:endParaRPr lang="en-US" altLang="en-US"/>
          </a:p>
        </p:txBody>
      </p:sp>
      <p:sp>
        <p:nvSpPr>
          <p:cNvPr id="195588" name="Rectangle 4"/>
          <p:cNvSpPr>
            <a:spLocks noGrp="1" noRot="1" noChangeAspect="1" noChangeArrowheads="1" noTextEdit="1"/>
          </p:cNvSpPr>
          <p:nvPr>
            <p:ph type="sldImg" idx="2"/>
          </p:nvPr>
        </p:nvSpPr>
        <p:spPr bwMode="auto">
          <a:xfrm>
            <a:off x="119062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5589" name="Rectangle 5"/>
          <p:cNvSpPr>
            <a:spLocks noGrp="1" noChangeArrowheads="1"/>
          </p:cNvSpPr>
          <p:nvPr>
            <p:ph type="body" sz="quarter" idx="3"/>
          </p:nvPr>
        </p:nvSpPr>
        <p:spPr bwMode="auto">
          <a:xfrm>
            <a:off x="938213" y="4421188"/>
            <a:ext cx="5159375"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1" tIns="46771" rIns="93541" bIns="4677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5590" name="Rectangle 6"/>
          <p:cNvSpPr>
            <a:spLocks noGrp="1" noChangeArrowheads="1"/>
          </p:cNvSpPr>
          <p:nvPr>
            <p:ph type="ftr" sz="quarter" idx="4"/>
          </p:nvPr>
        </p:nvSpPr>
        <p:spPr bwMode="auto">
          <a:xfrm>
            <a:off x="0" y="8843963"/>
            <a:ext cx="30480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1" tIns="46771" rIns="93541" bIns="46771" numCol="1" anchor="b" anchorCtr="0" compatLnSpc="1">
            <a:prstTxWarp prst="textNoShape">
              <a:avLst/>
            </a:prstTxWarp>
          </a:bodyPr>
          <a:lstStyle>
            <a:lvl1pPr algn="l" defTabSz="936625" eaLnBrk="0" hangingPunct="0">
              <a:defRPr sz="1200" b="0">
                <a:solidFill>
                  <a:schemeClr val="tx1"/>
                </a:solidFill>
                <a:latin typeface="Times New Roman" pitchFamily="18" charset="0"/>
              </a:defRPr>
            </a:lvl1pPr>
          </a:lstStyle>
          <a:p>
            <a:endParaRPr lang="en-US" altLang="en-US"/>
          </a:p>
        </p:txBody>
      </p:sp>
      <p:sp>
        <p:nvSpPr>
          <p:cNvPr id="195591" name="Rectangle 7"/>
          <p:cNvSpPr>
            <a:spLocks noGrp="1" noChangeArrowheads="1"/>
          </p:cNvSpPr>
          <p:nvPr>
            <p:ph type="sldNum" sz="quarter" idx="5"/>
          </p:nvPr>
        </p:nvSpPr>
        <p:spPr bwMode="auto">
          <a:xfrm>
            <a:off x="3987800" y="8843963"/>
            <a:ext cx="30480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41" tIns="46771" rIns="93541" bIns="46771" numCol="1" anchor="b" anchorCtr="0" compatLnSpc="1">
            <a:prstTxWarp prst="textNoShape">
              <a:avLst/>
            </a:prstTxWarp>
          </a:bodyPr>
          <a:lstStyle>
            <a:lvl1pPr algn="r" defTabSz="936625" eaLnBrk="0" hangingPunct="0">
              <a:defRPr sz="1200" b="0">
                <a:solidFill>
                  <a:schemeClr val="tx1"/>
                </a:solidFill>
                <a:latin typeface="Times New Roman" pitchFamily="18" charset="0"/>
              </a:defRPr>
            </a:lvl1pPr>
          </a:lstStyle>
          <a:p>
            <a:fld id="{F55D5783-9359-471D-BD7E-394A6E3957E7}" type="slidenum">
              <a:rPr lang="en-US" altLang="en-US"/>
              <a:pPr/>
              <a:t>‹#›</a:t>
            </a:fld>
            <a:endParaRPr lang="en-US" altLang="en-US"/>
          </a:p>
        </p:txBody>
      </p:sp>
    </p:spTree>
    <p:extLst>
      <p:ext uri="{BB962C8B-B14F-4D97-AF65-F5344CB8AC3E}">
        <p14:creationId xmlns:p14="http://schemas.microsoft.com/office/powerpoint/2010/main" val="28039346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71CA1-7173-49C8-BA13-1BFF67D32154}" type="slidenum">
              <a:rPr lang="en-US" altLang="en-US"/>
              <a:pPr/>
              <a:t>3</a:t>
            </a:fld>
            <a:endParaRPr lang="en-US" alt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8239F-A762-4FDD-81A6-928FF7328EB6}" type="slidenum">
              <a:rPr lang="en-US" altLang="en-US"/>
              <a:pPr/>
              <a:t>12</a:t>
            </a:fld>
            <a:endParaRPr lang="en-US" altLang="en-US"/>
          </a:p>
        </p:txBody>
      </p:sp>
      <p:sp>
        <p:nvSpPr>
          <p:cNvPr id="1084418" name="Rectangle 2"/>
          <p:cNvSpPr>
            <a:spLocks noGrp="1" noRot="1" noChangeAspect="1" noChangeArrowheads="1" noTextEdit="1"/>
          </p:cNvSpPr>
          <p:nvPr>
            <p:ph type="sldImg"/>
          </p:nvPr>
        </p:nvSpPr>
        <p:spPr>
          <a:xfrm>
            <a:off x="1192213" y="698500"/>
            <a:ext cx="4656137" cy="3492500"/>
          </a:xfrm>
          <a:ln/>
        </p:spPr>
      </p:sp>
      <p:sp>
        <p:nvSpPr>
          <p:cNvPr id="1084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8C023-F557-4095-B82D-3D61880E4B5A}" type="slidenum">
              <a:rPr lang="en-US" altLang="en-US"/>
              <a:pPr/>
              <a:t>14</a:t>
            </a:fld>
            <a:endParaRPr lang="en-US" altLang="en-US"/>
          </a:p>
        </p:txBody>
      </p:sp>
      <p:sp>
        <p:nvSpPr>
          <p:cNvPr id="1252354" name="Rectangle 2"/>
          <p:cNvSpPr>
            <a:spLocks noGrp="1" noRot="1" noChangeAspect="1" noChangeArrowheads="1" noTextEdit="1"/>
          </p:cNvSpPr>
          <p:nvPr>
            <p:ph type="sldImg"/>
          </p:nvPr>
        </p:nvSpPr>
        <p:spPr>
          <a:xfrm>
            <a:off x="1190625" y="696913"/>
            <a:ext cx="4656138" cy="3492500"/>
          </a:xfrm>
          <a:ln w="12700" cap="flat"/>
        </p:spPr>
      </p:sp>
      <p:sp>
        <p:nvSpPr>
          <p:cNvPr id="1252355" name="Rectangle 3"/>
          <p:cNvSpPr>
            <a:spLocks noGrp="1" noChangeArrowheads="1"/>
          </p:cNvSpPr>
          <p:nvPr>
            <p:ph type="body" idx="1"/>
          </p:nvPr>
        </p:nvSpPr>
        <p:spPr>
          <a:xfrm>
            <a:off x="938213" y="4421188"/>
            <a:ext cx="5159375" cy="4191000"/>
          </a:xfrm>
          <a:ln/>
        </p:spPr>
        <p:txBody>
          <a:bodyPr lIns="93710" tIns="48471" rIns="93710" bIns="48471"/>
          <a:lstStyle/>
          <a:p>
            <a:pPr defTabSz="903288"/>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39874-1D8F-4923-8308-B29133EA3B73}" type="slidenum">
              <a:rPr lang="en-US" altLang="en-US"/>
              <a:pPr/>
              <a:t>16</a:t>
            </a:fld>
            <a:endParaRPr lang="en-US" altLang="en-US"/>
          </a:p>
        </p:txBody>
      </p:sp>
      <p:sp>
        <p:nvSpPr>
          <p:cNvPr id="1250306" name="Rectangle 2"/>
          <p:cNvSpPr>
            <a:spLocks noGrp="1" noRot="1" noChangeAspec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
        <p:nvSpPr>
          <p:cNvPr id="1250307" name="Rectangle 3"/>
          <p:cNvSpPr>
            <a:spLocks noGrp="1" noChangeArrowheads="1"/>
          </p:cNvSpPr>
          <p:nvPr>
            <p:ph type="body" idx="1"/>
          </p:nvPr>
        </p:nvSpPr>
        <p:spPr>
          <a:ln/>
        </p:spPr>
        <p:txBody>
          <a:bodyPr lIns="93765" tIns="48499" rIns="93765" bIns="48499"/>
          <a:lstStyle/>
          <a:p>
            <a:pPr defTabSz="903288"/>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B97AF-6389-422E-A715-FA9C7065F643}" type="slidenum">
              <a:rPr lang="en-US" altLang="en-US"/>
              <a:pPr/>
              <a:t>18</a:t>
            </a:fld>
            <a:endParaRPr lang="en-US" altLang="en-US"/>
          </a:p>
        </p:txBody>
      </p:sp>
      <p:sp>
        <p:nvSpPr>
          <p:cNvPr id="1213442" name="Rectangle 1026"/>
          <p:cNvSpPr>
            <a:spLocks noGrp="1" noRot="1" noChangeAspect="1" noChangeArrowheads="1" noTextEdit="1"/>
          </p:cNvSpPr>
          <p:nvPr>
            <p:ph type="sldImg"/>
          </p:nvPr>
        </p:nvSpPr>
        <p:spPr>
          <a:xfrm>
            <a:off x="1192213" y="698500"/>
            <a:ext cx="4656137" cy="3492500"/>
          </a:xfrm>
          <a:ln/>
        </p:spPr>
      </p:sp>
      <p:sp>
        <p:nvSpPr>
          <p:cNvPr id="1213443" name="Rectangle 1027"/>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F3B8A-8BAD-448E-9890-085C1A9C12DA}" type="slidenum">
              <a:rPr lang="en-US" altLang="en-US"/>
              <a:pPr/>
              <a:t>22</a:t>
            </a:fld>
            <a:endParaRPr lang="en-US" altLang="en-US"/>
          </a:p>
        </p:txBody>
      </p:sp>
      <p:sp>
        <p:nvSpPr>
          <p:cNvPr id="1395714" name="Rectangle 2"/>
          <p:cNvSpPr>
            <a:spLocks noGrp="1" noRot="1" noChangeAspect="1" noChangeArrowheads="1" noTextEdit="1"/>
          </p:cNvSpPr>
          <p:nvPr>
            <p:ph type="sldImg"/>
          </p:nvPr>
        </p:nvSpPr>
        <p:spPr>
          <a:ln/>
        </p:spPr>
      </p:sp>
      <p:sp>
        <p:nvSpPr>
          <p:cNvPr id="139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455AB-A3FF-471D-914C-87BB0D9F5A18}" type="slidenum">
              <a:rPr lang="en-US" altLang="en-US"/>
              <a:pPr/>
              <a:t>23</a:t>
            </a:fld>
            <a:endParaRPr lang="en-US" altLang="en-US"/>
          </a:p>
        </p:txBody>
      </p:sp>
      <p:sp>
        <p:nvSpPr>
          <p:cNvPr id="1068034" name="Rectangle 2"/>
          <p:cNvSpPr>
            <a:spLocks noGrp="1" noRot="1" noChangeAspect="1" noChangeArrowheads="1" noTextEdit="1"/>
          </p:cNvSpPr>
          <p:nvPr>
            <p:ph type="sldImg"/>
          </p:nvPr>
        </p:nvSpPr>
        <p:spPr>
          <a:xfrm>
            <a:off x="1192213" y="698500"/>
            <a:ext cx="4656137" cy="3492500"/>
          </a:xfrm>
          <a:ln/>
        </p:spPr>
      </p:sp>
      <p:sp>
        <p:nvSpPr>
          <p:cNvPr id="1068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FD28E-9B7A-4014-BD88-06733F85644E}" type="slidenum">
              <a:rPr lang="en-US" altLang="en-US"/>
              <a:pPr/>
              <a:t>24</a:t>
            </a:fld>
            <a:endParaRPr lang="en-US" altLang="en-US"/>
          </a:p>
        </p:txBody>
      </p:sp>
      <p:sp>
        <p:nvSpPr>
          <p:cNvPr id="1070082" name="Rectangle 2"/>
          <p:cNvSpPr>
            <a:spLocks noGrp="1" noRot="1" noChangeAspect="1" noChangeArrowheads="1" noTextEdit="1"/>
          </p:cNvSpPr>
          <p:nvPr>
            <p:ph type="sldImg"/>
          </p:nvPr>
        </p:nvSpPr>
        <p:spPr>
          <a:xfrm>
            <a:off x="1192213" y="698500"/>
            <a:ext cx="4656137" cy="3492500"/>
          </a:xfrm>
          <a:ln/>
        </p:spPr>
      </p:sp>
      <p:sp>
        <p:nvSpPr>
          <p:cNvPr id="1070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91F5D-59CD-4199-9FD2-E0AD17A26B40}" type="slidenum">
              <a:rPr lang="en-US" altLang="en-US"/>
              <a:pPr/>
              <a:t>25</a:t>
            </a:fld>
            <a:endParaRPr lang="en-US" altLang="en-US"/>
          </a:p>
        </p:txBody>
      </p:sp>
      <p:sp>
        <p:nvSpPr>
          <p:cNvPr id="1086466" name="Rectangle 2"/>
          <p:cNvSpPr>
            <a:spLocks noGrp="1" noRot="1" noChangeAspect="1" noChangeArrowheads="1" noTextEdit="1"/>
          </p:cNvSpPr>
          <p:nvPr>
            <p:ph type="sldImg"/>
          </p:nvPr>
        </p:nvSpPr>
        <p:spPr>
          <a:xfrm>
            <a:off x="1192213" y="698500"/>
            <a:ext cx="4656137" cy="3492500"/>
          </a:xfrm>
          <a:ln/>
        </p:spPr>
      </p:sp>
      <p:sp>
        <p:nvSpPr>
          <p:cNvPr id="1086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A13FA-B626-466A-A79D-16CD74173691}" type="slidenum">
              <a:rPr lang="en-US" altLang="en-US"/>
              <a:pPr/>
              <a:t>26</a:t>
            </a:fld>
            <a:endParaRPr lang="en-US" altLang="en-US"/>
          </a:p>
        </p:txBody>
      </p:sp>
      <p:sp>
        <p:nvSpPr>
          <p:cNvPr id="1088514" name="Rectangle 1026"/>
          <p:cNvSpPr>
            <a:spLocks noGrp="1" noRot="1" noChangeAspect="1" noChangeArrowheads="1" noTextEdit="1"/>
          </p:cNvSpPr>
          <p:nvPr>
            <p:ph type="sldImg"/>
          </p:nvPr>
        </p:nvSpPr>
        <p:spPr>
          <a:xfrm>
            <a:off x="1192213" y="698500"/>
            <a:ext cx="4656137" cy="3492500"/>
          </a:xfrm>
          <a:ln/>
        </p:spPr>
      </p:sp>
      <p:sp>
        <p:nvSpPr>
          <p:cNvPr id="1088515" name="Rectangle 1027"/>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AC69B-F3AE-4B49-A968-F57792E0692A}" type="slidenum">
              <a:rPr lang="en-US" altLang="en-US"/>
              <a:pPr/>
              <a:t>27</a:t>
            </a:fld>
            <a:endParaRPr lang="en-US" altLang="en-US"/>
          </a:p>
        </p:txBody>
      </p:sp>
      <p:sp>
        <p:nvSpPr>
          <p:cNvPr id="1104898" name="Rectangle 2"/>
          <p:cNvSpPr>
            <a:spLocks noGrp="1" noRot="1" noChangeAspect="1" noChangeArrowheads="1" noTextEdit="1"/>
          </p:cNvSpPr>
          <p:nvPr>
            <p:ph type="sldImg"/>
          </p:nvPr>
        </p:nvSpPr>
        <p:spPr>
          <a:xfrm>
            <a:off x="1192213" y="698500"/>
            <a:ext cx="4656137" cy="3492500"/>
          </a:xfrm>
          <a:ln/>
        </p:spPr>
      </p:sp>
      <p:sp>
        <p:nvSpPr>
          <p:cNvPr id="1104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0651F-6C5C-4F91-A6E8-DE5FE5970C9F}" type="slidenum">
              <a:rPr lang="en-US" altLang="en-US"/>
              <a:pPr/>
              <a:t>4</a:t>
            </a:fld>
            <a:endParaRPr lang="en-US" altLang="en-US"/>
          </a:p>
        </p:txBody>
      </p:sp>
      <p:sp>
        <p:nvSpPr>
          <p:cNvPr id="1076226" name="Rectangle 2"/>
          <p:cNvSpPr>
            <a:spLocks noGrp="1" noRot="1" noChangeAspect="1" noChangeArrowheads="1" noTextEdit="1"/>
          </p:cNvSpPr>
          <p:nvPr>
            <p:ph type="sldImg"/>
          </p:nvPr>
        </p:nvSpPr>
        <p:spPr>
          <a:xfrm>
            <a:off x="1192213" y="698500"/>
            <a:ext cx="4656137" cy="3492500"/>
          </a:xfrm>
          <a:ln/>
        </p:spPr>
      </p:sp>
      <p:sp>
        <p:nvSpPr>
          <p:cNvPr id="1076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54260-28B8-4C26-9E95-E057AE04C6F7}" type="slidenum">
              <a:rPr lang="en-US" altLang="en-US"/>
              <a:pPr/>
              <a:t>28</a:t>
            </a:fld>
            <a:endParaRPr lang="en-US" altLang="en-US"/>
          </a:p>
        </p:txBody>
      </p:sp>
      <p:sp>
        <p:nvSpPr>
          <p:cNvPr id="1106946" name="Rectangle 2"/>
          <p:cNvSpPr>
            <a:spLocks noGrp="1" noRot="1" noChangeAspect="1" noChangeArrowheads="1" noTextEdit="1"/>
          </p:cNvSpPr>
          <p:nvPr>
            <p:ph type="sldImg"/>
          </p:nvPr>
        </p:nvSpPr>
        <p:spPr>
          <a:xfrm>
            <a:off x="1192213" y="698500"/>
            <a:ext cx="4656137" cy="3492500"/>
          </a:xfrm>
          <a:ln/>
        </p:spPr>
      </p:sp>
      <p:sp>
        <p:nvSpPr>
          <p:cNvPr id="1106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A0206-924C-4F64-A58F-66CB0934C86D}" type="slidenum">
              <a:rPr lang="en-US" altLang="en-US"/>
              <a:pPr/>
              <a:t>29</a:t>
            </a:fld>
            <a:endParaRPr lang="en-US" altLang="en-US"/>
          </a:p>
        </p:txBody>
      </p:sp>
      <p:sp>
        <p:nvSpPr>
          <p:cNvPr id="1295362" name="Rectangle 1026"/>
          <p:cNvSpPr>
            <a:spLocks noGrp="1" noRot="1" noChangeAspect="1" noChangeArrowheads="1" noTextEdit="1"/>
          </p:cNvSpPr>
          <p:nvPr>
            <p:ph type="sldImg"/>
          </p:nvPr>
        </p:nvSpPr>
        <p:spPr>
          <a:xfrm>
            <a:off x="1192213" y="698500"/>
            <a:ext cx="4656137" cy="3492500"/>
          </a:xfrm>
          <a:ln/>
        </p:spPr>
      </p:sp>
      <p:sp>
        <p:nvSpPr>
          <p:cNvPr id="1295363" name="Rectangle 1027"/>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B30FE-6E62-42C6-BD97-CA4C7A12F58F}" type="slidenum">
              <a:rPr lang="en-US" altLang="en-US"/>
              <a:pPr/>
              <a:t>30</a:t>
            </a:fld>
            <a:endParaRPr lang="en-US" altLang="en-US"/>
          </a:p>
        </p:txBody>
      </p:sp>
      <p:sp>
        <p:nvSpPr>
          <p:cNvPr id="1115138" name="Rectangle 2"/>
          <p:cNvSpPr>
            <a:spLocks noGrp="1" noRot="1" noChangeAspect="1" noChangeArrowheads="1" noTextEdit="1"/>
          </p:cNvSpPr>
          <p:nvPr>
            <p:ph type="sldImg"/>
          </p:nvPr>
        </p:nvSpPr>
        <p:spPr>
          <a:xfrm>
            <a:off x="1192213" y="698500"/>
            <a:ext cx="4656137" cy="3492500"/>
          </a:xfrm>
          <a:ln/>
        </p:spPr>
      </p:sp>
      <p:sp>
        <p:nvSpPr>
          <p:cNvPr id="1115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7F01F-A19C-485D-8960-BE522DEEDB2F}" type="slidenum">
              <a:rPr lang="en-US" altLang="en-US"/>
              <a:pPr/>
              <a:t>31</a:t>
            </a:fld>
            <a:endParaRPr lang="en-US" altLang="en-US"/>
          </a:p>
        </p:txBody>
      </p:sp>
      <p:sp>
        <p:nvSpPr>
          <p:cNvPr id="1117186" name="Rectangle 2"/>
          <p:cNvSpPr>
            <a:spLocks noGrp="1" noRot="1" noChangeAspect="1" noChangeArrowheads="1" noTextEdit="1"/>
          </p:cNvSpPr>
          <p:nvPr>
            <p:ph type="sldImg"/>
          </p:nvPr>
        </p:nvSpPr>
        <p:spPr>
          <a:xfrm>
            <a:off x="1192213" y="698500"/>
            <a:ext cx="4656137" cy="3492500"/>
          </a:xfrm>
          <a:ln/>
        </p:spPr>
      </p:sp>
      <p:sp>
        <p:nvSpPr>
          <p:cNvPr id="1117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2B9A0-87BB-4233-B648-3E52BA316800}" type="slidenum">
              <a:rPr lang="en-US" altLang="en-US"/>
              <a:pPr/>
              <a:t>32</a:t>
            </a:fld>
            <a:endParaRPr lang="en-US" altLang="en-US"/>
          </a:p>
        </p:txBody>
      </p:sp>
      <p:sp>
        <p:nvSpPr>
          <p:cNvPr id="1119234" name="Rectangle 2"/>
          <p:cNvSpPr>
            <a:spLocks noGrp="1" noRot="1" noChangeAspect="1" noChangeArrowheads="1" noTextEdit="1"/>
          </p:cNvSpPr>
          <p:nvPr>
            <p:ph type="sldImg"/>
          </p:nvPr>
        </p:nvSpPr>
        <p:spPr>
          <a:xfrm>
            <a:off x="1192213" y="698500"/>
            <a:ext cx="4656137" cy="3492500"/>
          </a:xfrm>
          <a:ln/>
        </p:spPr>
      </p:sp>
      <p:sp>
        <p:nvSpPr>
          <p:cNvPr id="1119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1974C-357A-416C-9CCE-307A915E33EC}" type="slidenum">
              <a:rPr lang="en-US" altLang="en-US"/>
              <a:pPr/>
              <a:t>33</a:t>
            </a:fld>
            <a:endParaRPr lang="en-US" altLang="en-US"/>
          </a:p>
        </p:txBody>
      </p:sp>
      <p:sp>
        <p:nvSpPr>
          <p:cNvPr id="1121282" name="Rectangle 2"/>
          <p:cNvSpPr>
            <a:spLocks noGrp="1" noRot="1" noChangeAspect="1" noChangeArrowheads="1" noTextEdit="1"/>
          </p:cNvSpPr>
          <p:nvPr>
            <p:ph type="sldImg"/>
          </p:nvPr>
        </p:nvSpPr>
        <p:spPr>
          <a:xfrm>
            <a:off x="1192213" y="698500"/>
            <a:ext cx="4656137" cy="3492500"/>
          </a:xfrm>
          <a:ln/>
        </p:spPr>
      </p:sp>
      <p:sp>
        <p:nvSpPr>
          <p:cNvPr id="1121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76A9E-2C8C-4BA4-9805-FA951514A233}" type="slidenum">
              <a:rPr lang="en-US" altLang="en-US"/>
              <a:pPr/>
              <a:t>34</a:t>
            </a:fld>
            <a:endParaRPr lang="en-US" altLang="en-US"/>
          </a:p>
        </p:txBody>
      </p:sp>
      <p:sp>
        <p:nvSpPr>
          <p:cNvPr id="1123330" name="Rectangle 2"/>
          <p:cNvSpPr>
            <a:spLocks noGrp="1" noRot="1" noChangeAspect="1" noChangeArrowheads="1" noTextEdit="1"/>
          </p:cNvSpPr>
          <p:nvPr>
            <p:ph type="sldImg"/>
          </p:nvPr>
        </p:nvSpPr>
        <p:spPr>
          <a:xfrm>
            <a:off x="1192213" y="698500"/>
            <a:ext cx="4656137" cy="3492500"/>
          </a:xfrm>
          <a:ln/>
        </p:spPr>
      </p:sp>
      <p:sp>
        <p:nvSpPr>
          <p:cNvPr id="1123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EBEE2-E885-43EF-BD37-268E6E487EB6}" type="slidenum">
              <a:rPr lang="en-US" altLang="en-US"/>
              <a:pPr/>
              <a:t>35</a:t>
            </a:fld>
            <a:endParaRPr lang="en-US" altLang="en-US"/>
          </a:p>
        </p:txBody>
      </p:sp>
      <p:sp>
        <p:nvSpPr>
          <p:cNvPr id="1125378" name="Rectangle 2"/>
          <p:cNvSpPr>
            <a:spLocks noGrp="1" noRot="1" noChangeAspect="1" noChangeArrowheads="1" noTextEdit="1"/>
          </p:cNvSpPr>
          <p:nvPr>
            <p:ph type="sldImg"/>
          </p:nvPr>
        </p:nvSpPr>
        <p:spPr>
          <a:xfrm>
            <a:off x="1192213" y="698500"/>
            <a:ext cx="4656137" cy="3492500"/>
          </a:xfrm>
          <a:ln/>
        </p:spPr>
      </p:sp>
      <p:sp>
        <p:nvSpPr>
          <p:cNvPr id="1125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5F414F1-1C59-443F-AA4B-A95010D463F9}" type="slidenum">
              <a:rPr lang="en-US" altLang="en-US"/>
              <a:pPr/>
              <a:t>36</a:t>
            </a:fld>
            <a:endParaRPr lang="en-US" altLang="en-US"/>
          </a:p>
        </p:txBody>
      </p:sp>
      <p:sp>
        <p:nvSpPr>
          <p:cNvPr id="1127426" name="Rectangle 2"/>
          <p:cNvSpPr>
            <a:spLocks noChangeArrowheads="1"/>
          </p:cNvSpPr>
          <p:nvPr/>
        </p:nvSpPr>
        <p:spPr bwMode="auto">
          <a:xfrm>
            <a:off x="3987800" y="0"/>
            <a:ext cx="304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27" name="Rectangle 3"/>
          <p:cNvSpPr>
            <a:spLocks noChangeArrowheads="1"/>
          </p:cNvSpPr>
          <p:nvPr/>
        </p:nvSpPr>
        <p:spPr bwMode="auto">
          <a:xfrm>
            <a:off x="3987800" y="8842375"/>
            <a:ext cx="3048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488" tIns="0" rIns="19488" bIns="0" anchor="b"/>
          <a:lstStyle/>
          <a:p>
            <a:pPr algn="r" defTabSz="936625" eaLnBrk="0" hangingPunct="0"/>
            <a:r>
              <a:rPr lang="en-US" altLang="en-US" sz="1000" b="0" i="1">
                <a:solidFill>
                  <a:schemeClr val="tx1"/>
                </a:solidFill>
                <a:latin typeface="Times New Roman" pitchFamily="18" charset="0"/>
              </a:rPr>
              <a:t>25</a:t>
            </a:r>
          </a:p>
        </p:txBody>
      </p:sp>
      <p:sp>
        <p:nvSpPr>
          <p:cNvPr id="1127428" name="Rectangle 4"/>
          <p:cNvSpPr>
            <a:spLocks noChangeArrowheads="1"/>
          </p:cNvSpPr>
          <p:nvPr/>
        </p:nvSpPr>
        <p:spPr bwMode="auto">
          <a:xfrm>
            <a:off x="0" y="8842375"/>
            <a:ext cx="3048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29" name="Rectangle 5"/>
          <p:cNvSpPr>
            <a:spLocks noChangeArrowheads="1"/>
          </p:cNvSpPr>
          <p:nvPr/>
        </p:nvSpPr>
        <p:spPr bwMode="auto">
          <a:xfrm>
            <a:off x="0" y="0"/>
            <a:ext cx="304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30" name="Rectangle 6"/>
          <p:cNvSpPr>
            <a:spLocks noGrp="1" noRot="1" noChangeAspect="1" noChangeArrowheads="1" noTextEdit="1"/>
          </p:cNvSpPr>
          <p:nvPr>
            <p:ph type="sldImg"/>
          </p:nvPr>
        </p:nvSpPr>
        <p:spPr>
          <a:xfrm>
            <a:off x="1200150" y="704850"/>
            <a:ext cx="4638675" cy="3478213"/>
          </a:xfrm>
          <a:ln w="12700" cap="flat">
            <a:solidFill>
              <a:schemeClr val="tx1"/>
            </a:solidFill>
          </a:ln>
          <a:extLst>
            <a:ext uri="{909E8E84-426E-40DD-AFC4-6F175D3DCCD1}">
              <a14:hiddenFill xmlns:a14="http://schemas.microsoft.com/office/drawing/2010/main">
                <a:noFill/>
              </a14:hiddenFill>
            </a:ext>
          </a:extLst>
        </p:spPr>
      </p:sp>
      <p:sp>
        <p:nvSpPr>
          <p:cNvPr id="1127431" name="Rectangle 7"/>
          <p:cNvSpPr>
            <a:spLocks noGrp="1" noChangeArrowheads="1"/>
          </p:cNvSpPr>
          <p:nvPr>
            <p:ph type="body" idx="1"/>
          </p:nvPr>
        </p:nvSpPr>
        <p:spPr>
          <a:xfrm>
            <a:off x="938213" y="4421188"/>
            <a:ext cx="5159375" cy="4192587"/>
          </a:xfrm>
          <a:ln/>
        </p:spPr>
        <p:txBody>
          <a:bodyPr lIns="64959" tIns="32480" rIns="64959" bIns="32480"/>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A79DB-47DD-425C-A147-D9C98E00487D}" type="slidenum">
              <a:rPr lang="en-US" altLang="en-US"/>
              <a:pPr/>
              <a:t>37</a:t>
            </a:fld>
            <a:endParaRPr lang="en-US" altLang="en-US"/>
          </a:p>
        </p:txBody>
      </p:sp>
      <p:sp>
        <p:nvSpPr>
          <p:cNvPr id="1129474" name="Rectangle 2"/>
          <p:cNvSpPr>
            <a:spLocks noGrp="1" noRot="1" noChangeAspect="1" noChangeArrowheads="1" noTextEdit="1"/>
          </p:cNvSpPr>
          <p:nvPr>
            <p:ph type="sldImg"/>
          </p:nvPr>
        </p:nvSpPr>
        <p:spPr>
          <a:xfrm>
            <a:off x="1192213" y="698500"/>
            <a:ext cx="4656137" cy="3492500"/>
          </a:xfrm>
          <a:ln/>
        </p:spPr>
      </p:sp>
      <p:sp>
        <p:nvSpPr>
          <p:cNvPr id="1129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06530-A661-4643-AE8B-61D8CF2AAAF5}" type="slidenum">
              <a:rPr lang="en-US" altLang="en-US"/>
              <a:pPr/>
              <a:t>5</a:t>
            </a:fld>
            <a:endParaRPr lang="en-US" altLang="en-US"/>
          </a:p>
        </p:txBody>
      </p:sp>
      <p:sp>
        <p:nvSpPr>
          <p:cNvPr id="1078274" name="Rectangle 2"/>
          <p:cNvSpPr>
            <a:spLocks noGrp="1" noRot="1" noChangeAspect="1" noChangeArrowheads="1" noTextEdit="1"/>
          </p:cNvSpPr>
          <p:nvPr>
            <p:ph type="sldImg"/>
          </p:nvPr>
        </p:nvSpPr>
        <p:spPr>
          <a:xfrm>
            <a:off x="1192213" y="698500"/>
            <a:ext cx="4656137" cy="3492500"/>
          </a:xfrm>
          <a:ln/>
        </p:spPr>
      </p:sp>
      <p:sp>
        <p:nvSpPr>
          <p:cNvPr id="1078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4F3C6-9822-439D-ADFC-8A6E033A5429}" type="slidenum">
              <a:rPr lang="en-US" altLang="en-US"/>
              <a:pPr/>
              <a:t>38</a:t>
            </a:fld>
            <a:endParaRPr lang="en-US" altLang="en-US"/>
          </a:p>
        </p:txBody>
      </p:sp>
      <p:sp>
        <p:nvSpPr>
          <p:cNvPr id="1131522" name="Rectangle 2"/>
          <p:cNvSpPr>
            <a:spLocks noGrp="1" noRot="1" noChangeAspect="1" noChangeArrowheads="1" noTextEdit="1"/>
          </p:cNvSpPr>
          <p:nvPr>
            <p:ph type="sldImg"/>
          </p:nvPr>
        </p:nvSpPr>
        <p:spPr>
          <a:xfrm>
            <a:off x="1192213" y="698500"/>
            <a:ext cx="4656137" cy="3492500"/>
          </a:xfrm>
          <a:ln/>
        </p:spPr>
      </p:sp>
      <p:sp>
        <p:nvSpPr>
          <p:cNvPr id="1131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E63F1-C24F-43D2-9ABF-BFF78C93AF8A}" type="slidenum">
              <a:rPr lang="en-US" altLang="en-US"/>
              <a:pPr/>
              <a:t>39</a:t>
            </a:fld>
            <a:endParaRPr lang="en-US" altLang="en-US"/>
          </a:p>
        </p:txBody>
      </p:sp>
      <p:sp>
        <p:nvSpPr>
          <p:cNvPr id="1133570" name="Rectangle 2"/>
          <p:cNvSpPr>
            <a:spLocks noGrp="1" noRot="1" noChangeAspect="1" noChangeArrowheads="1" noTextEdit="1"/>
          </p:cNvSpPr>
          <p:nvPr>
            <p:ph type="sldImg"/>
          </p:nvPr>
        </p:nvSpPr>
        <p:spPr>
          <a:xfrm>
            <a:off x="1192213" y="698500"/>
            <a:ext cx="4656137" cy="3492500"/>
          </a:xfrm>
          <a:ln/>
        </p:spPr>
      </p:sp>
      <p:sp>
        <p:nvSpPr>
          <p:cNvPr id="1133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D2DC1-1660-4EE4-8533-3B0FE988FBD9}" type="slidenum">
              <a:rPr lang="en-US" altLang="en-US"/>
              <a:pPr/>
              <a:t>40</a:t>
            </a:fld>
            <a:endParaRPr lang="en-US" altLang="en-US"/>
          </a:p>
        </p:txBody>
      </p:sp>
      <p:sp>
        <p:nvSpPr>
          <p:cNvPr id="1135618" name="Rectangle 2"/>
          <p:cNvSpPr>
            <a:spLocks noGrp="1" noRot="1" noChangeAspect="1" noChangeArrowheads="1" noTextEdit="1"/>
          </p:cNvSpPr>
          <p:nvPr>
            <p:ph type="sldImg"/>
          </p:nvPr>
        </p:nvSpPr>
        <p:spPr>
          <a:xfrm>
            <a:off x="1192213" y="698500"/>
            <a:ext cx="4656137" cy="3492500"/>
          </a:xfrm>
          <a:ln/>
        </p:spPr>
      </p:sp>
      <p:sp>
        <p:nvSpPr>
          <p:cNvPr id="11356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93B52-8EAA-41BA-84F6-A82D7D0B989D}" type="slidenum">
              <a:rPr lang="en-US" altLang="en-US"/>
              <a:pPr/>
              <a:t>41</a:t>
            </a:fld>
            <a:endParaRPr lang="en-US" altLang="en-US"/>
          </a:p>
        </p:txBody>
      </p:sp>
      <p:sp>
        <p:nvSpPr>
          <p:cNvPr id="1137666" name="Rectangle 2"/>
          <p:cNvSpPr>
            <a:spLocks noGrp="1" noRot="1" noChangeAspect="1" noChangeArrowheads="1" noTextEdit="1"/>
          </p:cNvSpPr>
          <p:nvPr>
            <p:ph type="sldImg"/>
          </p:nvPr>
        </p:nvSpPr>
        <p:spPr>
          <a:xfrm>
            <a:off x="1192213" y="698500"/>
            <a:ext cx="4656137" cy="3492500"/>
          </a:xfrm>
          <a:ln/>
        </p:spPr>
      </p:sp>
      <p:sp>
        <p:nvSpPr>
          <p:cNvPr id="1137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E6D2C5-07D9-4750-9A3D-384A2CAE14A2}" type="slidenum">
              <a:rPr lang="en-US" altLang="en-US"/>
              <a:pPr/>
              <a:t>42</a:t>
            </a:fld>
            <a:endParaRPr lang="en-US" altLang="en-US"/>
          </a:p>
        </p:txBody>
      </p:sp>
      <p:sp>
        <p:nvSpPr>
          <p:cNvPr id="1139714" name="Rectangle 2"/>
          <p:cNvSpPr>
            <a:spLocks noGrp="1" noRot="1" noChangeAspect="1" noChangeArrowheads="1" noTextEdit="1"/>
          </p:cNvSpPr>
          <p:nvPr>
            <p:ph type="sldImg"/>
          </p:nvPr>
        </p:nvSpPr>
        <p:spPr>
          <a:xfrm>
            <a:off x="1192213" y="698500"/>
            <a:ext cx="4656137" cy="3492500"/>
          </a:xfrm>
          <a:ln/>
        </p:spPr>
      </p:sp>
      <p:sp>
        <p:nvSpPr>
          <p:cNvPr id="1139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F4CEF-96C3-40EC-B856-9FBA9438BC16}" type="slidenum">
              <a:rPr lang="en-US" altLang="en-US"/>
              <a:pPr/>
              <a:t>43</a:t>
            </a:fld>
            <a:endParaRPr lang="en-US" altLang="en-US"/>
          </a:p>
        </p:txBody>
      </p:sp>
      <p:sp>
        <p:nvSpPr>
          <p:cNvPr id="1141762" name="Rectangle 2"/>
          <p:cNvSpPr>
            <a:spLocks noGrp="1" noRot="1" noChangeAspect="1" noChangeArrowheads="1" noTextEdit="1"/>
          </p:cNvSpPr>
          <p:nvPr>
            <p:ph type="sldImg"/>
          </p:nvPr>
        </p:nvSpPr>
        <p:spPr>
          <a:xfrm>
            <a:off x="1192213" y="698500"/>
            <a:ext cx="4656137" cy="3492500"/>
          </a:xfrm>
          <a:ln/>
        </p:spPr>
      </p:sp>
      <p:sp>
        <p:nvSpPr>
          <p:cNvPr id="1141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D8730-3C6C-47A9-8A10-EFC9160F0A46}" type="slidenum">
              <a:rPr lang="en-US" altLang="en-US"/>
              <a:pPr/>
              <a:t>45</a:t>
            </a:fld>
            <a:endParaRPr lang="en-US" altLang="en-US"/>
          </a:p>
        </p:txBody>
      </p:sp>
      <p:sp>
        <p:nvSpPr>
          <p:cNvPr id="1143810" name="Rectangle 2"/>
          <p:cNvSpPr>
            <a:spLocks noGrp="1" noRot="1" noChangeAspect="1" noChangeArrowheads="1" noTextEdit="1"/>
          </p:cNvSpPr>
          <p:nvPr>
            <p:ph type="sldImg"/>
          </p:nvPr>
        </p:nvSpPr>
        <p:spPr>
          <a:xfrm>
            <a:off x="1192213" y="698500"/>
            <a:ext cx="4656137" cy="3492500"/>
          </a:xfrm>
          <a:ln/>
        </p:spPr>
      </p:sp>
      <p:sp>
        <p:nvSpPr>
          <p:cNvPr id="1143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D1784AC0-98E2-44AE-A765-2C3FC430EDAF}" type="slidenum">
              <a:rPr lang="en-US" altLang="en-US"/>
              <a:pPr/>
              <a:t>48</a:t>
            </a:fld>
            <a:endParaRPr lang="en-US" altLang="en-US"/>
          </a:p>
        </p:txBody>
      </p:sp>
      <p:sp>
        <p:nvSpPr>
          <p:cNvPr id="1247234" name="Rectangle 2"/>
          <p:cNvSpPr>
            <a:spLocks noChangeArrowheads="1"/>
          </p:cNvSpPr>
          <p:nvPr/>
        </p:nvSpPr>
        <p:spPr bwMode="auto">
          <a:xfrm>
            <a:off x="3987800" y="0"/>
            <a:ext cx="304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7235" name="Rectangle 3"/>
          <p:cNvSpPr>
            <a:spLocks noChangeArrowheads="1"/>
          </p:cNvSpPr>
          <p:nvPr/>
        </p:nvSpPr>
        <p:spPr bwMode="auto">
          <a:xfrm>
            <a:off x="3987800" y="8843963"/>
            <a:ext cx="30480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79" tIns="45379" rIns="92379" bIns="45379" anchor="b"/>
          <a:lstStyle/>
          <a:p>
            <a:pPr algn="r" defTabSz="935038" eaLnBrk="0" hangingPunct="0"/>
            <a:r>
              <a:rPr lang="en-US" altLang="en-US" sz="1200" b="0">
                <a:solidFill>
                  <a:schemeClr val="tx1"/>
                </a:solidFill>
                <a:latin typeface="Times New Roman" pitchFamily="18" charset="0"/>
              </a:rPr>
              <a:t>66</a:t>
            </a:r>
          </a:p>
        </p:txBody>
      </p:sp>
      <p:sp>
        <p:nvSpPr>
          <p:cNvPr id="1247236" name="Rectangle 4"/>
          <p:cNvSpPr>
            <a:spLocks noChangeArrowheads="1"/>
          </p:cNvSpPr>
          <p:nvPr/>
        </p:nvSpPr>
        <p:spPr bwMode="auto">
          <a:xfrm>
            <a:off x="0" y="8843963"/>
            <a:ext cx="30480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7237" name="Rectangle 5"/>
          <p:cNvSpPr>
            <a:spLocks noChangeArrowheads="1"/>
          </p:cNvSpPr>
          <p:nvPr/>
        </p:nvSpPr>
        <p:spPr bwMode="auto">
          <a:xfrm>
            <a:off x="0" y="0"/>
            <a:ext cx="304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7238" name="Rectangle 6"/>
          <p:cNvSpPr>
            <a:spLocks noGrp="1" noRot="1" noChangeAspect="1" noChangeArrowheads="1" noTextEdit="1"/>
          </p:cNvSpPr>
          <p:nvPr>
            <p:ph type="sldImg"/>
          </p:nvPr>
        </p:nvSpPr>
        <p:spPr>
          <a:xfrm>
            <a:off x="1200150" y="704850"/>
            <a:ext cx="4638675" cy="3478213"/>
          </a:xfrm>
          <a:ln w="12700" cap="flat">
            <a:solidFill>
              <a:schemeClr val="tx1"/>
            </a:solidFill>
          </a:ln>
          <a:extLst>
            <a:ext uri="{909E8E84-426E-40DD-AFC4-6F175D3DCCD1}">
              <a14:hiddenFill xmlns:a14="http://schemas.microsoft.com/office/drawing/2010/main">
                <a:noFill/>
              </a14:hiddenFill>
            </a:ext>
          </a:extLst>
        </p:spPr>
      </p:sp>
      <p:sp>
        <p:nvSpPr>
          <p:cNvPr id="1247239" name="Rectangle 7"/>
          <p:cNvSpPr>
            <a:spLocks noGrp="1" noChangeArrowheads="1"/>
          </p:cNvSpPr>
          <p:nvPr>
            <p:ph type="body" idx="1"/>
          </p:nvPr>
        </p:nvSpPr>
        <p:spPr>
          <a:ln/>
        </p:spPr>
        <p:txBody>
          <a:bodyPr lIns="92379" tIns="46999" rIns="92379" bIns="46999"/>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CC778-EFC9-4043-A76C-B3B8EB44BE83}" type="slidenum">
              <a:rPr lang="en-US" altLang="en-US"/>
              <a:pPr/>
              <a:t>6</a:t>
            </a:fld>
            <a:endParaRPr lang="en-US" altLang="en-US"/>
          </a:p>
        </p:txBody>
      </p:sp>
      <p:sp>
        <p:nvSpPr>
          <p:cNvPr id="1072130" name="Rectangle 2"/>
          <p:cNvSpPr>
            <a:spLocks noGrp="1" noRot="1" noChangeAspect="1" noChangeArrowheads="1" noTextEdit="1"/>
          </p:cNvSpPr>
          <p:nvPr>
            <p:ph type="sldImg"/>
          </p:nvPr>
        </p:nvSpPr>
        <p:spPr>
          <a:xfrm>
            <a:off x="1189038" y="698500"/>
            <a:ext cx="4654550" cy="3490913"/>
          </a:xfrm>
          <a:ln w="12700" cap="flat">
            <a:solidFill>
              <a:schemeClr val="tx1"/>
            </a:solidFill>
          </a:ln>
          <a:extLst>
            <a:ext uri="{909E8E84-426E-40DD-AFC4-6F175D3DCCD1}">
              <a14:hiddenFill xmlns:a14="http://schemas.microsoft.com/office/drawing/2010/main">
                <a:noFill/>
              </a14:hiddenFill>
            </a:ext>
          </a:extLst>
        </p:spPr>
      </p:sp>
      <p:sp>
        <p:nvSpPr>
          <p:cNvPr id="1072131" name="Rectangle 3"/>
          <p:cNvSpPr>
            <a:spLocks noGrp="1" noChangeArrowheads="1"/>
          </p:cNvSpPr>
          <p:nvPr>
            <p:ph type="body" idx="1"/>
          </p:nvPr>
        </p:nvSpPr>
        <p:spPr>
          <a:ln/>
        </p:spPr>
        <p:txBody>
          <a:bodyPr lIns="92485" tIns="46244" rIns="92485" bIns="46244"/>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988B1-7A09-4987-A25C-BB00FFF34EED}" type="slidenum">
              <a:rPr lang="en-US" altLang="en-US"/>
              <a:pPr/>
              <a:t>7</a:t>
            </a:fld>
            <a:endParaRPr lang="en-US" altLang="en-US"/>
          </a:p>
        </p:txBody>
      </p:sp>
      <p:sp>
        <p:nvSpPr>
          <p:cNvPr id="1074178" name="Rectangle 2"/>
          <p:cNvSpPr>
            <a:spLocks noGrp="1" noRot="1" noChangeAspect="1" noChangeArrowheads="1" noTextEdit="1"/>
          </p:cNvSpPr>
          <p:nvPr>
            <p:ph type="sldImg"/>
          </p:nvPr>
        </p:nvSpPr>
        <p:spPr>
          <a:xfrm>
            <a:off x="1192213" y="698500"/>
            <a:ext cx="4656137" cy="3492500"/>
          </a:xfrm>
          <a:ln/>
        </p:spPr>
      </p:sp>
      <p:sp>
        <p:nvSpPr>
          <p:cNvPr id="1074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01AA5-45C9-437C-BEC8-D276FBF83892}" type="slidenum">
              <a:rPr lang="en-US" altLang="en-US"/>
              <a:pPr/>
              <a:t>8</a:t>
            </a:fld>
            <a:endParaRPr lang="en-US" altLang="en-US"/>
          </a:p>
        </p:txBody>
      </p:sp>
      <p:sp>
        <p:nvSpPr>
          <p:cNvPr id="1092610" name="Rectangle 2"/>
          <p:cNvSpPr>
            <a:spLocks noGrp="1" noRot="1" noChangeAspect="1" noChangeArrowheads="1" noTextEdit="1"/>
          </p:cNvSpPr>
          <p:nvPr>
            <p:ph type="sldImg"/>
          </p:nvPr>
        </p:nvSpPr>
        <p:spPr>
          <a:xfrm>
            <a:off x="1192213" y="698500"/>
            <a:ext cx="4656137" cy="3492500"/>
          </a:xfrm>
          <a:ln/>
        </p:spPr>
      </p:sp>
      <p:sp>
        <p:nvSpPr>
          <p:cNvPr id="1092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FDB8F-C9EC-4C34-8DB3-BD1046A881A9}" type="slidenum">
              <a:rPr lang="en-US" altLang="en-US"/>
              <a:pPr/>
              <a:t>9</a:t>
            </a:fld>
            <a:endParaRPr lang="en-US" altLang="en-US"/>
          </a:p>
        </p:txBody>
      </p:sp>
      <p:sp>
        <p:nvSpPr>
          <p:cNvPr id="1241090" name="Rectangle 2"/>
          <p:cNvSpPr>
            <a:spLocks noGrp="1" noRot="1" noChangeAspect="1" noChangeArrowheads="1" noTextEdit="1"/>
          </p:cNvSpPr>
          <p:nvPr>
            <p:ph type="sldImg"/>
          </p:nvPr>
        </p:nvSpPr>
        <p:spPr>
          <a:xfrm>
            <a:off x="1192213" y="698500"/>
            <a:ext cx="4656137" cy="3492500"/>
          </a:xfrm>
          <a:ln/>
        </p:spPr>
      </p:sp>
      <p:sp>
        <p:nvSpPr>
          <p:cNvPr id="1241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B6A98-594A-49D0-B55A-F4D4F1691111}" type="slidenum">
              <a:rPr lang="en-US" altLang="en-US"/>
              <a:pPr/>
              <a:t>10</a:t>
            </a:fld>
            <a:endParaRPr lang="en-US" altLang="en-US"/>
          </a:p>
        </p:txBody>
      </p:sp>
      <p:sp>
        <p:nvSpPr>
          <p:cNvPr id="1100802" name="Rectangle 2"/>
          <p:cNvSpPr>
            <a:spLocks noGrp="1" noRot="1" noChangeAspect="1" noChangeArrowheads="1" noTextEdit="1"/>
          </p:cNvSpPr>
          <p:nvPr>
            <p:ph type="sldImg"/>
          </p:nvPr>
        </p:nvSpPr>
        <p:spPr>
          <a:xfrm>
            <a:off x="1192213" y="698500"/>
            <a:ext cx="4656137" cy="3492500"/>
          </a:xfrm>
          <a:ln/>
        </p:spPr>
      </p:sp>
      <p:sp>
        <p:nvSpPr>
          <p:cNvPr id="11008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FEFD1FD-A197-450D-8956-570A090DF5B9}" type="slidenum">
              <a:rPr lang="en-US" altLang="en-US"/>
              <a:pPr/>
              <a:t>11</a:t>
            </a:fld>
            <a:endParaRPr lang="en-US" altLang="en-US"/>
          </a:p>
        </p:txBody>
      </p:sp>
      <p:sp>
        <p:nvSpPr>
          <p:cNvPr id="1082370" name="Rectangle 2"/>
          <p:cNvSpPr>
            <a:spLocks noChangeArrowheads="1"/>
          </p:cNvSpPr>
          <p:nvPr/>
        </p:nvSpPr>
        <p:spPr bwMode="auto">
          <a:xfrm>
            <a:off x="3987800" y="0"/>
            <a:ext cx="3048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371" name="Rectangle 3"/>
          <p:cNvSpPr>
            <a:spLocks noChangeArrowheads="1"/>
          </p:cNvSpPr>
          <p:nvPr/>
        </p:nvSpPr>
        <p:spPr bwMode="auto">
          <a:xfrm>
            <a:off x="3987800" y="8843963"/>
            <a:ext cx="30480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165" tIns="0" rIns="19165" bIns="0" anchor="b"/>
          <a:lstStyle/>
          <a:p>
            <a:pPr algn="r" defTabSz="919163" eaLnBrk="0" hangingPunct="0"/>
            <a:r>
              <a:rPr lang="en-US" altLang="en-US" sz="1000" b="0" i="1">
                <a:solidFill>
                  <a:schemeClr val="tx1"/>
                </a:solidFill>
                <a:latin typeface="Times New Roman" pitchFamily="18" charset="0"/>
              </a:rPr>
              <a:t>19</a:t>
            </a:r>
          </a:p>
        </p:txBody>
      </p:sp>
      <p:sp>
        <p:nvSpPr>
          <p:cNvPr id="1082372" name="Rectangle 4"/>
          <p:cNvSpPr>
            <a:spLocks noChangeArrowheads="1"/>
          </p:cNvSpPr>
          <p:nvPr/>
        </p:nvSpPr>
        <p:spPr bwMode="auto">
          <a:xfrm>
            <a:off x="0" y="8843963"/>
            <a:ext cx="30480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373" name="Rectangle 5"/>
          <p:cNvSpPr>
            <a:spLocks noChangeArrowheads="1"/>
          </p:cNvSpPr>
          <p:nvPr/>
        </p:nvSpPr>
        <p:spPr bwMode="auto">
          <a:xfrm>
            <a:off x="0" y="0"/>
            <a:ext cx="3048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374" name="Rectangle 6"/>
          <p:cNvSpPr>
            <a:spLocks noGrp="1" noRot="1" noChangeAspect="1" noChangeArrowheads="1" noTextEdit="1"/>
          </p:cNvSpPr>
          <p:nvPr>
            <p:ph type="sldImg"/>
          </p:nvPr>
        </p:nvSpPr>
        <p:spPr>
          <a:xfrm>
            <a:off x="1200150" y="704850"/>
            <a:ext cx="4637088" cy="3478213"/>
          </a:xfrm>
          <a:ln w="12700" cap="flat">
            <a:solidFill>
              <a:schemeClr val="tx1"/>
            </a:solidFill>
          </a:ln>
          <a:extLst>
            <a:ext uri="{909E8E84-426E-40DD-AFC4-6F175D3DCCD1}">
              <a14:hiddenFill xmlns:a14="http://schemas.microsoft.com/office/drawing/2010/main">
                <a:noFill/>
              </a14:hiddenFill>
            </a:ext>
          </a:extLst>
        </p:spPr>
      </p:sp>
      <p:sp>
        <p:nvSpPr>
          <p:cNvPr id="1082375" name="Rectangle 7"/>
          <p:cNvSpPr>
            <a:spLocks noGrp="1" noChangeArrowheads="1"/>
          </p:cNvSpPr>
          <p:nvPr>
            <p:ph type="body" idx="1"/>
          </p:nvPr>
        </p:nvSpPr>
        <p:spPr>
          <a:xfrm>
            <a:off x="938213" y="4421188"/>
            <a:ext cx="5159375" cy="4191000"/>
          </a:xfrm>
          <a:ln/>
        </p:spPr>
        <p:txBody>
          <a:bodyPr lIns="63882" tIns="31940" rIns="63882" bIns="31940"/>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0536" name="Rectangle 8"/>
          <p:cNvSpPr>
            <a:spLocks noChangeArrowheads="1"/>
          </p:cNvSpPr>
          <p:nvPr/>
        </p:nvSpPr>
        <p:spPr bwMode="auto">
          <a:xfrm>
            <a:off x="911225" y="0"/>
            <a:ext cx="8229600" cy="6858000"/>
          </a:xfrm>
          <a:prstGeom prst="rect">
            <a:avLst/>
          </a:prstGeom>
          <a:solidFill>
            <a:schemeClr val="tx1"/>
          </a:solidFill>
          <a:ln>
            <a:noFill/>
          </a:ln>
          <a:effectLst/>
          <a:extLs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0" name="Rectangle 2"/>
          <p:cNvSpPr>
            <a:spLocks noGrp="1" noChangeArrowheads="1"/>
          </p:cNvSpPr>
          <p:nvPr>
            <p:ph type="ctrTitle"/>
          </p:nvPr>
        </p:nvSpPr>
        <p:spPr>
          <a:xfrm>
            <a:off x="1066800" y="9144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lvl="0"/>
            <a:r>
              <a:rPr lang="en-US" altLang="en-US" noProof="0" smtClean="0"/>
              <a:t>Click to edit Master title style</a:t>
            </a:r>
          </a:p>
        </p:txBody>
      </p:sp>
      <p:sp>
        <p:nvSpPr>
          <p:cNvPr id="150531" name="Rectangle 3"/>
          <p:cNvSpPr>
            <a:spLocks noGrp="1" noChangeArrowheads="1"/>
          </p:cNvSpPr>
          <p:nvPr>
            <p:ph type="subTitle" idx="1"/>
          </p:nvPr>
        </p:nvSpPr>
        <p:spPr>
          <a:xfrm>
            <a:off x="1143000" y="3276600"/>
            <a:ext cx="6400800" cy="1752600"/>
          </a:xfrm>
        </p:spPr>
        <p:txBody>
          <a:bodyPr/>
          <a:lstStyle>
            <a:lvl1pPr marL="0" indent="0">
              <a:buFontTx/>
              <a:buNone/>
              <a:defRPr b="1"/>
            </a:lvl1pPr>
          </a:lstStyle>
          <a:p>
            <a:pPr lvl="0"/>
            <a:r>
              <a:rPr lang="en-US" altLang="en-US" noProof="0" smtClean="0"/>
              <a:t>Click to edit Master subtitle style</a:t>
            </a:r>
          </a:p>
          <a:p>
            <a:pPr lvl="0"/>
            <a:r>
              <a:rPr lang="en-US" altLang="en-US" noProof="0" smtClean="0"/>
              <a:t>	</a:t>
            </a:r>
          </a:p>
        </p:txBody>
      </p:sp>
      <p:sp>
        <p:nvSpPr>
          <p:cNvPr id="150532" name="Rectangle 4"/>
          <p:cNvSpPr>
            <a:spLocks noGrp="1" noChangeArrowheads="1"/>
          </p:cNvSpPr>
          <p:nvPr>
            <p:ph type="dt" sz="half" idx="2"/>
          </p:nvPr>
        </p:nvSpPr>
        <p:spPr bwMode="auto">
          <a:xfrm>
            <a:off x="1143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eaLnBrk="0" hangingPunct="0">
              <a:spcBef>
                <a:spcPct val="50000"/>
              </a:spcBef>
              <a:defRPr sz="1400" b="0">
                <a:latin typeface="Times New Roman" pitchFamily="18" charset="0"/>
              </a:defRPr>
            </a:lvl1pPr>
          </a:lstStyle>
          <a:p>
            <a:endParaRPr lang="en-US" altLang="en-US"/>
          </a:p>
        </p:txBody>
      </p:sp>
      <p:sp>
        <p:nvSpPr>
          <p:cNvPr id="150533" name="Rectangle 5"/>
          <p:cNvSpPr>
            <a:spLocks noGrp="1" noChangeArrowheads="1"/>
          </p:cNvSpPr>
          <p:nvPr>
            <p:ph type="ftr" sz="quarter" idx="3"/>
          </p:nvPr>
        </p:nvSpPr>
        <p:spPr bwMode="auto">
          <a:xfrm>
            <a:off x="35814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defRPr sz="1400" b="0">
                <a:latin typeface="Times New Roman" pitchFamily="18" charset="0"/>
              </a:defRPr>
            </a:lvl1pPr>
          </a:lstStyle>
          <a:p>
            <a:endParaRPr lang="en-US" altLang="en-US"/>
          </a:p>
        </p:txBody>
      </p:sp>
      <p:sp>
        <p:nvSpPr>
          <p:cNvPr id="150535" name="Rectangle 7"/>
          <p:cNvSpPr>
            <a:spLocks noGrp="1" noChangeArrowheads="1"/>
          </p:cNvSpPr>
          <p:nvPr>
            <p:ph type="sldNum" sz="quarter" idx="4"/>
          </p:nvPr>
        </p:nvSpPr>
        <p:spPr>
          <a:xfrm>
            <a:off x="8278813" y="6445250"/>
            <a:ext cx="762000" cy="265113"/>
          </a:xfrm>
        </p:spPr>
        <p:txBody>
          <a:bodyPr/>
          <a:lstStyle>
            <a:lvl1pPr>
              <a:defRPr>
                <a:latin typeface="Verdana" pitchFamily="34" charset="0"/>
              </a:defRPr>
            </a:lvl1pPr>
          </a:lstStyle>
          <a:p>
            <a:fld id="{961DC7A1-C4D2-4C3D-9B23-BD71EEB3977E}" type="slidenum">
              <a:rPr lang="en-US" altLang="en-US"/>
              <a:pPr/>
              <a:t>‹#›</a:t>
            </a:fld>
            <a:endParaRPr lang="en-US" altLang="en-US"/>
          </a:p>
        </p:txBody>
      </p:sp>
      <p:pic>
        <p:nvPicPr>
          <p:cNvPr id="15053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9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9213347-3A06-4553-826B-D738C004143F}" type="slidenum">
              <a:rPr lang="en-US" altLang="en-US"/>
              <a:pPr/>
              <a:t>‹#›</a:t>
            </a:fld>
            <a:endParaRPr lang="en-US" altLang="en-US"/>
          </a:p>
        </p:txBody>
      </p:sp>
    </p:spTree>
    <p:extLst>
      <p:ext uri="{BB962C8B-B14F-4D97-AF65-F5344CB8AC3E}">
        <p14:creationId xmlns:p14="http://schemas.microsoft.com/office/powerpoint/2010/main" val="35818667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20383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28600"/>
            <a:ext cx="59626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B3E9D3B-2B72-47F8-A036-548C7C495238}" type="slidenum">
              <a:rPr lang="en-US" altLang="en-US"/>
              <a:pPr/>
              <a:t>‹#›</a:t>
            </a:fld>
            <a:endParaRPr lang="en-US" altLang="en-US"/>
          </a:p>
        </p:txBody>
      </p:sp>
    </p:spTree>
    <p:extLst>
      <p:ext uri="{BB962C8B-B14F-4D97-AF65-F5344CB8AC3E}">
        <p14:creationId xmlns:p14="http://schemas.microsoft.com/office/powerpoint/2010/main" val="178182379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457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90600" y="1447800"/>
            <a:ext cx="3810000" cy="4648200"/>
          </a:xfrm>
        </p:spPr>
        <p:txBody>
          <a:bodyPr/>
          <a:lstStyle/>
          <a:p>
            <a:endParaRPr lang="en-US"/>
          </a:p>
        </p:txBody>
      </p:sp>
      <p:sp>
        <p:nvSpPr>
          <p:cNvPr id="4" name="Text Placeholder 3"/>
          <p:cNvSpPr>
            <a:spLocks noGrp="1"/>
          </p:cNvSpPr>
          <p:nvPr>
            <p:ph type="body" sz="half" idx="2"/>
          </p:nvPr>
        </p:nvSpPr>
        <p:spPr>
          <a:xfrm>
            <a:off x="49530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367713" y="6592888"/>
            <a:ext cx="762000" cy="265112"/>
          </a:xfrm>
        </p:spPr>
        <p:txBody>
          <a:bodyPr/>
          <a:lstStyle>
            <a:lvl1pPr>
              <a:defRPr/>
            </a:lvl1pPr>
          </a:lstStyle>
          <a:p>
            <a:fld id="{EFB5C066-AACC-4C7C-920D-00254B707ACA}" type="slidenum">
              <a:rPr lang="en-US" altLang="en-US"/>
              <a:pPr/>
              <a:t>‹#›</a:t>
            </a:fld>
            <a:endParaRPr lang="en-US" altLang="en-US"/>
          </a:p>
        </p:txBody>
      </p:sp>
    </p:spTree>
    <p:extLst>
      <p:ext uri="{BB962C8B-B14F-4D97-AF65-F5344CB8AC3E}">
        <p14:creationId xmlns:p14="http://schemas.microsoft.com/office/powerpoint/2010/main" val="21645848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447800"/>
            <a:ext cx="3810000" cy="4648200"/>
          </a:xfrm>
        </p:spPr>
        <p:txBody>
          <a:bodyPr/>
          <a:lstStyle/>
          <a:p>
            <a:endParaRPr lang="en-US"/>
          </a:p>
        </p:txBody>
      </p:sp>
      <p:sp>
        <p:nvSpPr>
          <p:cNvPr id="5" name="Slide Number Placeholder 4"/>
          <p:cNvSpPr>
            <a:spLocks noGrp="1"/>
          </p:cNvSpPr>
          <p:nvPr>
            <p:ph type="sldNum" sz="quarter" idx="10"/>
          </p:nvPr>
        </p:nvSpPr>
        <p:spPr>
          <a:xfrm>
            <a:off x="8367713" y="6592888"/>
            <a:ext cx="762000" cy="265112"/>
          </a:xfrm>
        </p:spPr>
        <p:txBody>
          <a:bodyPr/>
          <a:lstStyle>
            <a:lvl1pPr>
              <a:defRPr/>
            </a:lvl1pPr>
          </a:lstStyle>
          <a:p>
            <a:fld id="{9E8CD6A0-F310-476B-8805-9C584B3850C1}" type="slidenum">
              <a:rPr lang="en-US" altLang="en-US"/>
              <a:pPr/>
              <a:t>‹#›</a:t>
            </a:fld>
            <a:endParaRPr lang="en-US" altLang="en-US"/>
          </a:p>
        </p:txBody>
      </p:sp>
    </p:spTree>
    <p:extLst>
      <p:ext uri="{BB962C8B-B14F-4D97-AF65-F5344CB8AC3E}">
        <p14:creationId xmlns:p14="http://schemas.microsoft.com/office/powerpoint/2010/main" val="29765807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73B071-143E-4D30-B952-4097F196E6EF}" type="slidenum">
              <a:rPr lang="en-US" altLang="en-US"/>
              <a:pPr/>
              <a:t>‹#›</a:t>
            </a:fld>
            <a:endParaRPr lang="en-US" altLang="en-US"/>
          </a:p>
        </p:txBody>
      </p:sp>
    </p:spTree>
    <p:extLst>
      <p:ext uri="{BB962C8B-B14F-4D97-AF65-F5344CB8AC3E}">
        <p14:creationId xmlns:p14="http://schemas.microsoft.com/office/powerpoint/2010/main" val="41668655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766D94A-713C-4FEA-A3D5-24E14C96A3CC}" type="slidenum">
              <a:rPr lang="en-US" altLang="en-US"/>
              <a:pPr/>
              <a:t>‹#›</a:t>
            </a:fld>
            <a:endParaRPr lang="en-US" altLang="en-US"/>
          </a:p>
        </p:txBody>
      </p:sp>
    </p:spTree>
    <p:extLst>
      <p:ext uri="{BB962C8B-B14F-4D97-AF65-F5344CB8AC3E}">
        <p14:creationId xmlns:p14="http://schemas.microsoft.com/office/powerpoint/2010/main" val="338996864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3C6D0D5-378A-4903-BCE2-E75A217F5B46}" type="slidenum">
              <a:rPr lang="en-US" altLang="en-US"/>
              <a:pPr/>
              <a:t>‹#›</a:t>
            </a:fld>
            <a:endParaRPr lang="en-US" altLang="en-US"/>
          </a:p>
        </p:txBody>
      </p:sp>
    </p:spTree>
    <p:extLst>
      <p:ext uri="{BB962C8B-B14F-4D97-AF65-F5344CB8AC3E}">
        <p14:creationId xmlns:p14="http://schemas.microsoft.com/office/powerpoint/2010/main" val="27885915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C94CDAD-F717-42E9-B099-BE5BF55E785C}" type="slidenum">
              <a:rPr lang="en-US" altLang="en-US"/>
              <a:pPr/>
              <a:t>‹#›</a:t>
            </a:fld>
            <a:endParaRPr lang="en-US" altLang="en-US"/>
          </a:p>
        </p:txBody>
      </p:sp>
    </p:spTree>
    <p:extLst>
      <p:ext uri="{BB962C8B-B14F-4D97-AF65-F5344CB8AC3E}">
        <p14:creationId xmlns:p14="http://schemas.microsoft.com/office/powerpoint/2010/main" val="121058491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5994811-E09D-44DB-81C5-9961E5FC0294}" type="slidenum">
              <a:rPr lang="en-US" altLang="en-US"/>
              <a:pPr/>
              <a:t>‹#›</a:t>
            </a:fld>
            <a:endParaRPr lang="en-US" altLang="en-US"/>
          </a:p>
        </p:txBody>
      </p:sp>
    </p:spTree>
    <p:extLst>
      <p:ext uri="{BB962C8B-B14F-4D97-AF65-F5344CB8AC3E}">
        <p14:creationId xmlns:p14="http://schemas.microsoft.com/office/powerpoint/2010/main" val="5837338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C8F5ED6-B49E-4F7E-BFCC-1C2B12D59551}" type="slidenum">
              <a:rPr lang="en-US" altLang="en-US"/>
              <a:pPr/>
              <a:t>‹#›</a:t>
            </a:fld>
            <a:endParaRPr lang="en-US" altLang="en-US"/>
          </a:p>
        </p:txBody>
      </p:sp>
    </p:spTree>
    <p:extLst>
      <p:ext uri="{BB962C8B-B14F-4D97-AF65-F5344CB8AC3E}">
        <p14:creationId xmlns:p14="http://schemas.microsoft.com/office/powerpoint/2010/main" val="333039786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30EB527-B17D-4048-968F-A34BB2E69180}" type="slidenum">
              <a:rPr lang="en-US" altLang="en-US"/>
              <a:pPr/>
              <a:t>‹#›</a:t>
            </a:fld>
            <a:endParaRPr lang="en-US" altLang="en-US"/>
          </a:p>
        </p:txBody>
      </p:sp>
    </p:spTree>
    <p:extLst>
      <p:ext uri="{BB962C8B-B14F-4D97-AF65-F5344CB8AC3E}">
        <p14:creationId xmlns:p14="http://schemas.microsoft.com/office/powerpoint/2010/main" val="7039863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36DDC59-820D-4537-AAAD-85A6E658A0E9}" type="slidenum">
              <a:rPr lang="en-US" altLang="en-US"/>
              <a:pPr/>
              <a:t>‹#›</a:t>
            </a:fld>
            <a:endParaRPr lang="en-US" altLang="en-US"/>
          </a:p>
        </p:txBody>
      </p:sp>
    </p:spTree>
    <p:extLst>
      <p:ext uri="{BB962C8B-B14F-4D97-AF65-F5344CB8AC3E}">
        <p14:creationId xmlns:p14="http://schemas.microsoft.com/office/powerpoint/2010/main" val="247445494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bwMode="auto">
          <a:xfrm>
            <a:off x="990600" y="228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9507" name="Rectangle 3"/>
          <p:cNvSpPr>
            <a:spLocks noGrp="1" noChangeArrowheads="1"/>
          </p:cNvSpPr>
          <p:nvPr>
            <p:ph type="body" idx="1"/>
          </p:nvPr>
        </p:nvSpPr>
        <p:spPr bwMode="auto">
          <a:xfrm>
            <a:off x="990600" y="14478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9510" name="Rectangle 6"/>
          <p:cNvSpPr>
            <a:spLocks noGrp="1" noChangeArrowheads="1"/>
          </p:cNvSpPr>
          <p:nvPr>
            <p:ph type="sldNum" sz="quarter" idx="4"/>
          </p:nvPr>
        </p:nvSpPr>
        <p:spPr bwMode="auto">
          <a:xfrm>
            <a:off x="8367713" y="6592888"/>
            <a:ext cx="762000" cy="26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50000"/>
              </a:spcBef>
              <a:defRPr sz="1000" b="0"/>
            </a:lvl1pPr>
          </a:lstStyle>
          <a:p>
            <a:fld id="{4B39C80D-B570-4E14-B35F-0C5D457BBC3C}" type="slidenum">
              <a:rPr lang="en-US" altLang="en-US"/>
              <a:pPr/>
              <a:t>‹#›</a:t>
            </a:fld>
            <a:endParaRPr lang="en-US" altLang="en-US"/>
          </a:p>
        </p:txBody>
      </p:sp>
      <p:pic>
        <p:nvPicPr>
          <p:cNvPr id="14951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79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hf hdr="0" ftr="0" dt="0"/>
  <p:txStyles>
    <p:titleStyle>
      <a:lvl1pPr algn="l" rtl="0" eaLnBrk="0" fontAlgn="base" hangingPunct="0">
        <a:lnSpc>
          <a:spcPct val="85000"/>
        </a:lnSpc>
        <a:spcBef>
          <a:spcPct val="0"/>
        </a:spcBef>
        <a:spcAft>
          <a:spcPct val="0"/>
        </a:spcAft>
        <a:defRPr kumimoji="1" sz="2500" b="1">
          <a:solidFill>
            <a:srgbClr val="000000"/>
          </a:solidFill>
          <a:latin typeface="+mj-lt"/>
          <a:ea typeface="+mj-ea"/>
          <a:cs typeface="+mj-cs"/>
        </a:defRPr>
      </a:lvl1pPr>
      <a:lvl2pPr algn="l" rtl="0" eaLnBrk="0" fontAlgn="base" hangingPunct="0">
        <a:lnSpc>
          <a:spcPct val="85000"/>
        </a:lnSpc>
        <a:spcBef>
          <a:spcPct val="0"/>
        </a:spcBef>
        <a:spcAft>
          <a:spcPct val="0"/>
        </a:spcAft>
        <a:defRPr kumimoji="1" sz="2500" b="1">
          <a:solidFill>
            <a:srgbClr val="000000"/>
          </a:solidFill>
          <a:latin typeface="Arial" charset="0"/>
        </a:defRPr>
      </a:lvl2pPr>
      <a:lvl3pPr algn="l" rtl="0" eaLnBrk="0" fontAlgn="base" hangingPunct="0">
        <a:lnSpc>
          <a:spcPct val="85000"/>
        </a:lnSpc>
        <a:spcBef>
          <a:spcPct val="0"/>
        </a:spcBef>
        <a:spcAft>
          <a:spcPct val="0"/>
        </a:spcAft>
        <a:defRPr kumimoji="1" sz="2500" b="1">
          <a:solidFill>
            <a:srgbClr val="000000"/>
          </a:solidFill>
          <a:latin typeface="Arial" charset="0"/>
        </a:defRPr>
      </a:lvl3pPr>
      <a:lvl4pPr algn="l" rtl="0" eaLnBrk="0" fontAlgn="base" hangingPunct="0">
        <a:lnSpc>
          <a:spcPct val="85000"/>
        </a:lnSpc>
        <a:spcBef>
          <a:spcPct val="0"/>
        </a:spcBef>
        <a:spcAft>
          <a:spcPct val="0"/>
        </a:spcAft>
        <a:defRPr kumimoji="1" sz="2500" b="1">
          <a:solidFill>
            <a:srgbClr val="000000"/>
          </a:solidFill>
          <a:latin typeface="Arial" charset="0"/>
        </a:defRPr>
      </a:lvl4pPr>
      <a:lvl5pPr algn="l" rtl="0" eaLnBrk="0" fontAlgn="base" hangingPunct="0">
        <a:lnSpc>
          <a:spcPct val="85000"/>
        </a:lnSpc>
        <a:spcBef>
          <a:spcPct val="0"/>
        </a:spcBef>
        <a:spcAft>
          <a:spcPct val="0"/>
        </a:spcAft>
        <a:defRPr kumimoji="1" sz="2500" b="1">
          <a:solidFill>
            <a:srgbClr val="000000"/>
          </a:solidFill>
          <a:latin typeface="Arial" charset="0"/>
        </a:defRPr>
      </a:lvl5pPr>
      <a:lvl6pPr marL="457200" algn="l" rtl="0" eaLnBrk="0" fontAlgn="base" hangingPunct="0">
        <a:lnSpc>
          <a:spcPct val="85000"/>
        </a:lnSpc>
        <a:spcBef>
          <a:spcPct val="0"/>
        </a:spcBef>
        <a:spcAft>
          <a:spcPct val="0"/>
        </a:spcAft>
        <a:defRPr kumimoji="1" sz="2500" b="1">
          <a:solidFill>
            <a:srgbClr val="000000"/>
          </a:solidFill>
          <a:latin typeface="Arial" charset="0"/>
        </a:defRPr>
      </a:lvl6pPr>
      <a:lvl7pPr marL="914400" algn="l" rtl="0" eaLnBrk="0" fontAlgn="base" hangingPunct="0">
        <a:lnSpc>
          <a:spcPct val="85000"/>
        </a:lnSpc>
        <a:spcBef>
          <a:spcPct val="0"/>
        </a:spcBef>
        <a:spcAft>
          <a:spcPct val="0"/>
        </a:spcAft>
        <a:defRPr kumimoji="1" sz="2500" b="1">
          <a:solidFill>
            <a:srgbClr val="000000"/>
          </a:solidFill>
          <a:latin typeface="Arial" charset="0"/>
        </a:defRPr>
      </a:lvl7pPr>
      <a:lvl8pPr marL="1371600" algn="l" rtl="0" eaLnBrk="0" fontAlgn="base" hangingPunct="0">
        <a:lnSpc>
          <a:spcPct val="85000"/>
        </a:lnSpc>
        <a:spcBef>
          <a:spcPct val="0"/>
        </a:spcBef>
        <a:spcAft>
          <a:spcPct val="0"/>
        </a:spcAft>
        <a:defRPr kumimoji="1" sz="2500" b="1">
          <a:solidFill>
            <a:srgbClr val="000000"/>
          </a:solidFill>
          <a:latin typeface="Arial" charset="0"/>
        </a:defRPr>
      </a:lvl8pPr>
      <a:lvl9pPr marL="1828800" algn="l" rtl="0" eaLnBrk="0" fontAlgn="base" hangingPunct="0">
        <a:lnSpc>
          <a:spcPct val="85000"/>
        </a:lnSpc>
        <a:spcBef>
          <a:spcPct val="0"/>
        </a:spcBef>
        <a:spcAft>
          <a:spcPct val="0"/>
        </a:spcAft>
        <a:defRPr kumimoji="1" sz="2500" b="1">
          <a:solidFill>
            <a:srgbClr val="000000"/>
          </a:solidFill>
          <a:latin typeface="Arial" charset="0"/>
        </a:defRPr>
      </a:lvl9pPr>
    </p:titleStyle>
    <p:bodyStyle>
      <a:lvl1pPr marL="342900" indent="-342900" algn="l" rtl="0" eaLnBrk="0" fontAlgn="base" hangingPunct="0">
        <a:spcBef>
          <a:spcPct val="20000"/>
        </a:spcBef>
        <a:spcAft>
          <a:spcPct val="0"/>
        </a:spcAft>
        <a:buClr>
          <a:srgbClr val="000000"/>
        </a:buClr>
        <a:buChar char="•"/>
        <a:defRPr kumimoji="1"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kumimoji="1" sz="2000">
          <a:solidFill>
            <a:srgbClr val="000000"/>
          </a:solidFill>
          <a:latin typeface="+mn-lt"/>
        </a:defRPr>
      </a:lvl2pPr>
      <a:lvl3pPr marL="1143000" indent="-228600" algn="l" rtl="0" eaLnBrk="0" fontAlgn="base" hangingPunct="0">
        <a:spcBef>
          <a:spcPct val="20000"/>
        </a:spcBef>
        <a:spcAft>
          <a:spcPct val="0"/>
        </a:spcAft>
        <a:buClr>
          <a:srgbClr val="000000"/>
        </a:buClr>
        <a:buChar char="•"/>
        <a:defRPr kumimoji="1">
          <a:solidFill>
            <a:srgbClr val="000000"/>
          </a:solidFill>
          <a:latin typeface="+mn-lt"/>
        </a:defRPr>
      </a:lvl3pPr>
      <a:lvl4pPr marL="1600200" indent="-228600" algn="l" rtl="0" eaLnBrk="0" fontAlgn="base" hangingPunct="0">
        <a:spcBef>
          <a:spcPct val="20000"/>
        </a:spcBef>
        <a:spcAft>
          <a:spcPct val="0"/>
        </a:spcAft>
        <a:buClr>
          <a:srgbClr val="000000"/>
        </a:buClr>
        <a:buChar char="•"/>
        <a:defRPr kumimoji="1" sz="1600">
          <a:solidFill>
            <a:srgbClr val="000000"/>
          </a:solidFill>
          <a:latin typeface="+mn-lt"/>
        </a:defRPr>
      </a:lvl4pPr>
      <a:lvl5pPr marL="2057400" indent="-228600" algn="l" rtl="0" eaLnBrk="0" fontAlgn="base" hangingPunct="0">
        <a:spcBef>
          <a:spcPct val="20000"/>
        </a:spcBef>
        <a:spcAft>
          <a:spcPct val="0"/>
        </a:spcAft>
        <a:buClr>
          <a:srgbClr val="000000"/>
        </a:buClr>
        <a:buChar char="•"/>
        <a:defRPr kumimoji="1" sz="1400">
          <a:solidFill>
            <a:srgbClr val="000000"/>
          </a:solidFill>
          <a:latin typeface="+mn-lt"/>
        </a:defRPr>
      </a:lvl5pPr>
      <a:lvl6pPr marL="2514600" indent="-228600" algn="l" rtl="0" eaLnBrk="0" fontAlgn="base" hangingPunct="0">
        <a:spcBef>
          <a:spcPct val="20000"/>
        </a:spcBef>
        <a:spcAft>
          <a:spcPct val="0"/>
        </a:spcAft>
        <a:buClr>
          <a:srgbClr val="000000"/>
        </a:buClr>
        <a:buChar char="•"/>
        <a:defRPr kumimoji="1" sz="1400">
          <a:solidFill>
            <a:srgbClr val="000000"/>
          </a:solidFill>
          <a:latin typeface="+mn-lt"/>
        </a:defRPr>
      </a:lvl6pPr>
      <a:lvl7pPr marL="2971800" indent="-228600" algn="l" rtl="0" eaLnBrk="0" fontAlgn="base" hangingPunct="0">
        <a:spcBef>
          <a:spcPct val="20000"/>
        </a:spcBef>
        <a:spcAft>
          <a:spcPct val="0"/>
        </a:spcAft>
        <a:buClr>
          <a:srgbClr val="000000"/>
        </a:buClr>
        <a:buChar char="•"/>
        <a:defRPr kumimoji="1" sz="1400">
          <a:solidFill>
            <a:srgbClr val="000000"/>
          </a:solidFill>
          <a:latin typeface="+mn-lt"/>
        </a:defRPr>
      </a:lvl7pPr>
      <a:lvl8pPr marL="3429000" indent="-228600" algn="l" rtl="0" eaLnBrk="0" fontAlgn="base" hangingPunct="0">
        <a:spcBef>
          <a:spcPct val="20000"/>
        </a:spcBef>
        <a:spcAft>
          <a:spcPct val="0"/>
        </a:spcAft>
        <a:buClr>
          <a:srgbClr val="000000"/>
        </a:buClr>
        <a:buChar char="•"/>
        <a:defRPr kumimoji="1" sz="1400">
          <a:solidFill>
            <a:srgbClr val="000000"/>
          </a:solidFill>
          <a:latin typeface="+mn-lt"/>
        </a:defRPr>
      </a:lvl8pPr>
      <a:lvl9pPr marL="3886200" indent="-228600" algn="l" rtl="0" eaLnBrk="0" fontAlgn="base" hangingPunct="0">
        <a:spcBef>
          <a:spcPct val="20000"/>
        </a:spcBef>
        <a:spcAft>
          <a:spcPct val="0"/>
        </a:spcAft>
        <a:buClr>
          <a:srgbClr val="000000"/>
        </a:buClr>
        <a:buChar char="•"/>
        <a:defRPr kumimoji="1"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hyperlink" Target="https://cm.ors.od.nih.gov/OD/OQM/Pages/index.aspx"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2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4"/>
          </p:nvPr>
        </p:nvSpPr>
        <p:spPr/>
        <p:txBody>
          <a:bodyPr/>
          <a:lstStyle/>
          <a:p>
            <a:fld id="{78FAC9BE-7396-4737-9939-CE71132C354A}" type="slidenum">
              <a:rPr lang="en-US" altLang="en-US"/>
              <a:pPr/>
              <a:t>1</a:t>
            </a:fld>
            <a:endParaRPr lang="en-US" altLang="en-US"/>
          </a:p>
        </p:txBody>
      </p:sp>
      <p:sp>
        <p:nvSpPr>
          <p:cNvPr id="1354754" name="Rectangle 2"/>
          <p:cNvSpPr>
            <a:spLocks noGrp="1" noChangeArrowheads="1"/>
          </p:cNvSpPr>
          <p:nvPr>
            <p:ph type="ctrTitle"/>
          </p:nvPr>
        </p:nvSpPr>
        <p:spPr/>
        <p:txBody>
          <a:bodyPr/>
          <a:lstStyle/>
          <a:p>
            <a:r>
              <a:rPr lang="en-US"/>
              <a:t>Performance Management Using the Balanced Scorecard Approach</a:t>
            </a:r>
          </a:p>
        </p:txBody>
      </p:sp>
      <p:sp>
        <p:nvSpPr>
          <p:cNvPr id="1354755" name="Rectangle 3"/>
          <p:cNvSpPr>
            <a:spLocks noGrp="1" noChangeArrowheads="1"/>
          </p:cNvSpPr>
          <p:nvPr>
            <p:ph type="subTitle" idx="1"/>
          </p:nvPr>
        </p:nvSpPr>
        <p:spPr>
          <a:xfrm>
            <a:off x="1074738" y="3924300"/>
            <a:ext cx="6430962" cy="2551113"/>
          </a:xfrm>
        </p:spPr>
        <p:txBody>
          <a:bodyPr/>
          <a:lstStyle/>
          <a:p>
            <a:r>
              <a:rPr lang="en-US" sz="2000" b="0"/>
              <a:t>Office of Quality Management</a:t>
            </a:r>
          </a:p>
          <a:p>
            <a:r>
              <a:rPr lang="en-US" sz="2000" b="0"/>
              <a:t>Office of Research Services</a:t>
            </a:r>
          </a:p>
          <a:p>
            <a:r>
              <a:rPr lang="en-US" sz="2000" b="0"/>
              <a:t>National Institutes of Health</a:t>
            </a:r>
          </a:p>
          <a:p>
            <a:endParaRPr lang="en-US" sz="2000" b="0"/>
          </a:p>
          <a:p>
            <a:endParaRPr lang="en-US" sz="2000" b="0"/>
          </a:p>
          <a:p>
            <a:endParaRPr lang="en-US" sz="2000"/>
          </a:p>
          <a:p>
            <a:r>
              <a:rPr lang="en-US" sz="1600"/>
              <a:t>September 2005</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2AEDC96-8F14-452D-82FC-AA9127894C85}" type="slidenum">
              <a:rPr lang="en-US" altLang="en-US"/>
              <a:pPr/>
              <a:t>10</a:t>
            </a:fld>
            <a:endParaRPr lang="en-US" altLang="en-US"/>
          </a:p>
        </p:txBody>
      </p:sp>
      <p:sp>
        <p:nvSpPr>
          <p:cNvPr id="1099778" name="Rectangle 2"/>
          <p:cNvSpPr>
            <a:spLocks noGrp="1" noChangeArrowheads="1"/>
          </p:cNvSpPr>
          <p:nvPr>
            <p:ph type="title"/>
          </p:nvPr>
        </p:nvSpPr>
        <p:spPr/>
        <p:txBody>
          <a:bodyPr/>
          <a:lstStyle/>
          <a:p>
            <a:r>
              <a:rPr lang="en-US" altLang="en-US"/>
              <a:t>What do stakeholders really want?</a:t>
            </a:r>
          </a:p>
        </p:txBody>
      </p:sp>
      <p:sp>
        <p:nvSpPr>
          <p:cNvPr id="1099779" name="Rectangle 3"/>
          <p:cNvSpPr>
            <a:spLocks noGrp="1" noChangeArrowheads="1"/>
          </p:cNvSpPr>
          <p:nvPr>
            <p:ph type="body" sz="half" idx="1"/>
          </p:nvPr>
        </p:nvSpPr>
        <p:spPr>
          <a:xfrm>
            <a:off x="990600" y="1689100"/>
            <a:ext cx="3733800" cy="3048000"/>
          </a:xfrm>
        </p:spPr>
        <p:txBody>
          <a:bodyPr/>
          <a:lstStyle/>
          <a:p>
            <a:pPr marL="115888" indent="-115888">
              <a:spcBef>
                <a:spcPct val="35000"/>
              </a:spcBef>
            </a:pPr>
            <a:r>
              <a:rPr lang="en-US" altLang="en-US" sz="1800"/>
              <a:t>What do our stakeholders value?</a:t>
            </a:r>
          </a:p>
          <a:p>
            <a:pPr marL="115888" indent="-115888">
              <a:spcBef>
                <a:spcPct val="35000"/>
              </a:spcBef>
            </a:pPr>
            <a:r>
              <a:rPr lang="en-US" altLang="en-US" sz="1800"/>
              <a:t>How does what they value differ from what our customers value?  </a:t>
            </a:r>
          </a:p>
          <a:p>
            <a:pPr marL="115888" indent="-115888">
              <a:spcBef>
                <a:spcPct val="35000"/>
              </a:spcBef>
            </a:pPr>
            <a:r>
              <a:rPr lang="en-US" altLang="en-US" sz="1800"/>
              <a:t>What is our obligation to stakeholders?</a:t>
            </a:r>
          </a:p>
          <a:p>
            <a:pPr marL="115888" indent="-115888">
              <a:spcBef>
                <a:spcPct val="35000"/>
              </a:spcBef>
            </a:pPr>
            <a:r>
              <a:rPr lang="en-US" altLang="en-US" sz="1800"/>
              <a:t>What can we do to ensure their support?</a:t>
            </a:r>
          </a:p>
          <a:p>
            <a:pPr marL="115888" indent="-115888">
              <a:spcBef>
                <a:spcPct val="35000"/>
              </a:spcBef>
            </a:pPr>
            <a:r>
              <a:rPr lang="en-US" altLang="en-US" sz="1800"/>
              <a:t>What can we do to better educate them?</a:t>
            </a:r>
          </a:p>
        </p:txBody>
      </p:sp>
      <p:pic>
        <p:nvPicPr>
          <p:cNvPr id="1099780" name="Picture 4" descr="pe01496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953000" y="990600"/>
            <a:ext cx="3883025" cy="5105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2"/>
          <p:cNvSpPr>
            <a:spLocks noGrp="1"/>
          </p:cNvSpPr>
          <p:nvPr>
            <p:ph type="sldNum" sz="quarter" idx="10"/>
          </p:nvPr>
        </p:nvSpPr>
        <p:spPr/>
        <p:txBody>
          <a:bodyPr/>
          <a:lstStyle/>
          <a:p>
            <a:fld id="{F7AC9728-FAA0-44BB-8A54-DD8DCC85CEE1}" type="slidenum">
              <a:rPr lang="en-US" altLang="en-US"/>
              <a:pPr/>
              <a:t>11</a:t>
            </a:fld>
            <a:endParaRPr lang="en-US" altLang="en-US"/>
          </a:p>
        </p:txBody>
      </p:sp>
      <p:sp>
        <p:nvSpPr>
          <p:cNvPr id="1081379" name="Rectangle 35"/>
          <p:cNvSpPr>
            <a:spLocks noGrp="1" noChangeArrowheads="1"/>
          </p:cNvSpPr>
          <p:nvPr>
            <p:ph type="title"/>
          </p:nvPr>
        </p:nvSpPr>
        <p:spPr/>
        <p:txBody>
          <a:bodyPr/>
          <a:lstStyle/>
          <a:p>
            <a:r>
              <a:rPr lang="en-US" altLang="en-US"/>
              <a:t>The Value Proposition</a:t>
            </a:r>
          </a:p>
        </p:txBody>
      </p:sp>
      <p:sp>
        <p:nvSpPr>
          <p:cNvPr id="1081346" name="Rectangle 2"/>
          <p:cNvSpPr>
            <a:spLocks noChangeArrowheads="1"/>
          </p:cNvSpPr>
          <p:nvPr/>
        </p:nvSpPr>
        <p:spPr bwMode="auto">
          <a:xfrm>
            <a:off x="1333500" y="1219200"/>
            <a:ext cx="746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800" i="1">
                <a:solidFill>
                  <a:srgbClr val="003399"/>
                </a:solidFill>
              </a:rPr>
              <a:t>Generic Model  </a:t>
            </a:r>
            <a:r>
              <a:rPr lang="en-US" altLang="en-US" sz="1800" i="1">
                <a:solidFill>
                  <a:srgbClr val="003399"/>
                </a:solidFill>
                <a:sym typeface="Wingdings" pitchFamily="2" charset="2"/>
              </a:rPr>
              <a:t> The value proposition should establish “why”</a:t>
            </a:r>
            <a:endParaRPr lang="en-US" altLang="en-US" sz="1800" i="1">
              <a:solidFill>
                <a:srgbClr val="003399"/>
              </a:solidFill>
            </a:endParaRPr>
          </a:p>
        </p:txBody>
      </p:sp>
      <p:sp>
        <p:nvSpPr>
          <p:cNvPr id="1081373" name="Rectangle 29"/>
          <p:cNvSpPr>
            <a:spLocks noChangeArrowheads="1"/>
          </p:cNvSpPr>
          <p:nvPr/>
        </p:nvSpPr>
        <p:spPr bwMode="auto">
          <a:xfrm rot="600000">
            <a:off x="7089775" y="533400"/>
            <a:ext cx="1387475" cy="333375"/>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sz="1600">
                <a:solidFill>
                  <a:schemeClr val="tx1"/>
                </a:solidFill>
                <a:effectLst>
                  <a:outerShdw blurRad="38100" dist="38100" dir="2700000" algn="tl">
                    <a:srgbClr val="000000"/>
                  </a:outerShdw>
                </a:effectLst>
              </a:rPr>
              <a:t>EXAMPLE</a:t>
            </a:r>
          </a:p>
        </p:txBody>
      </p:sp>
      <p:sp>
        <p:nvSpPr>
          <p:cNvPr id="1081362" name="Rectangle 18" descr="This is a generic model of the value proposition."/>
          <p:cNvSpPr>
            <a:spLocks noChangeArrowheads="1"/>
          </p:cNvSpPr>
          <p:nvPr/>
        </p:nvSpPr>
        <p:spPr bwMode="auto">
          <a:xfrm>
            <a:off x="1143000" y="1568450"/>
            <a:ext cx="7848600" cy="1130300"/>
          </a:xfrm>
          <a:prstGeom prst="rect">
            <a:avLst/>
          </a:prstGeom>
          <a:gradFill rotWithShape="0">
            <a:gsLst>
              <a:gs pos="0">
                <a:srgbClr val="003399"/>
              </a:gs>
              <a:gs pos="100000">
                <a:srgbClr val="003399">
                  <a:gamma/>
                  <a:shade val="46275"/>
                  <a:invGamma/>
                </a:srgbClr>
              </a:gs>
            </a:gsLst>
            <a:lin ang="2700000" scaled="1"/>
          </a:gradFill>
          <a:ln>
            <a:noFill/>
          </a:ln>
          <a:effectLst/>
          <a:extLs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63" name="Rectangle 19"/>
          <p:cNvSpPr>
            <a:spLocks noChangeArrowheads="1"/>
          </p:cNvSpPr>
          <p:nvPr/>
        </p:nvSpPr>
        <p:spPr bwMode="auto">
          <a:xfrm>
            <a:off x="1497013" y="1646238"/>
            <a:ext cx="71421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600">
                <a:solidFill>
                  <a:schemeClr val="tx1"/>
                </a:solidFill>
              </a:rPr>
              <a:t>Value =    (Product / Service Attributes)    +    Image   +   Relationship</a:t>
            </a:r>
          </a:p>
        </p:txBody>
      </p:sp>
      <p:grpSp>
        <p:nvGrpSpPr>
          <p:cNvPr id="1081385" name="Group 41" descr="This illustrates the four elements of product/service attributes."/>
          <p:cNvGrpSpPr>
            <a:grpSpLocks/>
          </p:cNvGrpSpPr>
          <p:nvPr/>
        </p:nvGrpSpPr>
        <p:grpSpPr bwMode="auto">
          <a:xfrm>
            <a:off x="2209800" y="1905000"/>
            <a:ext cx="3124200" cy="639763"/>
            <a:chOff x="1536" y="1200"/>
            <a:chExt cx="1968" cy="403"/>
          </a:xfrm>
        </p:grpSpPr>
        <p:sp>
          <p:nvSpPr>
            <p:cNvPr id="1081384" name="Line 40"/>
            <p:cNvSpPr>
              <a:spLocks noChangeShapeType="1"/>
            </p:cNvSpPr>
            <p:nvPr/>
          </p:nvSpPr>
          <p:spPr bwMode="auto">
            <a:xfrm>
              <a:off x="2544" y="120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68" name="Rectangle 24"/>
            <p:cNvSpPr>
              <a:spLocks noChangeArrowheads="1"/>
            </p:cNvSpPr>
            <p:nvPr/>
          </p:nvSpPr>
          <p:spPr bwMode="auto">
            <a:xfrm>
              <a:off x="1536" y="1488"/>
              <a:ext cx="62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algn="l" eaLnBrk="0" hangingPunct="0"/>
              <a:r>
                <a:rPr lang="en-US" altLang="en-US" sz="1200">
                  <a:solidFill>
                    <a:schemeClr val="tx1"/>
                  </a:solidFill>
                </a:rPr>
                <a:t>Functionality</a:t>
              </a:r>
            </a:p>
          </p:txBody>
        </p:sp>
        <p:cxnSp>
          <p:nvCxnSpPr>
            <p:cNvPr id="1081381" name="AutoShape 37"/>
            <p:cNvCxnSpPr>
              <a:cxnSpLocks noChangeShapeType="1"/>
              <a:stCxn id="1081368" idx="0"/>
              <a:endCxn id="1081369" idx="0"/>
            </p:cNvCxnSpPr>
            <p:nvPr/>
          </p:nvCxnSpPr>
          <p:spPr bwMode="auto">
            <a:xfrm rot="5400000" flipV="1">
              <a:off x="2173" y="1165"/>
              <a:ext cx="1" cy="647"/>
            </a:xfrm>
            <a:prstGeom prst="bentConnector3">
              <a:avLst>
                <a:gd name="adj1" fmla="val -1440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1369" name="Rectangle 25"/>
            <p:cNvSpPr>
              <a:spLocks noChangeArrowheads="1"/>
            </p:cNvSpPr>
            <p:nvPr/>
          </p:nvSpPr>
          <p:spPr bwMode="auto">
            <a:xfrm>
              <a:off x="2302" y="1488"/>
              <a:ext cx="390"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algn="l" eaLnBrk="0" hangingPunct="0"/>
              <a:r>
                <a:rPr lang="en-US" altLang="en-US" sz="1200">
                  <a:solidFill>
                    <a:schemeClr val="tx1"/>
                  </a:solidFill>
                </a:rPr>
                <a:t>Quality</a:t>
              </a:r>
            </a:p>
          </p:txBody>
        </p:sp>
        <p:cxnSp>
          <p:nvCxnSpPr>
            <p:cNvPr id="1081383" name="AutoShape 39"/>
            <p:cNvCxnSpPr>
              <a:cxnSpLocks noChangeShapeType="1"/>
              <a:stCxn id="1081370" idx="0"/>
              <a:endCxn id="1081369" idx="0"/>
            </p:cNvCxnSpPr>
            <p:nvPr/>
          </p:nvCxnSpPr>
          <p:spPr bwMode="auto">
            <a:xfrm rot="16200000" flipH="1" flipV="1">
              <a:off x="2731" y="1254"/>
              <a:ext cx="1" cy="470"/>
            </a:xfrm>
            <a:prstGeom prst="bentConnector3">
              <a:avLst>
                <a:gd name="adj1" fmla="val -1440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1370" name="Rectangle 26"/>
            <p:cNvSpPr>
              <a:spLocks noChangeArrowheads="1"/>
            </p:cNvSpPr>
            <p:nvPr/>
          </p:nvSpPr>
          <p:spPr bwMode="auto">
            <a:xfrm>
              <a:off x="2830" y="1488"/>
              <a:ext cx="273"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algn="l" eaLnBrk="0" hangingPunct="0"/>
              <a:r>
                <a:rPr lang="en-US" altLang="en-US" sz="1200">
                  <a:solidFill>
                    <a:schemeClr val="tx1"/>
                  </a:solidFill>
                </a:rPr>
                <a:t>Price</a:t>
              </a:r>
            </a:p>
          </p:txBody>
        </p:sp>
        <p:cxnSp>
          <p:nvCxnSpPr>
            <p:cNvPr id="1081382" name="AutoShape 38"/>
            <p:cNvCxnSpPr>
              <a:cxnSpLocks noChangeShapeType="1"/>
              <a:stCxn id="1081371" idx="0"/>
              <a:endCxn id="1081370" idx="0"/>
            </p:cNvCxnSpPr>
            <p:nvPr/>
          </p:nvCxnSpPr>
          <p:spPr bwMode="auto">
            <a:xfrm rot="16200000" flipH="1" flipV="1">
              <a:off x="3169" y="1286"/>
              <a:ext cx="1" cy="406"/>
            </a:xfrm>
            <a:prstGeom prst="bentConnector3">
              <a:avLst>
                <a:gd name="adj1" fmla="val -1440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1371" name="Rectangle 27"/>
            <p:cNvSpPr>
              <a:spLocks noChangeArrowheads="1"/>
            </p:cNvSpPr>
            <p:nvPr/>
          </p:nvSpPr>
          <p:spPr bwMode="auto">
            <a:xfrm>
              <a:off x="3242" y="1488"/>
              <a:ext cx="262"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algn="l" eaLnBrk="0" hangingPunct="0"/>
              <a:r>
                <a:rPr lang="en-US" altLang="en-US" sz="1200">
                  <a:solidFill>
                    <a:schemeClr val="tx1"/>
                  </a:solidFill>
                </a:rPr>
                <a:t>Time</a:t>
              </a:r>
            </a:p>
          </p:txBody>
        </p:sp>
      </p:grpSp>
      <p:sp>
        <p:nvSpPr>
          <p:cNvPr id="1081347" name="Rectangle 3"/>
          <p:cNvSpPr>
            <a:spLocks noChangeArrowheads="1"/>
          </p:cNvSpPr>
          <p:nvPr/>
        </p:nvSpPr>
        <p:spPr bwMode="auto">
          <a:xfrm>
            <a:off x="1257300" y="2971800"/>
            <a:ext cx="7620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800" i="1">
                <a:solidFill>
                  <a:srgbClr val="003399"/>
                </a:solidFill>
              </a:rPr>
              <a:t>Example:  Federal Agency</a:t>
            </a:r>
          </a:p>
        </p:txBody>
      </p:sp>
      <p:sp>
        <p:nvSpPr>
          <p:cNvPr id="1081380" name="Rectangle 36" descr="This chart shows an example of a value proposition."/>
          <p:cNvSpPr>
            <a:spLocks noChangeArrowheads="1"/>
          </p:cNvSpPr>
          <p:nvPr/>
        </p:nvSpPr>
        <p:spPr bwMode="auto">
          <a:xfrm>
            <a:off x="1143000" y="3352800"/>
            <a:ext cx="7848600" cy="1435100"/>
          </a:xfrm>
          <a:prstGeom prst="rect">
            <a:avLst/>
          </a:prstGeom>
          <a:gradFill rotWithShape="0">
            <a:gsLst>
              <a:gs pos="0">
                <a:srgbClr val="003399"/>
              </a:gs>
              <a:gs pos="100000">
                <a:srgbClr val="003399">
                  <a:gamma/>
                  <a:shade val="46275"/>
                  <a:invGamma/>
                </a:srgbClr>
              </a:gs>
            </a:gsLst>
            <a:lin ang="2700000" scaled="1"/>
          </a:gradFill>
          <a:ln>
            <a:noFill/>
          </a:ln>
          <a:effectLst/>
          <a:extLs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56" name="Rectangle 12"/>
          <p:cNvSpPr>
            <a:spLocks noChangeArrowheads="1"/>
          </p:cNvSpPr>
          <p:nvPr/>
        </p:nvSpPr>
        <p:spPr bwMode="auto">
          <a:xfrm>
            <a:off x="1143000" y="3398838"/>
            <a:ext cx="24384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200">
                <a:solidFill>
                  <a:schemeClr val="tx1"/>
                </a:solidFill>
              </a:rPr>
              <a:t>Product/Service Attributes</a:t>
            </a:r>
          </a:p>
        </p:txBody>
      </p:sp>
      <p:sp>
        <p:nvSpPr>
          <p:cNvPr id="1081357" name="Line 13" descr="This line segment divides the headers in this table."/>
          <p:cNvSpPr>
            <a:spLocks noChangeShapeType="1"/>
          </p:cNvSpPr>
          <p:nvPr/>
        </p:nvSpPr>
        <p:spPr bwMode="auto">
          <a:xfrm>
            <a:off x="3581400" y="3352800"/>
            <a:ext cx="0" cy="3048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59" name="Rectangle 15"/>
          <p:cNvSpPr>
            <a:spLocks noChangeArrowheads="1"/>
          </p:cNvSpPr>
          <p:nvPr/>
        </p:nvSpPr>
        <p:spPr bwMode="auto">
          <a:xfrm>
            <a:off x="3581400" y="3398838"/>
            <a:ext cx="25908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200">
                <a:solidFill>
                  <a:schemeClr val="tx1"/>
                </a:solidFill>
              </a:rPr>
              <a:t>Image</a:t>
            </a:r>
          </a:p>
        </p:txBody>
      </p:sp>
      <p:sp>
        <p:nvSpPr>
          <p:cNvPr id="1081358" name="Line 14" descr="This line segment divides the headers in this table."/>
          <p:cNvSpPr>
            <a:spLocks noChangeShapeType="1"/>
          </p:cNvSpPr>
          <p:nvPr/>
        </p:nvSpPr>
        <p:spPr bwMode="auto">
          <a:xfrm>
            <a:off x="6172200" y="3352800"/>
            <a:ext cx="0" cy="3048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60" name="Rectangle 16"/>
          <p:cNvSpPr>
            <a:spLocks noChangeArrowheads="1"/>
          </p:cNvSpPr>
          <p:nvPr/>
        </p:nvSpPr>
        <p:spPr bwMode="auto">
          <a:xfrm>
            <a:off x="6172200" y="3398838"/>
            <a:ext cx="28194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200">
                <a:solidFill>
                  <a:schemeClr val="tx1"/>
                </a:solidFill>
              </a:rPr>
              <a:t>Relationship</a:t>
            </a:r>
          </a:p>
        </p:txBody>
      </p:sp>
      <p:sp>
        <p:nvSpPr>
          <p:cNvPr id="1081355" name="Line 11" descr="This is a divider line, separating the header from the body of the chart."/>
          <p:cNvSpPr>
            <a:spLocks noChangeShapeType="1"/>
          </p:cNvSpPr>
          <p:nvPr/>
        </p:nvSpPr>
        <p:spPr bwMode="auto">
          <a:xfrm>
            <a:off x="1143000" y="3657600"/>
            <a:ext cx="78486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351" name="Oval 7"/>
          <p:cNvSpPr>
            <a:spLocks noChangeArrowheads="1"/>
          </p:cNvSpPr>
          <p:nvPr/>
        </p:nvSpPr>
        <p:spPr bwMode="auto">
          <a:xfrm>
            <a:off x="1219200" y="3886200"/>
            <a:ext cx="1122363" cy="65405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Accessible (Services)</a:t>
            </a:r>
          </a:p>
        </p:txBody>
      </p:sp>
      <p:sp>
        <p:nvSpPr>
          <p:cNvPr id="1081352" name="Oval 8"/>
          <p:cNvSpPr>
            <a:spLocks noChangeArrowheads="1"/>
          </p:cNvSpPr>
          <p:nvPr/>
        </p:nvSpPr>
        <p:spPr bwMode="auto">
          <a:xfrm>
            <a:off x="2465388" y="3886200"/>
            <a:ext cx="1079500" cy="65405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Consistent</a:t>
            </a:r>
          </a:p>
          <a:p>
            <a:pPr eaLnBrk="0" hangingPunct="0">
              <a:lnSpc>
                <a:spcPct val="90000"/>
              </a:lnSpc>
            </a:pPr>
            <a:r>
              <a:rPr lang="en-US" altLang="en-US" sz="1000">
                <a:effectLst>
                  <a:outerShdw blurRad="38100" dist="38100" dir="2700000" algn="tl">
                    <a:srgbClr val="C0C0C0"/>
                  </a:outerShdw>
                </a:effectLst>
              </a:rPr>
              <a:t>(Products)</a:t>
            </a:r>
          </a:p>
        </p:txBody>
      </p:sp>
      <p:sp>
        <p:nvSpPr>
          <p:cNvPr id="1081353" name="Oval 9"/>
          <p:cNvSpPr>
            <a:spLocks noChangeArrowheads="1"/>
          </p:cNvSpPr>
          <p:nvPr/>
        </p:nvSpPr>
        <p:spPr bwMode="auto">
          <a:xfrm>
            <a:off x="3668713" y="3886200"/>
            <a:ext cx="1117600" cy="65405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Dedicated</a:t>
            </a:r>
          </a:p>
          <a:p>
            <a:pPr eaLnBrk="0" hangingPunct="0">
              <a:lnSpc>
                <a:spcPct val="90000"/>
              </a:lnSpc>
            </a:pPr>
            <a:r>
              <a:rPr lang="en-US" altLang="en-US" sz="1000">
                <a:effectLst>
                  <a:outerShdw blurRad="38100" dist="38100" dir="2700000" algn="tl">
                    <a:srgbClr val="C0C0C0"/>
                  </a:outerShdw>
                </a:effectLst>
              </a:rPr>
              <a:t>(People)</a:t>
            </a:r>
          </a:p>
        </p:txBody>
      </p:sp>
      <p:sp>
        <p:nvSpPr>
          <p:cNvPr id="1081354" name="Oval 10"/>
          <p:cNvSpPr>
            <a:spLocks noChangeArrowheads="1"/>
          </p:cNvSpPr>
          <p:nvPr/>
        </p:nvSpPr>
        <p:spPr bwMode="auto">
          <a:xfrm>
            <a:off x="4911725" y="3886200"/>
            <a:ext cx="1228725" cy="65405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Professional</a:t>
            </a:r>
          </a:p>
          <a:p>
            <a:pPr eaLnBrk="0" hangingPunct="0">
              <a:lnSpc>
                <a:spcPct val="90000"/>
              </a:lnSpc>
            </a:pPr>
            <a:r>
              <a:rPr lang="en-US" altLang="en-US" sz="1000">
                <a:effectLst>
                  <a:outerShdw blurRad="38100" dist="38100" dir="2700000" algn="tl">
                    <a:srgbClr val="C0C0C0"/>
                  </a:outerShdw>
                </a:effectLst>
              </a:rPr>
              <a:t>(Staff)</a:t>
            </a:r>
          </a:p>
        </p:txBody>
      </p:sp>
      <p:sp>
        <p:nvSpPr>
          <p:cNvPr id="1081350" name="Oval 6"/>
          <p:cNvSpPr>
            <a:spLocks noChangeArrowheads="1"/>
          </p:cNvSpPr>
          <p:nvPr/>
        </p:nvSpPr>
        <p:spPr bwMode="auto">
          <a:xfrm>
            <a:off x="6264275" y="3886200"/>
            <a:ext cx="1223963" cy="65405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Personal Relationships</a:t>
            </a:r>
          </a:p>
          <a:p>
            <a:pPr eaLnBrk="0" hangingPunct="0">
              <a:lnSpc>
                <a:spcPct val="90000"/>
              </a:lnSpc>
            </a:pPr>
            <a:r>
              <a:rPr lang="en-US" altLang="en-US" sz="1000">
                <a:effectLst>
                  <a:outerShdw blurRad="38100" dist="38100" dir="2700000" algn="tl">
                    <a:srgbClr val="C0C0C0"/>
                  </a:outerShdw>
                </a:effectLst>
              </a:rPr>
              <a:t>(Customers)</a:t>
            </a:r>
          </a:p>
        </p:txBody>
      </p:sp>
      <p:sp>
        <p:nvSpPr>
          <p:cNvPr id="1081375" name="Oval 31"/>
          <p:cNvSpPr>
            <a:spLocks noChangeArrowheads="1"/>
          </p:cNvSpPr>
          <p:nvPr/>
        </p:nvSpPr>
        <p:spPr bwMode="auto">
          <a:xfrm>
            <a:off x="7613650" y="3886200"/>
            <a:ext cx="1223963" cy="65405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Service Oriented</a:t>
            </a:r>
          </a:p>
          <a:p>
            <a:pPr eaLnBrk="0" hangingPunct="0">
              <a:lnSpc>
                <a:spcPct val="90000"/>
              </a:lnSpc>
            </a:pPr>
            <a:r>
              <a:rPr lang="en-US" altLang="en-US" sz="1000">
                <a:effectLst>
                  <a:outerShdw blurRad="38100" dist="38100" dir="2700000" algn="tl">
                    <a:srgbClr val="C0C0C0"/>
                  </a:outerShdw>
                </a:effectLst>
              </a:rPr>
              <a:t>(Employees)</a:t>
            </a:r>
          </a:p>
        </p:txBody>
      </p:sp>
      <p:sp>
        <p:nvSpPr>
          <p:cNvPr id="1081377" name="Rectangle 33"/>
          <p:cNvSpPr>
            <a:spLocks noChangeArrowheads="1"/>
          </p:cNvSpPr>
          <p:nvPr/>
        </p:nvSpPr>
        <p:spPr bwMode="auto">
          <a:xfrm>
            <a:off x="1187450" y="5029200"/>
            <a:ext cx="5484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algn="l" eaLnBrk="0" hangingPunct="0"/>
            <a:r>
              <a:rPr lang="en-US" altLang="en-US" sz="1600">
                <a:solidFill>
                  <a:srgbClr val="003399"/>
                </a:solidFill>
              </a:rPr>
              <a:t>VALUE PROPOSITION STATEMENT</a:t>
            </a:r>
          </a:p>
        </p:txBody>
      </p:sp>
      <p:sp>
        <p:nvSpPr>
          <p:cNvPr id="1081376" name="Text Box 32"/>
          <p:cNvSpPr txBox="1">
            <a:spLocks noChangeArrowheads="1"/>
          </p:cNvSpPr>
          <p:nvPr/>
        </p:nvSpPr>
        <p:spPr bwMode="auto">
          <a:xfrm>
            <a:off x="1187450" y="5362575"/>
            <a:ext cx="7651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0033"/>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1800" b="0"/>
              <a:t>“We bring value to NIH by providing our customers with convenient, accessible, and consistent services to ensure that visiting scientists acquire the required visas in the least amount of time at the best price to the agency.”     </a:t>
            </a:r>
            <a:endParaRPr lang="en-US" altLang="en-US" sz="1800">
              <a:solidFill>
                <a:srgbClr val="0000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
          <p:cNvSpPr>
            <a:spLocks noGrp="1"/>
          </p:cNvSpPr>
          <p:nvPr>
            <p:ph type="sldNum" sz="quarter" idx="10"/>
          </p:nvPr>
        </p:nvSpPr>
        <p:spPr/>
        <p:txBody>
          <a:bodyPr/>
          <a:lstStyle/>
          <a:p>
            <a:fld id="{BD499C54-2D6F-4952-8AB6-DA9B4266D71A}" type="slidenum">
              <a:rPr lang="en-US" altLang="en-US"/>
              <a:pPr/>
              <a:t>12</a:t>
            </a:fld>
            <a:endParaRPr lang="en-US" altLang="en-US"/>
          </a:p>
        </p:txBody>
      </p:sp>
      <p:sp>
        <p:nvSpPr>
          <p:cNvPr id="1083394" name="Rectangle 2"/>
          <p:cNvSpPr>
            <a:spLocks noGrp="1" noChangeArrowheads="1"/>
          </p:cNvSpPr>
          <p:nvPr>
            <p:ph type="title"/>
          </p:nvPr>
        </p:nvSpPr>
        <p:spPr>
          <a:xfrm>
            <a:off x="990600" y="228600"/>
            <a:ext cx="8305800" cy="457200"/>
          </a:xfrm>
        </p:spPr>
        <p:txBody>
          <a:bodyPr/>
          <a:lstStyle/>
          <a:p>
            <a:r>
              <a:rPr lang="en-US" altLang="en-US"/>
              <a:t>What value do we offer our customers/stakeholders? </a:t>
            </a:r>
            <a:endParaRPr lang="en-US" altLang="en-US" sz="1700">
              <a:solidFill>
                <a:srgbClr val="0000FF"/>
              </a:solidFill>
            </a:endParaRPr>
          </a:p>
        </p:txBody>
      </p:sp>
      <p:sp>
        <p:nvSpPr>
          <p:cNvPr id="1083446" name="Rectangle 54"/>
          <p:cNvSpPr>
            <a:spLocks noChangeArrowheads="1"/>
          </p:cNvSpPr>
          <p:nvPr/>
        </p:nvSpPr>
        <p:spPr bwMode="auto">
          <a:xfrm>
            <a:off x="1143000" y="1143000"/>
            <a:ext cx="784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2000">
                <a:solidFill>
                  <a:srgbClr val="CC0000"/>
                </a:solidFill>
              </a:rPr>
              <a:t>Why are you in business?</a:t>
            </a:r>
          </a:p>
        </p:txBody>
      </p:sp>
      <p:sp>
        <p:nvSpPr>
          <p:cNvPr id="1083434" name="Rectangle 42" descr="This illustrates the value proposition."/>
          <p:cNvSpPr>
            <a:spLocks noChangeArrowheads="1"/>
          </p:cNvSpPr>
          <p:nvPr/>
        </p:nvSpPr>
        <p:spPr bwMode="auto">
          <a:xfrm>
            <a:off x="1143000" y="1568450"/>
            <a:ext cx="7848600" cy="1130300"/>
          </a:xfrm>
          <a:prstGeom prst="rect">
            <a:avLst/>
          </a:prstGeom>
          <a:gradFill rotWithShape="0">
            <a:gsLst>
              <a:gs pos="0">
                <a:srgbClr val="003399"/>
              </a:gs>
              <a:gs pos="100000">
                <a:srgbClr val="003399">
                  <a:gamma/>
                  <a:shade val="46275"/>
                  <a:invGamma/>
                </a:srgbClr>
              </a:gs>
            </a:gsLst>
            <a:lin ang="2700000" scaled="1"/>
          </a:gradFill>
          <a:ln>
            <a:noFill/>
          </a:ln>
          <a:effectLst/>
          <a:extLs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435" name="Rectangle 43"/>
          <p:cNvSpPr>
            <a:spLocks noChangeArrowheads="1"/>
          </p:cNvSpPr>
          <p:nvPr/>
        </p:nvSpPr>
        <p:spPr bwMode="auto">
          <a:xfrm>
            <a:off x="1497013" y="1646238"/>
            <a:ext cx="71421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600">
                <a:solidFill>
                  <a:schemeClr val="tx1"/>
                </a:solidFill>
              </a:rPr>
              <a:t>Value =    (Product / Service Attributes)    +    Image   +   Relationship</a:t>
            </a:r>
          </a:p>
        </p:txBody>
      </p:sp>
      <p:grpSp>
        <p:nvGrpSpPr>
          <p:cNvPr id="1083437" name="Group 45" descr="This illustrates the four elements of product/service attributes."/>
          <p:cNvGrpSpPr>
            <a:grpSpLocks/>
          </p:cNvGrpSpPr>
          <p:nvPr/>
        </p:nvGrpSpPr>
        <p:grpSpPr bwMode="auto">
          <a:xfrm>
            <a:off x="2209800" y="1905000"/>
            <a:ext cx="3124200" cy="639763"/>
            <a:chOff x="1536" y="1200"/>
            <a:chExt cx="1968" cy="403"/>
          </a:xfrm>
        </p:grpSpPr>
        <p:sp>
          <p:nvSpPr>
            <p:cNvPr id="1083445" name="Line 53"/>
            <p:cNvSpPr>
              <a:spLocks noChangeShapeType="1"/>
            </p:cNvSpPr>
            <p:nvPr/>
          </p:nvSpPr>
          <p:spPr bwMode="auto">
            <a:xfrm>
              <a:off x="2544" y="120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438" name="Rectangle 46"/>
            <p:cNvSpPr>
              <a:spLocks noChangeArrowheads="1"/>
            </p:cNvSpPr>
            <p:nvPr/>
          </p:nvSpPr>
          <p:spPr bwMode="auto">
            <a:xfrm>
              <a:off x="1536" y="1488"/>
              <a:ext cx="62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algn="l" eaLnBrk="0" hangingPunct="0"/>
              <a:r>
                <a:rPr lang="en-US" altLang="en-US" sz="1200">
                  <a:solidFill>
                    <a:schemeClr val="tx1"/>
                  </a:solidFill>
                </a:rPr>
                <a:t>Functionality</a:t>
              </a:r>
            </a:p>
          </p:txBody>
        </p:sp>
        <p:cxnSp>
          <p:nvCxnSpPr>
            <p:cNvPr id="1083442" name="AutoShape 50"/>
            <p:cNvCxnSpPr>
              <a:cxnSpLocks noChangeShapeType="1"/>
              <a:stCxn id="1083438" idx="0"/>
              <a:endCxn id="1083439" idx="0"/>
            </p:cNvCxnSpPr>
            <p:nvPr/>
          </p:nvCxnSpPr>
          <p:spPr bwMode="auto">
            <a:xfrm rot="5400000" flipV="1">
              <a:off x="2173" y="1165"/>
              <a:ext cx="1" cy="647"/>
            </a:xfrm>
            <a:prstGeom prst="bentConnector3">
              <a:avLst>
                <a:gd name="adj1" fmla="val -1440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3439" name="Rectangle 47"/>
            <p:cNvSpPr>
              <a:spLocks noChangeArrowheads="1"/>
            </p:cNvSpPr>
            <p:nvPr/>
          </p:nvSpPr>
          <p:spPr bwMode="auto">
            <a:xfrm>
              <a:off x="2302" y="1488"/>
              <a:ext cx="390"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algn="l" eaLnBrk="0" hangingPunct="0"/>
              <a:r>
                <a:rPr lang="en-US" altLang="en-US" sz="1200">
                  <a:solidFill>
                    <a:schemeClr val="tx1"/>
                  </a:solidFill>
                </a:rPr>
                <a:t>Quality</a:t>
              </a:r>
            </a:p>
          </p:txBody>
        </p:sp>
        <p:cxnSp>
          <p:nvCxnSpPr>
            <p:cNvPr id="1083444" name="AutoShape 52"/>
            <p:cNvCxnSpPr>
              <a:cxnSpLocks noChangeShapeType="1"/>
              <a:stCxn id="1083440" idx="0"/>
              <a:endCxn id="1083439" idx="0"/>
            </p:cNvCxnSpPr>
            <p:nvPr/>
          </p:nvCxnSpPr>
          <p:spPr bwMode="auto">
            <a:xfrm rot="16200000" flipH="1" flipV="1">
              <a:off x="2731" y="1254"/>
              <a:ext cx="1" cy="470"/>
            </a:xfrm>
            <a:prstGeom prst="bentConnector3">
              <a:avLst>
                <a:gd name="adj1" fmla="val -1440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3440" name="Rectangle 48"/>
            <p:cNvSpPr>
              <a:spLocks noChangeArrowheads="1"/>
            </p:cNvSpPr>
            <p:nvPr/>
          </p:nvSpPr>
          <p:spPr bwMode="auto">
            <a:xfrm>
              <a:off x="2830" y="1488"/>
              <a:ext cx="273"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algn="l" eaLnBrk="0" hangingPunct="0"/>
              <a:r>
                <a:rPr lang="en-US" altLang="en-US" sz="1200">
                  <a:solidFill>
                    <a:schemeClr val="tx1"/>
                  </a:solidFill>
                </a:rPr>
                <a:t>Price</a:t>
              </a:r>
            </a:p>
          </p:txBody>
        </p:sp>
        <p:cxnSp>
          <p:nvCxnSpPr>
            <p:cNvPr id="1083443" name="AutoShape 51"/>
            <p:cNvCxnSpPr>
              <a:cxnSpLocks noChangeShapeType="1"/>
              <a:stCxn id="1083441" idx="0"/>
              <a:endCxn id="1083440" idx="0"/>
            </p:cNvCxnSpPr>
            <p:nvPr/>
          </p:nvCxnSpPr>
          <p:spPr bwMode="auto">
            <a:xfrm rot="16200000" flipH="1" flipV="1">
              <a:off x="3169" y="1286"/>
              <a:ext cx="1" cy="406"/>
            </a:xfrm>
            <a:prstGeom prst="bentConnector3">
              <a:avLst>
                <a:gd name="adj1" fmla="val -1440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3441" name="Rectangle 49"/>
            <p:cNvSpPr>
              <a:spLocks noChangeArrowheads="1"/>
            </p:cNvSpPr>
            <p:nvPr/>
          </p:nvSpPr>
          <p:spPr bwMode="auto">
            <a:xfrm>
              <a:off x="3242" y="1488"/>
              <a:ext cx="262"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algn="l" eaLnBrk="0" hangingPunct="0"/>
              <a:r>
                <a:rPr lang="en-US" altLang="en-US" sz="1200">
                  <a:solidFill>
                    <a:schemeClr val="tx1"/>
                  </a:solidFill>
                </a:rPr>
                <a:t>Time</a:t>
              </a:r>
            </a:p>
          </p:txBody>
        </p:sp>
      </p:grpSp>
      <p:grpSp>
        <p:nvGrpSpPr>
          <p:cNvPr id="1083447" name="Group 55" descr="This table is a template for the valule proposition."/>
          <p:cNvGrpSpPr>
            <a:grpSpLocks/>
          </p:cNvGrpSpPr>
          <p:nvPr/>
        </p:nvGrpSpPr>
        <p:grpSpPr bwMode="auto">
          <a:xfrm>
            <a:off x="1143000" y="3562350"/>
            <a:ext cx="7848600" cy="1816100"/>
            <a:chOff x="720" y="1872"/>
            <a:chExt cx="4944" cy="1144"/>
          </a:xfrm>
        </p:grpSpPr>
        <p:sp>
          <p:nvSpPr>
            <p:cNvPr id="1083419" name="Rectangle 27"/>
            <p:cNvSpPr>
              <a:spLocks noChangeArrowheads="1"/>
            </p:cNvSpPr>
            <p:nvPr/>
          </p:nvSpPr>
          <p:spPr bwMode="auto">
            <a:xfrm>
              <a:off x="720" y="1872"/>
              <a:ext cx="49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2000">
                  <a:solidFill>
                    <a:srgbClr val="CC0000"/>
                  </a:solidFill>
                </a:rPr>
                <a:t>What is the VALUE PROPOSITION for your Service Group?</a:t>
              </a:r>
            </a:p>
          </p:txBody>
        </p:sp>
        <p:sp>
          <p:nvSpPr>
            <p:cNvPr id="1083422" name="Rectangle 30"/>
            <p:cNvSpPr>
              <a:spLocks noChangeArrowheads="1"/>
            </p:cNvSpPr>
            <p:nvPr/>
          </p:nvSpPr>
          <p:spPr bwMode="auto">
            <a:xfrm>
              <a:off x="720" y="2112"/>
              <a:ext cx="4944" cy="904"/>
            </a:xfrm>
            <a:prstGeom prst="rect">
              <a:avLst/>
            </a:prstGeom>
            <a:gradFill rotWithShape="0">
              <a:gsLst>
                <a:gs pos="0">
                  <a:srgbClr val="003399"/>
                </a:gs>
                <a:gs pos="100000">
                  <a:srgbClr val="003399">
                    <a:gamma/>
                    <a:shade val="46275"/>
                    <a:invGamma/>
                  </a:srgbClr>
                </a:gs>
              </a:gsLst>
              <a:lin ang="2700000" scaled="1"/>
            </a:gradFill>
            <a:ln>
              <a:noFill/>
            </a:ln>
            <a:effectLst/>
            <a:extLs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429" name="Rectangle 37"/>
            <p:cNvSpPr>
              <a:spLocks noChangeArrowheads="1"/>
            </p:cNvSpPr>
            <p:nvPr/>
          </p:nvSpPr>
          <p:spPr bwMode="auto">
            <a:xfrm>
              <a:off x="720" y="2141"/>
              <a:ext cx="1536"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200">
                  <a:solidFill>
                    <a:schemeClr val="tx1"/>
                  </a:solidFill>
                </a:rPr>
                <a:t>Product/Service Attributes</a:t>
              </a:r>
            </a:p>
          </p:txBody>
        </p:sp>
        <p:sp>
          <p:nvSpPr>
            <p:cNvPr id="1083430" name="Line 38"/>
            <p:cNvSpPr>
              <a:spLocks noChangeShapeType="1"/>
            </p:cNvSpPr>
            <p:nvPr/>
          </p:nvSpPr>
          <p:spPr bwMode="auto">
            <a:xfrm>
              <a:off x="2256" y="2112"/>
              <a:ext cx="0" cy="19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432" name="Rectangle 40"/>
            <p:cNvSpPr>
              <a:spLocks noChangeArrowheads="1"/>
            </p:cNvSpPr>
            <p:nvPr/>
          </p:nvSpPr>
          <p:spPr bwMode="auto">
            <a:xfrm>
              <a:off x="2256" y="2141"/>
              <a:ext cx="1632"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200">
                  <a:solidFill>
                    <a:schemeClr val="tx1"/>
                  </a:solidFill>
                </a:rPr>
                <a:t>Image</a:t>
              </a:r>
            </a:p>
          </p:txBody>
        </p:sp>
        <p:sp>
          <p:nvSpPr>
            <p:cNvPr id="1083431" name="Line 39"/>
            <p:cNvSpPr>
              <a:spLocks noChangeShapeType="1"/>
            </p:cNvSpPr>
            <p:nvPr/>
          </p:nvSpPr>
          <p:spPr bwMode="auto">
            <a:xfrm>
              <a:off x="3888" y="2112"/>
              <a:ext cx="0" cy="19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433" name="Rectangle 41"/>
            <p:cNvSpPr>
              <a:spLocks noChangeArrowheads="1"/>
            </p:cNvSpPr>
            <p:nvPr/>
          </p:nvSpPr>
          <p:spPr bwMode="auto">
            <a:xfrm>
              <a:off x="3888" y="2141"/>
              <a:ext cx="1776"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4300" indent="-114300" eaLnBrk="0" hangingPunct="0"/>
              <a:r>
                <a:rPr lang="en-US" altLang="en-US" sz="1200">
                  <a:solidFill>
                    <a:schemeClr val="tx1"/>
                  </a:solidFill>
                </a:rPr>
                <a:t>Relationship</a:t>
              </a:r>
            </a:p>
          </p:txBody>
        </p:sp>
        <p:sp>
          <p:nvSpPr>
            <p:cNvPr id="1083428" name="Line 36"/>
            <p:cNvSpPr>
              <a:spLocks noChangeShapeType="1"/>
            </p:cNvSpPr>
            <p:nvPr/>
          </p:nvSpPr>
          <p:spPr bwMode="auto">
            <a:xfrm>
              <a:off x="720" y="2304"/>
              <a:ext cx="494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424" name="Oval 32"/>
            <p:cNvSpPr>
              <a:spLocks noChangeArrowheads="1"/>
            </p:cNvSpPr>
            <p:nvPr/>
          </p:nvSpPr>
          <p:spPr bwMode="auto">
            <a:xfrm>
              <a:off x="768" y="2448"/>
              <a:ext cx="707" cy="41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a:t>
              </a:r>
            </a:p>
          </p:txBody>
        </p:sp>
        <p:sp>
          <p:nvSpPr>
            <p:cNvPr id="1083425" name="Oval 33"/>
            <p:cNvSpPr>
              <a:spLocks noChangeArrowheads="1"/>
            </p:cNvSpPr>
            <p:nvPr/>
          </p:nvSpPr>
          <p:spPr bwMode="auto">
            <a:xfrm>
              <a:off x="1553" y="2448"/>
              <a:ext cx="680" cy="41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a:t>
              </a:r>
            </a:p>
          </p:txBody>
        </p:sp>
        <p:sp>
          <p:nvSpPr>
            <p:cNvPr id="1083426" name="Oval 34"/>
            <p:cNvSpPr>
              <a:spLocks noChangeArrowheads="1"/>
            </p:cNvSpPr>
            <p:nvPr/>
          </p:nvSpPr>
          <p:spPr bwMode="auto">
            <a:xfrm>
              <a:off x="2311" y="2448"/>
              <a:ext cx="704" cy="41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a:t>
              </a:r>
            </a:p>
          </p:txBody>
        </p:sp>
        <p:sp>
          <p:nvSpPr>
            <p:cNvPr id="1083427" name="Oval 35"/>
            <p:cNvSpPr>
              <a:spLocks noChangeArrowheads="1"/>
            </p:cNvSpPr>
            <p:nvPr/>
          </p:nvSpPr>
          <p:spPr bwMode="auto">
            <a:xfrm>
              <a:off x="3094" y="2448"/>
              <a:ext cx="774" cy="41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a:t>
              </a:r>
            </a:p>
          </p:txBody>
        </p:sp>
        <p:sp>
          <p:nvSpPr>
            <p:cNvPr id="1083423" name="Oval 31"/>
            <p:cNvSpPr>
              <a:spLocks noChangeArrowheads="1"/>
            </p:cNvSpPr>
            <p:nvPr/>
          </p:nvSpPr>
          <p:spPr bwMode="auto">
            <a:xfrm>
              <a:off x="3946" y="2448"/>
              <a:ext cx="771" cy="41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a:t>
              </a:r>
            </a:p>
          </p:txBody>
        </p:sp>
        <p:sp>
          <p:nvSpPr>
            <p:cNvPr id="1083436" name="Oval 44"/>
            <p:cNvSpPr>
              <a:spLocks noChangeArrowheads="1"/>
            </p:cNvSpPr>
            <p:nvPr/>
          </p:nvSpPr>
          <p:spPr bwMode="auto">
            <a:xfrm>
              <a:off x="4796" y="2448"/>
              <a:ext cx="771" cy="41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nchor="ctr"/>
            <a:lstStyle/>
            <a:p>
              <a:pPr eaLnBrk="0" hangingPunct="0">
                <a:lnSpc>
                  <a:spcPct val="90000"/>
                </a:lnSpc>
              </a:pPr>
              <a:r>
                <a:rPr lang="en-US" altLang="en-US" sz="1000">
                  <a:effectLst>
                    <a:outerShdw blurRad="38100" dist="38100" dir="2700000" algn="tl">
                      <a:srgbClr val="C0C0C0"/>
                    </a:outerShdw>
                  </a:effectLst>
                </a:rPr>
                <a:t>?</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4A2BA96A-7343-4C79-BFE2-17B9D4325D63}" type="slidenum">
              <a:rPr lang="en-US" altLang="en-US" smtClean="0"/>
              <a:pPr/>
              <a:t>13</a:t>
            </a:fld>
            <a:endParaRPr lang="en-US" altLang="en-US"/>
          </a:p>
        </p:txBody>
      </p:sp>
      <p:sp>
        <p:nvSpPr>
          <p:cNvPr id="4" name="Title 3"/>
          <p:cNvSpPr>
            <a:spLocks noGrp="1"/>
          </p:cNvSpPr>
          <p:nvPr>
            <p:ph type="title"/>
          </p:nvPr>
        </p:nvSpPr>
        <p:spPr>
          <a:xfrm>
            <a:off x="1017814" y="130629"/>
            <a:ext cx="8098971" cy="837560"/>
          </a:xfrm>
        </p:spPr>
        <p:txBody>
          <a:bodyPr/>
          <a:lstStyle/>
          <a:p>
            <a:r>
              <a:rPr lang="en-US" altLang="en-US" sz="2400" dirty="0"/>
              <a:t>Type your Value Proposition on your Performance Management Plan (PMP</a:t>
            </a:r>
            <a:r>
              <a:rPr lang="en-US" altLang="en-US" sz="2400" dirty="0" smtClean="0"/>
              <a:t>)</a:t>
            </a:r>
            <a:endParaRPr lang="en-US" sz="2400" dirty="0"/>
          </a:p>
        </p:txBody>
      </p:sp>
      <p:graphicFrame>
        <p:nvGraphicFramePr>
          <p:cNvPr id="1272838" name="Object 6" descr="This is a blank template of the Performance Management Plan (PMP)."/>
          <p:cNvGraphicFramePr>
            <a:graphicFrameLocks noChangeAspect="1"/>
          </p:cNvGraphicFramePr>
          <p:nvPr>
            <p:extLst>
              <p:ext uri="{D42A27DB-BD31-4B8C-83A1-F6EECF244321}">
                <p14:modId xmlns:p14="http://schemas.microsoft.com/office/powerpoint/2010/main" val="2281285964"/>
              </p:ext>
            </p:extLst>
          </p:nvPr>
        </p:nvGraphicFramePr>
        <p:xfrm>
          <a:off x="1752600" y="1136650"/>
          <a:ext cx="6629400" cy="5340350"/>
        </p:xfrm>
        <a:graphic>
          <a:graphicData uri="http://schemas.openxmlformats.org/presentationml/2006/ole">
            <mc:AlternateContent xmlns:mc="http://schemas.openxmlformats.org/markup-compatibility/2006">
              <mc:Choice xmlns:v="urn:schemas-microsoft-com:vml" Requires="v">
                <p:oleObj spid="_x0000_s1272866" name="Worksheet" r:id="rId3" imgW="9058656" imgH="7296607" progId="Excel.Sheet.8">
                  <p:embed/>
                </p:oleObj>
              </mc:Choice>
              <mc:Fallback>
                <p:oleObj name="Worksheet" r:id="rId3" imgW="9058656" imgH="7296607"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36650"/>
                        <a:ext cx="6629400"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2839" name="Line 7" descr="This arrow shows the reader where to fill in the value proposition on the template."/>
          <p:cNvSpPr>
            <a:spLocks noChangeShapeType="1"/>
          </p:cNvSpPr>
          <p:nvPr/>
        </p:nvSpPr>
        <p:spPr bwMode="auto">
          <a:xfrm flipV="1">
            <a:off x="3124200" y="3429000"/>
            <a:ext cx="0" cy="3048000"/>
          </a:xfrm>
          <a:prstGeom prst="line">
            <a:avLst/>
          </a:prstGeom>
          <a:noFill/>
          <a:ln w="38100">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2836" name="Text Box 4"/>
          <p:cNvSpPr txBox="1">
            <a:spLocks noChangeArrowheads="1"/>
          </p:cNvSpPr>
          <p:nvPr/>
        </p:nvSpPr>
        <p:spPr bwMode="auto">
          <a:xfrm>
            <a:off x="1752600" y="6415088"/>
            <a:ext cx="662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i="1">
                <a:solidFill>
                  <a:srgbClr val="CC0000"/>
                </a:solidFill>
              </a:rPr>
              <a:t>Type in value proposition (VP) here.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773AC011-9F72-4406-B185-D2E74AE63D09}" type="slidenum">
              <a:rPr lang="en-US" altLang="en-US" smtClean="0"/>
              <a:pPr/>
              <a:t>14</a:t>
            </a:fld>
            <a:endParaRPr lang="en-US" altLang="en-US"/>
          </a:p>
        </p:txBody>
      </p:sp>
      <p:sp>
        <p:nvSpPr>
          <p:cNvPr id="4" name="Title 3" descr="This is a "/>
          <p:cNvSpPr>
            <a:spLocks noGrp="1"/>
          </p:cNvSpPr>
          <p:nvPr>
            <p:ph type="title"/>
          </p:nvPr>
        </p:nvSpPr>
        <p:spPr>
          <a:xfrm>
            <a:off x="990600" y="228600"/>
            <a:ext cx="8153400" cy="716536"/>
          </a:xfrm>
        </p:spPr>
        <p:txBody>
          <a:bodyPr/>
          <a:lstStyle/>
          <a:p>
            <a:r>
              <a:rPr lang="en-US" altLang="en-US" dirty="0"/>
              <a:t>What is strategy?</a:t>
            </a:r>
            <a:br>
              <a:rPr lang="en-US" altLang="en-US" dirty="0"/>
            </a:br>
            <a:endParaRPr lang="en-US" dirty="0"/>
          </a:p>
        </p:txBody>
      </p:sp>
      <p:sp>
        <p:nvSpPr>
          <p:cNvPr id="1251337" name="Rectangle 3081"/>
          <p:cNvSpPr>
            <a:spLocks noChangeArrowheads="1"/>
          </p:cNvSpPr>
          <p:nvPr/>
        </p:nvSpPr>
        <p:spPr bwMode="auto">
          <a:xfrm>
            <a:off x="990600" y="10668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en-US" altLang="en-US" sz="2400">
                <a:solidFill>
                  <a:srgbClr val="003399"/>
                </a:solidFill>
              </a:rPr>
              <a:t>Think of Strategy as a Way to Get to Your Destination</a:t>
            </a:r>
          </a:p>
        </p:txBody>
      </p:sp>
      <p:graphicFrame>
        <p:nvGraphicFramePr>
          <p:cNvPr id="1251331" name="Object 3075" descr="This is a picture of a sailboat on the water."/>
          <p:cNvGraphicFramePr>
            <a:graphicFrameLocks/>
          </p:cNvGraphicFramePr>
          <p:nvPr>
            <p:extLst>
              <p:ext uri="{D42A27DB-BD31-4B8C-83A1-F6EECF244321}">
                <p14:modId xmlns:p14="http://schemas.microsoft.com/office/powerpoint/2010/main" val="2849898580"/>
              </p:ext>
            </p:extLst>
          </p:nvPr>
        </p:nvGraphicFramePr>
        <p:xfrm>
          <a:off x="3508375" y="2027238"/>
          <a:ext cx="2884488" cy="4119562"/>
        </p:xfrm>
        <a:graphic>
          <a:graphicData uri="http://schemas.openxmlformats.org/presentationml/2006/ole">
            <mc:AlternateContent xmlns:mc="http://schemas.openxmlformats.org/markup-compatibility/2006">
              <mc:Choice xmlns:v="urn:schemas-microsoft-com:vml" Requires="v">
                <p:oleObj spid="_x0000_s1251364" name="Clip" r:id="rId4" imgW="2398680" imgH="3425760" progId="MS_ClipArt_Gallery.2">
                  <p:embed/>
                </p:oleObj>
              </mc:Choice>
              <mc:Fallback>
                <p:oleObj name="Clip" r:id="rId4" imgW="2398680" imgH="3425760" progId="MS_ClipArt_Gallery.2">
                  <p:embed/>
                  <p:pic>
                    <p:nvPicPr>
                      <p:cNvPr id="0" name="Object 307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75" y="2027238"/>
                        <a:ext cx="2884488"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1332" name="Freeform 3076" descr="This is an arrow autoshape."/>
          <p:cNvSpPr>
            <a:spLocks/>
          </p:cNvSpPr>
          <p:nvPr/>
        </p:nvSpPr>
        <p:spPr bwMode="auto">
          <a:xfrm>
            <a:off x="2684463" y="3127375"/>
            <a:ext cx="887412" cy="1435100"/>
          </a:xfrm>
          <a:custGeom>
            <a:avLst/>
            <a:gdLst>
              <a:gd name="T0" fmla="*/ 464 w 465"/>
              <a:gd name="T1" fmla="*/ 0 h 752"/>
              <a:gd name="T2" fmla="*/ 371 w 465"/>
              <a:gd name="T3" fmla="*/ 4 h 752"/>
              <a:gd name="T4" fmla="*/ 284 w 465"/>
              <a:gd name="T5" fmla="*/ 23 h 752"/>
              <a:gd name="T6" fmla="*/ 205 w 465"/>
              <a:gd name="T7" fmla="*/ 46 h 752"/>
              <a:gd name="T8" fmla="*/ 168 w 465"/>
              <a:gd name="T9" fmla="*/ 59 h 752"/>
              <a:gd name="T10" fmla="*/ 135 w 465"/>
              <a:gd name="T11" fmla="*/ 78 h 752"/>
              <a:gd name="T12" fmla="*/ 107 w 465"/>
              <a:gd name="T13" fmla="*/ 96 h 752"/>
              <a:gd name="T14" fmla="*/ 78 w 465"/>
              <a:gd name="T15" fmla="*/ 119 h 752"/>
              <a:gd name="T16" fmla="*/ 56 w 465"/>
              <a:gd name="T17" fmla="*/ 142 h 752"/>
              <a:gd name="T18" fmla="*/ 36 w 465"/>
              <a:gd name="T19" fmla="*/ 165 h 752"/>
              <a:gd name="T20" fmla="*/ 19 w 465"/>
              <a:gd name="T21" fmla="*/ 188 h 752"/>
              <a:gd name="T22" fmla="*/ 8 w 465"/>
              <a:gd name="T23" fmla="*/ 215 h 752"/>
              <a:gd name="T24" fmla="*/ 2 w 465"/>
              <a:gd name="T25" fmla="*/ 243 h 752"/>
              <a:gd name="T26" fmla="*/ 0 w 465"/>
              <a:gd name="T27" fmla="*/ 270 h 752"/>
              <a:gd name="T28" fmla="*/ 0 w 465"/>
              <a:gd name="T29" fmla="*/ 421 h 752"/>
              <a:gd name="T30" fmla="*/ 2 w 465"/>
              <a:gd name="T31" fmla="*/ 444 h 752"/>
              <a:gd name="T32" fmla="*/ 5 w 465"/>
              <a:gd name="T33" fmla="*/ 462 h 752"/>
              <a:gd name="T34" fmla="*/ 22 w 465"/>
              <a:gd name="T35" fmla="*/ 504 h 752"/>
              <a:gd name="T36" fmla="*/ 47 w 465"/>
              <a:gd name="T37" fmla="*/ 540 h 752"/>
              <a:gd name="T38" fmla="*/ 84 w 465"/>
              <a:gd name="T39" fmla="*/ 577 h 752"/>
              <a:gd name="T40" fmla="*/ 129 w 465"/>
              <a:gd name="T41" fmla="*/ 609 h 752"/>
              <a:gd name="T42" fmla="*/ 183 w 465"/>
              <a:gd name="T43" fmla="*/ 636 h 752"/>
              <a:gd name="T44" fmla="*/ 242 w 465"/>
              <a:gd name="T45" fmla="*/ 655 h 752"/>
              <a:gd name="T46" fmla="*/ 309 w 465"/>
              <a:gd name="T47" fmla="*/ 673 h 752"/>
              <a:gd name="T48" fmla="*/ 309 w 465"/>
              <a:gd name="T49" fmla="*/ 751 h 752"/>
              <a:gd name="T50" fmla="*/ 464 w 465"/>
              <a:gd name="T51" fmla="*/ 614 h 752"/>
              <a:gd name="T52" fmla="*/ 309 w 465"/>
              <a:gd name="T53" fmla="*/ 444 h 752"/>
              <a:gd name="T54" fmla="*/ 309 w 465"/>
              <a:gd name="T55" fmla="*/ 522 h 752"/>
              <a:gd name="T56" fmla="*/ 259 w 465"/>
              <a:gd name="T57" fmla="*/ 508 h 752"/>
              <a:gd name="T58" fmla="*/ 211 w 465"/>
              <a:gd name="T59" fmla="*/ 494 h 752"/>
              <a:gd name="T60" fmla="*/ 168 w 465"/>
              <a:gd name="T61" fmla="*/ 472 h 752"/>
              <a:gd name="T62" fmla="*/ 129 w 465"/>
              <a:gd name="T63" fmla="*/ 453 h 752"/>
              <a:gd name="T64" fmla="*/ 92 w 465"/>
              <a:gd name="T65" fmla="*/ 426 h 752"/>
              <a:gd name="T66" fmla="*/ 64 w 465"/>
              <a:gd name="T67" fmla="*/ 403 h 752"/>
              <a:gd name="T68" fmla="*/ 39 w 465"/>
              <a:gd name="T69" fmla="*/ 375 h 752"/>
              <a:gd name="T70" fmla="*/ 19 w 465"/>
              <a:gd name="T71" fmla="*/ 343 h 752"/>
              <a:gd name="T72" fmla="*/ 31 w 465"/>
              <a:gd name="T73" fmla="*/ 320 h 752"/>
              <a:gd name="T74" fmla="*/ 47 w 465"/>
              <a:gd name="T75" fmla="*/ 302 h 752"/>
              <a:gd name="T76" fmla="*/ 84 w 465"/>
              <a:gd name="T77" fmla="*/ 265 h 752"/>
              <a:gd name="T78" fmla="*/ 132 w 465"/>
              <a:gd name="T79" fmla="*/ 233 h 752"/>
              <a:gd name="T80" fmla="*/ 188 w 465"/>
              <a:gd name="T81" fmla="*/ 206 h 752"/>
              <a:gd name="T82" fmla="*/ 247 w 465"/>
              <a:gd name="T83" fmla="*/ 183 h 752"/>
              <a:gd name="T84" fmla="*/ 318 w 465"/>
              <a:gd name="T85" fmla="*/ 165 h 752"/>
              <a:gd name="T86" fmla="*/ 388 w 465"/>
              <a:gd name="T87" fmla="*/ 155 h 752"/>
              <a:gd name="T88" fmla="*/ 464 w 465"/>
              <a:gd name="T89" fmla="*/ 151 h 752"/>
              <a:gd name="T90" fmla="*/ 464 w 465"/>
              <a:gd name="T9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752">
                <a:moveTo>
                  <a:pt x="464" y="0"/>
                </a:moveTo>
                <a:lnTo>
                  <a:pt x="371" y="4"/>
                </a:lnTo>
                <a:lnTo>
                  <a:pt x="284" y="23"/>
                </a:lnTo>
                <a:lnTo>
                  <a:pt x="205" y="46"/>
                </a:lnTo>
                <a:lnTo>
                  <a:pt x="168" y="59"/>
                </a:lnTo>
                <a:lnTo>
                  <a:pt x="135" y="78"/>
                </a:lnTo>
                <a:lnTo>
                  <a:pt x="107" y="96"/>
                </a:lnTo>
                <a:lnTo>
                  <a:pt x="78" y="119"/>
                </a:lnTo>
                <a:lnTo>
                  <a:pt x="56" y="142"/>
                </a:lnTo>
                <a:lnTo>
                  <a:pt x="36" y="165"/>
                </a:lnTo>
                <a:lnTo>
                  <a:pt x="19" y="188"/>
                </a:lnTo>
                <a:lnTo>
                  <a:pt x="8" y="215"/>
                </a:lnTo>
                <a:lnTo>
                  <a:pt x="2" y="243"/>
                </a:lnTo>
                <a:lnTo>
                  <a:pt x="0" y="270"/>
                </a:lnTo>
                <a:lnTo>
                  <a:pt x="0" y="421"/>
                </a:lnTo>
                <a:lnTo>
                  <a:pt x="2" y="444"/>
                </a:lnTo>
                <a:lnTo>
                  <a:pt x="5" y="462"/>
                </a:lnTo>
                <a:lnTo>
                  <a:pt x="22" y="504"/>
                </a:lnTo>
                <a:lnTo>
                  <a:pt x="47" y="540"/>
                </a:lnTo>
                <a:lnTo>
                  <a:pt x="84" y="577"/>
                </a:lnTo>
                <a:lnTo>
                  <a:pt x="129" y="609"/>
                </a:lnTo>
                <a:lnTo>
                  <a:pt x="183" y="636"/>
                </a:lnTo>
                <a:lnTo>
                  <a:pt x="242" y="655"/>
                </a:lnTo>
                <a:lnTo>
                  <a:pt x="309" y="673"/>
                </a:lnTo>
                <a:lnTo>
                  <a:pt x="309" y="751"/>
                </a:lnTo>
                <a:lnTo>
                  <a:pt x="464" y="614"/>
                </a:lnTo>
                <a:lnTo>
                  <a:pt x="309" y="444"/>
                </a:lnTo>
                <a:lnTo>
                  <a:pt x="309" y="522"/>
                </a:lnTo>
                <a:lnTo>
                  <a:pt x="259" y="508"/>
                </a:lnTo>
                <a:lnTo>
                  <a:pt x="211" y="494"/>
                </a:lnTo>
                <a:lnTo>
                  <a:pt x="168" y="472"/>
                </a:lnTo>
                <a:lnTo>
                  <a:pt x="129" y="453"/>
                </a:lnTo>
                <a:lnTo>
                  <a:pt x="92" y="426"/>
                </a:lnTo>
                <a:lnTo>
                  <a:pt x="64" y="403"/>
                </a:lnTo>
                <a:lnTo>
                  <a:pt x="39" y="375"/>
                </a:lnTo>
                <a:lnTo>
                  <a:pt x="19" y="343"/>
                </a:lnTo>
                <a:lnTo>
                  <a:pt x="31" y="320"/>
                </a:lnTo>
                <a:lnTo>
                  <a:pt x="47" y="302"/>
                </a:lnTo>
                <a:lnTo>
                  <a:pt x="84" y="265"/>
                </a:lnTo>
                <a:lnTo>
                  <a:pt x="132" y="233"/>
                </a:lnTo>
                <a:lnTo>
                  <a:pt x="188" y="206"/>
                </a:lnTo>
                <a:lnTo>
                  <a:pt x="247" y="183"/>
                </a:lnTo>
                <a:lnTo>
                  <a:pt x="318" y="165"/>
                </a:lnTo>
                <a:lnTo>
                  <a:pt x="388" y="155"/>
                </a:lnTo>
                <a:lnTo>
                  <a:pt x="464" y="151"/>
                </a:lnTo>
                <a:lnTo>
                  <a:pt x="464" y="0"/>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1333" name="Freeform 3077" descr="This is an arrow autoshape."/>
          <p:cNvSpPr>
            <a:spLocks/>
          </p:cNvSpPr>
          <p:nvPr/>
        </p:nvSpPr>
        <p:spPr bwMode="auto">
          <a:xfrm>
            <a:off x="4972050" y="3298825"/>
            <a:ext cx="889000" cy="1431925"/>
          </a:xfrm>
          <a:custGeom>
            <a:avLst/>
            <a:gdLst>
              <a:gd name="T0" fmla="*/ 0 w 466"/>
              <a:gd name="T1" fmla="*/ 0 h 750"/>
              <a:gd name="T2" fmla="*/ 93 w 466"/>
              <a:gd name="T3" fmla="*/ 6 h 750"/>
              <a:gd name="T4" fmla="*/ 180 w 466"/>
              <a:gd name="T5" fmla="*/ 22 h 750"/>
              <a:gd name="T6" fmla="*/ 261 w 466"/>
              <a:gd name="T7" fmla="*/ 43 h 750"/>
              <a:gd name="T8" fmla="*/ 329 w 466"/>
              <a:gd name="T9" fmla="*/ 80 h 750"/>
              <a:gd name="T10" fmla="*/ 384 w 466"/>
              <a:gd name="T11" fmla="*/ 118 h 750"/>
              <a:gd name="T12" fmla="*/ 428 w 466"/>
              <a:gd name="T13" fmla="*/ 161 h 750"/>
              <a:gd name="T14" fmla="*/ 453 w 466"/>
              <a:gd name="T15" fmla="*/ 214 h 750"/>
              <a:gd name="T16" fmla="*/ 465 w 466"/>
              <a:gd name="T17" fmla="*/ 268 h 750"/>
              <a:gd name="T18" fmla="*/ 465 w 466"/>
              <a:gd name="T19" fmla="*/ 417 h 750"/>
              <a:gd name="T20" fmla="*/ 459 w 466"/>
              <a:gd name="T21" fmla="*/ 460 h 750"/>
              <a:gd name="T22" fmla="*/ 440 w 466"/>
              <a:gd name="T23" fmla="*/ 498 h 750"/>
              <a:gd name="T24" fmla="*/ 415 w 466"/>
              <a:gd name="T25" fmla="*/ 535 h 750"/>
              <a:gd name="T26" fmla="*/ 378 w 466"/>
              <a:gd name="T27" fmla="*/ 572 h 750"/>
              <a:gd name="T28" fmla="*/ 335 w 466"/>
              <a:gd name="T29" fmla="*/ 605 h 750"/>
              <a:gd name="T30" fmla="*/ 285 w 466"/>
              <a:gd name="T31" fmla="*/ 631 h 750"/>
              <a:gd name="T32" fmla="*/ 223 w 466"/>
              <a:gd name="T33" fmla="*/ 653 h 750"/>
              <a:gd name="T34" fmla="*/ 155 w 466"/>
              <a:gd name="T35" fmla="*/ 669 h 750"/>
              <a:gd name="T36" fmla="*/ 155 w 466"/>
              <a:gd name="T37" fmla="*/ 749 h 750"/>
              <a:gd name="T38" fmla="*/ 0 w 466"/>
              <a:gd name="T39" fmla="*/ 610 h 750"/>
              <a:gd name="T40" fmla="*/ 155 w 466"/>
              <a:gd name="T41" fmla="*/ 444 h 750"/>
              <a:gd name="T42" fmla="*/ 155 w 466"/>
              <a:gd name="T43" fmla="*/ 519 h 750"/>
              <a:gd name="T44" fmla="*/ 254 w 466"/>
              <a:gd name="T45" fmla="*/ 492 h 750"/>
              <a:gd name="T46" fmla="*/ 341 w 466"/>
              <a:gd name="T47" fmla="*/ 449 h 750"/>
              <a:gd name="T48" fmla="*/ 403 w 466"/>
              <a:gd name="T49" fmla="*/ 401 h 750"/>
              <a:gd name="T50" fmla="*/ 446 w 466"/>
              <a:gd name="T51" fmla="*/ 342 h 750"/>
              <a:gd name="T52" fmla="*/ 415 w 466"/>
              <a:gd name="T53" fmla="*/ 300 h 750"/>
              <a:gd name="T54" fmla="*/ 378 w 466"/>
              <a:gd name="T55" fmla="*/ 268 h 750"/>
              <a:gd name="T56" fmla="*/ 335 w 466"/>
              <a:gd name="T57" fmla="*/ 230 h 750"/>
              <a:gd name="T58" fmla="*/ 279 w 466"/>
              <a:gd name="T59" fmla="*/ 203 h 750"/>
              <a:gd name="T60" fmla="*/ 217 w 466"/>
              <a:gd name="T61" fmla="*/ 182 h 750"/>
              <a:gd name="T62" fmla="*/ 149 w 466"/>
              <a:gd name="T63" fmla="*/ 166 h 750"/>
              <a:gd name="T64" fmla="*/ 75 w 466"/>
              <a:gd name="T65" fmla="*/ 155 h 750"/>
              <a:gd name="T66" fmla="*/ 0 w 466"/>
              <a:gd name="T67" fmla="*/ 150 h 750"/>
              <a:gd name="T68" fmla="*/ 0 w 466"/>
              <a:gd name="T69"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6" h="750">
                <a:moveTo>
                  <a:pt x="0" y="0"/>
                </a:moveTo>
                <a:lnTo>
                  <a:pt x="93" y="6"/>
                </a:lnTo>
                <a:lnTo>
                  <a:pt x="180" y="22"/>
                </a:lnTo>
                <a:lnTo>
                  <a:pt x="261" y="43"/>
                </a:lnTo>
                <a:lnTo>
                  <a:pt x="329" y="80"/>
                </a:lnTo>
                <a:lnTo>
                  <a:pt x="384" y="118"/>
                </a:lnTo>
                <a:lnTo>
                  <a:pt x="428" y="161"/>
                </a:lnTo>
                <a:lnTo>
                  <a:pt x="453" y="214"/>
                </a:lnTo>
                <a:lnTo>
                  <a:pt x="465" y="268"/>
                </a:lnTo>
                <a:lnTo>
                  <a:pt x="465" y="417"/>
                </a:lnTo>
                <a:lnTo>
                  <a:pt x="459" y="460"/>
                </a:lnTo>
                <a:lnTo>
                  <a:pt x="440" y="498"/>
                </a:lnTo>
                <a:lnTo>
                  <a:pt x="415" y="535"/>
                </a:lnTo>
                <a:lnTo>
                  <a:pt x="378" y="572"/>
                </a:lnTo>
                <a:lnTo>
                  <a:pt x="335" y="605"/>
                </a:lnTo>
                <a:lnTo>
                  <a:pt x="285" y="631"/>
                </a:lnTo>
                <a:lnTo>
                  <a:pt x="223" y="653"/>
                </a:lnTo>
                <a:lnTo>
                  <a:pt x="155" y="669"/>
                </a:lnTo>
                <a:lnTo>
                  <a:pt x="155" y="749"/>
                </a:lnTo>
                <a:lnTo>
                  <a:pt x="0" y="610"/>
                </a:lnTo>
                <a:lnTo>
                  <a:pt x="155" y="444"/>
                </a:lnTo>
                <a:lnTo>
                  <a:pt x="155" y="519"/>
                </a:lnTo>
                <a:lnTo>
                  <a:pt x="254" y="492"/>
                </a:lnTo>
                <a:lnTo>
                  <a:pt x="341" y="449"/>
                </a:lnTo>
                <a:lnTo>
                  <a:pt x="403" y="401"/>
                </a:lnTo>
                <a:lnTo>
                  <a:pt x="446" y="342"/>
                </a:lnTo>
                <a:lnTo>
                  <a:pt x="415" y="300"/>
                </a:lnTo>
                <a:lnTo>
                  <a:pt x="378" y="268"/>
                </a:lnTo>
                <a:lnTo>
                  <a:pt x="335" y="230"/>
                </a:lnTo>
                <a:lnTo>
                  <a:pt x="279" y="203"/>
                </a:lnTo>
                <a:lnTo>
                  <a:pt x="217" y="182"/>
                </a:lnTo>
                <a:lnTo>
                  <a:pt x="149" y="166"/>
                </a:lnTo>
                <a:lnTo>
                  <a:pt x="75" y="155"/>
                </a:lnTo>
                <a:lnTo>
                  <a:pt x="0" y="150"/>
                </a:lnTo>
                <a:lnTo>
                  <a:pt x="0" y="0"/>
                </a:lnTo>
              </a:path>
            </a:pathLst>
          </a:custGeom>
          <a:solidFill>
            <a:schemeClr val="accent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1335" name="Line 3079" descr="This is an arrow pointing up."/>
          <p:cNvSpPr>
            <a:spLocks noChangeShapeType="1"/>
          </p:cNvSpPr>
          <p:nvPr/>
        </p:nvSpPr>
        <p:spPr bwMode="auto">
          <a:xfrm flipV="1">
            <a:off x="5891213" y="2852738"/>
            <a:ext cx="1601787" cy="2882900"/>
          </a:xfrm>
          <a:prstGeom prst="line">
            <a:avLst/>
          </a:prstGeom>
          <a:noFill/>
          <a:ln w="381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1338" name="Rectangle 3082"/>
          <p:cNvSpPr>
            <a:spLocks noChangeArrowheads="1"/>
          </p:cNvSpPr>
          <p:nvPr/>
        </p:nvSpPr>
        <p:spPr bwMode="auto">
          <a:xfrm>
            <a:off x="7086600" y="3584575"/>
            <a:ext cx="1528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en-US" altLang="en-US" sz="2400"/>
              <a:t>Strategy</a:t>
            </a:r>
          </a:p>
        </p:txBody>
      </p:sp>
      <p:sp>
        <p:nvSpPr>
          <p:cNvPr id="1251336" name="Line 3080" descr="This is an arrow pointinig up."/>
          <p:cNvSpPr>
            <a:spLocks noChangeShapeType="1"/>
          </p:cNvSpPr>
          <p:nvPr/>
        </p:nvSpPr>
        <p:spPr bwMode="auto">
          <a:xfrm flipV="1">
            <a:off x="1676400" y="1752600"/>
            <a:ext cx="1601788" cy="2884488"/>
          </a:xfrm>
          <a:prstGeom prst="line">
            <a:avLst/>
          </a:prstGeom>
          <a:noFill/>
          <a:ln w="381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1340" name="AutoShape 3084" descr="This is an arrow autoshape."/>
          <p:cNvSpPr>
            <a:spLocks noChangeArrowheads="1"/>
          </p:cNvSpPr>
          <p:nvPr/>
        </p:nvSpPr>
        <p:spPr bwMode="auto">
          <a:xfrm>
            <a:off x="2409825" y="5692775"/>
            <a:ext cx="1917700" cy="881063"/>
          </a:xfrm>
          <a:prstGeom prst="curvedUpArrow">
            <a:avLst>
              <a:gd name="adj1" fmla="val 43532"/>
              <a:gd name="adj2" fmla="val 87063"/>
              <a:gd name="adj3" fmla="val 33333"/>
            </a:avLst>
          </a:prstGeom>
          <a:solidFill>
            <a:schemeClr val="accent1"/>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35E5B78F-9238-48E4-B852-EDD324361CD3}" type="slidenum">
              <a:rPr lang="en-US" altLang="en-US"/>
              <a:pPr/>
              <a:t>15</a:t>
            </a:fld>
            <a:endParaRPr lang="en-US" altLang="en-US"/>
          </a:p>
        </p:txBody>
      </p:sp>
      <p:sp>
        <p:nvSpPr>
          <p:cNvPr id="1393666" name="Rectangle 2"/>
          <p:cNvSpPr>
            <a:spLocks noGrp="1" noChangeArrowheads="1"/>
          </p:cNvSpPr>
          <p:nvPr>
            <p:ph type="title"/>
          </p:nvPr>
        </p:nvSpPr>
        <p:spPr>
          <a:xfrm>
            <a:off x="990600" y="228600"/>
            <a:ext cx="5133975" cy="457200"/>
          </a:xfrm>
        </p:spPr>
        <p:txBody>
          <a:bodyPr/>
          <a:lstStyle/>
          <a:p>
            <a:r>
              <a:rPr lang="en-US" sz="2800" dirty="0"/>
              <a:t>Revisit Strategy</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lide Number Placeholder 2"/>
          <p:cNvSpPr>
            <a:spLocks noGrp="1"/>
          </p:cNvSpPr>
          <p:nvPr>
            <p:ph type="sldNum" sz="quarter" idx="10"/>
          </p:nvPr>
        </p:nvSpPr>
        <p:spPr/>
        <p:txBody>
          <a:bodyPr/>
          <a:lstStyle/>
          <a:p>
            <a:fld id="{8CCFD841-9114-4E41-95CA-EE0A68AF4BE5}" type="slidenum">
              <a:rPr lang="en-US" altLang="en-US"/>
              <a:pPr/>
              <a:t>16</a:t>
            </a:fld>
            <a:endParaRPr lang="en-US" altLang="en-US"/>
          </a:p>
        </p:txBody>
      </p:sp>
      <p:sp>
        <p:nvSpPr>
          <p:cNvPr id="1249608" name="Rectangle 328"/>
          <p:cNvSpPr>
            <a:spLocks noGrp="1" noChangeArrowheads="1"/>
          </p:cNvSpPr>
          <p:nvPr>
            <p:ph type="title"/>
          </p:nvPr>
        </p:nvSpPr>
        <p:spPr>
          <a:xfrm>
            <a:off x="990600" y="228600"/>
            <a:ext cx="8153400" cy="762000"/>
          </a:xfrm>
          <a:noFill/>
          <a:ln/>
        </p:spPr>
        <p:txBody>
          <a:bodyPr lIns="90488" tIns="44450" rIns="90488" bIns="44450"/>
          <a:lstStyle/>
          <a:p>
            <a:pPr>
              <a:lnSpc>
                <a:spcPct val="90000"/>
              </a:lnSpc>
            </a:pPr>
            <a:r>
              <a:rPr lang="en-US" altLang="en-US"/>
              <a:t>The BSC Provides Structure and Context for Effective Strategic Management</a:t>
            </a:r>
          </a:p>
        </p:txBody>
      </p:sp>
      <p:grpSp>
        <p:nvGrpSpPr>
          <p:cNvPr id="1249770" name="Group 490" descr="This shows pictoral examples of how strategy management works."/>
          <p:cNvGrpSpPr>
            <a:grpSpLocks/>
          </p:cNvGrpSpPr>
          <p:nvPr/>
        </p:nvGrpSpPr>
        <p:grpSpPr bwMode="auto">
          <a:xfrm>
            <a:off x="1524000" y="1143000"/>
            <a:ext cx="6629401" cy="5603875"/>
            <a:chOff x="768" y="720"/>
            <a:chExt cx="4176" cy="3530"/>
          </a:xfrm>
        </p:grpSpPr>
        <p:sp>
          <p:nvSpPr>
            <p:cNvPr id="1249286" name="Rectangle 6"/>
            <p:cNvSpPr>
              <a:spLocks noChangeArrowheads="1"/>
            </p:cNvSpPr>
            <p:nvPr/>
          </p:nvSpPr>
          <p:spPr bwMode="auto">
            <a:xfrm>
              <a:off x="2064" y="720"/>
              <a:ext cx="1680"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en-US" sz="1300" i="1">
                  <a:solidFill>
                    <a:srgbClr val="003399"/>
                  </a:solidFill>
                </a:rPr>
                <a:t>Informed executives managing a strategic agenda</a:t>
              </a:r>
            </a:p>
          </p:txBody>
        </p:sp>
        <p:graphicFrame>
          <p:nvGraphicFramePr>
            <p:cNvPr id="1249605" name="Object 325">
              <a:hlinkClick r:id="" action="ppaction://ole?verb=0"/>
            </p:cNvPr>
            <p:cNvGraphicFramePr>
              <a:graphicFrameLocks/>
            </p:cNvGraphicFramePr>
            <p:nvPr>
              <p:extLst>
                <p:ext uri="{D42A27DB-BD31-4B8C-83A1-F6EECF244321}">
                  <p14:modId xmlns:p14="http://schemas.microsoft.com/office/powerpoint/2010/main" val="1482022970"/>
                </p:ext>
              </p:extLst>
            </p:nvPr>
          </p:nvGraphicFramePr>
          <p:xfrm>
            <a:off x="2016" y="1056"/>
            <a:ext cx="1776" cy="903"/>
          </p:xfrm>
          <a:graphic>
            <a:graphicData uri="http://schemas.openxmlformats.org/presentationml/2006/ole">
              <mc:AlternateContent xmlns:mc="http://schemas.openxmlformats.org/markup-compatibility/2006">
                <mc:Choice xmlns:v="urn:schemas-microsoft-com:vml" Requires="v">
                  <p:oleObj spid="_x0000_s1249819" name="Clip" r:id="rId4" imgW="1582560" imgH="804600" progId="MS_ClipArt_Gallery.2">
                    <p:embed/>
                  </p:oleObj>
                </mc:Choice>
                <mc:Fallback>
                  <p:oleObj name="Clip" r:id="rId4" imgW="1582560" imgH="804600" progId="MS_ClipArt_Gallery.2">
                    <p:embed/>
                    <p:pic>
                      <p:nvPicPr>
                        <p:cNvPr id="0" name="Object 3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1056"/>
                          <a:ext cx="1776"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289" name="Rectangle 9"/>
            <p:cNvSpPr>
              <a:spLocks noChangeArrowheads="1"/>
            </p:cNvSpPr>
            <p:nvPr/>
          </p:nvSpPr>
          <p:spPr bwMode="auto">
            <a:xfrm>
              <a:off x="1872" y="2064"/>
              <a:ext cx="2064"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en-US" sz="2000">
                  <a:solidFill>
                    <a:srgbClr val="003399"/>
                  </a:solidFill>
                </a:rPr>
                <a:t>The Power To Rapidly Implement Strategy, Learn, and Improve</a:t>
              </a:r>
            </a:p>
          </p:txBody>
        </p:sp>
        <p:sp>
          <p:nvSpPr>
            <p:cNvPr id="1249288" name="Rectangle 8"/>
            <p:cNvSpPr>
              <a:spLocks noChangeArrowheads="1"/>
            </p:cNvSpPr>
            <p:nvPr/>
          </p:nvSpPr>
          <p:spPr bwMode="auto">
            <a:xfrm>
              <a:off x="1924" y="3792"/>
              <a:ext cx="1960"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en-US" sz="1400" i="1">
                  <a:solidFill>
                    <a:srgbClr val="003399"/>
                  </a:solidFill>
                </a:rPr>
                <a:t>Motivated</a:t>
              </a:r>
              <a:r>
                <a:rPr lang="en-US" altLang="en-US" sz="1300" i="1">
                  <a:solidFill>
                    <a:srgbClr val="003399"/>
                  </a:solidFill>
                </a:rPr>
                <a:t> </a:t>
              </a:r>
              <a:r>
                <a:rPr lang="en-US" altLang="en-US" sz="1400" i="1">
                  <a:solidFill>
                    <a:srgbClr val="003399"/>
                  </a:solidFill>
                </a:rPr>
                <a:t>workforce implementing strategy and documenting progress</a:t>
              </a:r>
            </a:p>
          </p:txBody>
        </p:sp>
        <p:graphicFrame>
          <p:nvGraphicFramePr>
            <p:cNvPr id="1249607" name="Object 327">
              <a:hlinkClick r:id="" action="ppaction://ole?verb=0"/>
            </p:cNvPr>
            <p:cNvGraphicFramePr>
              <a:graphicFrameLocks/>
            </p:cNvGraphicFramePr>
            <p:nvPr>
              <p:extLst>
                <p:ext uri="{D42A27DB-BD31-4B8C-83A1-F6EECF244321}">
                  <p14:modId xmlns:p14="http://schemas.microsoft.com/office/powerpoint/2010/main" val="2431239106"/>
                </p:ext>
              </p:extLst>
            </p:nvPr>
          </p:nvGraphicFramePr>
          <p:xfrm>
            <a:off x="2100" y="2832"/>
            <a:ext cx="1608" cy="1017"/>
          </p:xfrm>
          <a:graphic>
            <a:graphicData uri="http://schemas.openxmlformats.org/presentationml/2006/ole">
              <mc:AlternateContent xmlns:mc="http://schemas.openxmlformats.org/markup-compatibility/2006">
                <mc:Choice xmlns:v="urn:schemas-microsoft-com:vml" Requires="v">
                  <p:oleObj spid="_x0000_s1249820" r:id="rId6" imgW="1658880" imgH="1049040" progId="MS_ClipArt_Gallery">
                    <p:embed/>
                  </p:oleObj>
                </mc:Choice>
                <mc:Fallback>
                  <p:oleObj r:id="rId6" imgW="1658880" imgH="1049040" progId="MS_ClipArt_Gallery">
                    <p:embed/>
                    <p:pic>
                      <p:nvPicPr>
                        <p:cNvPr id="0" name="Object 32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0" y="2832"/>
                          <a:ext cx="1608" cy="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49291" name="Group 11"/>
            <p:cNvGrpSpPr>
              <a:grpSpLocks/>
            </p:cNvGrpSpPr>
            <p:nvPr/>
          </p:nvGrpSpPr>
          <p:grpSpPr bwMode="auto">
            <a:xfrm>
              <a:off x="768" y="1920"/>
              <a:ext cx="1152" cy="938"/>
              <a:chOff x="1038" y="1956"/>
              <a:chExt cx="978" cy="796"/>
            </a:xfrm>
          </p:grpSpPr>
          <p:sp>
            <p:nvSpPr>
              <p:cNvPr id="1249293" name="Freeform 13"/>
              <p:cNvSpPr>
                <a:spLocks/>
              </p:cNvSpPr>
              <p:nvPr/>
            </p:nvSpPr>
            <p:spPr bwMode="auto">
              <a:xfrm>
                <a:off x="1051" y="2322"/>
                <a:ext cx="750" cy="385"/>
              </a:xfrm>
              <a:custGeom>
                <a:avLst/>
                <a:gdLst>
                  <a:gd name="T0" fmla="*/ 0 w 750"/>
                  <a:gd name="T1" fmla="*/ 115 h 385"/>
                  <a:gd name="T2" fmla="*/ 454 w 750"/>
                  <a:gd name="T3" fmla="*/ 384 h 385"/>
                  <a:gd name="T4" fmla="*/ 725 w 750"/>
                  <a:gd name="T5" fmla="*/ 230 h 385"/>
                  <a:gd name="T6" fmla="*/ 749 w 750"/>
                  <a:gd name="T7" fmla="*/ 221 h 385"/>
                  <a:gd name="T8" fmla="*/ 315 w 750"/>
                  <a:gd name="T9" fmla="*/ 0 h 385"/>
                  <a:gd name="T10" fmla="*/ 0 w 750"/>
                  <a:gd name="T11" fmla="*/ 115 h 385"/>
                </a:gdLst>
                <a:ahLst/>
                <a:cxnLst>
                  <a:cxn ang="0">
                    <a:pos x="T0" y="T1"/>
                  </a:cxn>
                  <a:cxn ang="0">
                    <a:pos x="T2" y="T3"/>
                  </a:cxn>
                  <a:cxn ang="0">
                    <a:pos x="T4" y="T5"/>
                  </a:cxn>
                  <a:cxn ang="0">
                    <a:pos x="T6" y="T7"/>
                  </a:cxn>
                  <a:cxn ang="0">
                    <a:pos x="T8" y="T9"/>
                  </a:cxn>
                  <a:cxn ang="0">
                    <a:pos x="T10" y="T11"/>
                  </a:cxn>
                </a:cxnLst>
                <a:rect l="0" t="0" r="r" b="b"/>
                <a:pathLst>
                  <a:path w="750" h="385">
                    <a:moveTo>
                      <a:pt x="0" y="115"/>
                    </a:moveTo>
                    <a:lnTo>
                      <a:pt x="454" y="384"/>
                    </a:lnTo>
                    <a:lnTo>
                      <a:pt x="725" y="230"/>
                    </a:lnTo>
                    <a:lnTo>
                      <a:pt x="749" y="221"/>
                    </a:lnTo>
                    <a:lnTo>
                      <a:pt x="315" y="0"/>
                    </a:lnTo>
                    <a:lnTo>
                      <a:pt x="0" y="115"/>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294" name="Freeform 14"/>
              <p:cNvSpPr>
                <a:spLocks/>
              </p:cNvSpPr>
              <p:nvPr/>
            </p:nvSpPr>
            <p:spPr bwMode="auto">
              <a:xfrm>
                <a:off x="1038" y="2437"/>
                <a:ext cx="466" cy="311"/>
              </a:xfrm>
              <a:custGeom>
                <a:avLst/>
                <a:gdLst>
                  <a:gd name="T0" fmla="*/ 0 w 466"/>
                  <a:gd name="T1" fmla="*/ 19 h 311"/>
                  <a:gd name="T2" fmla="*/ 465 w 466"/>
                  <a:gd name="T3" fmla="*/ 310 h 311"/>
                  <a:gd name="T4" fmla="*/ 465 w 466"/>
                  <a:gd name="T5" fmla="*/ 267 h 311"/>
                  <a:gd name="T6" fmla="*/ 13 w 466"/>
                  <a:gd name="T7" fmla="*/ 0 h 311"/>
                  <a:gd name="T8" fmla="*/ 0 w 466"/>
                  <a:gd name="T9" fmla="*/ 19 h 311"/>
                </a:gdLst>
                <a:ahLst/>
                <a:cxnLst>
                  <a:cxn ang="0">
                    <a:pos x="T0" y="T1"/>
                  </a:cxn>
                  <a:cxn ang="0">
                    <a:pos x="T2" y="T3"/>
                  </a:cxn>
                  <a:cxn ang="0">
                    <a:pos x="T4" y="T5"/>
                  </a:cxn>
                  <a:cxn ang="0">
                    <a:pos x="T6" y="T7"/>
                  </a:cxn>
                  <a:cxn ang="0">
                    <a:pos x="T8" y="T9"/>
                  </a:cxn>
                </a:cxnLst>
                <a:rect l="0" t="0" r="r" b="b"/>
                <a:pathLst>
                  <a:path w="466" h="311">
                    <a:moveTo>
                      <a:pt x="0" y="19"/>
                    </a:moveTo>
                    <a:lnTo>
                      <a:pt x="465" y="310"/>
                    </a:lnTo>
                    <a:lnTo>
                      <a:pt x="465" y="267"/>
                    </a:lnTo>
                    <a:lnTo>
                      <a:pt x="13" y="0"/>
                    </a:lnTo>
                    <a:lnTo>
                      <a:pt x="0" y="19"/>
                    </a:lnTo>
                  </a:path>
                </a:pathLst>
              </a:custGeom>
              <a:solidFill>
                <a:srgbClr val="9F9F9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49295" name="Group 15"/>
              <p:cNvGrpSpPr>
                <a:grpSpLocks/>
              </p:cNvGrpSpPr>
              <p:nvPr/>
            </p:nvGrpSpPr>
            <p:grpSpPr bwMode="auto">
              <a:xfrm>
                <a:off x="1088" y="2337"/>
                <a:ext cx="674" cy="332"/>
                <a:chOff x="1088" y="2337"/>
                <a:chExt cx="674" cy="332"/>
              </a:xfrm>
            </p:grpSpPr>
            <p:sp>
              <p:nvSpPr>
                <p:cNvPr id="1249296" name="Freeform 16"/>
                <p:cNvSpPr>
                  <a:spLocks/>
                </p:cNvSpPr>
                <p:nvPr/>
              </p:nvSpPr>
              <p:spPr bwMode="auto">
                <a:xfrm>
                  <a:off x="1252" y="2480"/>
                  <a:ext cx="173" cy="97"/>
                </a:xfrm>
                <a:custGeom>
                  <a:avLst/>
                  <a:gdLst>
                    <a:gd name="T0" fmla="*/ 30 w 173"/>
                    <a:gd name="T1" fmla="*/ 0 h 97"/>
                    <a:gd name="T2" fmla="*/ 172 w 173"/>
                    <a:gd name="T3" fmla="*/ 81 h 97"/>
                    <a:gd name="T4" fmla="*/ 143 w 173"/>
                    <a:gd name="T5" fmla="*/ 96 h 97"/>
                    <a:gd name="T6" fmla="*/ 0 w 173"/>
                    <a:gd name="T7" fmla="*/ 13 h 97"/>
                    <a:gd name="T8" fmla="*/ 30 w 173"/>
                    <a:gd name="T9" fmla="*/ 0 h 97"/>
                  </a:gdLst>
                  <a:ahLst/>
                  <a:cxnLst>
                    <a:cxn ang="0">
                      <a:pos x="T0" y="T1"/>
                    </a:cxn>
                    <a:cxn ang="0">
                      <a:pos x="T2" y="T3"/>
                    </a:cxn>
                    <a:cxn ang="0">
                      <a:pos x="T4" y="T5"/>
                    </a:cxn>
                    <a:cxn ang="0">
                      <a:pos x="T6" y="T7"/>
                    </a:cxn>
                    <a:cxn ang="0">
                      <a:pos x="T8" y="T9"/>
                    </a:cxn>
                  </a:cxnLst>
                  <a:rect l="0" t="0" r="r" b="b"/>
                  <a:pathLst>
                    <a:path w="173" h="97">
                      <a:moveTo>
                        <a:pt x="30" y="0"/>
                      </a:moveTo>
                      <a:lnTo>
                        <a:pt x="172" y="81"/>
                      </a:lnTo>
                      <a:lnTo>
                        <a:pt x="143" y="96"/>
                      </a:lnTo>
                      <a:lnTo>
                        <a:pt x="0" y="13"/>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297" name="Freeform 17"/>
                <p:cNvSpPr>
                  <a:spLocks/>
                </p:cNvSpPr>
                <p:nvPr/>
              </p:nvSpPr>
              <p:spPr bwMode="auto">
                <a:xfrm>
                  <a:off x="1402" y="2568"/>
                  <a:ext cx="80" cy="43"/>
                </a:xfrm>
                <a:custGeom>
                  <a:avLst/>
                  <a:gdLst>
                    <a:gd name="T0" fmla="*/ 30 w 80"/>
                    <a:gd name="T1" fmla="*/ 0 h 43"/>
                    <a:gd name="T2" fmla="*/ 79 w 80"/>
                    <a:gd name="T3" fmla="*/ 27 h 43"/>
                    <a:gd name="T4" fmla="*/ 51 w 80"/>
                    <a:gd name="T5" fmla="*/ 42 h 43"/>
                    <a:gd name="T6" fmla="*/ 0 w 80"/>
                    <a:gd name="T7" fmla="*/ 14 h 43"/>
                    <a:gd name="T8" fmla="*/ 30 w 80"/>
                    <a:gd name="T9" fmla="*/ 0 h 43"/>
                  </a:gdLst>
                  <a:ahLst/>
                  <a:cxnLst>
                    <a:cxn ang="0">
                      <a:pos x="T0" y="T1"/>
                    </a:cxn>
                    <a:cxn ang="0">
                      <a:pos x="T2" y="T3"/>
                    </a:cxn>
                    <a:cxn ang="0">
                      <a:pos x="T4" y="T5"/>
                    </a:cxn>
                    <a:cxn ang="0">
                      <a:pos x="T6" y="T7"/>
                    </a:cxn>
                    <a:cxn ang="0">
                      <a:pos x="T8" y="T9"/>
                    </a:cxn>
                  </a:cxnLst>
                  <a:rect l="0" t="0" r="r" b="b"/>
                  <a:pathLst>
                    <a:path w="80" h="43">
                      <a:moveTo>
                        <a:pt x="30" y="0"/>
                      </a:moveTo>
                      <a:lnTo>
                        <a:pt x="79" y="27"/>
                      </a:lnTo>
                      <a:lnTo>
                        <a:pt x="51" y="42"/>
                      </a:lnTo>
                      <a:lnTo>
                        <a:pt x="0" y="14"/>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298" name="Freeform 18"/>
                <p:cNvSpPr>
                  <a:spLocks/>
                </p:cNvSpPr>
                <p:nvPr/>
              </p:nvSpPr>
              <p:spPr bwMode="auto">
                <a:xfrm>
                  <a:off x="1434" y="2600"/>
                  <a:ext cx="87" cy="45"/>
                </a:xfrm>
                <a:custGeom>
                  <a:avLst/>
                  <a:gdLst>
                    <a:gd name="T0" fmla="*/ 50 w 87"/>
                    <a:gd name="T1" fmla="*/ 0 h 45"/>
                    <a:gd name="T2" fmla="*/ 86 w 87"/>
                    <a:gd name="T3" fmla="*/ 20 h 45"/>
                    <a:gd name="T4" fmla="*/ 56 w 87"/>
                    <a:gd name="T5" fmla="*/ 36 h 45"/>
                    <a:gd name="T6" fmla="*/ 52 w 87"/>
                    <a:gd name="T7" fmla="*/ 33 h 45"/>
                    <a:gd name="T8" fmla="*/ 31 w 87"/>
                    <a:gd name="T9" fmla="*/ 44 h 45"/>
                    <a:gd name="T10" fmla="*/ 0 w 87"/>
                    <a:gd name="T11" fmla="*/ 26 h 45"/>
                    <a:gd name="T12" fmla="*/ 50 w 8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87" h="45">
                      <a:moveTo>
                        <a:pt x="50" y="0"/>
                      </a:moveTo>
                      <a:lnTo>
                        <a:pt x="86" y="20"/>
                      </a:lnTo>
                      <a:lnTo>
                        <a:pt x="56" y="36"/>
                      </a:lnTo>
                      <a:lnTo>
                        <a:pt x="52" y="33"/>
                      </a:lnTo>
                      <a:lnTo>
                        <a:pt x="31" y="44"/>
                      </a:lnTo>
                      <a:lnTo>
                        <a:pt x="0" y="26"/>
                      </a:lnTo>
                      <a:lnTo>
                        <a:pt x="5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299" name="Freeform 19"/>
                <p:cNvSpPr>
                  <a:spLocks/>
                </p:cNvSpPr>
                <p:nvPr/>
              </p:nvSpPr>
              <p:spPr bwMode="auto">
                <a:xfrm>
                  <a:off x="1500" y="2624"/>
                  <a:ext cx="83" cy="45"/>
                </a:xfrm>
                <a:custGeom>
                  <a:avLst/>
                  <a:gdLst>
                    <a:gd name="T0" fmla="*/ 27 w 83"/>
                    <a:gd name="T1" fmla="*/ 0 h 45"/>
                    <a:gd name="T2" fmla="*/ 82 w 83"/>
                    <a:gd name="T3" fmla="*/ 30 h 45"/>
                    <a:gd name="T4" fmla="*/ 53 w 83"/>
                    <a:gd name="T5" fmla="*/ 44 h 45"/>
                    <a:gd name="T6" fmla="*/ 0 w 83"/>
                    <a:gd name="T7" fmla="*/ 15 h 45"/>
                    <a:gd name="T8" fmla="*/ 27 w 83"/>
                    <a:gd name="T9" fmla="*/ 0 h 45"/>
                  </a:gdLst>
                  <a:ahLst/>
                  <a:cxnLst>
                    <a:cxn ang="0">
                      <a:pos x="T0" y="T1"/>
                    </a:cxn>
                    <a:cxn ang="0">
                      <a:pos x="T2" y="T3"/>
                    </a:cxn>
                    <a:cxn ang="0">
                      <a:pos x="T4" y="T5"/>
                    </a:cxn>
                    <a:cxn ang="0">
                      <a:pos x="T6" y="T7"/>
                    </a:cxn>
                    <a:cxn ang="0">
                      <a:pos x="T8" y="T9"/>
                    </a:cxn>
                  </a:cxnLst>
                  <a:rect l="0" t="0" r="r" b="b"/>
                  <a:pathLst>
                    <a:path w="83" h="45">
                      <a:moveTo>
                        <a:pt x="27" y="0"/>
                      </a:moveTo>
                      <a:lnTo>
                        <a:pt x="82" y="30"/>
                      </a:lnTo>
                      <a:lnTo>
                        <a:pt x="53" y="44"/>
                      </a:lnTo>
                      <a:lnTo>
                        <a:pt x="0" y="15"/>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0" name="Freeform 20"/>
                <p:cNvSpPr>
                  <a:spLocks/>
                </p:cNvSpPr>
                <p:nvPr/>
              </p:nvSpPr>
              <p:spPr bwMode="auto">
                <a:xfrm>
                  <a:off x="1204" y="2452"/>
                  <a:ext cx="69" cy="36"/>
                </a:xfrm>
                <a:custGeom>
                  <a:avLst/>
                  <a:gdLst>
                    <a:gd name="T0" fmla="*/ 28 w 69"/>
                    <a:gd name="T1" fmla="*/ 0 h 36"/>
                    <a:gd name="T2" fmla="*/ 68 w 69"/>
                    <a:gd name="T3" fmla="*/ 23 h 36"/>
                    <a:gd name="T4" fmla="*/ 40 w 69"/>
                    <a:gd name="T5" fmla="*/ 35 h 36"/>
                    <a:gd name="T6" fmla="*/ 0 w 69"/>
                    <a:gd name="T7" fmla="*/ 12 h 36"/>
                    <a:gd name="T8" fmla="*/ 28 w 69"/>
                    <a:gd name="T9" fmla="*/ 0 h 36"/>
                  </a:gdLst>
                  <a:ahLst/>
                  <a:cxnLst>
                    <a:cxn ang="0">
                      <a:pos x="T0" y="T1"/>
                    </a:cxn>
                    <a:cxn ang="0">
                      <a:pos x="T2" y="T3"/>
                    </a:cxn>
                    <a:cxn ang="0">
                      <a:pos x="T4" y="T5"/>
                    </a:cxn>
                    <a:cxn ang="0">
                      <a:pos x="T6" y="T7"/>
                    </a:cxn>
                    <a:cxn ang="0">
                      <a:pos x="T8" y="T9"/>
                    </a:cxn>
                  </a:cxnLst>
                  <a:rect l="0" t="0" r="r" b="b"/>
                  <a:pathLst>
                    <a:path w="69" h="36">
                      <a:moveTo>
                        <a:pt x="28" y="0"/>
                      </a:moveTo>
                      <a:lnTo>
                        <a:pt x="68" y="23"/>
                      </a:lnTo>
                      <a:lnTo>
                        <a:pt x="40" y="35"/>
                      </a:lnTo>
                      <a:lnTo>
                        <a:pt x="0" y="12"/>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1" name="Freeform 21"/>
                <p:cNvSpPr>
                  <a:spLocks/>
                </p:cNvSpPr>
                <p:nvPr/>
              </p:nvSpPr>
              <p:spPr bwMode="auto">
                <a:xfrm>
                  <a:off x="1147" y="2420"/>
                  <a:ext cx="62" cy="30"/>
                </a:xfrm>
                <a:custGeom>
                  <a:avLst/>
                  <a:gdLst>
                    <a:gd name="T0" fmla="*/ 31 w 62"/>
                    <a:gd name="T1" fmla="*/ 0 h 30"/>
                    <a:gd name="T2" fmla="*/ 61 w 62"/>
                    <a:gd name="T3" fmla="*/ 17 h 30"/>
                    <a:gd name="T4" fmla="*/ 31 w 62"/>
                    <a:gd name="T5" fmla="*/ 29 h 30"/>
                    <a:gd name="T6" fmla="*/ 0 w 62"/>
                    <a:gd name="T7" fmla="*/ 12 h 30"/>
                    <a:gd name="T8" fmla="*/ 31 w 62"/>
                    <a:gd name="T9" fmla="*/ 0 h 30"/>
                  </a:gdLst>
                  <a:ahLst/>
                  <a:cxnLst>
                    <a:cxn ang="0">
                      <a:pos x="T0" y="T1"/>
                    </a:cxn>
                    <a:cxn ang="0">
                      <a:pos x="T2" y="T3"/>
                    </a:cxn>
                    <a:cxn ang="0">
                      <a:pos x="T4" y="T5"/>
                    </a:cxn>
                    <a:cxn ang="0">
                      <a:pos x="T6" y="T7"/>
                    </a:cxn>
                    <a:cxn ang="0">
                      <a:pos x="T8" y="T9"/>
                    </a:cxn>
                  </a:cxnLst>
                  <a:rect l="0" t="0" r="r" b="b"/>
                  <a:pathLst>
                    <a:path w="62" h="30">
                      <a:moveTo>
                        <a:pt x="31" y="0"/>
                      </a:moveTo>
                      <a:lnTo>
                        <a:pt x="61" y="17"/>
                      </a:lnTo>
                      <a:lnTo>
                        <a:pt x="31" y="29"/>
                      </a:lnTo>
                      <a:lnTo>
                        <a:pt x="0" y="12"/>
                      </a:lnTo>
                      <a:lnTo>
                        <a:pt x="3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2" name="Freeform 22"/>
                <p:cNvSpPr>
                  <a:spLocks/>
                </p:cNvSpPr>
                <p:nvPr/>
              </p:nvSpPr>
              <p:spPr bwMode="auto">
                <a:xfrm>
                  <a:off x="1110" y="2439"/>
                  <a:ext cx="54" cy="26"/>
                </a:xfrm>
                <a:custGeom>
                  <a:avLst/>
                  <a:gdLst>
                    <a:gd name="T0" fmla="*/ 27 w 54"/>
                    <a:gd name="T1" fmla="*/ 0 h 26"/>
                    <a:gd name="T2" fmla="*/ 53 w 54"/>
                    <a:gd name="T3" fmla="*/ 15 h 26"/>
                    <a:gd name="T4" fmla="*/ 26 w 54"/>
                    <a:gd name="T5" fmla="*/ 25 h 26"/>
                    <a:gd name="T6" fmla="*/ 0 w 54"/>
                    <a:gd name="T7" fmla="*/ 10 h 26"/>
                    <a:gd name="T8" fmla="*/ 27 w 54"/>
                    <a:gd name="T9" fmla="*/ 0 h 26"/>
                  </a:gdLst>
                  <a:ahLst/>
                  <a:cxnLst>
                    <a:cxn ang="0">
                      <a:pos x="T0" y="T1"/>
                    </a:cxn>
                    <a:cxn ang="0">
                      <a:pos x="T2" y="T3"/>
                    </a:cxn>
                    <a:cxn ang="0">
                      <a:pos x="T4" y="T5"/>
                    </a:cxn>
                    <a:cxn ang="0">
                      <a:pos x="T6" y="T7"/>
                    </a:cxn>
                    <a:cxn ang="0">
                      <a:pos x="T8" y="T9"/>
                    </a:cxn>
                  </a:cxnLst>
                  <a:rect l="0" t="0" r="r" b="b"/>
                  <a:pathLst>
                    <a:path w="54" h="26">
                      <a:moveTo>
                        <a:pt x="27" y="0"/>
                      </a:moveTo>
                      <a:lnTo>
                        <a:pt x="53" y="15"/>
                      </a:lnTo>
                      <a:lnTo>
                        <a:pt x="26" y="25"/>
                      </a:lnTo>
                      <a:lnTo>
                        <a:pt x="0" y="10"/>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3" name="Freeform 23"/>
                <p:cNvSpPr>
                  <a:spLocks/>
                </p:cNvSpPr>
                <p:nvPr/>
              </p:nvSpPr>
              <p:spPr bwMode="auto">
                <a:xfrm>
                  <a:off x="1143" y="2459"/>
                  <a:ext cx="48" cy="26"/>
                </a:xfrm>
                <a:custGeom>
                  <a:avLst/>
                  <a:gdLst>
                    <a:gd name="T0" fmla="*/ 27 w 48"/>
                    <a:gd name="T1" fmla="*/ 0 h 26"/>
                    <a:gd name="T2" fmla="*/ 47 w 48"/>
                    <a:gd name="T3" fmla="*/ 13 h 26"/>
                    <a:gd name="T4" fmla="*/ 24 w 48"/>
                    <a:gd name="T5" fmla="*/ 25 h 26"/>
                    <a:gd name="T6" fmla="*/ 0 w 48"/>
                    <a:gd name="T7" fmla="*/ 11 h 26"/>
                    <a:gd name="T8" fmla="*/ 27 w 48"/>
                    <a:gd name="T9" fmla="*/ 0 h 26"/>
                  </a:gdLst>
                  <a:ahLst/>
                  <a:cxnLst>
                    <a:cxn ang="0">
                      <a:pos x="T0" y="T1"/>
                    </a:cxn>
                    <a:cxn ang="0">
                      <a:pos x="T2" y="T3"/>
                    </a:cxn>
                    <a:cxn ang="0">
                      <a:pos x="T4" y="T5"/>
                    </a:cxn>
                    <a:cxn ang="0">
                      <a:pos x="T6" y="T7"/>
                    </a:cxn>
                    <a:cxn ang="0">
                      <a:pos x="T8" y="T9"/>
                    </a:cxn>
                  </a:cxnLst>
                  <a:rect l="0" t="0" r="r" b="b"/>
                  <a:pathLst>
                    <a:path w="48" h="26">
                      <a:moveTo>
                        <a:pt x="27" y="0"/>
                      </a:moveTo>
                      <a:lnTo>
                        <a:pt x="47" y="13"/>
                      </a:lnTo>
                      <a:lnTo>
                        <a:pt x="24" y="25"/>
                      </a:lnTo>
                      <a:lnTo>
                        <a:pt x="0" y="11"/>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4" name="Freeform 24"/>
                <p:cNvSpPr>
                  <a:spLocks/>
                </p:cNvSpPr>
                <p:nvPr/>
              </p:nvSpPr>
              <p:spPr bwMode="auto">
                <a:xfrm>
                  <a:off x="1088" y="2426"/>
                  <a:ext cx="44" cy="19"/>
                </a:xfrm>
                <a:custGeom>
                  <a:avLst/>
                  <a:gdLst>
                    <a:gd name="T0" fmla="*/ 27 w 44"/>
                    <a:gd name="T1" fmla="*/ 0 h 19"/>
                    <a:gd name="T2" fmla="*/ 43 w 44"/>
                    <a:gd name="T3" fmla="*/ 8 h 19"/>
                    <a:gd name="T4" fmla="*/ 16 w 44"/>
                    <a:gd name="T5" fmla="*/ 18 h 19"/>
                    <a:gd name="T6" fmla="*/ 0 w 44"/>
                    <a:gd name="T7" fmla="*/ 9 h 19"/>
                    <a:gd name="T8" fmla="*/ 27 w 44"/>
                    <a:gd name="T9" fmla="*/ 0 h 19"/>
                  </a:gdLst>
                  <a:ahLst/>
                  <a:cxnLst>
                    <a:cxn ang="0">
                      <a:pos x="T0" y="T1"/>
                    </a:cxn>
                    <a:cxn ang="0">
                      <a:pos x="T2" y="T3"/>
                    </a:cxn>
                    <a:cxn ang="0">
                      <a:pos x="T4" y="T5"/>
                    </a:cxn>
                    <a:cxn ang="0">
                      <a:pos x="T6" y="T7"/>
                    </a:cxn>
                    <a:cxn ang="0">
                      <a:pos x="T8" y="T9"/>
                    </a:cxn>
                  </a:cxnLst>
                  <a:rect l="0" t="0" r="r" b="b"/>
                  <a:pathLst>
                    <a:path w="44" h="19">
                      <a:moveTo>
                        <a:pt x="27" y="0"/>
                      </a:moveTo>
                      <a:lnTo>
                        <a:pt x="43" y="8"/>
                      </a:lnTo>
                      <a:lnTo>
                        <a:pt x="16" y="18"/>
                      </a:lnTo>
                      <a:lnTo>
                        <a:pt x="0" y="9"/>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5" name="Freeform 25"/>
                <p:cNvSpPr>
                  <a:spLocks/>
                </p:cNvSpPr>
                <p:nvPr/>
              </p:nvSpPr>
              <p:spPr bwMode="auto">
                <a:xfrm>
                  <a:off x="1536" y="2602"/>
                  <a:ext cx="84" cy="48"/>
                </a:xfrm>
                <a:custGeom>
                  <a:avLst/>
                  <a:gdLst>
                    <a:gd name="T0" fmla="*/ 27 w 84"/>
                    <a:gd name="T1" fmla="*/ 0 h 48"/>
                    <a:gd name="T2" fmla="*/ 83 w 84"/>
                    <a:gd name="T3" fmla="*/ 32 h 48"/>
                    <a:gd name="T4" fmla="*/ 53 w 84"/>
                    <a:gd name="T5" fmla="*/ 47 h 48"/>
                    <a:gd name="T6" fmla="*/ 0 w 84"/>
                    <a:gd name="T7" fmla="*/ 16 h 48"/>
                    <a:gd name="T8" fmla="*/ 27 w 84"/>
                    <a:gd name="T9" fmla="*/ 0 h 48"/>
                  </a:gdLst>
                  <a:ahLst/>
                  <a:cxnLst>
                    <a:cxn ang="0">
                      <a:pos x="T0" y="T1"/>
                    </a:cxn>
                    <a:cxn ang="0">
                      <a:pos x="T2" y="T3"/>
                    </a:cxn>
                    <a:cxn ang="0">
                      <a:pos x="T4" y="T5"/>
                    </a:cxn>
                    <a:cxn ang="0">
                      <a:pos x="T6" y="T7"/>
                    </a:cxn>
                    <a:cxn ang="0">
                      <a:pos x="T8" y="T9"/>
                    </a:cxn>
                  </a:cxnLst>
                  <a:rect l="0" t="0" r="r" b="b"/>
                  <a:pathLst>
                    <a:path w="84" h="48">
                      <a:moveTo>
                        <a:pt x="27" y="0"/>
                      </a:moveTo>
                      <a:lnTo>
                        <a:pt x="83" y="32"/>
                      </a:lnTo>
                      <a:lnTo>
                        <a:pt x="53" y="47"/>
                      </a:lnTo>
                      <a:lnTo>
                        <a:pt x="0" y="16"/>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6" name="Freeform 26"/>
                <p:cNvSpPr>
                  <a:spLocks/>
                </p:cNvSpPr>
                <p:nvPr/>
              </p:nvSpPr>
              <p:spPr bwMode="auto">
                <a:xfrm>
                  <a:off x="1575" y="2582"/>
                  <a:ext cx="83" cy="45"/>
                </a:xfrm>
                <a:custGeom>
                  <a:avLst/>
                  <a:gdLst>
                    <a:gd name="T0" fmla="*/ 27 w 83"/>
                    <a:gd name="T1" fmla="*/ 0 h 45"/>
                    <a:gd name="T2" fmla="*/ 82 w 83"/>
                    <a:gd name="T3" fmla="*/ 30 h 45"/>
                    <a:gd name="T4" fmla="*/ 53 w 83"/>
                    <a:gd name="T5" fmla="*/ 44 h 45"/>
                    <a:gd name="T6" fmla="*/ 0 w 83"/>
                    <a:gd name="T7" fmla="*/ 14 h 45"/>
                    <a:gd name="T8" fmla="*/ 27 w 83"/>
                    <a:gd name="T9" fmla="*/ 0 h 45"/>
                  </a:gdLst>
                  <a:ahLst/>
                  <a:cxnLst>
                    <a:cxn ang="0">
                      <a:pos x="T0" y="T1"/>
                    </a:cxn>
                    <a:cxn ang="0">
                      <a:pos x="T2" y="T3"/>
                    </a:cxn>
                    <a:cxn ang="0">
                      <a:pos x="T4" y="T5"/>
                    </a:cxn>
                    <a:cxn ang="0">
                      <a:pos x="T6" y="T7"/>
                    </a:cxn>
                    <a:cxn ang="0">
                      <a:pos x="T8" y="T9"/>
                    </a:cxn>
                  </a:cxnLst>
                  <a:rect l="0" t="0" r="r" b="b"/>
                  <a:pathLst>
                    <a:path w="83" h="45">
                      <a:moveTo>
                        <a:pt x="27" y="0"/>
                      </a:moveTo>
                      <a:lnTo>
                        <a:pt x="82" y="30"/>
                      </a:lnTo>
                      <a:lnTo>
                        <a:pt x="53" y="44"/>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7" name="Freeform 27"/>
                <p:cNvSpPr>
                  <a:spLocks/>
                </p:cNvSpPr>
                <p:nvPr/>
              </p:nvSpPr>
              <p:spPr bwMode="auto">
                <a:xfrm>
                  <a:off x="1614" y="2560"/>
                  <a:ext cx="82" cy="44"/>
                </a:xfrm>
                <a:custGeom>
                  <a:avLst/>
                  <a:gdLst>
                    <a:gd name="T0" fmla="*/ 25 w 82"/>
                    <a:gd name="T1" fmla="*/ 0 h 44"/>
                    <a:gd name="T2" fmla="*/ 81 w 82"/>
                    <a:gd name="T3" fmla="*/ 30 h 44"/>
                    <a:gd name="T4" fmla="*/ 52 w 82"/>
                    <a:gd name="T5" fmla="*/ 43 h 44"/>
                    <a:gd name="T6" fmla="*/ 0 w 82"/>
                    <a:gd name="T7" fmla="*/ 15 h 44"/>
                    <a:gd name="T8" fmla="*/ 25 w 82"/>
                    <a:gd name="T9" fmla="*/ 0 h 44"/>
                  </a:gdLst>
                  <a:ahLst/>
                  <a:cxnLst>
                    <a:cxn ang="0">
                      <a:pos x="T0" y="T1"/>
                    </a:cxn>
                    <a:cxn ang="0">
                      <a:pos x="T2" y="T3"/>
                    </a:cxn>
                    <a:cxn ang="0">
                      <a:pos x="T4" y="T5"/>
                    </a:cxn>
                    <a:cxn ang="0">
                      <a:pos x="T6" y="T7"/>
                    </a:cxn>
                    <a:cxn ang="0">
                      <a:pos x="T8" y="T9"/>
                    </a:cxn>
                  </a:cxnLst>
                  <a:rect l="0" t="0" r="r" b="b"/>
                  <a:pathLst>
                    <a:path w="82" h="44">
                      <a:moveTo>
                        <a:pt x="25" y="0"/>
                      </a:moveTo>
                      <a:lnTo>
                        <a:pt x="81" y="30"/>
                      </a:lnTo>
                      <a:lnTo>
                        <a:pt x="52" y="43"/>
                      </a:lnTo>
                      <a:lnTo>
                        <a:pt x="0" y="15"/>
                      </a:lnTo>
                      <a:lnTo>
                        <a:pt x="25"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8" name="Freeform 28"/>
                <p:cNvSpPr>
                  <a:spLocks/>
                </p:cNvSpPr>
                <p:nvPr/>
              </p:nvSpPr>
              <p:spPr bwMode="auto">
                <a:xfrm>
                  <a:off x="1503" y="2584"/>
                  <a:ext cx="54" cy="30"/>
                </a:xfrm>
                <a:custGeom>
                  <a:avLst/>
                  <a:gdLst>
                    <a:gd name="T0" fmla="*/ 29 w 54"/>
                    <a:gd name="T1" fmla="*/ 0 h 30"/>
                    <a:gd name="T2" fmla="*/ 53 w 54"/>
                    <a:gd name="T3" fmla="*/ 14 h 30"/>
                    <a:gd name="T4" fmla="*/ 26 w 54"/>
                    <a:gd name="T5" fmla="*/ 29 h 30"/>
                    <a:gd name="T6" fmla="*/ 0 w 54"/>
                    <a:gd name="T7" fmla="*/ 14 h 30"/>
                    <a:gd name="T8" fmla="*/ 29 w 54"/>
                    <a:gd name="T9" fmla="*/ 0 h 30"/>
                  </a:gdLst>
                  <a:ahLst/>
                  <a:cxnLst>
                    <a:cxn ang="0">
                      <a:pos x="T0" y="T1"/>
                    </a:cxn>
                    <a:cxn ang="0">
                      <a:pos x="T2" y="T3"/>
                    </a:cxn>
                    <a:cxn ang="0">
                      <a:pos x="T4" y="T5"/>
                    </a:cxn>
                    <a:cxn ang="0">
                      <a:pos x="T6" y="T7"/>
                    </a:cxn>
                    <a:cxn ang="0">
                      <a:pos x="T8" y="T9"/>
                    </a:cxn>
                  </a:cxnLst>
                  <a:rect l="0" t="0" r="r" b="b"/>
                  <a:pathLst>
                    <a:path w="54" h="30">
                      <a:moveTo>
                        <a:pt x="29" y="0"/>
                      </a:moveTo>
                      <a:lnTo>
                        <a:pt x="53" y="14"/>
                      </a:lnTo>
                      <a:lnTo>
                        <a:pt x="26" y="29"/>
                      </a:lnTo>
                      <a:lnTo>
                        <a:pt x="0" y="14"/>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09" name="Freeform 29"/>
                <p:cNvSpPr>
                  <a:spLocks/>
                </p:cNvSpPr>
                <p:nvPr/>
              </p:nvSpPr>
              <p:spPr bwMode="auto">
                <a:xfrm>
                  <a:off x="1543" y="2563"/>
                  <a:ext cx="52" cy="30"/>
                </a:xfrm>
                <a:custGeom>
                  <a:avLst/>
                  <a:gdLst>
                    <a:gd name="T0" fmla="*/ 26 w 52"/>
                    <a:gd name="T1" fmla="*/ 0 h 30"/>
                    <a:gd name="T2" fmla="*/ 51 w 52"/>
                    <a:gd name="T3" fmla="*/ 15 h 30"/>
                    <a:gd name="T4" fmla="*/ 24 w 52"/>
                    <a:gd name="T5" fmla="*/ 29 h 30"/>
                    <a:gd name="T6" fmla="*/ 0 w 52"/>
                    <a:gd name="T7" fmla="*/ 15 h 30"/>
                    <a:gd name="T8" fmla="*/ 26 w 52"/>
                    <a:gd name="T9" fmla="*/ 0 h 30"/>
                  </a:gdLst>
                  <a:ahLst/>
                  <a:cxnLst>
                    <a:cxn ang="0">
                      <a:pos x="T0" y="T1"/>
                    </a:cxn>
                    <a:cxn ang="0">
                      <a:pos x="T2" y="T3"/>
                    </a:cxn>
                    <a:cxn ang="0">
                      <a:pos x="T4" y="T5"/>
                    </a:cxn>
                    <a:cxn ang="0">
                      <a:pos x="T6" y="T7"/>
                    </a:cxn>
                    <a:cxn ang="0">
                      <a:pos x="T8" y="T9"/>
                    </a:cxn>
                  </a:cxnLst>
                  <a:rect l="0" t="0" r="r" b="b"/>
                  <a:pathLst>
                    <a:path w="52" h="30">
                      <a:moveTo>
                        <a:pt x="26" y="0"/>
                      </a:moveTo>
                      <a:lnTo>
                        <a:pt x="51" y="15"/>
                      </a:lnTo>
                      <a:lnTo>
                        <a:pt x="24" y="29"/>
                      </a:lnTo>
                      <a:lnTo>
                        <a:pt x="0" y="15"/>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0" name="Freeform 30"/>
                <p:cNvSpPr>
                  <a:spLocks/>
                </p:cNvSpPr>
                <p:nvPr/>
              </p:nvSpPr>
              <p:spPr bwMode="auto">
                <a:xfrm>
                  <a:off x="1581" y="2543"/>
                  <a:ext cx="53" cy="28"/>
                </a:xfrm>
                <a:custGeom>
                  <a:avLst/>
                  <a:gdLst>
                    <a:gd name="T0" fmla="*/ 27 w 53"/>
                    <a:gd name="T1" fmla="*/ 0 h 28"/>
                    <a:gd name="T2" fmla="*/ 52 w 53"/>
                    <a:gd name="T3" fmla="*/ 13 h 28"/>
                    <a:gd name="T4" fmla="*/ 25 w 53"/>
                    <a:gd name="T5" fmla="*/ 27 h 28"/>
                    <a:gd name="T6" fmla="*/ 0 w 53"/>
                    <a:gd name="T7" fmla="*/ 14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5" y="27"/>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1" name="Freeform 31"/>
                <p:cNvSpPr>
                  <a:spLocks/>
                </p:cNvSpPr>
                <p:nvPr/>
              </p:nvSpPr>
              <p:spPr bwMode="auto">
                <a:xfrm>
                  <a:off x="1620" y="2522"/>
                  <a:ext cx="51" cy="28"/>
                </a:xfrm>
                <a:custGeom>
                  <a:avLst/>
                  <a:gdLst>
                    <a:gd name="T0" fmla="*/ 27 w 51"/>
                    <a:gd name="T1" fmla="*/ 0 h 28"/>
                    <a:gd name="T2" fmla="*/ 50 w 51"/>
                    <a:gd name="T3" fmla="*/ 12 h 28"/>
                    <a:gd name="T4" fmla="*/ 24 w 51"/>
                    <a:gd name="T5" fmla="*/ 27 h 28"/>
                    <a:gd name="T6" fmla="*/ 0 w 51"/>
                    <a:gd name="T7" fmla="*/ 14 h 28"/>
                    <a:gd name="T8" fmla="*/ 27 w 51"/>
                    <a:gd name="T9" fmla="*/ 0 h 28"/>
                  </a:gdLst>
                  <a:ahLst/>
                  <a:cxnLst>
                    <a:cxn ang="0">
                      <a:pos x="T0" y="T1"/>
                    </a:cxn>
                    <a:cxn ang="0">
                      <a:pos x="T2" y="T3"/>
                    </a:cxn>
                    <a:cxn ang="0">
                      <a:pos x="T4" y="T5"/>
                    </a:cxn>
                    <a:cxn ang="0">
                      <a:pos x="T6" y="T7"/>
                    </a:cxn>
                    <a:cxn ang="0">
                      <a:pos x="T8" y="T9"/>
                    </a:cxn>
                  </a:cxnLst>
                  <a:rect l="0" t="0" r="r" b="b"/>
                  <a:pathLst>
                    <a:path w="51" h="28">
                      <a:moveTo>
                        <a:pt x="27" y="0"/>
                      </a:moveTo>
                      <a:lnTo>
                        <a:pt x="50" y="12"/>
                      </a:lnTo>
                      <a:lnTo>
                        <a:pt x="24" y="27"/>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2" name="Freeform 32"/>
                <p:cNvSpPr>
                  <a:spLocks/>
                </p:cNvSpPr>
                <p:nvPr/>
              </p:nvSpPr>
              <p:spPr bwMode="auto">
                <a:xfrm>
                  <a:off x="1656" y="2508"/>
                  <a:ext cx="43" cy="22"/>
                </a:xfrm>
                <a:custGeom>
                  <a:avLst/>
                  <a:gdLst>
                    <a:gd name="T0" fmla="*/ 19 w 43"/>
                    <a:gd name="T1" fmla="*/ 0 h 22"/>
                    <a:gd name="T2" fmla="*/ 42 w 43"/>
                    <a:gd name="T3" fmla="*/ 11 h 22"/>
                    <a:gd name="T4" fmla="*/ 22 w 43"/>
                    <a:gd name="T5" fmla="*/ 21 h 22"/>
                    <a:gd name="T6" fmla="*/ 0 w 43"/>
                    <a:gd name="T7" fmla="*/ 10 h 22"/>
                    <a:gd name="T8" fmla="*/ 19 w 43"/>
                    <a:gd name="T9" fmla="*/ 0 h 22"/>
                  </a:gdLst>
                  <a:ahLst/>
                  <a:cxnLst>
                    <a:cxn ang="0">
                      <a:pos x="T0" y="T1"/>
                    </a:cxn>
                    <a:cxn ang="0">
                      <a:pos x="T2" y="T3"/>
                    </a:cxn>
                    <a:cxn ang="0">
                      <a:pos x="T4" y="T5"/>
                    </a:cxn>
                    <a:cxn ang="0">
                      <a:pos x="T6" y="T7"/>
                    </a:cxn>
                    <a:cxn ang="0">
                      <a:pos x="T8" y="T9"/>
                    </a:cxn>
                  </a:cxnLst>
                  <a:rect l="0" t="0" r="r" b="b"/>
                  <a:pathLst>
                    <a:path w="43" h="22">
                      <a:moveTo>
                        <a:pt x="19" y="0"/>
                      </a:moveTo>
                      <a:lnTo>
                        <a:pt x="42" y="11"/>
                      </a:lnTo>
                      <a:lnTo>
                        <a:pt x="22" y="21"/>
                      </a:lnTo>
                      <a:lnTo>
                        <a:pt x="0" y="10"/>
                      </a:lnTo>
                      <a:lnTo>
                        <a:pt x="1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3" name="Freeform 33"/>
                <p:cNvSpPr>
                  <a:spLocks/>
                </p:cNvSpPr>
                <p:nvPr/>
              </p:nvSpPr>
              <p:spPr bwMode="auto">
                <a:xfrm>
                  <a:off x="1685" y="2524"/>
                  <a:ext cx="45" cy="23"/>
                </a:xfrm>
                <a:custGeom>
                  <a:avLst/>
                  <a:gdLst>
                    <a:gd name="T0" fmla="*/ 21 w 45"/>
                    <a:gd name="T1" fmla="*/ 0 h 23"/>
                    <a:gd name="T2" fmla="*/ 44 w 45"/>
                    <a:gd name="T3" fmla="*/ 11 h 23"/>
                    <a:gd name="T4" fmla="*/ 23 w 45"/>
                    <a:gd name="T5" fmla="*/ 22 h 23"/>
                    <a:gd name="T6" fmla="*/ 0 w 45"/>
                    <a:gd name="T7" fmla="*/ 11 h 23"/>
                    <a:gd name="T8" fmla="*/ 21 w 45"/>
                    <a:gd name="T9" fmla="*/ 0 h 23"/>
                  </a:gdLst>
                  <a:ahLst/>
                  <a:cxnLst>
                    <a:cxn ang="0">
                      <a:pos x="T0" y="T1"/>
                    </a:cxn>
                    <a:cxn ang="0">
                      <a:pos x="T2" y="T3"/>
                    </a:cxn>
                    <a:cxn ang="0">
                      <a:pos x="T4" y="T5"/>
                    </a:cxn>
                    <a:cxn ang="0">
                      <a:pos x="T6" y="T7"/>
                    </a:cxn>
                    <a:cxn ang="0">
                      <a:pos x="T8" y="T9"/>
                    </a:cxn>
                  </a:cxnLst>
                  <a:rect l="0" t="0" r="r" b="b"/>
                  <a:pathLst>
                    <a:path w="45" h="23">
                      <a:moveTo>
                        <a:pt x="21" y="0"/>
                      </a:moveTo>
                      <a:lnTo>
                        <a:pt x="44" y="11"/>
                      </a:lnTo>
                      <a:lnTo>
                        <a:pt x="23" y="22"/>
                      </a:lnTo>
                      <a:lnTo>
                        <a:pt x="0" y="11"/>
                      </a:lnTo>
                      <a:lnTo>
                        <a:pt x="2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4" name="Freeform 34"/>
                <p:cNvSpPr>
                  <a:spLocks/>
                </p:cNvSpPr>
                <p:nvPr/>
              </p:nvSpPr>
              <p:spPr bwMode="auto">
                <a:xfrm>
                  <a:off x="1651" y="2539"/>
                  <a:ext cx="51" cy="28"/>
                </a:xfrm>
                <a:custGeom>
                  <a:avLst/>
                  <a:gdLst>
                    <a:gd name="T0" fmla="*/ 26 w 51"/>
                    <a:gd name="T1" fmla="*/ 0 h 28"/>
                    <a:gd name="T2" fmla="*/ 50 w 51"/>
                    <a:gd name="T3" fmla="*/ 12 h 28"/>
                    <a:gd name="T4" fmla="*/ 24 w 51"/>
                    <a:gd name="T5" fmla="*/ 27 h 28"/>
                    <a:gd name="T6" fmla="*/ 0 w 51"/>
                    <a:gd name="T7" fmla="*/ 15 h 28"/>
                    <a:gd name="T8" fmla="*/ 26 w 51"/>
                    <a:gd name="T9" fmla="*/ 0 h 28"/>
                  </a:gdLst>
                  <a:ahLst/>
                  <a:cxnLst>
                    <a:cxn ang="0">
                      <a:pos x="T0" y="T1"/>
                    </a:cxn>
                    <a:cxn ang="0">
                      <a:pos x="T2" y="T3"/>
                    </a:cxn>
                    <a:cxn ang="0">
                      <a:pos x="T4" y="T5"/>
                    </a:cxn>
                    <a:cxn ang="0">
                      <a:pos x="T6" y="T7"/>
                    </a:cxn>
                    <a:cxn ang="0">
                      <a:pos x="T8" y="T9"/>
                    </a:cxn>
                  </a:cxnLst>
                  <a:rect l="0" t="0" r="r" b="b"/>
                  <a:pathLst>
                    <a:path w="51" h="28">
                      <a:moveTo>
                        <a:pt x="26" y="0"/>
                      </a:moveTo>
                      <a:lnTo>
                        <a:pt x="50" y="12"/>
                      </a:lnTo>
                      <a:lnTo>
                        <a:pt x="24" y="27"/>
                      </a:lnTo>
                      <a:lnTo>
                        <a:pt x="0" y="15"/>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5" name="Freeform 35"/>
                <p:cNvSpPr>
                  <a:spLocks/>
                </p:cNvSpPr>
                <p:nvPr/>
              </p:nvSpPr>
              <p:spPr bwMode="auto">
                <a:xfrm>
                  <a:off x="1717" y="2540"/>
                  <a:ext cx="45" cy="24"/>
                </a:xfrm>
                <a:custGeom>
                  <a:avLst/>
                  <a:gdLst>
                    <a:gd name="T0" fmla="*/ 21 w 45"/>
                    <a:gd name="T1" fmla="*/ 0 h 24"/>
                    <a:gd name="T2" fmla="*/ 44 w 45"/>
                    <a:gd name="T3" fmla="*/ 12 h 24"/>
                    <a:gd name="T4" fmla="*/ 23 w 45"/>
                    <a:gd name="T5" fmla="*/ 23 h 24"/>
                    <a:gd name="T6" fmla="*/ 0 w 45"/>
                    <a:gd name="T7" fmla="*/ 11 h 24"/>
                    <a:gd name="T8" fmla="*/ 21 w 45"/>
                    <a:gd name="T9" fmla="*/ 0 h 24"/>
                  </a:gdLst>
                  <a:ahLst/>
                  <a:cxnLst>
                    <a:cxn ang="0">
                      <a:pos x="T0" y="T1"/>
                    </a:cxn>
                    <a:cxn ang="0">
                      <a:pos x="T2" y="T3"/>
                    </a:cxn>
                    <a:cxn ang="0">
                      <a:pos x="T4" y="T5"/>
                    </a:cxn>
                    <a:cxn ang="0">
                      <a:pos x="T6" y="T7"/>
                    </a:cxn>
                    <a:cxn ang="0">
                      <a:pos x="T8" y="T9"/>
                    </a:cxn>
                  </a:cxnLst>
                  <a:rect l="0" t="0" r="r" b="b"/>
                  <a:pathLst>
                    <a:path w="45" h="24">
                      <a:moveTo>
                        <a:pt x="21" y="0"/>
                      </a:moveTo>
                      <a:lnTo>
                        <a:pt x="44" y="12"/>
                      </a:lnTo>
                      <a:lnTo>
                        <a:pt x="23" y="23"/>
                      </a:lnTo>
                      <a:lnTo>
                        <a:pt x="0" y="11"/>
                      </a:lnTo>
                      <a:lnTo>
                        <a:pt x="2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6" name="Freeform 36"/>
                <p:cNvSpPr>
                  <a:spLocks/>
                </p:cNvSpPr>
                <p:nvPr/>
              </p:nvSpPr>
              <p:spPr bwMode="auto">
                <a:xfrm>
                  <a:off x="1681" y="2556"/>
                  <a:ext cx="53" cy="27"/>
                </a:xfrm>
                <a:custGeom>
                  <a:avLst/>
                  <a:gdLst>
                    <a:gd name="T0" fmla="*/ 27 w 53"/>
                    <a:gd name="T1" fmla="*/ 0 h 27"/>
                    <a:gd name="T2" fmla="*/ 52 w 53"/>
                    <a:gd name="T3" fmla="*/ 12 h 27"/>
                    <a:gd name="T4" fmla="*/ 24 w 53"/>
                    <a:gd name="T5" fmla="*/ 26 h 27"/>
                    <a:gd name="T6" fmla="*/ 0 w 53"/>
                    <a:gd name="T7" fmla="*/ 14 h 27"/>
                    <a:gd name="T8" fmla="*/ 27 w 53"/>
                    <a:gd name="T9" fmla="*/ 0 h 27"/>
                  </a:gdLst>
                  <a:ahLst/>
                  <a:cxnLst>
                    <a:cxn ang="0">
                      <a:pos x="T0" y="T1"/>
                    </a:cxn>
                    <a:cxn ang="0">
                      <a:pos x="T2" y="T3"/>
                    </a:cxn>
                    <a:cxn ang="0">
                      <a:pos x="T4" y="T5"/>
                    </a:cxn>
                    <a:cxn ang="0">
                      <a:pos x="T6" y="T7"/>
                    </a:cxn>
                    <a:cxn ang="0">
                      <a:pos x="T8" y="T9"/>
                    </a:cxn>
                  </a:cxnLst>
                  <a:rect l="0" t="0" r="r" b="b"/>
                  <a:pathLst>
                    <a:path w="53" h="27">
                      <a:moveTo>
                        <a:pt x="27" y="0"/>
                      </a:moveTo>
                      <a:lnTo>
                        <a:pt x="52" y="12"/>
                      </a:lnTo>
                      <a:lnTo>
                        <a:pt x="24" y="26"/>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7" name="Freeform 37"/>
                <p:cNvSpPr>
                  <a:spLocks/>
                </p:cNvSpPr>
                <p:nvPr/>
              </p:nvSpPr>
              <p:spPr bwMode="auto">
                <a:xfrm>
                  <a:off x="1511" y="2546"/>
                  <a:ext cx="53" cy="29"/>
                </a:xfrm>
                <a:custGeom>
                  <a:avLst/>
                  <a:gdLst>
                    <a:gd name="T0" fmla="*/ 27 w 53"/>
                    <a:gd name="T1" fmla="*/ 0 h 29"/>
                    <a:gd name="T2" fmla="*/ 52 w 53"/>
                    <a:gd name="T3" fmla="*/ 14 h 29"/>
                    <a:gd name="T4" fmla="*/ 26 w 53"/>
                    <a:gd name="T5" fmla="*/ 28 h 29"/>
                    <a:gd name="T6" fmla="*/ 0 w 53"/>
                    <a:gd name="T7" fmla="*/ 13 h 29"/>
                    <a:gd name="T8" fmla="*/ 27 w 53"/>
                    <a:gd name="T9" fmla="*/ 0 h 29"/>
                  </a:gdLst>
                  <a:ahLst/>
                  <a:cxnLst>
                    <a:cxn ang="0">
                      <a:pos x="T0" y="T1"/>
                    </a:cxn>
                    <a:cxn ang="0">
                      <a:pos x="T2" y="T3"/>
                    </a:cxn>
                    <a:cxn ang="0">
                      <a:pos x="T4" y="T5"/>
                    </a:cxn>
                    <a:cxn ang="0">
                      <a:pos x="T6" y="T7"/>
                    </a:cxn>
                    <a:cxn ang="0">
                      <a:pos x="T8" y="T9"/>
                    </a:cxn>
                  </a:cxnLst>
                  <a:rect l="0" t="0" r="r" b="b"/>
                  <a:pathLst>
                    <a:path w="53" h="29">
                      <a:moveTo>
                        <a:pt x="27" y="0"/>
                      </a:moveTo>
                      <a:lnTo>
                        <a:pt x="52" y="14"/>
                      </a:lnTo>
                      <a:lnTo>
                        <a:pt x="26" y="28"/>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8" name="Freeform 38"/>
                <p:cNvSpPr>
                  <a:spLocks/>
                </p:cNvSpPr>
                <p:nvPr/>
              </p:nvSpPr>
              <p:spPr bwMode="auto">
                <a:xfrm>
                  <a:off x="1550" y="2526"/>
                  <a:ext cx="52" cy="27"/>
                </a:xfrm>
                <a:custGeom>
                  <a:avLst/>
                  <a:gdLst>
                    <a:gd name="T0" fmla="*/ 27 w 52"/>
                    <a:gd name="T1" fmla="*/ 0 h 27"/>
                    <a:gd name="T2" fmla="*/ 51 w 52"/>
                    <a:gd name="T3" fmla="*/ 13 h 27"/>
                    <a:gd name="T4" fmla="*/ 24 w 52"/>
                    <a:gd name="T5" fmla="*/ 26 h 27"/>
                    <a:gd name="T6" fmla="*/ 0 w 52"/>
                    <a:gd name="T7" fmla="*/ 13 h 27"/>
                    <a:gd name="T8" fmla="*/ 27 w 52"/>
                    <a:gd name="T9" fmla="*/ 0 h 27"/>
                  </a:gdLst>
                  <a:ahLst/>
                  <a:cxnLst>
                    <a:cxn ang="0">
                      <a:pos x="T0" y="T1"/>
                    </a:cxn>
                    <a:cxn ang="0">
                      <a:pos x="T2" y="T3"/>
                    </a:cxn>
                    <a:cxn ang="0">
                      <a:pos x="T4" y="T5"/>
                    </a:cxn>
                    <a:cxn ang="0">
                      <a:pos x="T6" y="T7"/>
                    </a:cxn>
                    <a:cxn ang="0">
                      <a:pos x="T8" y="T9"/>
                    </a:cxn>
                  </a:cxnLst>
                  <a:rect l="0" t="0" r="r" b="b"/>
                  <a:pathLst>
                    <a:path w="52" h="27">
                      <a:moveTo>
                        <a:pt x="27" y="0"/>
                      </a:moveTo>
                      <a:lnTo>
                        <a:pt x="51" y="13"/>
                      </a:lnTo>
                      <a:lnTo>
                        <a:pt x="24"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19" name="Freeform 39"/>
                <p:cNvSpPr>
                  <a:spLocks/>
                </p:cNvSpPr>
                <p:nvPr/>
              </p:nvSpPr>
              <p:spPr bwMode="auto">
                <a:xfrm>
                  <a:off x="1589" y="2506"/>
                  <a:ext cx="51" cy="27"/>
                </a:xfrm>
                <a:custGeom>
                  <a:avLst/>
                  <a:gdLst>
                    <a:gd name="T0" fmla="*/ 27 w 51"/>
                    <a:gd name="T1" fmla="*/ 0 h 27"/>
                    <a:gd name="T2" fmla="*/ 50 w 51"/>
                    <a:gd name="T3" fmla="*/ 12 h 27"/>
                    <a:gd name="T4" fmla="*/ 23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3" y="26"/>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0" name="Freeform 40"/>
                <p:cNvSpPr>
                  <a:spLocks/>
                </p:cNvSpPr>
                <p:nvPr/>
              </p:nvSpPr>
              <p:spPr bwMode="auto">
                <a:xfrm>
                  <a:off x="1627" y="2492"/>
                  <a:ext cx="41" cy="22"/>
                </a:xfrm>
                <a:custGeom>
                  <a:avLst/>
                  <a:gdLst>
                    <a:gd name="T0" fmla="*/ 18 w 41"/>
                    <a:gd name="T1" fmla="*/ 0 h 22"/>
                    <a:gd name="T2" fmla="*/ 40 w 41"/>
                    <a:gd name="T3" fmla="*/ 11 h 22"/>
                    <a:gd name="T4" fmla="*/ 21 w 41"/>
                    <a:gd name="T5" fmla="*/ 21 h 22"/>
                    <a:gd name="T6" fmla="*/ 0 w 41"/>
                    <a:gd name="T7" fmla="*/ 10 h 22"/>
                    <a:gd name="T8" fmla="*/ 18 w 41"/>
                    <a:gd name="T9" fmla="*/ 0 h 22"/>
                  </a:gdLst>
                  <a:ahLst/>
                  <a:cxnLst>
                    <a:cxn ang="0">
                      <a:pos x="T0" y="T1"/>
                    </a:cxn>
                    <a:cxn ang="0">
                      <a:pos x="T2" y="T3"/>
                    </a:cxn>
                    <a:cxn ang="0">
                      <a:pos x="T4" y="T5"/>
                    </a:cxn>
                    <a:cxn ang="0">
                      <a:pos x="T6" y="T7"/>
                    </a:cxn>
                    <a:cxn ang="0">
                      <a:pos x="T8" y="T9"/>
                    </a:cxn>
                  </a:cxnLst>
                  <a:rect l="0" t="0" r="r" b="b"/>
                  <a:pathLst>
                    <a:path w="41" h="22">
                      <a:moveTo>
                        <a:pt x="18" y="0"/>
                      </a:moveTo>
                      <a:lnTo>
                        <a:pt x="40" y="11"/>
                      </a:lnTo>
                      <a:lnTo>
                        <a:pt x="21" y="21"/>
                      </a:lnTo>
                      <a:lnTo>
                        <a:pt x="0" y="10"/>
                      </a:lnTo>
                      <a:lnTo>
                        <a:pt x="1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1" name="Freeform 41"/>
                <p:cNvSpPr>
                  <a:spLocks/>
                </p:cNvSpPr>
                <p:nvPr/>
              </p:nvSpPr>
              <p:spPr bwMode="auto">
                <a:xfrm>
                  <a:off x="1471" y="2566"/>
                  <a:ext cx="55" cy="29"/>
                </a:xfrm>
                <a:custGeom>
                  <a:avLst/>
                  <a:gdLst>
                    <a:gd name="T0" fmla="*/ 27 w 55"/>
                    <a:gd name="T1" fmla="*/ 0 h 29"/>
                    <a:gd name="T2" fmla="*/ 54 w 55"/>
                    <a:gd name="T3" fmla="*/ 14 h 29"/>
                    <a:gd name="T4" fmla="*/ 27 w 55"/>
                    <a:gd name="T5" fmla="*/ 28 h 29"/>
                    <a:gd name="T6" fmla="*/ 0 w 55"/>
                    <a:gd name="T7" fmla="*/ 13 h 29"/>
                    <a:gd name="T8" fmla="*/ 27 w 55"/>
                    <a:gd name="T9" fmla="*/ 0 h 29"/>
                  </a:gdLst>
                  <a:ahLst/>
                  <a:cxnLst>
                    <a:cxn ang="0">
                      <a:pos x="T0" y="T1"/>
                    </a:cxn>
                    <a:cxn ang="0">
                      <a:pos x="T2" y="T3"/>
                    </a:cxn>
                    <a:cxn ang="0">
                      <a:pos x="T4" y="T5"/>
                    </a:cxn>
                    <a:cxn ang="0">
                      <a:pos x="T6" y="T7"/>
                    </a:cxn>
                    <a:cxn ang="0">
                      <a:pos x="T8" y="T9"/>
                    </a:cxn>
                  </a:cxnLst>
                  <a:rect l="0" t="0" r="r" b="b"/>
                  <a:pathLst>
                    <a:path w="55" h="29">
                      <a:moveTo>
                        <a:pt x="27" y="0"/>
                      </a:moveTo>
                      <a:lnTo>
                        <a:pt x="54" y="14"/>
                      </a:lnTo>
                      <a:lnTo>
                        <a:pt x="27" y="28"/>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2" name="Freeform 42"/>
                <p:cNvSpPr>
                  <a:spLocks/>
                </p:cNvSpPr>
                <p:nvPr/>
              </p:nvSpPr>
              <p:spPr bwMode="auto">
                <a:xfrm>
                  <a:off x="1438" y="2546"/>
                  <a:ext cx="55" cy="29"/>
                </a:xfrm>
                <a:custGeom>
                  <a:avLst/>
                  <a:gdLst>
                    <a:gd name="T0" fmla="*/ 29 w 55"/>
                    <a:gd name="T1" fmla="*/ 0 h 29"/>
                    <a:gd name="T2" fmla="*/ 54 w 55"/>
                    <a:gd name="T3" fmla="*/ 14 h 29"/>
                    <a:gd name="T4" fmla="*/ 26 w 55"/>
                    <a:gd name="T5" fmla="*/ 28 h 29"/>
                    <a:gd name="T6" fmla="*/ 0 w 55"/>
                    <a:gd name="T7" fmla="*/ 14 h 29"/>
                    <a:gd name="T8" fmla="*/ 29 w 55"/>
                    <a:gd name="T9" fmla="*/ 0 h 29"/>
                  </a:gdLst>
                  <a:ahLst/>
                  <a:cxnLst>
                    <a:cxn ang="0">
                      <a:pos x="T0" y="T1"/>
                    </a:cxn>
                    <a:cxn ang="0">
                      <a:pos x="T2" y="T3"/>
                    </a:cxn>
                    <a:cxn ang="0">
                      <a:pos x="T4" y="T5"/>
                    </a:cxn>
                    <a:cxn ang="0">
                      <a:pos x="T6" y="T7"/>
                    </a:cxn>
                    <a:cxn ang="0">
                      <a:pos x="T8" y="T9"/>
                    </a:cxn>
                  </a:cxnLst>
                  <a:rect l="0" t="0" r="r" b="b"/>
                  <a:pathLst>
                    <a:path w="55" h="29">
                      <a:moveTo>
                        <a:pt x="29" y="0"/>
                      </a:moveTo>
                      <a:lnTo>
                        <a:pt x="54" y="14"/>
                      </a:lnTo>
                      <a:lnTo>
                        <a:pt x="26" y="28"/>
                      </a:lnTo>
                      <a:lnTo>
                        <a:pt x="0" y="14"/>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3" name="Freeform 43"/>
                <p:cNvSpPr>
                  <a:spLocks/>
                </p:cNvSpPr>
                <p:nvPr/>
              </p:nvSpPr>
              <p:spPr bwMode="auto">
                <a:xfrm>
                  <a:off x="1481" y="2527"/>
                  <a:ext cx="52" cy="28"/>
                </a:xfrm>
                <a:custGeom>
                  <a:avLst/>
                  <a:gdLst>
                    <a:gd name="T0" fmla="*/ 27 w 52"/>
                    <a:gd name="T1" fmla="*/ 0 h 28"/>
                    <a:gd name="T2" fmla="*/ 51 w 52"/>
                    <a:gd name="T3" fmla="*/ 13 h 28"/>
                    <a:gd name="T4" fmla="*/ 24 w 52"/>
                    <a:gd name="T5" fmla="*/ 27 h 28"/>
                    <a:gd name="T6" fmla="*/ 0 w 52"/>
                    <a:gd name="T7" fmla="*/ 13 h 28"/>
                    <a:gd name="T8" fmla="*/ 27 w 52"/>
                    <a:gd name="T9" fmla="*/ 0 h 28"/>
                  </a:gdLst>
                  <a:ahLst/>
                  <a:cxnLst>
                    <a:cxn ang="0">
                      <a:pos x="T0" y="T1"/>
                    </a:cxn>
                    <a:cxn ang="0">
                      <a:pos x="T2" y="T3"/>
                    </a:cxn>
                    <a:cxn ang="0">
                      <a:pos x="T4" y="T5"/>
                    </a:cxn>
                    <a:cxn ang="0">
                      <a:pos x="T6" y="T7"/>
                    </a:cxn>
                    <a:cxn ang="0">
                      <a:pos x="T8" y="T9"/>
                    </a:cxn>
                  </a:cxnLst>
                  <a:rect l="0" t="0" r="r" b="b"/>
                  <a:pathLst>
                    <a:path w="52" h="28">
                      <a:moveTo>
                        <a:pt x="27" y="0"/>
                      </a:moveTo>
                      <a:lnTo>
                        <a:pt x="51" y="13"/>
                      </a:lnTo>
                      <a:lnTo>
                        <a:pt x="24" y="27"/>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4" name="Freeform 44"/>
                <p:cNvSpPr>
                  <a:spLocks/>
                </p:cNvSpPr>
                <p:nvPr/>
              </p:nvSpPr>
              <p:spPr bwMode="auto">
                <a:xfrm>
                  <a:off x="1520" y="2509"/>
                  <a:ext cx="52" cy="27"/>
                </a:xfrm>
                <a:custGeom>
                  <a:avLst/>
                  <a:gdLst>
                    <a:gd name="T0" fmla="*/ 27 w 52"/>
                    <a:gd name="T1" fmla="*/ 0 h 27"/>
                    <a:gd name="T2" fmla="*/ 51 w 52"/>
                    <a:gd name="T3" fmla="*/ 12 h 27"/>
                    <a:gd name="T4" fmla="*/ 25 w 52"/>
                    <a:gd name="T5" fmla="*/ 26 h 27"/>
                    <a:gd name="T6" fmla="*/ 0 w 52"/>
                    <a:gd name="T7" fmla="*/ 13 h 27"/>
                    <a:gd name="T8" fmla="*/ 27 w 52"/>
                    <a:gd name="T9" fmla="*/ 0 h 27"/>
                  </a:gdLst>
                  <a:ahLst/>
                  <a:cxnLst>
                    <a:cxn ang="0">
                      <a:pos x="T0" y="T1"/>
                    </a:cxn>
                    <a:cxn ang="0">
                      <a:pos x="T2" y="T3"/>
                    </a:cxn>
                    <a:cxn ang="0">
                      <a:pos x="T4" y="T5"/>
                    </a:cxn>
                    <a:cxn ang="0">
                      <a:pos x="T6" y="T7"/>
                    </a:cxn>
                    <a:cxn ang="0">
                      <a:pos x="T8" y="T9"/>
                    </a:cxn>
                  </a:cxnLst>
                  <a:rect l="0" t="0" r="r" b="b"/>
                  <a:pathLst>
                    <a:path w="52" h="27">
                      <a:moveTo>
                        <a:pt x="27" y="0"/>
                      </a:moveTo>
                      <a:lnTo>
                        <a:pt x="51" y="12"/>
                      </a:lnTo>
                      <a:lnTo>
                        <a:pt x="25"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5" name="Freeform 45"/>
                <p:cNvSpPr>
                  <a:spLocks/>
                </p:cNvSpPr>
                <p:nvPr/>
              </p:nvSpPr>
              <p:spPr bwMode="auto">
                <a:xfrm>
                  <a:off x="1560" y="2490"/>
                  <a:ext cx="50" cy="25"/>
                </a:xfrm>
                <a:custGeom>
                  <a:avLst/>
                  <a:gdLst>
                    <a:gd name="T0" fmla="*/ 26 w 50"/>
                    <a:gd name="T1" fmla="*/ 0 h 25"/>
                    <a:gd name="T2" fmla="*/ 49 w 50"/>
                    <a:gd name="T3" fmla="*/ 11 h 25"/>
                    <a:gd name="T4" fmla="*/ 23 w 50"/>
                    <a:gd name="T5" fmla="*/ 24 h 25"/>
                    <a:gd name="T6" fmla="*/ 0 w 50"/>
                    <a:gd name="T7" fmla="*/ 13 h 25"/>
                    <a:gd name="T8" fmla="*/ 26 w 50"/>
                    <a:gd name="T9" fmla="*/ 0 h 25"/>
                  </a:gdLst>
                  <a:ahLst/>
                  <a:cxnLst>
                    <a:cxn ang="0">
                      <a:pos x="T0" y="T1"/>
                    </a:cxn>
                    <a:cxn ang="0">
                      <a:pos x="T2" y="T3"/>
                    </a:cxn>
                    <a:cxn ang="0">
                      <a:pos x="T4" y="T5"/>
                    </a:cxn>
                    <a:cxn ang="0">
                      <a:pos x="T6" y="T7"/>
                    </a:cxn>
                    <a:cxn ang="0">
                      <a:pos x="T8" y="T9"/>
                    </a:cxn>
                  </a:cxnLst>
                  <a:rect l="0" t="0" r="r" b="b"/>
                  <a:pathLst>
                    <a:path w="50" h="25">
                      <a:moveTo>
                        <a:pt x="26" y="0"/>
                      </a:moveTo>
                      <a:lnTo>
                        <a:pt x="49" y="11"/>
                      </a:lnTo>
                      <a:lnTo>
                        <a:pt x="23" y="24"/>
                      </a:lnTo>
                      <a:lnTo>
                        <a:pt x="0" y="13"/>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6" name="Freeform 46"/>
                <p:cNvSpPr>
                  <a:spLocks/>
                </p:cNvSpPr>
                <p:nvPr/>
              </p:nvSpPr>
              <p:spPr bwMode="auto">
                <a:xfrm>
                  <a:off x="1594" y="2476"/>
                  <a:ext cx="43" cy="22"/>
                </a:xfrm>
                <a:custGeom>
                  <a:avLst/>
                  <a:gdLst>
                    <a:gd name="T0" fmla="*/ 19 w 43"/>
                    <a:gd name="T1" fmla="*/ 0 h 22"/>
                    <a:gd name="T2" fmla="*/ 42 w 43"/>
                    <a:gd name="T3" fmla="*/ 11 h 22"/>
                    <a:gd name="T4" fmla="*/ 23 w 43"/>
                    <a:gd name="T5" fmla="*/ 21 h 22"/>
                    <a:gd name="T6" fmla="*/ 0 w 43"/>
                    <a:gd name="T7" fmla="*/ 9 h 22"/>
                    <a:gd name="T8" fmla="*/ 19 w 43"/>
                    <a:gd name="T9" fmla="*/ 0 h 22"/>
                  </a:gdLst>
                  <a:ahLst/>
                  <a:cxnLst>
                    <a:cxn ang="0">
                      <a:pos x="T0" y="T1"/>
                    </a:cxn>
                    <a:cxn ang="0">
                      <a:pos x="T2" y="T3"/>
                    </a:cxn>
                    <a:cxn ang="0">
                      <a:pos x="T4" y="T5"/>
                    </a:cxn>
                    <a:cxn ang="0">
                      <a:pos x="T6" y="T7"/>
                    </a:cxn>
                    <a:cxn ang="0">
                      <a:pos x="T8" y="T9"/>
                    </a:cxn>
                  </a:cxnLst>
                  <a:rect l="0" t="0" r="r" b="b"/>
                  <a:pathLst>
                    <a:path w="43" h="22">
                      <a:moveTo>
                        <a:pt x="19" y="0"/>
                      </a:moveTo>
                      <a:lnTo>
                        <a:pt x="42" y="11"/>
                      </a:lnTo>
                      <a:lnTo>
                        <a:pt x="23" y="21"/>
                      </a:lnTo>
                      <a:lnTo>
                        <a:pt x="0" y="9"/>
                      </a:lnTo>
                      <a:lnTo>
                        <a:pt x="1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7" name="Freeform 47"/>
                <p:cNvSpPr>
                  <a:spLocks/>
                </p:cNvSpPr>
                <p:nvPr/>
              </p:nvSpPr>
              <p:spPr bwMode="auto">
                <a:xfrm>
                  <a:off x="1449" y="2511"/>
                  <a:ext cx="53" cy="27"/>
                </a:xfrm>
                <a:custGeom>
                  <a:avLst/>
                  <a:gdLst>
                    <a:gd name="T0" fmla="*/ 27 w 53"/>
                    <a:gd name="T1" fmla="*/ 0 h 27"/>
                    <a:gd name="T2" fmla="*/ 52 w 53"/>
                    <a:gd name="T3" fmla="*/ 13 h 27"/>
                    <a:gd name="T4" fmla="*/ 26 w 53"/>
                    <a:gd name="T5" fmla="*/ 26 h 27"/>
                    <a:gd name="T6" fmla="*/ 0 w 53"/>
                    <a:gd name="T7" fmla="*/ 13 h 27"/>
                    <a:gd name="T8" fmla="*/ 27 w 53"/>
                    <a:gd name="T9" fmla="*/ 0 h 27"/>
                  </a:gdLst>
                  <a:ahLst/>
                  <a:cxnLst>
                    <a:cxn ang="0">
                      <a:pos x="T0" y="T1"/>
                    </a:cxn>
                    <a:cxn ang="0">
                      <a:pos x="T2" y="T3"/>
                    </a:cxn>
                    <a:cxn ang="0">
                      <a:pos x="T4" y="T5"/>
                    </a:cxn>
                    <a:cxn ang="0">
                      <a:pos x="T6" y="T7"/>
                    </a:cxn>
                    <a:cxn ang="0">
                      <a:pos x="T8" y="T9"/>
                    </a:cxn>
                  </a:cxnLst>
                  <a:rect l="0" t="0" r="r" b="b"/>
                  <a:pathLst>
                    <a:path w="53" h="27">
                      <a:moveTo>
                        <a:pt x="27" y="0"/>
                      </a:moveTo>
                      <a:lnTo>
                        <a:pt x="52" y="13"/>
                      </a:lnTo>
                      <a:lnTo>
                        <a:pt x="26"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8" name="Freeform 48"/>
                <p:cNvSpPr>
                  <a:spLocks/>
                </p:cNvSpPr>
                <p:nvPr/>
              </p:nvSpPr>
              <p:spPr bwMode="auto">
                <a:xfrm>
                  <a:off x="1489" y="2492"/>
                  <a:ext cx="53" cy="27"/>
                </a:xfrm>
                <a:custGeom>
                  <a:avLst/>
                  <a:gdLst>
                    <a:gd name="T0" fmla="*/ 27 w 53"/>
                    <a:gd name="T1" fmla="*/ 0 h 27"/>
                    <a:gd name="T2" fmla="*/ 52 w 53"/>
                    <a:gd name="T3" fmla="*/ 13 h 27"/>
                    <a:gd name="T4" fmla="*/ 25 w 53"/>
                    <a:gd name="T5" fmla="*/ 26 h 27"/>
                    <a:gd name="T6" fmla="*/ 0 w 53"/>
                    <a:gd name="T7" fmla="*/ 13 h 27"/>
                    <a:gd name="T8" fmla="*/ 27 w 53"/>
                    <a:gd name="T9" fmla="*/ 0 h 27"/>
                  </a:gdLst>
                  <a:ahLst/>
                  <a:cxnLst>
                    <a:cxn ang="0">
                      <a:pos x="T0" y="T1"/>
                    </a:cxn>
                    <a:cxn ang="0">
                      <a:pos x="T2" y="T3"/>
                    </a:cxn>
                    <a:cxn ang="0">
                      <a:pos x="T4" y="T5"/>
                    </a:cxn>
                    <a:cxn ang="0">
                      <a:pos x="T6" y="T7"/>
                    </a:cxn>
                    <a:cxn ang="0">
                      <a:pos x="T8" y="T9"/>
                    </a:cxn>
                  </a:cxnLst>
                  <a:rect l="0" t="0" r="r" b="b"/>
                  <a:pathLst>
                    <a:path w="53" h="27">
                      <a:moveTo>
                        <a:pt x="27" y="0"/>
                      </a:moveTo>
                      <a:lnTo>
                        <a:pt x="52" y="13"/>
                      </a:lnTo>
                      <a:lnTo>
                        <a:pt x="25"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29" name="Freeform 49"/>
                <p:cNvSpPr>
                  <a:spLocks/>
                </p:cNvSpPr>
                <p:nvPr/>
              </p:nvSpPr>
              <p:spPr bwMode="auto">
                <a:xfrm>
                  <a:off x="1528" y="2473"/>
                  <a:ext cx="51" cy="27"/>
                </a:xfrm>
                <a:custGeom>
                  <a:avLst/>
                  <a:gdLst>
                    <a:gd name="T0" fmla="*/ 27 w 51"/>
                    <a:gd name="T1" fmla="*/ 0 h 27"/>
                    <a:gd name="T2" fmla="*/ 50 w 51"/>
                    <a:gd name="T3" fmla="*/ 12 h 27"/>
                    <a:gd name="T4" fmla="*/ 24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4" y="26"/>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0" name="Freeform 50"/>
                <p:cNvSpPr>
                  <a:spLocks/>
                </p:cNvSpPr>
                <p:nvPr/>
              </p:nvSpPr>
              <p:spPr bwMode="auto">
                <a:xfrm>
                  <a:off x="1566" y="2461"/>
                  <a:ext cx="41" cy="20"/>
                </a:xfrm>
                <a:custGeom>
                  <a:avLst/>
                  <a:gdLst>
                    <a:gd name="T0" fmla="*/ 19 w 41"/>
                    <a:gd name="T1" fmla="*/ 0 h 20"/>
                    <a:gd name="T2" fmla="*/ 40 w 41"/>
                    <a:gd name="T3" fmla="*/ 11 h 20"/>
                    <a:gd name="T4" fmla="*/ 22 w 41"/>
                    <a:gd name="T5" fmla="*/ 19 h 20"/>
                    <a:gd name="T6" fmla="*/ 0 w 41"/>
                    <a:gd name="T7" fmla="*/ 8 h 20"/>
                    <a:gd name="T8" fmla="*/ 19 w 41"/>
                    <a:gd name="T9" fmla="*/ 0 h 20"/>
                  </a:gdLst>
                  <a:ahLst/>
                  <a:cxnLst>
                    <a:cxn ang="0">
                      <a:pos x="T0" y="T1"/>
                    </a:cxn>
                    <a:cxn ang="0">
                      <a:pos x="T2" y="T3"/>
                    </a:cxn>
                    <a:cxn ang="0">
                      <a:pos x="T4" y="T5"/>
                    </a:cxn>
                    <a:cxn ang="0">
                      <a:pos x="T6" y="T7"/>
                    </a:cxn>
                    <a:cxn ang="0">
                      <a:pos x="T8" y="T9"/>
                    </a:cxn>
                  </a:cxnLst>
                  <a:rect l="0" t="0" r="r" b="b"/>
                  <a:pathLst>
                    <a:path w="41" h="20">
                      <a:moveTo>
                        <a:pt x="19" y="0"/>
                      </a:moveTo>
                      <a:lnTo>
                        <a:pt x="40" y="11"/>
                      </a:lnTo>
                      <a:lnTo>
                        <a:pt x="22" y="19"/>
                      </a:lnTo>
                      <a:lnTo>
                        <a:pt x="0" y="8"/>
                      </a:lnTo>
                      <a:lnTo>
                        <a:pt x="1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1" name="Freeform 51"/>
                <p:cNvSpPr>
                  <a:spLocks/>
                </p:cNvSpPr>
                <p:nvPr/>
              </p:nvSpPr>
              <p:spPr bwMode="auto">
                <a:xfrm>
                  <a:off x="1409" y="2527"/>
                  <a:ext cx="54" cy="31"/>
                </a:xfrm>
                <a:custGeom>
                  <a:avLst/>
                  <a:gdLst>
                    <a:gd name="T0" fmla="*/ 27 w 54"/>
                    <a:gd name="T1" fmla="*/ 0 h 31"/>
                    <a:gd name="T2" fmla="*/ 53 w 54"/>
                    <a:gd name="T3" fmla="*/ 15 h 31"/>
                    <a:gd name="T4" fmla="*/ 26 w 54"/>
                    <a:gd name="T5" fmla="*/ 30 h 31"/>
                    <a:gd name="T6" fmla="*/ 0 w 54"/>
                    <a:gd name="T7" fmla="*/ 14 h 31"/>
                    <a:gd name="T8" fmla="*/ 27 w 54"/>
                    <a:gd name="T9" fmla="*/ 0 h 31"/>
                  </a:gdLst>
                  <a:ahLst/>
                  <a:cxnLst>
                    <a:cxn ang="0">
                      <a:pos x="T0" y="T1"/>
                    </a:cxn>
                    <a:cxn ang="0">
                      <a:pos x="T2" y="T3"/>
                    </a:cxn>
                    <a:cxn ang="0">
                      <a:pos x="T4" y="T5"/>
                    </a:cxn>
                    <a:cxn ang="0">
                      <a:pos x="T6" y="T7"/>
                    </a:cxn>
                    <a:cxn ang="0">
                      <a:pos x="T8" y="T9"/>
                    </a:cxn>
                  </a:cxnLst>
                  <a:rect l="0" t="0" r="r" b="b"/>
                  <a:pathLst>
                    <a:path w="54" h="31">
                      <a:moveTo>
                        <a:pt x="27" y="0"/>
                      </a:moveTo>
                      <a:lnTo>
                        <a:pt x="53" y="15"/>
                      </a:lnTo>
                      <a:lnTo>
                        <a:pt x="26" y="30"/>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2" name="Freeform 52"/>
                <p:cNvSpPr>
                  <a:spLocks/>
                </p:cNvSpPr>
                <p:nvPr/>
              </p:nvSpPr>
              <p:spPr bwMode="auto">
                <a:xfrm>
                  <a:off x="1379" y="2512"/>
                  <a:ext cx="51" cy="27"/>
                </a:xfrm>
                <a:custGeom>
                  <a:avLst/>
                  <a:gdLst>
                    <a:gd name="T0" fmla="*/ 27 w 51"/>
                    <a:gd name="T1" fmla="*/ 0 h 27"/>
                    <a:gd name="T2" fmla="*/ 50 w 51"/>
                    <a:gd name="T3" fmla="*/ 12 h 27"/>
                    <a:gd name="T4" fmla="*/ 24 w 51"/>
                    <a:gd name="T5" fmla="*/ 26 h 27"/>
                    <a:gd name="T6" fmla="*/ 0 w 51"/>
                    <a:gd name="T7" fmla="*/ 13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4"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3" name="Freeform 53"/>
                <p:cNvSpPr>
                  <a:spLocks/>
                </p:cNvSpPr>
                <p:nvPr/>
              </p:nvSpPr>
              <p:spPr bwMode="auto">
                <a:xfrm>
                  <a:off x="1418" y="2492"/>
                  <a:ext cx="52" cy="28"/>
                </a:xfrm>
                <a:custGeom>
                  <a:avLst/>
                  <a:gdLst>
                    <a:gd name="T0" fmla="*/ 26 w 52"/>
                    <a:gd name="T1" fmla="*/ 0 h 28"/>
                    <a:gd name="T2" fmla="*/ 51 w 52"/>
                    <a:gd name="T3" fmla="*/ 14 h 28"/>
                    <a:gd name="T4" fmla="*/ 24 w 52"/>
                    <a:gd name="T5" fmla="*/ 27 h 28"/>
                    <a:gd name="T6" fmla="*/ 0 w 52"/>
                    <a:gd name="T7" fmla="*/ 14 h 28"/>
                    <a:gd name="T8" fmla="*/ 26 w 52"/>
                    <a:gd name="T9" fmla="*/ 0 h 28"/>
                  </a:gdLst>
                  <a:ahLst/>
                  <a:cxnLst>
                    <a:cxn ang="0">
                      <a:pos x="T0" y="T1"/>
                    </a:cxn>
                    <a:cxn ang="0">
                      <a:pos x="T2" y="T3"/>
                    </a:cxn>
                    <a:cxn ang="0">
                      <a:pos x="T4" y="T5"/>
                    </a:cxn>
                    <a:cxn ang="0">
                      <a:pos x="T6" y="T7"/>
                    </a:cxn>
                    <a:cxn ang="0">
                      <a:pos x="T8" y="T9"/>
                    </a:cxn>
                  </a:cxnLst>
                  <a:rect l="0" t="0" r="r" b="b"/>
                  <a:pathLst>
                    <a:path w="52" h="28">
                      <a:moveTo>
                        <a:pt x="26" y="0"/>
                      </a:moveTo>
                      <a:lnTo>
                        <a:pt x="51" y="14"/>
                      </a:lnTo>
                      <a:lnTo>
                        <a:pt x="24" y="27"/>
                      </a:lnTo>
                      <a:lnTo>
                        <a:pt x="0" y="14"/>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4" name="Freeform 54"/>
                <p:cNvSpPr>
                  <a:spLocks/>
                </p:cNvSpPr>
                <p:nvPr/>
              </p:nvSpPr>
              <p:spPr bwMode="auto">
                <a:xfrm>
                  <a:off x="1458" y="2474"/>
                  <a:ext cx="51" cy="28"/>
                </a:xfrm>
                <a:custGeom>
                  <a:avLst/>
                  <a:gdLst>
                    <a:gd name="T0" fmla="*/ 26 w 51"/>
                    <a:gd name="T1" fmla="*/ 0 h 28"/>
                    <a:gd name="T2" fmla="*/ 50 w 51"/>
                    <a:gd name="T3" fmla="*/ 13 h 28"/>
                    <a:gd name="T4" fmla="*/ 24 w 51"/>
                    <a:gd name="T5" fmla="*/ 27 h 28"/>
                    <a:gd name="T6" fmla="*/ 0 w 51"/>
                    <a:gd name="T7" fmla="*/ 14 h 28"/>
                    <a:gd name="T8" fmla="*/ 26 w 51"/>
                    <a:gd name="T9" fmla="*/ 0 h 28"/>
                  </a:gdLst>
                  <a:ahLst/>
                  <a:cxnLst>
                    <a:cxn ang="0">
                      <a:pos x="T0" y="T1"/>
                    </a:cxn>
                    <a:cxn ang="0">
                      <a:pos x="T2" y="T3"/>
                    </a:cxn>
                    <a:cxn ang="0">
                      <a:pos x="T4" y="T5"/>
                    </a:cxn>
                    <a:cxn ang="0">
                      <a:pos x="T6" y="T7"/>
                    </a:cxn>
                    <a:cxn ang="0">
                      <a:pos x="T8" y="T9"/>
                    </a:cxn>
                  </a:cxnLst>
                  <a:rect l="0" t="0" r="r" b="b"/>
                  <a:pathLst>
                    <a:path w="51" h="28">
                      <a:moveTo>
                        <a:pt x="26" y="0"/>
                      </a:moveTo>
                      <a:lnTo>
                        <a:pt x="50" y="13"/>
                      </a:lnTo>
                      <a:lnTo>
                        <a:pt x="24" y="27"/>
                      </a:lnTo>
                      <a:lnTo>
                        <a:pt x="0" y="14"/>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5" name="Freeform 55"/>
                <p:cNvSpPr>
                  <a:spLocks/>
                </p:cNvSpPr>
                <p:nvPr/>
              </p:nvSpPr>
              <p:spPr bwMode="auto">
                <a:xfrm>
                  <a:off x="1497" y="2457"/>
                  <a:ext cx="51" cy="25"/>
                </a:xfrm>
                <a:custGeom>
                  <a:avLst/>
                  <a:gdLst>
                    <a:gd name="T0" fmla="*/ 27 w 51"/>
                    <a:gd name="T1" fmla="*/ 0 h 25"/>
                    <a:gd name="T2" fmla="*/ 50 w 51"/>
                    <a:gd name="T3" fmla="*/ 11 h 25"/>
                    <a:gd name="T4" fmla="*/ 24 w 51"/>
                    <a:gd name="T5" fmla="*/ 24 h 25"/>
                    <a:gd name="T6" fmla="*/ 0 w 51"/>
                    <a:gd name="T7" fmla="*/ 13 h 25"/>
                    <a:gd name="T8" fmla="*/ 27 w 51"/>
                    <a:gd name="T9" fmla="*/ 0 h 25"/>
                  </a:gdLst>
                  <a:ahLst/>
                  <a:cxnLst>
                    <a:cxn ang="0">
                      <a:pos x="T0" y="T1"/>
                    </a:cxn>
                    <a:cxn ang="0">
                      <a:pos x="T2" y="T3"/>
                    </a:cxn>
                    <a:cxn ang="0">
                      <a:pos x="T4" y="T5"/>
                    </a:cxn>
                    <a:cxn ang="0">
                      <a:pos x="T6" y="T7"/>
                    </a:cxn>
                    <a:cxn ang="0">
                      <a:pos x="T8" y="T9"/>
                    </a:cxn>
                  </a:cxnLst>
                  <a:rect l="0" t="0" r="r" b="b"/>
                  <a:pathLst>
                    <a:path w="51" h="25">
                      <a:moveTo>
                        <a:pt x="27" y="0"/>
                      </a:moveTo>
                      <a:lnTo>
                        <a:pt x="50" y="11"/>
                      </a:lnTo>
                      <a:lnTo>
                        <a:pt x="24" y="24"/>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6" name="Freeform 56"/>
                <p:cNvSpPr>
                  <a:spLocks/>
                </p:cNvSpPr>
                <p:nvPr/>
              </p:nvSpPr>
              <p:spPr bwMode="auto">
                <a:xfrm>
                  <a:off x="1536" y="2444"/>
                  <a:ext cx="40" cy="21"/>
                </a:xfrm>
                <a:custGeom>
                  <a:avLst/>
                  <a:gdLst>
                    <a:gd name="T0" fmla="*/ 18 w 40"/>
                    <a:gd name="T1" fmla="*/ 0 h 21"/>
                    <a:gd name="T2" fmla="*/ 39 w 40"/>
                    <a:gd name="T3" fmla="*/ 11 h 21"/>
                    <a:gd name="T4" fmla="*/ 21 w 40"/>
                    <a:gd name="T5" fmla="*/ 20 h 21"/>
                    <a:gd name="T6" fmla="*/ 0 w 40"/>
                    <a:gd name="T7" fmla="*/ 8 h 21"/>
                    <a:gd name="T8" fmla="*/ 18 w 40"/>
                    <a:gd name="T9" fmla="*/ 0 h 21"/>
                  </a:gdLst>
                  <a:ahLst/>
                  <a:cxnLst>
                    <a:cxn ang="0">
                      <a:pos x="T0" y="T1"/>
                    </a:cxn>
                    <a:cxn ang="0">
                      <a:pos x="T2" y="T3"/>
                    </a:cxn>
                    <a:cxn ang="0">
                      <a:pos x="T4" y="T5"/>
                    </a:cxn>
                    <a:cxn ang="0">
                      <a:pos x="T6" y="T7"/>
                    </a:cxn>
                    <a:cxn ang="0">
                      <a:pos x="T8" y="T9"/>
                    </a:cxn>
                  </a:cxnLst>
                  <a:rect l="0" t="0" r="r" b="b"/>
                  <a:pathLst>
                    <a:path w="40" h="21">
                      <a:moveTo>
                        <a:pt x="18" y="0"/>
                      </a:moveTo>
                      <a:lnTo>
                        <a:pt x="39" y="11"/>
                      </a:lnTo>
                      <a:lnTo>
                        <a:pt x="21" y="20"/>
                      </a:lnTo>
                      <a:lnTo>
                        <a:pt x="0" y="8"/>
                      </a:lnTo>
                      <a:lnTo>
                        <a:pt x="1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7" name="Freeform 57"/>
                <p:cNvSpPr>
                  <a:spLocks/>
                </p:cNvSpPr>
                <p:nvPr/>
              </p:nvSpPr>
              <p:spPr bwMode="auto">
                <a:xfrm>
                  <a:off x="1387" y="2477"/>
                  <a:ext cx="52" cy="25"/>
                </a:xfrm>
                <a:custGeom>
                  <a:avLst/>
                  <a:gdLst>
                    <a:gd name="T0" fmla="*/ 28 w 52"/>
                    <a:gd name="T1" fmla="*/ 0 h 25"/>
                    <a:gd name="T2" fmla="*/ 51 w 52"/>
                    <a:gd name="T3" fmla="*/ 12 h 25"/>
                    <a:gd name="T4" fmla="*/ 24 w 52"/>
                    <a:gd name="T5" fmla="*/ 24 h 25"/>
                    <a:gd name="T6" fmla="*/ 0 w 52"/>
                    <a:gd name="T7" fmla="*/ 12 h 25"/>
                    <a:gd name="T8" fmla="*/ 28 w 52"/>
                    <a:gd name="T9" fmla="*/ 0 h 25"/>
                  </a:gdLst>
                  <a:ahLst/>
                  <a:cxnLst>
                    <a:cxn ang="0">
                      <a:pos x="T0" y="T1"/>
                    </a:cxn>
                    <a:cxn ang="0">
                      <a:pos x="T2" y="T3"/>
                    </a:cxn>
                    <a:cxn ang="0">
                      <a:pos x="T4" y="T5"/>
                    </a:cxn>
                    <a:cxn ang="0">
                      <a:pos x="T6" y="T7"/>
                    </a:cxn>
                    <a:cxn ang="0">
                      <a:pos x="T8" y="T9"/>
                    </a:cxn>
                  </a:cxnLst>
                  <a:rect l="0" t="0" r="r" b="b"/>
                  <a:pathLst>
                    <a:path w="52" h="25">
                      <a:moveTo>
                        <a:pt x="28" y="0"/>
                      </a:moveTo>
                      <a:lnTo>
                        <a:pt x="51" y="12"/>
                      </a:lnTo>
                      <a:lnTo>
                        <a:pt x="24" y="24"/>
                      </a:lnTo>
                      <a:lnTo>
                        <a:pt x="0" y="12"/>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8" name="Freeform 58"/>
                <p:cNvSpPr>
                  <a:spLocks/>
                </p:cNvSpPr>
                <p:nvPr/>
              </p:nvSpPr>
              <p:spPr bwMode="auto">
                <a:xfrm>
                  <a:off x="1428" y="2458"/>
                  <a:ext cx="51" cy="27"/>
                </a:xfrm>
                <a:custGeom>
                  <a:avLst/>
                  <a:gdLst>
                    <a:gd name="T0" fmla="*/ 28 w 51"/>
                    <a:gd name="T1" fmla="*/ 0 h 27"/>
                    <a:gd name="T2" fmla="*/ 50 w 51"/>
                    <a:gd name="T3" fmla="*/ 12 h 27"/>
                    <a:gd name="T4" fmla="*/ 23 w 51"/>
                    <a:gd name="T5" fmla="*/ 26 h 27"/>
                    <a:gd name="T6" fmla="*/ 0 w 51"/>
                    <a:gd name="T7" fmla="*/ 13 h 27"/>
                    <a:gd name="T8" fmla="*/ 28 w 51"/>
                    <a:gd name="T9" fmla="*/ 0 h 27"/>
                  </a:gdLst>
                  <a:ahLst/>
                  <a:cxnLst>
                    <a:cxn ang="0">
                      <a:pos x="T0" y="T1"/>
                    </a:cxn>
                    <a:cxn ang="0">
                      <a:pos x="T2" y="T3"/>
                    </a:cxn>
                    <a:cxn ang="0">
                      <a:pos x="T4" y="T5"/>
                    </a:cxn>
                    <a:cxn ang="0">
                      <a:pos x="T6" y="T7"/>
                    </a:cxn>
                    <a:cxn ang="0">
                      <a:pos x="T8" y="T9"/>
                    </a:cxn>
                  </a:cxnLst>
                  <a:rect l="0" t="0" r="r" b="b"/>
                  <a:pathLst>
                    <a:path w="51" h="27">
                      <a:moveTo>
                        <a:pt x="28" y="0"/>
                      </a:moveTo>
                      <a:lnTo>
                        <a:pt x="50" y="12"/>
                      </a:lnTo>
                      <a:lnTo>
                        <a:pt x="23" y="26"/>
                      </a:lnTo>
                      <a:lnTo>
                        <a:pt x="0" y="13"/>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39" name="Freeform 59"/>
                <p:cNvSpPr>
                  <a:spLocks/>
                </p:cNvSpPr>
                <p:nvPr/>
              </p:nvSpPr>
              <p:spPr bwMode="auto">
                <a:xfrm>
                  <a:off x="1466" y="2441"/>
                  <a:ext cx="52" cy="26"/>
                </a:xfrm>
                <a:custGeom>
                  <a:avLst/>
                  <a:gdLst>
                    <a:gd name="T0" fmla="*/ 28 w 52"/>
                    <a:gd name="T1" fmla="*/ 0 h 26"/>
                    <a:gd name="T2" fmla="*/ 51 w 52"/>
                    <a:gd name="T3" fmla="*/ 12 h 26"/>
                    <a:gd name="T4" fmla="*/ 23 w 52"/>
                    <a:gd name="T5" fmla="*/ 25 h 26"/>
                    <a:gd name="T6" fmla="*/ 0 w 52"/>
                    <a:gd name="T7" fmla="*/ 13 h 26"/>
                    <a:gd name="T8" fmla="*/ 28 w 52"/>
                    <a:gd name="T9" fmla="*/ 0 h 26"/>
                  </a:gdLst>
                  <a:ahLst/>
                  <a:cxnLst>
                    <a:cxn ang="0">
                      <a:pos x="T0" y="T1"/>
                    </a:cxn>
                    <a:cxn ang="0">
                      <a:pos x="T2" y="T3"/>
                    </a:cxn>
                    <a:cxn ang="0">
                      <a:pos x="T4" y="T5"/>
                    </a:cxn>
                    <a:cxn ang="0">
                      <a:pos x="T6" y="T7"/>
                    </a:cxn>
                    <a:cxn ang="0">
                      <a:pos x="T8" y="T9"/>
                    </a:cxn>
                  </a:cxnLst>
                  <a:rect l="0" t="0" r="r" b="b"/>
                  <a:pathLst>
                    <a:path w="52" h="26">
                      <a:moveTo>
                        <a:pt x="28" y="0"/>
                      </a:moveTo>
                      <a:lnTo>
                        <a:pt x="51" y="12"/>
                      </a:lnTo>
                      <a:lnTo>
                        <a:pt x="23" y="25"/>
                      </a:lnTo>
                      <a:lnTo>
                        <a:pt x="0" y="13"/>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0" name="Freeform 60"/>
                <p:cNvSpPr>
                  <a:spLocks/>
                </p:cNvSpPr>
                <p:nvPr/>
              </p:nvSpPr>
              <p:spPr bwMode="auto">
                <a:xfrm>
                  <a:off x="1505" y="2429"/>
                  <a:ext cx="41" cy="20"/>
                </a:xfrm>
                <a:custGeom>
                  <a:avLst/>
                  <a:gdLst>
                    <a:gd name="T0" fmla="*/ 18 w 41"/>
                    <a:gd name="T1" fmla="*/ 0 h 20"/>
                    <a:gd name="T2" fmla="*/ 40 w 41"/>
                    <a:gd name="T3" fmla="*/ 11 h 20"/>
                    <a:gd name="T4" fmla="*/ 22 w 41"/>
                    <a:gd name="T5" fmla="*/ 19 h 20"/>
                    <a:gd name="T6" fmla="*/ 0 w 41"/>
                    <a:gd name="T7" fmla="*/ 8 h 20"/>
                    <a:gd name="T8" fmla="*/ 18 w 41"/>
                    <a:gd name="T9" fmla="*/ 0 h 20"/>
                  </a:gdLst>
                  <a:ahLst/>
                  <a:cxnLst>
                    <a:cxn ang="0">
                      <a:pos x="T0" y="T1"/>
                    </a:cxn>
                    <a:cxn ang="0">
                      <a:pos x="T2" y="T3"/>
                    </a:cxn>
                    <a:cxn ang="0">
                      <a:pos x="T4" y="T5"/>
                    </a:cxn>
                    <a:cxn ang="0">
                      <a:pos x="T6" y="T7"/>
                    </a:cxn>
                    <a:cxn ang="0">
                      <a:pos x="T8" y="T9"/>
                    </a:cxn>
                  </a:cxnLst>
                  <a:rect l="0" t="0" r="r" b="b"/>
                  <a:pathLst>
                    <a:path w="41" h="20">
                      <a:moveTo>
                        <a:pt x="18" y="0"/>
                      </a:moveTo>
                      <a:lnTo>
                        <a:pt x="40" y="11"/>
                      </a:lnTo>
                      <a:lnTo>
                        <a:pt x="22" y="19"/>
                      </a:lnTo>
                      <a:lnTo>
                        <a:pt x="0" y="8"/>
                      </a:lnTo>
                      <a:lnTo>
                        <a:pt x="1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1" name="Freeform 61"/>
                <p:cNvSpPr>
                  <a:spLocks/>
                </p:cNvSpPr>
                <p:nvPr/>
              </p:nvSpPr>
              <p:spPr bwMode="auto">
                <a:xfrm>
                  <a:off x="1347" y="2494"/>
                  <a:ext cx="53" cy="27"/>
                </a:xfrm>
                <a:custGeom>
                  <a:avLst/>
                  <a:gdLst>
                    <a:gd name="T0" fmla="*/ 29 w 53"/>
                    <a:gd name="T1" fmla="*/ 0 h 27"/>
                    <a:gd name="T2" fmla="*/ 52 w 53"/>
                    <a:gd name="T3" fmla="*/ 13 h 27"/>
                    <a:gd name="T4" fmla="*/ 23 w 53"/>
                    <a:gd name="T5" fmla="*/ 26 h 27"/>
                    <a:gd name="T6" fmla="*/ 0 w 53"/>
                    <a:gd name="T7" fmla="*/ 13 h 27"/>
                    <a:gd name="T8" fmla="*/ 29 w 53"/>
                    <a:gd name="T9" fmla="*/ 0 h 27"/>
                  </a:gdLst>
                  <a:ahLst/>
                  <a:cxnLst>
                    <a:cxn ang="0">
                      <a:pos x="T0" y="T1"/>
                    </a:cxn>
                    <a:cxn ang="0">
                      <a:pos x="T2" y="T3"/>
                    </a:cxn>
                    <a:cxn ang="0">
                      <a:pos x="T4" y="T5"/>
                    </a:cxn>
                    <a:cxn ang="0">
                      <a:pos x="T6" y="T7"/>
                    </a:cxn>
                    <a:cxn ang="0">
                      <a:pos x="T8" y="T9"/>
                    </a:cxn>
                  </a:cxnLst>
                  <a:rect l="0" t="0" r="r" b="b"/>
                  <a:pathLst>
                    <a:path w="53" h="27">
                      <a:moveTo>
                        <a:pt x="29" y="0"/>
                      </a:moveTo>
                      <a:lnTo>
                        <a:pt x="52" y="13"/>
                      </a:lnTo>
                      <a:lnTo>
                        <a:pt x="23" y="26"/>
                      </a:lnTo>
                      <a:lnTo>
                        <a:pt x="0" y="13"/>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2" name="Freeform 62"/>
                <p:cNvSpPr>
                  <a:spLocks/>
                </p:cNvSpPr>
                <p:nvPr/>
              </p:nvSpPr>
              <p:spPr bwMode="auto">
                <a:xfrm>
                  <a:off x="1315" y="2477"/>
                  <a:ext cx="54" cy="26"/>
                </a:xfrm>
                <a:custGeom>
                  <a:avLst/>
                  <a:gdLst>
                    <a:gd name="T0" fmla="*/ 31 w 54"/>
                    <a:gd name="T1" fmla="*/ 0 h 26"/>
                    <a:gd name="T2" fmla="*/ 53 w 54"/>
                    <a:gd name="T3" fmla="*/ 12 h 26"/>
                    <a:gd name="T4" fmla="*/ 25 w 54"/>
                    <a:gd name="T5" fmla="*/ 25 h 26"/>
                    <a:gd name="T6" fmla="*/ 0 w 54"/>
                    <a:gd name="T7" fmla="*/ 12 h 26"/>
                    <a:gd name="T8" fmla="*/ 31 w 54"/>
                    <a:gd name="T9" fmla="*/ 0 h 26"/>
                  </a:gdLst>
                  <a:ahLst/>
                  <a:cxnLst>
                    <a:cxn ang="0">
                      <a:pos x="T0" y="T1"/>
                    </a:cxn>
                    <a:cxn ang="0">
                      <a:pos x="T2" y="T3"/>
                    </a:cxn>
                    <a:cxn ang="0">
                      <a:pos x="T4" y="T5"/>
                    </a:cxn>
                    <a:cxn ang="0">
                      <a:pos x="T6" y="T7"/>
                    </a:cxn>
                    <a:cxn ang="0">
                      <a:pos x="T8" y="T9"/>
                    </a:cxn>
                  </a:cxnLst>
                  <a:rect l="0" t="0" r="r" b="b"/>
                  <a:pathLst>
                    <a:path w="54" h="26">
                      <a:moveTo>
                        <a:pt x="31" y="0"/>
                      </a:moveTo>
                      <a:lnTo>
                        <a:pt x="53" y="12"/>
                      </a:lnTo>
                      <a:lnTo>
                        <a:pt x="25" y="25"/>
                      </a:lnTo>
                      <a:lnTo>
                        <a:pt x="0" y="12"/>
                      </a:lnTo>
                      <a:lnTo>
                        <a:pt x="3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3" name="Freeform 63"/>
                <p:cNvSpPr>
                  <a:spLocks/>
                </p:cNvSpPr>
                <p:nvPr/>
              </p:nvSpPr>
              <p:spPr bwMode="auto">
                <a:xfrm>
                  <a:off x="1357" y="2460"/>
                  <a:ext cx="52" cy="25"/>
                </a:xfrm>
                <a:custGeom>
                  <a:avLst/>
                  <a:gdLst>
                    <a:gd name="T0" fmla="*/ 28 w 52"/>
                    <a:gd name="T1" fmla="*/ 0 h 25"/>
                    <a:gd name="T2" fmla="*/ 51 w 52"/>
                    <a:gd name="T3" fmla="*/ 12 h 25"/>
                    <a:gd name="T4" fmla="*/ 23 w 52"/>
                    <a:gd name="T5" fmla="*/ 24 h 25"/>
                    <a:gd name="T6" fmla="*/ 0 w 52"/>
                    <a:gd name="T7" fmla="*/ 11 h 25"/>
                    <a:gd name="T8" fmla="*/ 28 w 52"/>
                    <a:gd name="T9" fmla="*/ 0 h 25"/>
                  </a:gdLst>
                  <a:ahLst/>
                  <a:cxnLst>
                    <a:cxn ang="0">
                      <a:pos x="T0" y="T1"/>
                    </a:cxn>
                    <a:cxn ang="0">
                      <a:pos x="T2" y="T3"/>
                    </a:cxn>
                    <a:cxn ang="0">
                      <a:pos x="T4" y="T5"/>
                    </a:cxn>
                    <a:cxn ang="0">
                      <a:pos x="T6" y="T7"/>
                    </a:cxn>
                    <a:cxn ang="0">
                      <a:pos x="T8" y="T9"/>
                    </a:cxn>
                  </a:cxnLst>
                  <a:rect l="0" t="0" r="r" b="b"/>
                  <a:pathLst>
                    <a:path w="52" h="25">
                      <a:moveTo>
                        <a:pt x="28" y="0"/>
                      </a:moveTo>
                      <a:lnTo>
                        <a:pt x="51" y="12"/>
                      </a:lnTo>
                      <a:lnTo>
                        <a:pt x="23" y="24"/>
                      </a:lnTo>
                      <a:lnTo>
                        <a:pt x="0" y="11"/>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4" name="Freeform 64"/>
                <p:cNvSpPr>
                  <a:spLocks/>
                </p:cNvSpPr>
                <p:nvPr/>
              </p:nvSpPr>
              <p:spPr bwMode="auto">
                <a:xfrm>
                  <a:off x="1396" y="2441"/>
                  <a:ext cx="52" cy="26"/>
                </a:xfrm>
                <a:custGeom>
                  <a:avLst/>
                  <a:gdLst>
                    <a:gd name="T0" fmla="*/ 28 w 52"/>
                    <a:gd name="T1" fmla="*/ 0 h 26"/>
                    <a:gd name="T2" fmla="*/ 51 w 52"/>
                    <a:gd name="T3" fmla="*/ 12 h 26"/>
                    <a:gd name="T4" fmla="*/ 24 w 52"/>
                    <a:gd name="T5" fmla="*/ 25 h 26"/>
                    <a:gd name="T6" fmla="*/ 0 w 52"/>
                    <a:gd name="T7" fmla="*/ 12 h 26"/>
                    <a:gd name="T8" fmla="*/ 28 w 52"/>
                    <a:gd name="T9" fmla="*/ 0 h 26"/>
                  </a:gdLst>
                  <a:ahLst/>
                  <a:cxnLst>
                    <a:cxn ang="0">
                      <a:pos x="T0" y="T1"/>
                    </a:cxn>
                    <a:cxn ang="0">
                      <a:pos x="T2" y="T3"/>
                    </a:cxn>
                    <a:cxn ang="0">
                      <a:pos x="T4" y="T5"/>
                    </a:cxn>
                    <a:cxn ang="0">
                      <a:pos x="T6" y="T7"/>
                    </a:cxn>
                    <a:cxn ang="0">
                      <a:pos x="T8" y="T9"/>
                    </a:cxn>
                  </a:cxnLst>
                  <a:rect l="0" t="0" r="r" b="b"/>
                  <a:pathLst>
                    <a:path w="52" h="26">
                      <a:moveTo>
                        <a:pt x="28" y="0"/>
                      </a:moveTo>
                      <a:lnTo>
                        <a:pt x="51" y="12"/>
                      </a:lnTo>
                      <a:lnTo>
                        <a:pt x="24" y="25"/>
                      </a:lnTo>
                      <a:lnTo>
                        <a:pt x="0" y="12"/>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5" name="Freeform 65"/>
                <p:cNvSpPr>
                  <a:spLocks/>
                </p:cNvSpPr>
                <p:nvPr/>
              </p:nvSpPr>
              <p:spPr bwMode="auto">
                <a:xfrm>
                  <a:off x="1435" y="2425"/>
                  <a:ext cx="53" cy="25"/>
                </a:xfrm>
                <a:custGeom>
                  <a:avLst/>
                  <a:gdLst>
                    <a:gd name="T0" fmla="*/ 28 w 53"/>
                    <a:gd name="T1" fmla="*/ 0 h 25"/>
                    <a:gd name="T2" fmla="*/ 52 w 53"/>
                    <a:gd name="T3" fmla="*/ 11 h 25"/>
                    <a:gd name="T4" fmla="*/ 24 w 53"/>
                    <a:gd name="T5" fmla="*/ 24 h 25"/>
                    <a:gd name="T6" fmla="*/ 0 w 53"/>
                    <a:gd name="T7" fmla="*/ 12 h 25"/>
                    <a:gd name="T8" fmla="*/ 28 w 53"/>
                    <a:gd name="T9" fmla="*/ 0 h 25"/>
                  </a:gdLst>
                  <a:ahLst/>
                  <a:cxnLst>
                    <a:cxn ang="0">
                      <a:pos x="T0" y="T1"/>
                    </a:cxn>
                    <a:cxn ang="0">
                      <a:pos x="T2" y="T3"/>
                    </a:cxn>
                    <a:cxn ang="0">
                      <a:pos x="T4" y="T5"/>
                    </a:cxn>
                    <a:cxn ang="0">
                      <a:pos x="T6" y="T7"/>
                    </a:cxn>
                    <a:cxn ang="0">
                      <a:pos x="T8" y="T9"/>
                    </a:cxn>
                  </a:cxnLst>
                  <a:rect l="0" t="0" r="r" b="b"/>
                  <a:pathLst>
                    <a:path w="53" h="25">
                      <a:moveTo>
                        <a:pt x="28" y="0"/>
                      </a:moveTo>
                      <a:lnTo>
                        <a:pt x="52" y="11"/>
                      </a:lnTo>
                      <a:lnTo>
                        <a:pt x="24" y="24"/>
                      </a:lnTo>
                      <a:lnTo>
                        <a:pt x="0" y="12"/>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6" name="Freeform 66"/>
                <p:cNvSpPr>
                  <a:spLocks/>
                </p:cNvSpPr>
                <p:nvPr/>
              </p:nvSpPr>
              <p:spPr bwMode="auto">
                <a:xfrm>
                  <a:off x="1475" y="2413"/>
                  <a:ext cx="40" cy="19"/>
                </a:xfrm>
                <a:custGeom>
                  <a:avLst/>
                  <a:gdLst>
                    <a:gd name="T0" fmla="*/ 17 w 40"/>
                    <a:gd name="T1" fmla="*/ 0 h 19"/>
                    <a:gd name="T2" fmla="*/ 39 w 40"/>
                    <a:gd name="T3" fmla="*/ 11 h 19"/>
                    <a:gd name="T4" fmla="*/ 22 w 40"/>
                    <a:gd name="T5" fmla="*/ 18 h 19"/>
                    <a:gd name="T6" fmla="*/ 0 w 40"/>
                    <a:gd name="T7" fmla="*/ 7 h 19"/>
                    <a:gd name="T8" fmla="*/ 17 w 40"/>
                    <a:gd name="T9" fmla="*/ 0 h 19"/>
                  </a:gdLst>
                  <a:ahLst/>
                  <a:cxnLst>
                    <a:cxn ang="0">
                      <a:pos x="T0" y="T1"/>
                    </a:cxn>
                    <a:cxn ang="0">
                      <a:pos x="T2" y="T3"/>
                    </a:cxn>
                    <a:cxn ang="0">
                      <a:pos x="T4" y="T5"/>
                    </a:cxn>
                    <a:cxn ang="0">
                      <a:pos x="T6" y="T7"/>
                    </a:cxn>
                    <a:cxn ang="0">
                      <a:pos x="T8" y="T9"/>
                    </a:cxn>
                  </a:cxnLst>
                  <a:rect l="0" t="0" r="r" b="b"/>
                  <a:pathLst>
                    <a:path w="40" h="19">
                      <a:moveTo>
                        <a:pt x="17" y="0"/>
                      </a:moveTo>
                      <a:lnTo>
                        <a:pt x="39" y="11"/>
                      </a:lnTo>
                      <a:lnTo>
                        <a:pt x="22" y="18"/>
                      </a:lnTo>
                      <a:lnTo>
                        <a:pt x="0" y="7"/>
                      </a:lnTo>
                      <a:lnTo>
                        <a:pt x="1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7" name="Freeform 67"/>
                <p:cNvSpPr>
                  <a:spLocks/>
                </p:cNvSpPr>
                <p:nvPr/>
              </p:nvSpPr>
              <p:spPr bwMode="auto">
                <a:xfrm>
                  <a:off x="1329" y="2444"/>
                  <a:ext cx="49" cy="23"/>
                </a:xfrm>
                <a:custGeom>
                  <a:avLst/>
                  <a:gdLst>
                    <a:gd name="T0" fmla="*/ 29 w 49"/>
                    <a:gd name="T1" fmla="*/ 0 h 23"/>
                    <a:gd name="T2" fmla="*/ 48 w 49"/>
                    <a:gd name="T3" fmla="*/ 11 h 23"/>
                    <a:gd name="T4" fmla="*/ 20 w 49"/>
                    <a:gd name="T5" fmla="*/ 22 h 23"/>
                    <a:gd name="T6" fmla="*/ 0 w 49"/>
                    <a:gd name="T7" fmla="*/ 12 h 23"/>
                    <a:gd name="T8" fmla="*/ 29 w 49"/>
                    <a:gd name="T9" fmla="*/ 0 h 23"/>
                  </a:gdLst>
                  <a:ahLst/>
                  <a:cxnLst>
                    <a:cxn ang="0">
                      <a:pos x="T0" y="T1"/>
                    </a:cxn>
                    <a:cxn ang="0">
                      <a:pos x="T2" y="T3"/>
                    </a:cxn>
                    <a:cxn ang="0">
                      <a:pos x="T4" y="T5"/>
                    </a:cxn>
                    <a:cxn ang="0">
                      <a:pos x="T6" y="T7"/>
                    </a:cxn>
                    <a:cxn ang="0">
                      <a:pos x="T8" y="T9"/>
                    </a:cxn>
                  </a:cxnLst>
                  <a:rect l="0" t="0" r="r" b="b"/>
                  <a:pathLst>
                    <a:path w="49" h="23">
                      <a:moveTo>
                        <a:pt x="29" y="0"/>
                      </a:moveTo>
                      <a:lnTo>
                        <a:pt x="48" y="11"/>
                      </a:lnTo>
                      <a:lnTo>
                        <a:pt x="20" y="22"/>
                      </a:lnTo>
                      <a:lnTo>
                        <a:pt x="0" y="12"/>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8" name="Freeform 68"/>
                <p:cNvSpPr>
                  <a:spLocks/>
                </p:cNvSpPr>
                <p:nvPr/>
              </p:nvSpPr>
              <p:spPr bwMode="auto">
                <a:xfrm>
                  <a:off x="1368" y="2427"/>
                  <a:ext cx="51" cy="23"/>
                </a:xfrm>
                <a:custGeom>
                  <a:avLst/>
                  <a:gdLst>
                    <a:gd name="T0" fmla="*/ 29 w 51"/>
                    <a:gd name="T1" fmla="*/ 0 h 23"/>
                    <a:gd name="T2" fmla="*/ 50 w 51"/>
                    <a:gd name="T3" fmla="*/ 11 h 23"/>
                    <a:gd name="T4" fmla="*/ 21 w 51"/>
                    <a:gd name="T5" fmla="*/ 22 h 23"/>
                    <a:gd name="T6" fmla="*/ 0 w 51"/>
                    <a:gd name="T7" fmla="*/ 12 h 23"/>
                    <a:gd name="T8" fmla="*/ 29 w 51"/>
                    <a:gd name="T9" fmla="*/ 0 h 23"/>
                  </a:gdLst>
                  <a:ahLst/>
                  <a:cxnLst>
                    <a:cxn ang="0">
                      <a:pos x="T0" y="T1"/>
                    </a:cxn>
                    <a:cxn ang="0">
                      <a:pos x="T2" y="T3"/>
                    </a:cxn>
                    <a:cxn ang="0">
                      <a:pos x="T4" y="T5"/>
                    </a:cxn>
                    <a:cxn ang="0">
                      <a:pos x="T6" y="T7"/>
                    </a:cxn>
                    <a:cxn ang="0">
                      <a:pos x="T8" y="T9"/>
                    </a:cxn>
                  </a:cxnLst>
                  <a:rect l="0" t="0" r="r" b="b"/>
                  <a:pathLst>
                    <a:path w="51" h="23">
                      <a:moveTo>
                        <a:pt x="29" y="0"/>
                      </a:moveTo>
                      <a:lnTo>
                        <a:pt x="50" y="11"/>
                      </a:lnTo>
                      <a:lnTo>
                        <a:pt x="21" y="22"/>
                      </a:lnTo>
                      <a:lnTo>
                        <a:pt x="0" y="12"/>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49" name="Freeform 69"/>
                <p:cNvSpPr>
                  <a:spLocks/>
                </p:cNvSpPr>
                <p:nvPr/>
              </p:nvSpPr>
              <p:spPr bwMode="auto">
                <a:xfrm>
                  <a:off x="1408" y="2410"/>
                  <a:ext cx="50" cy="22"/>
                </a:xfrm>
                <a:custGeom>
                  <a:avLst/>
                  <a:gdLst>
                    <a:gd name="T0" fmla="*/ 29 w 50"/>
                    <a:gd name="T1" fmla="*/ 0 h 22"/>
                    <a:gd name="T2" fmla="*/ 49 w 50"/>
                    <a:gd name="T3" fmla="*/ 10 h 22"/>
                    <a:gd name="T4" fmla="*/ 20 w 50"/>
                    <a:gd name="T5" fmla="*/ 21 h 22"/>
                    <a:gd name="T6" fmla="*/ 0 w 50"/>
                    <a:gd name="T7" fmla="*/ 12 h 22"/>
                    <a:gd name="T8" fmla="*/ 29 w 50"/>
                    <a:gd name="T9" fmla="*/ 0 h 22"/>
                  </a:gdLst>
                  <a:ahLst/>
                  <a:cxnLst>
                    <a:cxn ang="0">
                      <a:pos x="T0" y="T1"/>
                    </a:cxn>
                    <a:cxn ang="0">
                      <a:pos x="T2" y="T3"/>
                    </a:cxn>
                    <a:cxn ang="0">
                      <a:pos x="T4" y="T5"/>
                    </a:cxn>
                    <a:cxn ang="0">
                      <a:pos x="T6" y="T7"/>
                    </a:cxn>
                    <a:cxn ang="0">
                      <a:pos x="T8" y="T9"/>
                    </a:cxn>
                  </a:cxnLst>
                  <a:rect l="0" t="0" r="r" b="b"/>
                  <a:pathLst>
                    <a:path w="50" h="22">
                      <a:moveTo>
                        <a:pt x="29" y="0"/>
                      </a:moveTo>
                      <a:lnTo>
                        <a:pt x="49" y="10"/>
                      </a:lnTo>
                      <a:lnTo>
                        <a:pt x="20" y="21"/>
                      </a:lnTo>
                      <a:lnTo>
                        <a:pt x="0" y="12"/>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0" name="Freeform 70"/>
                <p:cNvSpPr>
                  <a:spLocks/>
                </p:cNvSpPr>
                <p:nvPr/>
              </p:nvSpPr>
              <p:spPr bwMode="auto">
                <a:xfrm>
                  <a:off x="1445" y="2397"/>
                  <a:ext cx="40" cy="19"/>
                </a:xfrm>
                <a:custGeom>
                  <a:avLst/>
                  <a:gdLst>
                    <a:gd name="T0" fmla="*/ 17 w 40"/>
                    <a:gd name="T1" fmla="*/ 0 h 19"/>
                    <a:gd name="T2" fmla="*/ 39 w 40"/>
                    <a:gd name="T3" fmla="*/ 11 h 19"/>
                    <a:gd name="T4" fmla="*/ 22 w 40"/>
                    <a:gd name="T5" fmla="*/ 18 h 19"/>
                    <a:gd name="T6" fmla="*/ 0 w 40"/>
                    <a:gd name="T7" fmla="*/ 8 h 19"/>
                    <a:gd name="T8" fmla="*/ 17 w 40"/>
                    <a:gd name="T9" fmla="*/ 0 h 19"/>
                  </a:gdLst>
                  <a:ahLst/>
                  <a:cxnLst>
                    <a:cxn ang="0">
                      <a:pos x="T0" y="T1"/>
                    </a:cxn>
                    <a:cxn ang="0">
                      <a:pos x="T2" y="T3"/>
                    </a:cxn>
                    <a:cxn ang="0">
                      <a:pos x="T4" y="T5"/>
                    </a:cxn>
                    <a:cxn ang="0">
                      <a:pos x="T6" y="T7"/>
                    </a:cxn>
                    <a:cxn ang="0">
                      <a:pos x="T8" y="T9"/>
                    </a:cxn>
                  </a:cxnLst>
                  <a:rect l="0" t="0" r="r" b="b"/>
                  <a:pathLst>
                    <a:path w="40" h="19">
                      <a:moveTo>
                        <a:pt x="17" y="0"/>
                      </a:moveTo>
                      <a:lnTo>
                        <a:pt x="39" y="11"/>
                      </a:lnTo>
                      <a:lnTo>
                        <a:pt x="22" y="18"/>
                      </a:lnTo>
                      <a:lnTo>
                        <a:pt x="0" y="8"/>
                      </a:lnTo>
                      <a:lnTo>
                        <a:pt x="1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1" name="Freeform 71"/>
                <p:cNvSpPr>
                  <a:spLocks/>
                </p:cNvSpPr>
                <p:nvPr/>
              </p:nvSpPr>
              <p:spPr bwMode="auto">
                <a:xfrm>
                  <a:off x="1289" y="2462"/>
                  <a:ext cx="50" cy="23"/>
                </a:xfrm>
                <a:custGeom>
                  <a:avLst/>
                  <a:gdLst>
                    <a:gd name="T0" fmla="*/ 30 w 50"/>
                    <a:gd name="T1" fmla="*/ 0 h 23"/>
                    <a:gd name="T2" fmla="*/ 49 w 50"/>
                    <a:gd name="T3" fmla="*/ 10 h 23"/>
                    <a:gd name="T4" fmla="*/ 20 w 50"/>
                    <a:gd name="T5" fmla="*/ 22 h 23"/>
                    <a:gd name="T6" fmla="*/ 0 w 50"/>
                    <a:gd name="T7" fmla="*/ 12 h 23"/>
                    <a:gd name="T8" fmla="*/ 30 w 50"/>
                    <a:gd name="T9" fmla="*/ 0 h 23"/>
                  </a:gdLst>
                  <a:ahLst/>
                  <a:cxnLst>
                    <a:cxn ang="0">
                      <a:pos x="T0" y="T1"/>
                    </a:cxn>
                    <a:cxn ang="0">
                      <a:pos x="T2" y="T3"/>
                    </a:cxn>
                    <a:cxn ang="0">
                      <a:pos x="T4" y="T5"/>
                    </a:cxn>
                    <a:cxn ang="0">
                      <a:pos x="T6" y="T7"/>
                    </a:cxn>
                    <a:cxn ang="0">
                      <a:pos x="T8" y="T9"/>
                    </a:cxn>
                  </a:cxnLst>
                  <a:rect l="0" t="0" r="r" b="b"/>
                  <a:pathLst>
                    <a:path w="50" h="23">
                      <a:moveTo>
                        <a:pt x="30" y="0"/>
                      </a:moveTo>
                      <a:lnTo>
                        <a:pt x="49" y="10"/>
                      </a:lnTo>
                      <a:lnTo>
                        <a:pt x="20" y="22"/>
                      </a:lnTo>
                      <a:lnTo>
                        <a:pt x="0" y="12"/>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2" name="Freeform 72"/>
                <p:cNvSpPr>
                  <a:spLocks/>
                </p:cNvSpPr>
                <p:nvPr/>
              </p:nvSpPr>
              <p:spPr bwMode="auto">
                <a:xfrm>
                  <a:off x="1294" y="2425"/>
                  <a:ext cx="57" cy="28"/>
                </a:xfrm>
                <a:custGeom>
                  <a:avLst/>
                  <a:gdLst>
                    <a:gd name="T0" fmla="*/ 29 w 57"/>
                    <a:gd name="T1" fmla="*/ 0 h 28"/>
                    <a:gd name="T2" fmla="*/ 56 w 57"/>
                    <a:gd name="T3" fmla="*/ 15 h 28"/>
                    <a:gd name="T4" fmla="*/ 29 w 57"/>
                    <a:gd name="T5" fmla="*/ 27 h 28"/>
                    <a:gd name="T6" fmla="*/ 0 w 57"/>
                    <a:gd name="T7" fmla="*/ 12 h 28"/>
                    <a:gd name="T8" fmla="*/ 29 w 57"/>
                    <a:gd name="T9" fmla="*/ 0 h 28"/>
                  </a:gdLst>
                  <a:ahLst/>
                  <a:cxnLst>
                    <a:cxn ang="0">
                      <a:pos x="T0" y="T1"/>
                    </a:cxn>
                    <a:cxn ang="0">
                      <a:pos x="T2" y="T3"/>
                    </a:cxn>
                    <a:cxn ang="0">
                      <a:pos x="T4" y="T5"/>
                    </a:cxn>
                    <a:cxn ang="0">
                      <a:pos x="T6" y="T7"/>
                    </a:cxn>
                    <a:cxn ang="0">
                      <a:pos x="T8" y="T9"/>
                    </a:cxn>
                  </a:cxnLst>
                  <a:rect l="0" t="0" r="r" b="b"/>
                  <a:pathLst>
                    <a:path w="57" h="28">
                      <a:moveTo>
                        <a:pt x="29" y="0"/>
                      </a:moveTo>
                      <a:lnTo>
                        <a:pt x="56" y="15"/>
                      </a:lnTo>
                      <a:lnTo>
                        <a:pt x="29" y="27"/>
                      </a:lnTo>
                      <a:lnTo>
                        <a:pt x="0" y="12"/>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3" name="Freeform 73"/>
                <p:cNvSpPr>
                  <a:spLocks/>
                </p:cNvSpPr>
                <p:nvPr/>
              </p:nvSpPr>
              <p:spPr bwMode="auto">
                <a:xfrm>
                  <a:off x="1333" y="2409"/>
                  <a:ext cx="58" cy="25"/>
                </a:xfrm>
                <a:custGeom>
                  <a:avLst/>
                  <a:gdLst>
                    <a:gd name="T0" fmla="*/ 30 w 58"/>
                    <a:gd name="T1" fmla="*/ 0 h 25"/>
                    <a:gd name="T2" fmla="*/ 57 w 58"/>
                    <a:gd name="T3" fmla="*/ 13 h 25"/>
                    <a:gd name="T4" fmla="*/ 28 w 58"/>
                    <a:gd name="T5" fmla="*/ 24 h 25"/>
                    <a:gd name="T6" fmla="*/ 0 w 58"/>
                    <a:gd name="T7" fmla="*/ 11 h 25"/>
                    <a:gd name="T8" fmla="*/ 30 w 58"/>
                    <a:gd name="T9" fmla="*/ 0 h 25"/>
                  </a:gdLst>
                  <a:ahLst/>
                  <a:cxnLst>
                    <a:cxn ang="0">
                      <a:pos x="T0" y="T1"/>
                    </a:cxn>
                    <a:cxn ang="0">
                      <a:pos x="T2" y="T3"/>
                    </a:cxn>
                    <a:cxn ang="0">
                      <a:pos x="T4" y="T5"/>
                    </a:cxn>
                    <a:cxn ang="0">
                      <a:pos x="T6" y="T7"/>
                    </a:cxn>
                    <a:cxn ang="0">
                      <a:pos x="T8" y="T9"/>
                    </a:cxn>
                  </a:cxnLst>
                  <a:rect l="0" t="0" r="r" b="b"/>
                  <a:pathLst>
                    <a:path w="58" h="25">
                      <a:moveTo>
                        <a:pt x="30" y="0"/>
                      </a:moveTo>
                      <a:lnTo>
                        <a:pt x="57" y="13"/>
                      </a:lnTo>
                      <a:lnTo>
                        <a:pt x="28" y="24"/>
                      </a:lnTo>
                      <a:lnTo>
                        <a:pt x="0" y="11"/>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4" name="Freeform 74"/>
                <p:cNvSpPr>
                  <a:spLocks/>
                </p:cNvSpPr>
                <p:nvPr/>
              </p:nvSpPr>
              <p:spPr bwMode="auto">
                <a:xfrm>
                  <a:off x="1373" y="2392"/>
                  <a:ext cx="57" cy="26"/>
                </a:xfrm>
                <a:custGeom>
                  <a:avLst/>
                  <a:gdLst>
                    <a:gd name="T0" fmla="*/ 30 w 57"/>
                    <a:gd name="T1" fmla="*/ 0 h 26"/>
                    <a:gd name="T2" fmla="*/ 56 w 57"/>
                    <a:gd name="T3" fmla="*/ 13 h 26"/>
                    <a:gd name="T4" fmla="*/ 27 w 57"/>
                    <a:gd name="T5" fmla="*/ 25 h 26"/>
                    <a:gd name="T6" fmla="*/ 0 w 57"/>
                    <a:gd name="T7" fmla="*/ 12 h 26"/>
                    <a:gd name="T8" fmla="*/ 30 w 57"/>
                    <a:gd name="T9" fmla="*/ 0 h 26"/>
                  </a:gdLst>
                  <a:ahLst/>
                  <a:cxnLst>
                    <a:cxn ang="0">
                      <a:pos x="T0" y="T1"/>
                    </a:cxn>
                    <a:cxn ang="0">
                      <a:pos x="T2" y="T3"/>
                    </a:cxn>
                    <a:cxn ang="0">
                      <a:pos x="T4" y="T5"/>
                    </a:cxn>
                    <a:cxn ang="0">
                      <a:pos x="T6" y="T7"/>
                    </a:cxn>
                    <a:cxn ang="0">
                      <a:pos x="T8" y="T9"/>
                    </a:cxn>
                  </a:cxnLst>
                  <a:rect l="0" t="0" r="r" b="b"/>
                  <a:pathLst>
                    <a:path w="57" h="26">
                      <a:moveTo>
                        <a:pt x="30" y="0"/>
                      </a:moveTo>
                      <a:lnTo>
                        <a:pt x="56" y="13"/>
                      </a:lnTo>
                      <a:lnTo>
                        <a:pt x="27" y="25"/>
                      </a:lnTo>
                      <a:lnTo>
                        <a:pt x="0" y="12"/>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5" name="Freeform 75"/>
                <p:cNvSpPr>
                  <a:spLocks/>
                </p:cNvSpPr>
                <p:nvPr/>
              </p:nvSpPr>
              <p:spPr bwMode="auto">
                <a:xfrm>
                  <a:off x="1413" y="2380"/>
                  <a:ext cx="42" cy="21"/>
                </a:xfrm>
                <a:custGeom>
                  <a:avLst/>
                  <a:gdLst>
                    <a:gd name="T0" fmla="*/ 18 w 42"/>
                    <a:gd name="T1" fmla="*/ 0 h 21"/>
                    <a:gd name="T2" fmla="*/ 41 w 42"/>
                    <a:gd name="T3" fmla="*/ 12 h 21"/>
                    <a:gd name="T4" fmla="*/ 25 w 42"/>
                    <a:gd name="T5" fmla="*/ 20 h 21"/>
                    <a:gd name="T6" fmla="*/ 0 w 42"/>
                    <a:gd name="T7" fmla="*/ 7 h 21"/>
                    <a:gd name="T8" fmla="*/ 18 w 42"/>
                    <a:gd name="T9" fmla="*/ 0 h 21"/>
                  </a:gdLst>
                  <a:ahLst/>
                  <a:cxnLst>
                    <a:cxn ang="0">
                      <a:pos x="T0" y="T1"/>
                    </a:cxn>
                    <a:cxn ang="0">
                      <a:pos x="T2" y="T3"/>
                    </a:cxn>
                    <a:cxn ang="0">
                      <a:pos x="T4" y="T5"/>
                    </a:cxn>
                    <a:cxn ang="0">
                      <a:pos x="T6" y="T7"/>
                    </a:cxn>
                    <a:cxn ang="0">
                      <a:pos x="T8" y="T9"/>
                    </a:cxn>
                  </a:cxnLst>
                  <a:rect l="0" t="0" r="r" b="b"/>
                  <a:pathLst>
                    <a:path w="42" h="21">
                      <a:moveTo>
                        <a:pt x="18" y="0"/>
                      </a:moveTo>
                      <a:lnTo>
                        <a:pt x="41" y="12"/>
                      </a:lnTo>
                      <a:lnTo>
                        <a:pt x="25" y="20"/>
                      </a:lnTo>
                      <a:lnTo>
                        <a:pt x="0" y="7"/>
                      </a:lnTo>
                      <a:lnTo>
                        <a:pt x="1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6" name="Freeform 76"/>
                <p:cNvSpPr>
                  <a:spLocks/>
                </p:cNvSpPr>
                <p:nvPr/>
              </p:nvSpPr>
              <p:spPr bwMode="auto">
                <a:xfrm>
                  <a:off x="1252" y="2441"/>
                  <a:ext cx="62" cy="29"/>
                </a:xfrm>
                <a:custGeom>
                  <a:avLst/>
                  <a:gdLst>
                    <a:gd name="T0" fmla="*/ 31 w 62"/>
                    <a:gd name="T1" fmla="*/ 0 h 29"/>
                    <a:gd name="T2" fmla="*/ 61 w 62"/>
                    <a:gd name="T3" fmla="*/ 16 h 29"/>
                    <a:gd name="T4" fmla="*/ 32 w 62"/>
                    <a:gd name="T5" fmla="*/ 28 h 29"/>
                    <a:gd name="T6" fmla="*/ 0 w 62"/>
                    <a:gd name="T7" fmla="*/ 12 h 29"/>
                    <a:gd name="T8" fmla="*/ 31 w 62"/>
                    <a:gd name="T9" fmla="*/ 0 h 29"/>
                  </a:gdLst>
                  <a:ahLst/>
                  <a:cxnLst>
                    <a:cxn ang="0">
                      <a:pos x="T0" y="T1"/>
                    </a:cxn>
                    <a:cxn ang="0">
                      <a:pos x="T2" y="T3"/>
                    </a:cxn>
                    <a:cxn ang="0">
                      <a:pos x="T4" y="T5"/>
                    </a:cxn>
                    <a:cxn ang="0">
                      <a:pos x="T6" y="T7"/>
                    </a:cxn>
                    <a:cxn ang="0">
                      <a:pos x="T8" y="T9"/>
                    </a:cxn>
                  </a:cxnLst>
                  <a:rect l="0" t="0" r="r" b="b"/>
                  <a:pathLst>
                    <a:path w="62" h="29">
                      <a:moveTo>
                        <a:pt x="31" y="0"/>
                      </a:moveTo>
                      <a:lnTo>
                        <a:pt x="61" y="16"/>
                      </a:lnTo>
                      <a:lnTo>
                        <a:pt x="32" y="28"/>
                      </a:lnTo>
                      <a:lnTo>
                        <a:pt x="0" y="12"/>
                      </a:lnTo>
                      <a:lnTo>
                        <a:pt x="3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7" name="Freeform 77"/>
                <p:cNvSpPr>
                  <a:spLocks/>
                </p:cNvSpPr>
                <p:nvPr/>
              </p:nvSpPr>
              <p:spPr bwMode="auto">
                <a:xfrm>
                  <a:off x="1196" y="2410"/>
                  <a:ext cx="79" cy="38"/>
                </a:xfrm>
                <a:custGeom>
                  <a:avLst/>
                  <a:gdLst>
                    <a:gd name="T0" fmla="*/ 30 w 79"/>
                    <a:gd name="T1" fmla="*/ 0 h 38"/>
                    <a:gd name="T2" fmla="*/ 78 w 79"/>
                    <a:gd name="T3" fmla="*/ 26 h 38"/>
                    <a:gd name="T4" fmla="*/ 48 w 79"/>
                    <a:gd name="T5" fmla="*/ 37 h 38"/>
                    <a:gd name="T6" fmla="*/ 0 w 79"/>
                    <a:gd name="T7" fmla="*/ 11 h 38"/>
                    <a:gd name="T8" fmla="*/ 30 w 79"/>
                    <a:gd name="T9" fmla="*/ 0 h 38"/>
                  </a:gdLst>
                  <a:ahLst/>
                  <a:cxnLst>
                    <a:cxn ang="0">
                      <a:pos x="T0" y="T1"/>
                    </a:cxn>
                    <a:cxn ang="0">
                      <a:pos x="T2" y="T3"/>
                    </a:cxn>
                    <a:cxn ang="0">
                      <a:pos x="T4" y="T5"/>
                    </a:cxn>
                    <a:cxn ang="0">
                      <a:pos x="T6" y="T7"/>
                    </a:cxn>
                    <a:cxn ang="0">
                      <a:pos x="T8" y="T9"/>
                    </a:cxn>
                  </a:cxnLst>
                  <a:rect l="0" t="0" r="r" b="b"/>
                  <a:pathLst>
                    <a:path w="79" h="38">
                      <a:moveTo>
                        <a:pt x="30" y="0"/>
                      </a:moveTo>
                      <a:lnTo>
                        <a:pt x="78" y="26"/>
                      </a:lnTo>
                      <a:lnTo>
                        <a:pt x="48" y="37"/>
                      </a:lnTo>
                      <a:lnTo>
                        <a:pt x="0" y="11"/>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8" name="Freeform 78"/>
                <p:cNvSpPr>
                  <a:spLocks/>
                </p:cNvSpPr>
                <p:nvPr/>
              </p:nvSpPr>
              <p:spPr bwMode="auto">
                <a:xfrm>
                  <a:off x="1206" y="2362"/>
                  <a:ext cx="110" cy="70"/>
                </a:xfrm>
                <a:custGeom>
                  <a:avLst/>
                  <a:gdLst>
                    <a:gd name="T0" fmla="*/ 0 w 110"/>
                    <a:gd name="T1" fmla="*/ 26 h 70"/>
                    <a:gd name="T2" fmla="*/ 79 w 110"/>
                    <a:gd name="T3" fmla="*/ 69 h 70"/>
                    <a:gd name="T4" fmla="*/ 109 w 110"/>
                    <a:gd name="T5" fmla="*/ 56 h 70"/>
                    <a:gd name="T6" fmla="*/ 54 w 110"/>
                    <a:gd name="T7" fmla="*/ 25 h 70"/>
                    <a:gd name="T8" fmla="*/ 93 w 110"/>
                    <a:gd name="T9" fmla="*/ 10 h 70"/>
                    <a:gd name="T10" fmla="*/ 74 w 110"/>
                    <a:gd name="T11" fmla="*/ 0 h 70"/>
                    <a:gd name="T12" fmla="*/ 0 w 110"/>
                    <a:gd name="T13" fmla="*/ 26 h 70"/>
                  </a:gdLst>
                  <a:ahLst/>
                  <a:cxnLst>
                    <a:cxn ang="0">
                      <a:pos x="T0" y="T1"/>
                    </a:cxn>
                    <a:cxn ang="0">
                      <a:pos x="T2" y="T3"/>
                    </a:cxn>
                    <a:cxn ang="0">
                      <a:pos x="T4" y="T5"/>
                    </a:cxn>
                    <a:cxn ang="0">
                      <a:pos x="T6" y="T7"/>
                    </a:cxn>
                    <a:cxn ang="0">
                      <a:pos x="T8" y="T9"/>
                    </a:cxn>
                    <a:cxn ang="0">
                      <a:pos x="T10" y="T11"/>
                    </a:cxn>
                    <a:cxn ang="0">
                      <a:pos x="T12" y="T13"/>
                    </a:cxn>
                  </a:cxnLst>
                  <a:rect l="0" t="0" r="r" b="b"/>
                  <a:pathLst>
                    <a:path w="110" h="70">
                      <a:moveTo>
                        <a:pt x="0" y="26"/>
                      </a:moveTo>
                      <a:lnTo>
                        <a:pt x="79" y="69"/>
                      </a:lnTo>
                      <a:lnTo>
                        <a:pt x="109" y="56"/>
                      </a:lnTo>
                      <a:lnTo>
                        <a:pt x="54" y="25"/>
                      </a:lnTo>
                      <a:lnTo>
                        <a:pt x="93" y="10"/>
                      </a:lnTo>
                      <a:lnTo>
                        <a:pt x="74" y="0"/>
                      </a:lnTo>
                      <a:lnTo>
                        <a:pt x="0" y="2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9" name="Freeform 79"/>
                <p:cNvSpPr>
                  <a:spLocks/>
                </p:cNvSpPr>
                <p:nvPr/>
              </p:nvSpPr>
              <p:spPr bwMode="auto">
                <a:xfrm>
                  <a:off x="1275" y="2377"/>
                  <a:ext cx="83" cy="39"/>
                </a:xfrm>
                <a:custGeom>
                  <a:avLst/>
                  <a:gdLst>
                    <a:gd name="T0" fmla="*/ 0 w 83"/>
                    <a:gd name="T1" fmla="*/ 11 h 39"/>
                    <a:gd name="T2" fmla="*/ 51 w 83"/>
                    <a:gd name="T3" fmla="*/ 38 h 39"/>
                    <a:gd name="T4" fmla="*/ 82 w 83"/>
                    <a:gd name="T5" fmla="*/ 26 h 39"/>
                    <a:gd name="T6" fmla="*/ 31 w 83"/>
                    <a:gd name="T7" fmla="*/ 0 h 39"/>
                    <a:gd name="T8" fmla="*/ 0 w 83"/>
                    <a:gd name="T9" fmla="*/ 11 h 39"/>
                  </a:gdLst>
                  <a:ahLst/>
                  <a:cxnLst>
                    <a:cxn ang="0">
                      <a:pos x="T0" y="T1"/>
                    </a:cxn>
                    <a:cxn ang="0">
                      <a:pos x="T2" y="T3"/>
                    </a:cxn>
                    <a:cxn ang="0">
                      <a:pos x="T4" y="T5"/>
                    </a:cxn>
                    <a:cxn ang="0">
                      <a:pos x="T6" y="T7"/>
                    </a:cxn>
                    <a:cxn ang="0">
                      <a:pos x="T8" y="T9"/>
                    </a:cxn>
                  </a:cxnLst>
                  <a:rect l="0" t="0" r="r" b="b"/>
                  <a:pathLst>
                    <a:path w="83" h="39">
                      <a:moveTo>
                        <a:pt x="0" y="11"/>
                      </a:moveTo>
                      <a:lnTo>
                        <a:pt x="51" y="38"/>
                      </a:lnTo>
                      <a:lnTo>
                        <a:pt x="82" y="26"/>
                      </a:lnTo>
                      <a:lnTo>
                        <a:pt x="31" y="0"/>
                      </a:lnTo>
                      <a:lnTo>
                        <a:pt x="0" y="11"/>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0" name="Freeform 80"/>
                <p:cNvSpPr>
                  <a:spLocks/>
                </p:cNvSpPr>
                <p:nvPr/>
              </p:nvSpPr>
              <p:spPr bwMode="auto">
                <a:xfrm>
                  <a:off x="1347" y="2377"/>
                  <a:ext cx="50" cy="24"/>
                </a:xfrm>
                <a:custGeom>
                  <a:avLst/>
                  <a:gdLst>
                    <a:gd name="T0" fmla="*/ 0 w 50"/>
                    <a:gd name="T1" fmla="*/ 12 h 24"/>
                    <a:gd name="T2" fmla="*/ 20 w 50"/>
                    <a:gd name="T3" fmla="*/ 23 h 24"/>
                    <a:gd name="T4" fmla="*/ 49 w 50"/>
                    <a:gd name="T5" fmla="*/ 11 h 24"/>
                    <a:gd name="T6" fmla="*/ 28 w 50"/>
                    <a:gd name="T7" fmla="*/ 0 h 24"/>
                    <a:gd name="T8" fmla="*/ 0 w 50"/>
                    <a:gd name="T9" fmla="*/ 12 h 24"/>
                  </a:gdLst>
                  <a:ahLst/>
                  <a:cxnLst>
                    <a:cxn ang="0">
                      <a:pos x="T0" y="T1"/>
                    </a:cxn>
                    <a:cxn ang="0">
                      <a:pos x="T2" y="T3"/>
                    </a:cxn>
                    <a:cxn ang="0">
                      <a:pos x="T4" y="T5"/>
                    </a:cxn>
                    <a:cxn ang="0">
                      <a:pos x="T6" y="T7"/>
                    </a:cxn>
                    <a:cxn ang="0">
                      <a:pos x="T8" y="T9"/>
                    </a:cxn>
                  </a:cxnLst>
                  <a:rect l="0" t="0" r="r" b="b"/>
                  <a:pathLst>
                    <a:path w="50" h="24">
                      <a:moveTo>
                        <a:pt x="0" y="12"/>
                      </a:moveTo>
                      <a:lnTo>
                        <a:pt x="20" y="23"/>
                      </a:lnTo>
                      <a:lnTo>
                        <a:pt x="49" y="11"/>
                      </a:lnTo>
                      <a:lnTo>
                        <a:pt x="28" y="0"/>
                      </a:lnTo>
                      <a:lnTo>
                        <a:pt x="0" y="12"/>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1" name="Freeform 81"/>
                <p:cNvSpPr>
                  <a:spLocks/>
                </p:cNvSpPr>
                <p:nvPr/>
              </p:nvSpPr>
              <p:spPr bwMode="auto">
                <a:xfrm>
                  <a:off x="1314" y="2360"/>
                  <a:ext cx="55" cy="25"/>
                </a:xfrm>
                <a:custGeom>
                  <a:avLst/>
                  <a:gdLst>
                    <a:gd name="T0" fmla="*/ 0 w 55"/>
                    <a:gd name="T1" fmla="*/ 12 h 25"/>
                    <a:gd name="T2" fmla="*/ 24 w 55"/>
                    <a:gd name="T3" fmla="*/ 24 h 25"/>
                    <a:gd name="T4" fmla="*/ 54 w 55"/>
                    <a:gd name="T5" fmla="*/ 12 h 25"/>
                    <a:gd name="T6" fmla="*/ 30 w 55"/>
                    <a:gd name="T7" fmla="*/ 0 h 25"/>
                    <a:gd name="T8" fmla="*/ 0 w 55"/>
                    <a:gd name="T9" fmla="*/ 12 h 25"/>
                  </a:gdLst>
                  <a:ahLst/>
                  <a:cxnLst>
                    <a:cxn ang="0">
                      <a:pos x="T0" y="T1"/>
                    </a:cxn>
                    <a:cxn ang="0">
                      <a:pos x="T2" y="T3"/>
                    </a:cxn>
                    <a:cxn ang="0">
                      <a:pos x="T4" y="T5"/>
                    </a:cxn>
                    <a:cxn ang="0">
                      <a:pos x="T6" y="T7"/>
                    </a:cxn>
                    <a:cxn ang="0">
                      <a:pos x="T8" y="T9"/>
                    </a:cxn>
                  </a:cxnLst>
                  <a:rect l="0" t="0" r="r" b="b"/>
                  <a:pathLst>
                    <a:path w="55" h="25">
                      <a:moveTo>
                        <a:pt x="0" y="12"/>
                      </a:moveTo>
                      <a:lnTo>
                        <a:pt x="24" y="24"/>
                      </a:lnTo>
                      <a:lnTo>
                        <a:pt x="54" y="12"/>
                      </a:lnTo>
                      <a:lnTo>
                        <a:pt x="30" y="0"/>
                      </a:lnTo>
                      <a:lnTo>
                        <a:pt x="0" y="12"/>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2" name="Freeform 82"/>
                <p:cNvSpPr>
                  <a:spLocks/>
                </p:cNvSpPr>
                <p:nvPr/>
              </p:nvSpPr>
              <p:spPr bwMode="auto">
                <a:xfrm>
                  <a:off x="1287" y="2347"/>
                  <a:ext cx="50" cy="21"/>
                </a:xfrm>
                <a:custGeom>
                  <a:avLst/>
                  <a:gdLst>
                    <a:gd name="T0" fmla="*/ 0 w 50"/>
                    <a:gd name="T1" fmla="*/ 10 h 21"/>
                    <a:gd name="T2" fmla="*/ 20 w 50"/>
                    <a:gd name="T3" fmla="*/ 20 h 21"/>
                    <a:gd name="T4" fmla="*/ 49 w 50"/>
                    <a:gd name="T5" fmla="*/ 9 h 21"/>
                    <a:gd name="T6" fmla="*/ 32 w 50"/>
                    <a:gd name="T7" fmla="*/ 0 h 21"/>
                    <a:gd name="T8" fmla="*/ 0 w 50"/>
                    <a:gd name="T9" fmla="*/ 10 h 21"/>
                  </a:gdLst>
                  <a:ahLst/>
                  <a:cxnLst>
                    <a:cxn ang="0">
                      <a:pos x="T0" y="T1"/>
                    </a:cxn>
                    <a:cxn ang="0">
                      <a:pos x="T2" y="T3"/>
                    </a:cxn>
                    <a:cxn ang="0">
                      <a:pos x="T4" y="T5"/>
                    </a:cxn>
                    <a:cxn ang="0">
                      <a:pos x="T6" y="T7"/>
                    </a:cxn>
                    <a:cxn ang="0">
                      <a:pos x="T8" y="T9"/>
                    </a:cxn>
                  </a:cxnLst>
                  <a:rect l="0" t="0" r="r" b="b"/>
                  <a:pathLst>
                    <a:path w="50" h="21">
                      <a:moveTo>
                        <a:pt x="0" y="10"/>
                      </a:moveTo>
                      <a:lnTo>
                        <a:pt x="20" y="20"/>
                      </a:lnTo>
                      <a:lnTo>
                        <a:pt x="49" y="9"/>
                      </a:lnTo>
                      <a:lnTo>
                        <a:pt x="32" y="0"/>
                      </a:lnTo>
                      <a:lnTo>
                        <a:pt x="0" y="1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3" name="Freeform 83"/>
                <p:cNvSpPr>
                  <a:spLocks/>
                </p:cNvSpPr>
                <p:nvPr/>
              </p:nvSpPr>
              <p:spPr bwMode="auto">
                <a:xfrm>
                  <a:off x="1330" y="2337"/>
                  <a:ext cx="33" cy="15"/>
                </a:xfrm>
                <a:custGeom>
                  <a:avLst/>
                  <a:gdLst>
                    <a:gd name="T0" fmla="*/ 0 w 33"/>
                    <a:gd name="T1" fmla="*/ 6 h 15"/>
                    <a:gd name="T2" fmla="*/ 17 w 33"/>
                    <a:gd name="T3" fmla="*/ 14 h 15"/>
                    <a:gd name="T4" fmla="*/ 32 w 33"/>
                    <a:gd name="T5" fmla="*/ 8 h 15"/>
                    <a:gd name="T6" fmla="*/ 16 w 33"/>
                    <a:gd name="T7" fmla="*/ 0 h 15"/>
                    <a:gd name="T8" fmla="*/ 0 w 33"/>
                    <a:gd name="T9" fmla="*/ 6 h 15"/>
                  </a:gdLst>
                  <a:ahLst/>
                  <a:cxnLst>
                    <a:cxn ang="0">
                      <a:pos x="T0" y="T1"/>
                    </a:cxn>
                    <a:cxn ang="0">
                      <a:pos x="T2" y="T3"/>
                    </a:cxn>
                    <a:cxn ang="0">
                      <a:pos x="T4" y="T5"/>
                    </a:cxn>
                    <a:cxn ang="0">
                      <a:pos x="T6" y="T7"/>
                    </a:cxn>
                    <a:cxn ang="0">
                      <a:pos x="T8" y="T9"/>
                    </a:cxn>
                  </a:cxnLst>
                  <a:rect l="0" t="0" r="r" b="b"/>
                  <a:pathLst>
                    <a:path w="33" h="15">
                      <a:moveTo>
                        <a:pt x="0" y="6"/>
                      </a:moveTo>
                      <a:lnTo>
                        <a:pt x="17" y="14"/>
                      </a:lnTo>
                      <a:lnTo>
                        <a:pt x="32" y="8"/>
                      </a:lnTo>
                      <a:lnTo>
                        <a:pt x="16" y="0"/>
                      </a:lnTo>
                      <a:lnTo>
                        <a:pt x="0" y="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4" name="Freeform 84"/>
                <p:cNvSpPr>
                  <a:spLocks/>
                </p:cNvSpPr>
                <p:nvPr/>
              </p:nvSpPr>
              <p:spPr bwMode="auto">
                <a:xfrm>
                  <a:off x="1354" y="2349"/>
                  <a:ext cx="39" cy="19"/>
                </a:xfrm>
                <a:custGeom>
                  <a:avLst/>
                  <a:gdLst>
                    <a:gd name="T0" fmla="*/ 0 w 39"/>
                    <a:gd name="T1" fmla="*/ 7 h 19"/>
                    <a:gd name="T2" fmla="*/ 23 w 39"/>
                    <a:gd name="T3" fmla="*/ 18 h 19"/>
                    <a:gd name="T4" fmla="*/ 38 w 39"/>
                    <a:gd name="T5" fmla="*/ 11 h 19"/>
                    <a:gd name="T6" fmla="*/ 16 w 39"/>
                    <a:gd name="T7" fmla="*/ 0 h 19"/>
                    <a:gd name="T8" fmla="*/ 0 w 39"/>
                    <a:gd name="T9" fmla="*/ 7 h 19"/>
                  </a:gdLst>
                  <a:ahLst/>
                  <a:cxnLst>
                    <a:cxn ang="0">
                      <a:pos x="T0" y="T1"/>
                    </a:cxn>
                    <a:cxn ang="0">
                      <a:pos x="T2" y="T3"/>
                    </a:cxn>
                    <a:cxn ang="0">
                      <a:pos x="T4" y="T5"/>
                    </a:cxn>
                    <a:cxn ang="0">
                      <a:pos x="T6" y="T7"/>
                    </a:cxn>
                    <a:cxn ang="0">
                      <a:pos x="T8" y="T9"/>
                    </a:cxn>
                  </a:cxnLst>
                  <a:rect l="0" t="0" r="r" b="b"/>
                  <a:pathLst>
                    <a:path w="39" h="19">
                      <a:moveTo>
                        <a:pt x="0" y="7"/>
                      </a:moveTo>
                      <a:lnTo>
                        <a:pt x="23" y="18"/>
                      </a:lnTo>
                      <a:lnTo>
                        <a:pt x="38" y="11"/>
                      </a:lnTo>
                      <a:lnTo>
                        <a:pt x="16" y="0"/>
                      </a:lnTo>
                      <a:lnTo>
                        <a:pt x="0" y="7"/>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5" name="Freeform 85"/>
                <p:cNvSpPr>
                  <a:spLocks/>
                </p:cNvSpPr>
                <p:nvPr/>
              </p:nvSpPr>
              <p:spPr bwMode="auto">
                <a:xfrm>
                  <a:off x="1166" y="2393"/>
                  <a:ext cx="53" cy="23"/>
                </a:xfrm>
                <a:custGeom>
                  <a:avLst/>
                  <a:gdLst>
                    <a:gd name="T0" fmla="*/ 0 w 53"/>
                    <a:gd name="T1" fmla="*/ 10 h 23"/>
                    <a:gd name="T2" fmla="*/ 22 w 53"/>
                    <a:gd name="T3" fmla="*/ 22 h 23"/>
                    <a:gd name="T4" fmla="*/ 52 w 53"/>
                    <a:gd name="T5" fmla="*/ 11 h 23"/>
                    <a:gd name="T6" fmla="*/ 32 w 53"/>
                    <a:gd name="T7" fmla="*/ 0 h 23"/>
                    <a:gd name="T8" fmla="*/ 0 w 53"/>
                    <a:gd name="T9" fmla="*/ 10 h 23"/>
                  </a:gdLst>
                  <a:ahLst/>
                  <a:cxnLst>
                    <a:cxn ang="0">
                      <a:pos x="T0" y="T1"/>
                    </a:cxn>
                    <a:cxn ang="0">
                      <a:pos x="T2" y="T3"/>
                    </a:cxn>
                    <a:cxn ang="0">
                      <a:pos x="T4" y="T5"/>
                    </a:cxn>
                    <a:cxn ang="0">
                      <a:pos x="T6" y="T7"/>
                    </a:cxn>
                    <a:cxn ang="0">
                      <a:pos x="T8" y="T9"/>
                    </a:cxn>
                  </a:cxnLst>
                  <a:rect l="0" t="0" r="r" b="b"/>
                  <a:pathLst>
                    <a:path w="53" h="23">
                      <a:moveTo>
                        <a:pt x="0" y="10"/>
                      </a:moveTo>
                      <a:lnTo>
                        <a:pt x="22" y="22"/>
                      </a:lnTo>
                      <a:lnTo>
                        <a:pt x="52" y="11"/>
                      </a:lnTo>
                      <a:lnTo>
                        <a:pt x="32" y="0"/>
                      </a:lnTo>
                      <a:lnTo>
                        <a:pt x="0" y="1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6" name="Freeform 86"/>
                <p:cNvSpPr>
                  <a:spLocks/>
                </p:cNvSpPr>
                <p:nvPr/>
              </p:nvSpPr>
              <p:spPr bwMode="auto">
                <a:xfrm>
                  <a:off x="1385" y="2365"/>
                  <a:ext cx="39" cy="19"/>
                </a:xfrm>
                <a:custGeom>
                  <a:avLst/>
                  <a:gdLst>
                    <a:gd name="T0" fmla="*/ 0 w 39"/>
                    <a:gd name="T1" fmla="*/ 7 h 19"/>
                    <a:gd name="T2" fmla="*/ 22 w 39"/>
                    <a:gd name="T3" fmla="*/ 18 h 19"/>
                    <a:gd name="T4" fmla="*/ 38 w 39"/>
                    <a:gd name="T5" fmla="*/ 11 h 19"/>
                    <a:gd name="T6" fmla="*/ 15 w 39"/>
                    <a:gd name="T7" fmla="*/ 0 h 19"/>
                    <a:gd name="T8" fmla="*/ 0 w 39"/>
                    <a:gd name="T9" fmla="*/ 7 h 19"/>
                  </a:gdLst>
                  <a:ahLst/>
                  <a:cxnLst>
                    <a:cxn ang="0">
                      <a:pos x="T0" y="T1"/>
                    </a:cxn>
                    <a:cxn ang="0">
                      <a:pos x="T2" y="T3"/>
                    </a:cxn>
                    <a:cxn ang="0">
                      <a:pos x="T4" y="T5"/>
                    </a:cxn>
                    <a:cxn ang="0">
                      <a:pos x="T6" y="T7"/>
                    </a:cxn>
                    <a:cxn ang="0">
                      <a:pos x="T8" y="T9"/>
                    </a:cxn>
                  </a:cxnLst>
                  <a:rect l="0" t="0" r="r" b="b"/>
                  <a:pathLst>
                    <a:path w="39" h="19">
                      <a:moveTo>
                        <a:pt x="0" y="7"/>
                      </a:moveTo>
                      <a:lnTo>
                        <a:pt x="22" y="18"/>
                      </a:lnTo>
                      <a:lnTo>
                        <a:pt x="38" y="11"/>
                      </a:lnTo>
                      <a:lnTo>
                        <a:pt x="15" y="0"/>
                      </a:lnTo>
                      <a:lnTo>
                        <a:pt x="0" y="7"/>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367" name="Group 87"/>
              <p:cNvGrpSpPr>
                <a:grpSpLocks/>
              </p:cNvGrpSpPr>
              <p:nvPr/>
            </p:nvGrpSpPr>
            <p:grpSpPr bwMode="auto">
              <a:xfrm>
                <a:off x="1089" y="2332"/>
                <a:ext cx="673" cy="334"/>
                <a:chOff x="1089" y="2332"/>
                <a:chExt cx="673" cy="334"/>
              </a:xfrm>
            </p:grpSpPr>
            <p:sp>
              <p:nvSpPr>
                <p:cNvPr id="1249368" name="Freeform 88"/>
                <p:cNvSpPr>
                  <a:spLocks/>
                </p:cNvSpPr>
                <p:nvPr/>
              </p:nvSpPr>
              <p:spPr bwMode="auto">
                <a:xfrm>
                  <a:off x="1252" y="2475"/>
                  <a:ext cx="173" cy="97"/>
                </a:xfrm>
                <a:custGeom>
                  <a:avLst/>
                  <a:gdLst>
                    <a:gd name="T0" fmla="*/ 30 w 173"/>
                    <a:gd name="T1" fmla="*/ 0 h 97"/>
                    <a:gd name="T2" fmla="*/ 172 w 173"/>
                    <a:gd name="T3" fmla="*/ 82 h 97"/>
                    <a:gd name="T4" fmla="*/ 143 w 173"/>
                    <a:gd name="T5" fmla="*/ 96 h 97"/>
                    <a:gd name="T6" fmla="*/ 0 w 173"/>
                    <a:gd name="T7" fmla="*/ 13 h 97"/>
                    <a:gd name="T8" fmla="*/ 30 w 173"/>
                    <a:gd name="T9" fmla="*/ 0 h 97"/>
                  </a:gdLst>
                  <a:ahLst/>
                  <a:cxnLst>
                    <a:cxn ang="0">
                      <a:pos x="T0" y="T1"/>
                    </a:cxn>
                    <a:cxn ang="0">
                      <a:pos x="T2" y="T3"/>
                    </a:cxn>
                    <a:cxn ang="0">
                      <a:pos x="T4" y="T5"/>
                    </a:cxn>
                    <a:cxn ang="0">
                      <a:pos x="T6" y="T7"/>
                    </a:cxn>
                    <a:cxn ang="0">
                      <a:pos x="T8" y="T9"/>
                    </a:cxn>
                  </a:cxnLst>
                  <a:rect l="0" t="0" r="r" b="b"/>
                  <a:pathLst>
                    <a:path w="173" h="97">
                      <a:moveTo>
                        <a:pt x="30" y="0"/>
                      </a:moveTo>
                      <a:lnTo>
                        <a:pt x="172" y="82"/>
                      </a:lnTo>
                      <a:lnTo>
                        <a:pt x="143" y="96"/>
                      </a:lnTo>
                      <a:lnTo>
                        <a:pt x="0" y="13"/>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69" name="Freeform 89"/>
                <p:cNvSpPr>
                  <a:spLocks/>
                </p:cNvSpPr>
                <p:nvPr/>
              </p:nvSpPr>
              <p:spPr bwMode="auto">
                <a:xfrm>
                  <a:off x="1402" y="2563"/>
                  <a:ext cx="80" cy="43"/>
                </a:xfrm>
                <a:custGeom>
                  <a:avLst/>
                  <a:gdLst>
                    <a:gd name="T0" fmla="*/ 30 w 80"/>
                    <a:gd name="T1" fmla="*/ 0 h 43"/>
                    <a:gd name="T2" fmla="*/ 79 w 80"/>
                    <a:gd name="T3" fmla="*/ 27 h 43"/>
                    <a:gd name="T4" fmla="*/ 51 w 80"/>
                    <a:gd name="T5" fmla="*/ 42 h 43"/>
                    <a:gd name="T6" fmla="*/ 0 w 80"/>
                    <a:gd name="T7" fmla="*/ 13 h 43"/>
                    <a:gd name="T8" fmla="*/ 30 w 80"/>
                    <a:gd name="T9" fmla="*/ 0 h 43"/>
                  </a:gdLst>
                  <a:ahLst/>
                  <a:cxnLst>
                    <a:cxn ang="0">
                      <a:pos x="T0" y="T1"/>
                    </a:cxn>
                    <a:cxn ang="0">
                      <a:pos x="T2" y="T3"/>
                    </a:cxn>
                    <a:cxn ang="0">
                      <a:pos x="T4" y="T5"/>
                    </a:cxn>
                    <a:cxn ang="0">
                      <a:pos x="T6" y="T7"/>
                    </a:cxn>
                    <a:cxn ang="0">
                      <a:pos x="T8" y="T9"/>
                    </a:cxn>
                  </a:cxnLst>
                  <a:rect l="0" t="0" r="r" b="b"/>
                  <a:pathLst>
                    <a:path w="80" h="43">
                      <a:moveTo>
                        <a:pt x="30" y="0"/>
                      </a:moveTo>
                      <a:lnTo>
                        <a:pt x="79" y="27"/>
                      </a:lnTo>
                      <a:lnTo>
                        <a:pt x="51" y="42"/>
                      </a:lnTo>
                      <a:lnTo>
                        <a:pt x="0" y="13"/>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0" name="Freeform 90"/>
                <p:cNvSpPr>
                  <a:spLocks/>
                </p:cNvSpPr>
                <p:nvPr/>
              </p:nvSpPr>
              <p:spPr bwMode="auto">
                <a:xfrm>
                  <a:off x="1434" y="2595"/>
                  <a:ext cx="87" cy="47"/>
                </a:xfrm>
                <a:custGeom>
                  <a:avLst/>
                  <a:gdLst>
                    <a:gd name="T0" fmla="*/ 50 w 87"/>
                    <a:gd name="T1" fmla="*/ 0 h 47"/>
                    <a:gd name="T2" fmla="*/ 86 w 87"/>
                    <a:gd name="T3" fmla="*/ 21 h 47"/>
                    <a:gd name="T4" fmla="*/ 56 w 87"/>
                    <a:gd name="T5" fmla="*/ 38 h 47"/>
                    <a:gd name="T6" fmla="*/ 52 w 87"/>
                    <a:gd name="T7" fmla="*/ 34 h 47"/>
                    <a:gd name="T8" fmla="*/ 32 w 87"/>
                    <a:gd name="T9" fmla="*/ 46 h 47"/>
                    <a:gd name="T10" fmla="*/ 0 w 87"/>
                    <a:gd name="T11" fmla="*/ 27 h 47"/>
                    <a:gd name="T12" fmla="*/ 50 w 8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87" h="47">
                      <a:moveTo>
                        <a:pt x="50" y="0"/>
                      </a:moveTo>
                      <a:lnTo>
                        <a:pt x="86" y="21"/>
                      </a:lnTo>
                      <a:lnTo>
                        <a:pt x="56" y="38"/>
                      </a:lnTo>
                      <a:lnTo>
                        <a:pt x="52" y="34"/>
                      </a:lnTo>
                      <a:lnTo>
                        <a:pt x="32" y="46"/>
                      </a:lnTo>
                      <a:lnTo>
                        <a:pt x="0" y="27"/>
                      </a:lnTo>
                      <a:lnTo>
                        <a:pt x="5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1" name="Freeform 91"/>
                <p:cNvSpPr>
                  <a:spLocks/>
                </p:cNvSpPr>
                <p:nvPr/>
              </p:nvSpPr>
              <p:spPr bwMode="auto">
                <a:xfrm>
                  <a:off x="1500" y="2619"/>
                  <a:ext cx="83" cy="47"/>
                </a:xfrm>
                <a:custGeom>
                  <a:avLst/>
                  <a:gdLst>
                    <a:gd name="T0" fmla="*/ 27 w 83"/>
                    <a:gd name="T1" fmla="*/ 0 h 47"/>
                    <a:gd name="T2" fmla="*/ 82 w 83"/>
                    <a:gd name="T3" fmla="*/ 31 h 47"/>
                    <a:gd name="T4" fmla="*/ 53 w 83"/>
                    <a:gd name="T5" fmla="*/ 46 h 47"/>
                    <a:gd name="T6" fmla="*/ 0 w 83"/>
                    <a:gd name="T7" fmla="*/ 15 h 47"/>
                    <a:gd name="T8" fmla="*/ 27 w 83"/>
                    <a:gd name="T9" fmla="*/ 0 h 47"/>
                  </a:gdLst>
                  <a:ahLst/>
                  <a:cxnLst>
                    <a:cxn ang="0">
                      <a:pos x="T0" y="T1"/>
                    </a:cxn>
                    <a:cxn ang="0">
                      <a:pos x="T2" y="T3"/>
                    </a:cxn>
                    <a:cxn ang="0">
                      <a:pos x="T4" y="T5"/>
                    </a:cxn>
                    <a:cxn ang="0">
                      <a:pos x="T6" y="T7"/>
                    </a:cxn>
                    <a:cxn ang="0">
                      <a:pos x="T8" y="T9"/>
                    </a:cxn>
                  </a:cxnLst>
                  <a:rect l="0" t="0" r="r" b="b"/>
                  <a:pathLst>
                    <a:path w="83" h="47">
                      <a:moveTo>
                        <a:pt x="27" y="0"/>
                      </a:moveTo>
                      <a:lnTo>
                        <a:pt x="82" y="31"/>
                      </a:lnTo>
                      <a:lnTo>
                        <a:pt x="53" y="46"/>
                      </a:lnTo>
                      <a:lnTo>
                        <a:pt x="0" y="15"/>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2" name="Freeform 92"/>
                <p:cNvSpPr>
                  <a:spLocks/>
                </p:cNvSpPr>
                <p:nvPr/>
              </p:nvSpPr>
              <p:spPr bwMode="auto">
                <a:xfrm>
                  <a:off x="1205" y="2448"/>
                  <a:ext cx="68" cy="35"/>
                </a:xfrm>
                <a:custGeom>
                  <a:avLst/>
                  <a:gdLst>
                    <a:gd name="T0" fmla="*/ 27 w 68"/>
                    <a:gd name="T1" fmla="*/ 0 h 35"/>
                    <a:gd name="T2" fmla="*/ 67 w 68"/>
                    <a:gd name="T3" fmla="*/ 22 h 35"/>
                    <a:gd name="T4" fmla="*/ 39 w 68"/>
                    <a:gd name="T5" fmla="*/ 34 h 35"/>
                    <a:gd name="T6" fmla="*/ 0 w 68"/>
                    <a:gd name="T7" fmla="*/ 12 h 35"/>
                    <a:gd name="T8" fmla="*/ 27 w 68"/>
                    <a:gd name="T9" fmla="*/ 0 h 35"/>
                  </a:gdLst>
                  <a:ahLst/>
                  <a:cxnLst>
                    <a:cxn ang="0">
                      <a:pos x="T0" y="T1"/>
                    </a:cxn>
                    <a:cxn ang="0">
                      <a:pos x="T2" y="T3"/>
                    </a:cxn>
                    <a:cxn ang="0">
                      <a:pos x="T4" y="T5"/>
                    </a:cxn>
                    <a:cxn ang="0">
                      <a:pos x="T6" y="T7"/>
                    </a:cxn>
                    <a:cxn ang="0">
                      <a:pos x="T8" y="T9"/>
                    </a:cxn>
                  </a:cxnLst>
                  <a:rect l="0" t="0" r="r" b="b"/>
                  <a:pathLst>
                    <a:path w="68" h="35">
                      <a:moveTo>
                        <a:pt x="27" y="0"/>
                      </a:moveTo>
                      <a:lnTo>
                        <a:pt x="67" y="22"/>
                      </a:lnTo>
                      <a:lnTo>
                        <a:pt x="39" y="34"/>
                      </a:lnTo>
                      <a:lnTo>
                        <a:pt x="0" y="12"/>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3" name="Freeform 93"/>
                <p:cNvSpPr>
                  <a:spLocks/>
                </p:cNvSpPr>
                <p:nvPr/>
              </p:nvSpPr>
              <p:spPr bwMode="auto">
                <a:xfrm>
                  <a:off x="1148" y="2415"/>
                  <a:ext cx="61" cy="30"/>
                </a:xfrm>
                <a:custGeom>
                  <a:avLst/>
                  <a:gdLst>
                    <a:gd name="T0" fmla="*/ 31 w 61"/>
                    <a:gd name="T1" fmla="*/ 0 h 30"/>
                    <a:gd name="T2" fmla="*/ 60 w 61"/>
                    <a:gd name="T3" fmla="*/ 17 h 30"/>
                    <a:gd name="T4" fmla="*/ 31 w 61"/>
                    <a:gd name="T5" fmla="*/ 29 h 30"/>
                    <a:gd name="T6" fmla="*/ 0 w 61"/>
                    <a:gd name="T7" fmla="*/ 11 h 30"/>
                    <a:gd name="T8" fmla="*/ 31 w 61"/>
                    <a:gd name="T9" fmla="*/ 0 h 30"/>
                  </a:gdLst>
                  <a:ahLst/>
                  <a:cxnLst>
                    <a:cxn ang="0">
                      <a:pos x="T0" y="T1"/>
                    </a:cxn>
                    <a:cxn ang="0">
                      <a:pos x="T2" y="T3"/>
                    </a:cxn>
                    <a:cxn ang="0">
                      <a:pos x="T4" y="T5"/>
                    </a:cxn>
                    <a:cxn ang="0">
                      <a:pos x="T6" y="T7"/>
                    </a:cxn>
                    <a:cxn ang="0">
                      <a:pos x="T8" y="T9"/>
                    </a:cxn>
                  </a:cxnLst>
                  <a:rect l="0" t="0" r="r" b="b"/>
                  <a:pathLst>
                    <a:path w="61" h="30">
                      <a:moveTo>
                        <a:pt x="31" y="0"/>
                      </a:moveTo>
                      <a:lnTo>
                        <a:pt x="60" y="17"/>
                      </a:lnTo>
                      <a:lnTo>
                        <a:pt x="31" y="29"/>
                      </a:lnTo>
                      <a:lnTo>
                        <a:pt x="0" y="11"/>
                      </a:lnTo>
                      <a:lnTo>
                        <a:pt x="3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4" name="Freeform 94"/>
                <p:cNvSpPr>
                  <a:spLocks/>
                </p:cNvSpPr>
                <p:nvPr/>
              </p:nvSpPr>
              <p:spPr bwMode="auto">
                <a:xfrm>
                  <a:off x="1111" y="2435"/>
                  <a:ext cx="54" cy="26"/>
                </a:xfrm>
                <a:custGeom>
                  <a:avLst/>
                  <a:gdLst>
                    <a:gd name="T0" fmla="*/ 27 w 54"/>
                    <a:gd name="T1" fmla="*/ 0 h 26"/>
                    <a:gd name="T2" fmla="*/ 53 w 54"/>
                    <a:gd name="T3" fmla="*/ 15 h 26"/>
                    <a:gd name="T4" fmla="*/ 26 w 54"/>
                    <a:gd name="T5" fmla="*/ 25 h 26"/>
                    <a:gd name="T6" fmla="*/ 0 w 54"/>
                    <a:gd name="T7" fmla="*/ 9 h 26"/>
                    <a:gd name="T8" fmla="*/ 27 w 54"/>
                    <a:gd name="T9" fmla="*/ 0 h 26"/>
                  </a:gdLst>
                  <a:ahLst/>
                  <a:cxnLst>
                    <a:cxn ang="0">
                      <a:pos x="T0" y="T1"/>
                    </a:cxn>
                    <a:cxn ang="0">
                      <a:pos x="T2" y="T3"/>
                    </a:cxn>
                    <a:cxn ang="0">
                      <a:pos x="T4" y="T5"/>
                    </a:cxn>
                    <a:cxn ang="0">
                      <a:pos x="T6" y="T7"/>
                    </a:cxn>
                    <a:cxn ang="0">
                      <a:pos x="T8" y="T9"/>
                    </a:cxn>
                  </a:cxnLst>
                  <a:rect l="0" t="0" r="r" b="b"/>
                  <a:pathLst>
                    <a:path w="54" h="26">
                      <a:moveTo>
                        <a:pt x="27" y="0"/>
                      </a:moveTo>
                      <a:lnTo>
                        <a:pt x="53" y="15"/>
                      </a:lnTo>
                      <a:lnTo>
                        <a:pt x="26" y="25"/>
                      </a:lnTo>
                      <a:lnTo>
                        <a:pt x="0" y="9"/>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5" name="Freeform 95"/>
                <p:cNvSpPr>
                  <a:spLocks/>
                </p:cNvSpPr>
                <p:nvPr/>
              </p:nvSpPr>
              <p:spPr bwMode="auto">
                <a:xfrm>
                  <a:off x="1143" y="2454"/>
                  <a:ext cx="48" cy="26"/>
                </a:xfrm>
                <a:custGeom>
                  <a:avLst/>
                  <a:gdLst>
                    <a:gd name="T0" fmla="*/ 27 w 48"/>
                    <a:gd name="T1" fmla="*/ 0 h 26"/>
                    <a:gd name="T2" fmla="*/ 47 w 48"/>
                    <a:gd name="T3" fmla="*/ 13 h 26"/>
                    <a:gd name="T4" fmla="*/ 24 w 48"/>
                    <a:gd name="T5" fmla="*/ 25 h 26"/>
                    <a:gd name="T6" fmla="*/ 0 w 48"/>
                    <a:gd name="T7" fmla="*/ 11 h 26"/>
                    <a:gd name="T8" fmla="*/ 27 w 48"/>
                    <a:gd name="T9" fmla="*/ 0 h 26"/>
                  </a:gdLst>
                  <a:ahLst/>
                  <a:cxnLst>
                    <a:cxn ang="0">
                      <a:pos x="T0" y="T1"/>
                    </a:cxn>
                    <a:cxn ang="0">
                      <a:pos x="T2" y="T3"/>
                    </a:cxn>
                    <a:cxn ang="0">
                      <a:pos x="T4" y="T5"/>
                    </a:cxn>
                    <a:cxn ang="0">
                      <a:pos x="T6" y="T7"/>
                    </a:cxn>
                    <a:cxn ang="0">
                      <a:pos x="T8" y="T9"/>
                    </a:cxn>
                  </a:cxnLst>
                  <a:rect l="0" t="0" r="r" b="b"/>
                  <a:pathLst>
                    <a:path w="48" h="26">
                      <a:moveTo>
                        <a:pt x="27" y="0"/>
                      </a:moveTo>
                      <a:lnTo>
                        <a:pt x="47" y="13"/>
                      </a:lnTo>
                      <a:lnTo>
                        <a:pt x="24" y="25"/>
                      </a:lnTo>
                      <a:lnTo>
                        <a:pt x="0" y="11"/>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6" name="Freeform 96"/>
                <p:cNvSpPr>
                  <a:spLocks/>
                </p:cNvSpPr>
                <p:nvPr/>
              </p:nvSpPr>
              <p:spPr bwMode="auto">
                <a:xfrm>
                  <a:off x="1089" y="2422"/>
                  <a:ext cx="43" cy="19"/>
                </a:xfrm>
                <a:custGeom>
                  <a:avLst/>
                  <a:gdLst>
                    <a:gd name="T0" fmla="*/ 27 w 43"/>
                    <a:gd name="T1" fmla="*/ 0 h 19"/>
                    <a:gd name="T2" fmla="*/ 42 w 43"/>
                    <a:gd name="T3" fmla="*/ 8 h 19"/>
                    <a:gd name="T4" fmla="*/ 15 w 43"/>
                    <a:gd name="T5" fmla="*/ 18 h 19"/>
                    <a:gd name="T6" fmla="*/ 0 w 43"/>
                    <a:gd name="T7" fmla="*/ 9 h 19"/>
                    <a:gd name="T8" fmla="*/ 27 w 43"/>
                    <a:gd name="T9" fmla="*/ 0 h 19"/>
                  </a:gdLst>
                  <a:ahLst/>
                  <a:cxnLst>
                    <a:cxn ang="0">
                      <a:pos x="T0" y="T1"/>
                    </a:cxn>
                    <a:cxn ang="0">
                      <a:pos x="T2" y="T3"/>
                    </a:cxn>
                    <a:cxn ang="0">
                      <a:pos x="T4" y="T5"/>
                    </a:cxn>
                    <a:cxn ang="0">
                      <a:pos x="T6" y="T7"/>
                    </a:cxn>
                    <a:cxn ang="0">
                      <a:pos x="T8" y="T9"/>
                    </a:cxn>
                  </a:cxnLst>
                  <a:rect l="0" t="0" r="r" b="b"/>
                  <a:pathLst>
                    <a:path w="43" h="19">
                      <a:moveTo>
                        <a:pt x="27" y="0"/>
                      </a:moveTo>
                      <a:lnTo>
                        <a:pt x="42" y="8"/>
                      </a:lnTo>
                      <a:lnTo>
                        <a:pt x="15" y="18"/>
                      </a:lnTo>
                      <a:lnTo>
                        <a:pt x="0" y="9"/>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7" name="Freeform 97"/>
                <p:cNvSpPr>
                  <a:spLocks/>
                </p:cNvSpPr>
                <p:nvPr/>
              </p:nvSpPr>
              <p:spPr bwMode="auto">
                <a:xfrm>
                  <a:off x="1537" y="2597"/>
                  <a:ext cx="83" cy="48"/>
                </a:xfrm>
                <a:custGeom>
                  <a:avLst/>
                  <a:gdLst>
                    <a:gd name="T0" fmla="*/ 27 w 83"/>
                    <a:gd name="T1" fmla="*/ 0 h 48"/>
                    <a:gd name="T2" fmla="*/ 82 w 83"/>
                    <a:gd name="T3" fmla="*/ 32 h 48"/>
                    <a:gd name="T4" fmla="*/ 52 w 83"/>
                    <a:gd name="T5" fmla="*/ 47 h 48"/>
                    <a:gd name="T6" fmla="*/ 0 w 83"/>
                    <a:gd name="T7" fmla="*/ 16 h 48"/>
                    <a:gd name="T8" fmla="*/ 27 w 83"/>
                    <a:gd name="T9" fmla="*/ 0 h 48"/>
                  </a:gdLst>
                  <a:ahLst/>
                  <a:cxnLst>
                    <a:cxn ang="0">
                      <a:pos x="T0" y="T1"/>
                    </a:cxn>
                    <a:cxn ang="0">
                      <a:pos x="T2" y="T3"/>
                    </a:cxn>
                    <a:cxn ang="0">
                      <a:pos x="T4" y="T5"/>
                    </a:cxn>
                    <a:cxn ang="0">
                      <a:pos x="T6" y="T7"/>
                    </a:cxn>
                    <a:cxn ang="0">
                      <a:pos x="T8" y="T9"/>
                    </a:cxn>
                  </a:cxnLst>
                  <a:rect l="0" t="0" r="r" b="b"/>
                  <a:pathLst>
                    <a:path w="83" h="48">
                      <a:moveTo>
                        <a:pt x="27" y="0"/>
                      </a:moveTo>
                      <a:lnTo>
                        <a:pt x="82" y="32"/>
                      </a:lnTo>
                      <a:lnTo>
                        <a:pt x="52" y="47"/>
                      </a:lnTo>
                      <a:lnTo>
                        <a:pt x="0" y="16"/>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8" name="Freeform 98"/>
                <p:cNvSpPr>
                  <a:spLocks/>
                </p:cNvSpPr>
                <p:nvPr/>
              </p:nvSpPr>
              <p:spPr bwMode="auto">
                <a:xfrm>
                  <a:off x="1576" y="2578"/>
                  <a:ext cx="82" cy="44"/>
                </a:xfrm>
                <a:custGeom>
                  <a:avLst/>
                  <a:gdLst>
                    <a:gd name="T0" fmla="*/ 27 w 82"/>
                    <a:gd name="T1" fmla="*/ 0 h 44"/>
                    <a:gd name="T2" fmla="*/ 81 w 82"/>
                    <a:gd name="T3" fmla="*/ 30 h 44"/>
                    <a:gd name="T4" fmla="*/ 53 w 82"/>
                    <a:gd name="T5" fmla="*/ 43 h 44"/>
                    <a:gd name="T6" fmla="*/ 0 w 82"/>
                    <a:gd name="T7" fmla="*/ 14 h 44"/>
                    <a:gd name="T8" fmla="*/ 27 w 82"/>
                    <a:gd name="T9" fmla="*/ 0 h 44"/>
                  </a:gdLst>
                  <a:ahLst/>
                  <a:cxnLst>
                    <a:cxn ang="0">
                      <a:pos x="T0" y="T1"/>
                    </a:cxn>
                    <a:cxn ang="0">
                      <a:pos x="T2" y="T3"/>
                    </a:cxn>
                    <a:cxn ang="0">
                      <a:pos x="T4" y="T5"/>
                    </a:cxn>
                    <a:cxn ang="0">
                      <a:pos x="T6" y="T7"/>
                    </a:cxn>
                    <a:cxn ang="0">
                      <a:pos x="T8" y="T9"/>
                    </a:cxn>
                  </a:cxnLst>
                  <a:rect l="0" t="0" r="r" b="b"/>
                  <a:pathLst>
                    <a:path w="82" h="44">
                      <a:moveTo>
                        <a:pt x="27" y="0"/>
                      </a:moveTo>
                      <a:lnTo>
                        <a:pt x="81" y="30"/>
                      </a:lnTo>
                      <a:lnTo>
                        <a:pt x="53" y="43"/>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79" name="Freeform 99"/>
                <p:cNvSpPr>
                  <a:spLocks/>
                </p:cNvSpPr>
                <p:nvPr/>
              </p:nvSpPr>
              <p:spPr bwMode="auto">
                <a:xfrm>
                  <a:off x="1615" y="2556"/>
                  <a:ext cx="81" cy="44"/>
                </a:xfrm>
                <a:custGeom>
                  <a:avLst/>
                  <a:gdLst>
                    <a:gd name="T0" fmla="*/ 26 w 81"/>
                    <a:gd name="T1" fmla="*/ 0 h 44"/>
                    <a:gd name="T2" fmla="*/ 80 w 81"/>
                    <a:gd name="T3" fmla="*/ 29 h 44"/>
                    <a:gd name="T4" fmla="*/ 51 w 81"/>
                    <a:gd name="T5" fmla="*/ 43 h 44"/>
                    <a:gd name="T6" fmla="*/ 0 w 81"/>
                    <a:gd name="T7" fmla="*/ 15 h 44"/>
                    <a:gd name="T8" fmla="*/ 26 w 81"/>
                    <a:gd name="T9" fmla="*/ 0 h 44"/>
                  </a:gdLst>
                  <a:ahLst/>
                  <a:cxnLst>
                    <a:cxn ang="0">
                      <a:pos x="T0" y="T1"/>
                    </a:cxn>
                    <a:cxn ang="0">
                      <a:pos x="T2" y="T3"/>
                    </a:cxn>
                    <a:cxn ang="0">
                      <a:pos x="T4" y="T5"/>
                    </a:cxn>
                    <a:cxn ang="0">
                      <a:pos x="T6" y="T7"/>
                    </a:cxn>
                    <a:cxn ang="0">
                      <a:pos x="T8" y="T9"/>
                    </a:cxn>
                  </a:cxnLst>
                  <a:rect l="0" t="0" r="r" b="b"/>
                  <a:pathLst>
                    <a:path w="81" h="44">
                      <a:moveTo>
                        <a:pt x="26" y="0"/>
                      </a:moveTo>
                      <a:lnTo>
                        <a:pt x="80" y="29"/>
                      </a:lnTo>
                      <a:lnTo>
                        <a:pt x="51" y="43"/>
                      </a:lnTo>
                      <a:lnTo>
                        <a:pt x="0" y="15"/>
                      </a:lnTo>
                      <a:lnTo>
                        <a:pt x="26"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0" name="Freeform 100"/>
                <p:cNvSpPr>
                  <a:spLocks/>
                </p:cNvSpPr>
                <p:nvPr/>
              </p:nvSpPr>
              <p:spPr bwMode="auto">
                <a:xfrm>
                  <a:off x="1503" y="2580"/>
                  <a:ext cx="55" cy="29"/>
                </a:xfrm>
                <a:custGeom>
                  <a:avLst/>
                  <a:gdLst>
                    <a:gd name="T0" fmla="*/ 29 w 55"/>
                    <a:gd name="T1" fmla="*/ 0 h 29"/>
                    <a:gd name="T2" fmla="*/ 54 w 55"/>
                    <a:gd name="T3" fmla="*/ 14 h 29"/>
                    <a:gd name="T4" fmla="*/ 27 w 55"/>
                    <a:gd name="T5" fmla="*/ 28 h 29"/>
                    <a:gd name="T6" fmla="*/ 0 w 55"/>
                    <a:gd name="T7" fmla="*/ 14 h 29"/>
                    <a:gd name="T8" fmla="*/ 29 w 55"/>
                    <a:gd name="T9" fmla="*/ 0 h 29"/>
                  </a:gdLst>
                  <a:ahLst/>
                  <a:cxnLst>
                    <a:cxn ang="0">
                      <a:pos x="T0" y="T1"/>
                    </a:cxn>
                    <a:cxn ang="0">
                      <a:pos x="T2" y="T3"/>
                    </a:cxn>
                    <a:cxn ang="0">
                      <a:pos x="T4" y="T5"/>
                    </a:cxn>
                    <a:cxn ang="0">
                      <a:pos x="T6" y="T7"/>
                    </a:cxn>
                    <a:cxn ang="0">
                      <a:pos x="T8" y="T9"/>
                    </a:cxn>
                  </a:cxnLst>
                  <a:rect l="0" t="0" r="r" b="b"/>
                  <a:pathLst>
                    <a:path w="55" h="29">
                      <a:moveTo>
                        <a:pt x="29" y="0"/>
                      </a:moveTo>
                      <a:lnTo>
                        <a:pt x="54" y="14"/>
                      </a:lnTo>
                      <a:lnTo>
                        <a:pt x="27" y="28"/>
                      </a:lnTo>
                      <a:lnTo>
                        <a:pt x="0" y="14"/>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1" name="Freeform 101"/>
                <p:cNvSpPr>
                  <a:spLocks/>
                </p:cNvSpPr>
                <p:nvPr/>
              </p:nvSpPr>
              <p:spPr bwMode="auto">
                <a:xfrm>
                  <a:off x="1545" y="2560"/>
                  <a:ext cx="51" cy="28"/>
                </a:xfrm>
                <a:custGeom>
                  <a:avLst/>
                  <a:gdLst>
                    <a:gd name="T0" fmla="*/ 25 w 51"/>
                    <a:gd name="T1" fmla="*/ 0 h 28"/>
                    <a:gd name="T2" fmla="*/ 50 w 51"/>
                    <a:gd name="T3" fmla="*/ 13 h 28"/>
                    <a:gd name="T4" fmla="*/ 23 w 51"/>
                    <a:gd name="T5" fmla="*/ 27 h 28"/>
                    <a:gd name="T6" fmla="*/ 0 w 51"/>
                    <a:gd name="T7" fmla="*/ 13 h 28"/>
                    <a:gd name="T8" fmla="*/ 25 w 51"/>
                    <a:gd name="T9" fmla="*/ 0 h 28"/>
                  </a:gdLst>
                  <a:ahLst/>
                  <a:cxnLst>
                    <a:cxn ang="0">
                      <a:pos x="T0" y="T1"/>
                    </a:cxn>
                    <a:cxn ang="0">
                      <a:pos x="T2" y="T3"/>
                    </a:cxn>
                    <a:cxn ang="0">
                      <a:pos x="T4" y="T5"/>
                    </a:cxn>
                    <a:cxn ang="0">
                      <a:pos x="T6" y="T7"/>
                    </a:cxn>
                    <a:cxn ang="0">
                      <a:pos x="T8" y="T9"/>
                    </a:cxn>
                  </a:cxnLst>
                  <a:rect l="0" t="0" r="r" b="b"/>
                  <a:pathLst>
                    <a:path w="51" h="28">
                      <a:moveTo>
                        <a:pt x="25" y="0"/>
                      </a:moveTo>
                      <a:lnTo>
                        <a:pt x="50" y="13"/>
                      </a:lnTo>
                      <a:lnTo>
                        <a:pt x="23" y="27"/>
                      </a:lnTo>
                      <a:lnTo>
                        <a:pt x="0" y="13"/>
                      </a:lnTo>
                      <a:lnTo>
                        <a:pt x="25"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2" name="Freeform 102"/>
                <p:cNvSpPr>
                  <a:spLocks/>
                </p:cNvSpPr>
                <p:nvPr/>
              </p:nvSpPr>
              <p:spPr bwMode="auto">
                <a:xfrm>
                  <a:off x="1582" y="2539"/>
                  <a:ext cx="52" cy="28"/>
                </a:xfrm>
                <a:custGeom>
                  <a:avLst/>
                  <a:gdLst>
                    <a:gd name="T0" fmla="*/ 27 w 52"/>
                    <a:gd name="T1" fmla="*/ 0 h 28"/>
                    <a:gd name="T2" fmla="*/ 51 w 52"/>
                    <a:gd name="T3" fmla="*/ 13 h 28"/>
                    <a:gd name="T4" fmla="*/ 24 w 52"/>
                    <a:gd name="T5" fmla="*/ 27 h 28"/>
                    <a:gd name="T6" fmla="*/ 0 w 52"/>
                    <a:gd name="T7" fmla="*/ 14 h 28"/>
                    <a:gd name="T8" fmla="*/ 27 w 52"/>
                    <a:gd name="T9" fmla="*/ 0 h 28"/>
                  </a:gdLst>
                  <a:ahLst/>
                  <a:cxnLst>
                    <a:cxn ang="0">
                      <a:pos x="T0" y="T1"/>
                    </a:cxn>
                    <a:cxn ang="0">
                      <a:pos x="T2" y="T3"/>
                    </a:cxn>
                    <a:cxn ang="0">
                      <a:pos x="T4" y="T5"/>
                    </a:cxn>
                    <a:cxn ang="0">
                      <a:pos x="T6" y="T7"/>
                    </a:cxn>
                    <a:cxn ang="0">
                      <a:pos x="T8" y="T9"/>
                    </a:cxn>
                  </a:cxnLst>
                  <a:rect l="0" t="0" r="r" b="b"/>
                  <a:pathLst>
                    <a:path w="52" h="28">
                      <a:moveTo>
                        <a:pt x="27" y="0"/>
                      </a:moveTo>
                      <a:lnTo>
                        <a:pt x="51" y="13"/>
                      </a:lnTo>
                      <a:lnTo>
                        <a:pt x="24" y="27"/>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3" name="Freeform 103"/>
                <p:cNvSpPr>
                  <a:spLocks/>
                </p:cNvSpPr>
                <p:nvPr/>
              </p:nvSpPr>
              <p:spPr bwMode="auto">
                <a:xfrm>
                  <a:off x="1621" y="2519"/>
                  <a:ext cx="51" cy="25"/>
                </a:xfrm>
                <a:custGeom>
                  <a:avLst/>
                  <a:gdLst>
                    <a:gd name="T0" fmla="*/ 27 w 51"/>
                    <a:gd name="T1" fmla="*/ 0 h 25"/>
                    <a:gd name="T2" fmla="*/ 50 w 51"/>
                    <a:gd name="T3" fmla="*/ 11 h 25"/>
                    <a:gd name="T4" fmla="*/ 24 w 51"/>
                    <a:gd name="T5" fmla="*/ 24 h 25"/>
                    <a:gd name="T6" fmla="*/ 0 w 51"/>
                    <a:gd name="T7" fmla="*/ 13 h 25"/>
                    <a:gd name="T8" fmla="*/ 27 w 51"/>
                    <a:gd name="T9" fmla="*/ 0 h 25"/>
                  </a:gdLst>
                  <a:ahLst/>
                  <a:cxnLst>
                    <a:cxn ang="0">
                      <a:pos x="T0" y="T1"/>
                    </a:cxn>
                    <a:cxn ang="0">
                      <a:pos x="T2" y="T3"/>
                    </a:cxn>
                    <a:cxn ang="0">
                      <a:pos x="T4" y="T5"/>
                    </a:cxn>
                    <a:cxn ang="0">
                      <a:pos x="T6" y="T7"/>
                    </a:cxn>
                    <a:cxn ang="0">
                      <a:pos x="T8" y="T9"/>
                    </a:cxn>
                  </a:cxnLst>
                  <a:rect l="0" t="0" r="r" b="b"/>
                  <a:pathLst>
                    <a:path w="51" h="25">
                      <a:moveTo>
                        <a:pt x="27" y="0"/>
                      </a:moveTo>
                      <a:lnTo>
                        <a:pt x="50" y="11"/>
                      </a:lnTo>
                      <a:lnTo>
                        <a:pt x="24" y="24"/>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4" name="Freeform 104"/>
                <p:cNvSpPr>
                  <a:spLocks/>
                </p:cNvSpPr>
                <p:nvPr/>
              </p:nvSpPr>
              <p:spPr bwMode="auto">
                <a:xfrm>
                  <a:off x="1656" y="2503"/>
                  <a:ext cx="44" cy="23"/>
                </a:xfrm>
                <a:custGeom>
                  <a:avLst/>
                  <a:gdLst>
                    <a:gd name="T0" fmla="*/ 20 w 44"/>
                    <a:gd name="T1" fmla="*/ 0 h 23"/>
                    <a:gd name="T2" fmla="*/ 43 w 44"/>
                    <a:gd name="T3" fmla="*/ 11 h 23"/>
                    <a:gd name="T4" fmla="*/ 23 w 44"/>
                    <a:gd name="T5" fmla="*/ 22 h 23"/>
                    <a:gd name="T6" fmla="*/ 0 w 44"/>
                    <a:gd name="T7" fmla="*/ 10 h 23"/>
                    <a:gd name="T8" fmla="*/ 20 w 44"/>
                    <a:gd name="T9" fmla="*/ 0 h 23"/>
                  </a:gdLst>
                  <a:ahLst/>
                  <a:cxnLst>
                    <a:cxn ang="0">
                      <a:pos x="T0" y="T1"/>
                    </a:cxn>
                    <a:cxn ang="0">
                      <a:pos x="T2" y="T3"/>
                    </a:cxn>
                    <a:cxn ang="0">
                      <a:pos x="T4" y="T5"/>
                    </a:cxn>
                    <a:cxn ang="0">
                      <a:pos x="T6" y="T7"/>
                    </a:cxn>
                    <a:cxn ang="0">
                      <a:pos x="T8" y="T9"/>
                    </a:cxn>
                  </a:cxnLst>
                  <a:rect l="0" t="0" r="r" b="b"/>
                  <a:pathLst>
                    <a:path w="44" h="23">
                      <a:moveTo>
                        <a:pt x="20" y="0"/>
                      </a:moveTo>
                      <a:lnTo>
                        <a:pt x="43" y="11"/>
                      </a:lnTo>
                      <a:lnTo>
                        <a:pt x="23" y="22"/>
                      </a:lnTo>
                      <a:lnTo>
                        <a:pt x="0" y="10"/>
                      </a:lnTo>
                      <a:lnTo>
                        <a:pt x="2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5" name="Freeform 105"/>
                <p:cNvSpPr>
                  <a:spLocks/>
                </p:cNvSpPr>
                <p:nvPr/>
              </p:nvSpPr>
              <p:spPr bwMode="auto">
                <a:xfrm>
                  <a:off x="1686" y="2519"/>
                  <a:ext cx="45" cy="23"/>
                </a:xfrm>
                <a:custGeom>
                  <a:avLst/>
                  <a:gdLst>
                    <a:gd name="T0" fmla="*/ 20 w 45"/>
                    <a:gd name="T1" fmla="*/ 0 h 23"/>
                    <a:gd name="T2" fmla="*/ 44 w 45"/>
                    <a:gd name="T3" fmla="*/ 11 h 23"/>
                    <a:gd name="T4" fmla="*/ 23 w 45"/>
                    <a:gd name="T5" fmla="*/ 22 h 23"/>
                    <a:gd name="T6" fmla="*/ 0 w 45"/>
                    <a:gd name="T7" fmla="*/ 11 h 23"/>
                    <a:gd name="T8" fmla="*/ 20 w 45"/>
                    <a:gd name="T9" fmla="*/ 0 h 23"/>
                  </a:gdLst>
                  <a:ahLst/>
                  <a:cxnLst>
                    <a:cxn ang="0">
                      <a:pos x="T0" y="T1"/>
                    </a:cxn>
                    <a:cxn ang="0">
                      <a:pos x="T2" y="T3"/>
                    </a:cxn>
                    <a:cxn ang="0">
                      <a:pos x="T4" y="T5"/>
                    </a:cxn>
                    <a:cxn ang="0">
                      <a:pos x="T6" y="T7"/>
                    </a:cxn>
                    <a:cxn ang="0">
                      <a:pos x="T8" y="T9"/>
                    </a:cxn>
                  </a:cxnLst>
                  <a:rect l="0" t="0" r="r" b="b"/>
                  <a:pathLst>
                    <a:path w="45" h="23">
                      <a:moveTo>
                        <a:pt x="20" y="0"/>
                      </a:moveTo>
                      <a:lnTo>
                        <a:pt x="44" y="11"/>
                      </a:lnTo>
                      <a:lnTo>
                        <a:pt x="23" y="22"/>
                      </a:lnTo>
                      <a:lnTo>
                        <a:pt x="0" y="11"/>
                      </a:lnTo>
                      <a:lnTo>
                        <a:pt x="2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6" name="Freeform 106"/>
                <p:cNvSpPr>
                  <a:spLocks/>
                </p:cNvSpPr>
                <p:nvPr/>
              </p:nvSpPr>
              <p:spPr bwMode="auto">
                <a:xfrm>
                  <a:off x="1651" y="2535"/>
                  <a:ext cx="52" cy="26"/>
                </a:xfrm>
                <a:custGeom>
                  <a:avLst/>
                  <a:gdLst>
                    <a:gd name="T0" fmla="*/ 27 w 52"/>
                    <a:gd name="T1" fmla="*/ 0 h 26"/>
                    <a:gd name="T2" fmla="*/ 51 w 52"/>
                    <a:gd name="T3" fmla="*/ 12 h 26"/>
                    <a:gd name="T4" fmla="*/ 24 w 52"/>
                    <a:gd name="T5" fmla="*/ 25 h 26"/>
                    <a:gd name="T6" fmla="*/ 0 w 52"/>
                    <a:gd name="T7" fmla="*/ 13 h 26"/>
                    <a:gd name="T8" fmla="*/ 27 w 52"/>
                    <a:gd name="T9" fmla="*/ 0 h 26"/>
                  </a:gdLst>
                  <a:ahLst/>
                  <a:cxnLst>
                    <a:cxn ang="0">
                      <a:pos x="T0" y="T1"/>
                    </a:cxn>
                    <a:cxn ang="0">
                      <a:pos x="T2" y="T3"/>
                    </a:cxn>
                    <a:cxn ang="0">
                      <a:pos x="T4" y="T5"/>
                    </a:cxn>
                    <a:cxn ang="0">
                      <a:pos x="T6" y="T7"/>
                    </a:cxn>
                    <a:cxn ang="0">
                      <a:pos x="T8" y="T9"/>
                    </a:cxn>
                  </a:cxnLst>
                  <a:rect l="0" t="0" r="r" b="b"/>
                  <a:pathLst>
                    <a:path w="52" h="26">
                      <a:moveTo>
                        <a:pt x="27" y="0"/>
                      </a:moveTo>
                      <a:lnTo>
                        <a:pt x="51" y="12"/>
                      </a:lnTo>
                      <a:lnTo>
                        <a:pt x="24" y="25"/>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7" name="Freeform 107"/>
                <p:cNvSpPr>
                  <a:spLocks/>
                </p:cNvSpPr>
                <p:nvPr/>
              </p:nvSpPr>
              <p:spPr bwMode="auto">
                <a:xfrm>
                  <a:off x="1717" y="2535"/>
                  <a:ext cx="45" cy="25"/>
                </a:xfrm>
                <a:custGeom>
                  <a:avLst/>
                  <a:gdLst>
                    <a:gd name="T0" fmla="*/ 21 w 45"/>
                    <a:gd name="T1" fmla="*/ 0 h 25"/>
                    <a:gd name="T2" fmla="*/ 44 w 45"/>
                    <a:gd name="T3" fmla="*/ 12 h 25"/>
                    <a:gd name="T4" fmla="*/ 23 w 45"/>
                    <a:gd name="T5" fmla="*/ 24 h 25"/>
                    <a:gd name="T6" fmla="*/ 0 w 45"/>
                    <a:gd name="T7" fmla="*/ 12 h 25"/>
                    <a:gd name="T8" fmla="*/ 21 w 45"/>
                    <a:gd name="T9" fmla="*/ 0 h 25"/>
                  </a:gdLst>
                  <a:ahLst/>
                  <a:cxnLst>
                    <a:cxn ang="0">
                      <a:pos x="T0" y="T1"/>
                    </a:cxn>
                    <a:cxn ang="0">
                      <a:pos x="T2" y="T3"/>
                    </a:cxn>
                    <a:cxn ang="0">
                      <a:pos x="T4" y="T5"/>
                    </a:cxn>
                    <a:cxn ang="0">
                      <a:pos x="T6" y="T7"/>
                    </a:cxn>
                    <a:cxn ang="0">
                      <a:pos x="T8" y="T9"/>
                    </a:cxn>
                  </a:cxnLst>
                  <a:rect l="0" t="0" r="r" b="b"/>
                  <a:pathLst>
                    <a:path w="45" h="25">
                      <a:moveTo>
                        <a:pt x="21" y="0"/>
                      </a:moveTo>
                      <a:lnTo>
                        <a:pt x="44" y="12"/>
                      </a:lnTo>
                      <a:lnTo>
                        <a:pt x="23" y="24"/>
                      </a:lnTo>
                      <a:lnTo>
                        <a:pt x="0" y="12"/>
                      </a:lnTo>
                      <a:lnTo>
                        <a:pt x="2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8" name="Freeform 108"/>
                <p:cNvSpPr>
                  <a:spLocks/>
                </p:cNvSpPr>
                <p:nvPr/>
              </p:nvSpPr>
              <p:spPr bwMode="auto">
                <a:xfrm>
                  <a:off x="1682" y="2551"/>
                  <a:ext cx="52" cy="28"/>
                </a:xfrm>
                <a:custGeom>
                  <a:avLst/>
                  <a:gdLst>
                    <a:gd name="T0" fmla="*/ 27 w 52"/>
                    <a:gd name="T1" fmla="*/ 0 h 28"/>
                    <a:gd name="T2" fmla="*/ 51 w 52"/>
                    <a:gd name="T3" fmla="*/ 13 h 28"/>
                    <a:gd name="T4" fmla="*/ 24 w 52"/>
                    <a:gd name="T5" fmla="*/ 27 h 28"/>
                    <a:gd name="T6" fmla="*/ 0 w 52"/>
                    <a:gd name="T7" fmla="*/ 14 h 28"/>
                    <a:gd name="T8" fmla="*/ 27 w 52"/>
                    <a:gd name="T9" fmla="*/ 0 h 28"/>
                  </a:gdLst>
                  <a:ahLst/>
                  <a:cxnLst>
                    <a:cxn ang="0">
                      <a:pos x="T0" y="T1"/>
                    </a:cxn>
                    <a:cxn ang="0">
                      <a:pos x="T2" y="T3"/>
                    </a:cxn>
                    <a:cxn ang="0">
                      <a:pos x="T4" y="T5"/>
                    </a:cxn>
                    <a:cxn ang="0">
                      <a:pos x="T6" y="T7"/>
                    </a:cxn>
                    <a:cxn ang="0">
                      <a:pos x="T8" y="T9"/>
                    </a:cxn>
                  </a:cxnLst>
                  <a:rect l="0" t="0" r="r" b="b"/>
                  <a:pathLst>
                    <a:path w="52" h="28">
                      <a:moveTo>
                        <a:pt x="27" y="0"/>
                      </a:moveTo>
                      <a:lnTo>
                        <a:pt x="51" y="13"/>
                      </a:lnTo>
                      <a:lnTo>
                        <a:pt x="24" y="27"/>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9" name="Freeform 109"/>
                <p:cNvSpPr>
                  <a:spLocks/>
                </p:cNvSpPr>
                <p:nvPr/>
              </p:nvSpPr>
              <p:spPr bwMode="auto">
                <a:xfrm>
                  <a:off x="1511" y="2541"/>
                  <a:ext cx="53" cy="28"/>
                </a:xfrm>
                <a:custGeom>
                  <a:avLst/>
                  <a:gdLst>
                    <a:gd name="T0" fmla="*/ 27 w 53"/>
                    <a:gd name="T1" fmla="*/ 0 h 28"/>
                    <a:gd name="T2" fmla="*/ 52 w 53"/>
                    <a:gd name="T3" fmla="*/ 13 h 28"/>
                    <a:gd name="T4" fmla="*/ 26 w 53"/>
                    <a:gd name="T5" fmla="*/ 27 h 28"/>
                    <a:gd name="T6" fmla="*/ 0 w 53"/>
                    <a:gd name="T7" fmla="*/ 13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6" y="27"/>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0" name="Freeform 110"/>
                <p:cNvSpPr>
                  <a:spLocks/>
                </p:cNvSpPr>
                <p:nvPr/>
              </p:nvSpPr>
              <p:spPr bwMode="auto">
                <a:xfrm>
                  <a:off x="1550" y="2521"/>
                  <a:ext cx="53" cy="28"/>
                </a:xfrm>
                <a:custGeom>
                  <a:avLst/>
                  <a:gdLst>
                    <a:gd name="T0" fmla="*/ 27 w 53"/>
                    <a:gd name="T1" fmla="*/ 0 h 28"/>
                    <a:gd name="T2" fmla="*/ 52 w 53"/>
                    <a:gd name="T3" fmla="*/ 13 h 28"/>
                    <a:gd name="T4" fmla="*/ 25 w 53"/>
                    <a:gd name="T5" fmla="*/ 27 h 28"/>
                    <a:gd name="T6" fmla="*/ 0 w 53"/>
                    <a:gd name="T7" fmla="*/ 13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5" y="27"/>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1" name="Freeform 111"/>
                <p:cNvSpPr>
                  <a:spLocks/>
                </p:cNvSpPr>
                <p:nvPr/>
              </p:nvSpPr>
              <p:spPr bwMode="auto">
                <a:xfrm>
                  <a:off x="1590" y="2501"/>
                  <a:ext cx="51" cy="27"/>
                </a:xfrm>
                <a:custGeom>
                  <a:avLst/>
                  <a:gdLst>
                    <a:gd name="T0" fmla="*/ 27 w 51"/>
                    <a:gd name="T1" fmla="*/ 0 h 27"/>
                    <a:gd name="T2" fmla="*/ 50 w 51"/>
                    <a:gd name="T3" fmla="*/ 12 h 27"/>
                    <a:gd name="T4" fmla="*/ 23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3" y="26"/>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2" name="Freeform 112"/>
                <p:cNvSpPr>
                  <a:spLocks/>
                </p:cNvSpPr>
                <p:nvPr/>
              </p:nvSpPr>
              <p:spPr bwMode="auto">
                <a:xfrm>
                  <a:off x="1627" y="2487"/>
                  <a:ext cx="42" cy="22"/>
                </a:xfrm>
                <a:custGeom>
                  <a:avLst/>
                  <a:gdLst>
                    <a:gd name="T0" fmla="*/ 18 w 42"/>
                    <a:gd name="T1" fmla="*/ 0 h 22"/>
                    <a:gd name="T2" fmla="*/ 41 w 42"/>
                    <a:gd name="T3" fmla="*/ 11 h 22"/>
                    <a:gd name="T4" fmla="*/ 22 w 42"/>
                    <a:gd name="T5" fmla="*/ 21 h 22"/>
                    <a:gd name="T6" fmla="*/ 0 w 42"/>
                    <a:gd name="T7" fmla="*/ 10 h 22"/>
                    <a:gd name="T8" fmla="*/ 18 w 42"/>
                    <a:gd name="T9" fmla="*/ 0 h 22"/>
                  </a:gdLst>
                  <a:ahLst/>
                  <a:cxnLst>
                    <a:cxn ang="0">
                      <a:pos x="T0" y="T1"/>
                    </a:cxn>
                    <a:cxn ang="0">
                      <a:pos x="T2" y="T3"/>
                    </a:cxn>
                    <a:cxn ang="0">
                      <a:pos x="T4" y="T5"/>
                    </a:cxn>
                    <a:cxn ang="0">
                      <a:pos x="T6" y="T7"/>
                    </a:cxn>
                    <a:cxn ang="0">
                      <a:pos x="T8" y="T9"/>
                    </a:cxn>
                  </a:cxnLst>
                  <a:rect l="0" t="0" r="r" b="b"/>
                  <a:pathLst>
                    <a:path w="42" h="22">
                      <a:moveTo>
                        <a:pt x="18" y="0"/>
                      </a:moveTo>
                      <a:lnTo>
                        <a:pt x="41" y="11"/>
                      </a:lnTo>
                      <a:lnTo>
                        <a:pt x="22" y="21"/>
                      </a:lnTo>
                      <a:lnTo>
                        <a:pt x="0" y="10"/>
                      </a:lnTo>
                      <a:lnTo>
                        <a:pt x="1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3" name="Freeform 113"/>
                <p:cNvSpPr>
                  <a:spLocks/>
                </p:cNvSpPr>
                <p:nvPr/>
              </p:nvSpPr>
              <p:spPr bwMode="auto">
                <a:xfrm>
                  <a:off x="1472" y="2560"/>
                  <a:ext cx="55" cy="31"/>
                </a:xfrm>
                <a:custGeom>
                  <a:avLst/>
                  <a:gdLst>
                    <a:gd name="T0" fmla="*/ 27 w 55"/>
                    <a:gd name="T1" fmla="*/ 0 h 31"/>
                    <a:gd name="T2" fmla="*/ 54 w 55"/>
                    <a:gd name="T3" fmla="*/ 15 h 31"/>
                    <a:gd name="T4" fmla="*/ 27 w 55"/>
                    <a:gd name="T5" fmla="*/ 30 h 31"/>
                    <a:gd name="T6" fmla="*/ 0 w 55"/>
                    <a:gd name="T7" fmla="*/ 15 h 31"/>
                    <a:gd name="T8" fmla="*/ 27 w 55"/>
                    <a:gd name="T9" fmla="*/ 0 h 31"/>
                  </a:gdLst>
                  <a:ahLst/>
                  <a:cxnLst>
                    <a:cxn ang="0">
                      <a:pos x="T0" y="T1"/>
                    </a:cxn>
                    <a:cxn ang="0">
                      <a:pos x="T2" y="T3"/>
                    </a:cxn>
                    <a:cxn ang="0">
                      <a:pos x="T4" y="T5"/>
                    </a:cxn>
                    <a:cxn ang="0">
                      <a:pos x="T6" y="T7"/>
                    </a:cxn>
                    <a:cxn ang="0">
                      <a:pos x="T8" y="T9"/>
                    </a:cxn>
                  </a:cxnLst>
                  <a:rect l="0" t="0" r="r" b="b"/>
                  <a:pathLst>
                    <a:path w="55" h="31">
                      <a:moveTo>
                        <a:pt x="27" y="0"/>
                      </a:moveTo>
                      <a:lnTo>
                        <a:pt x="54" y="15"/>
                      </a:lnTo>
                      <a:lnTo>
                        <a:pt x="27" y="30"/>
                      </a:lnTo>
                      <a:lnTo>
                        <a:pt x="0" y="15"/>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4" name="Freeform 114"/>
                <p:cNvSpPr>
                  <a:spLocks/>
                </p:cNvSpPr>
                <p:nvPr/>
              </p:nvSpPr>
              <p:spPr bwMode="auto">
                <a:xfrm>
                  <a:off x="1438" y="2541"/>
                  <a:ext cx="55" cy="30"/>
                </a:xfrm>
                <a:custGeom>
                  <a:avLst/>
                  <a:gdLst>
                    <a:gd name="T0" fmla="*/ 29 w 55"/>
                    <a:gd name="T1" fmla="*/ 0 h 30"/>
                    <a:gd name="T2" fmla="*/ 54 w 55"/>
                    <a:gd name="T3" fmla="*/ 14 h 30"/>
                    <a:gd name="T4" fmla="*/ 26 w 55"/>
                    <a:gd name="T5" fmla="*/ 29 h 30"/>
                    <a:gd name="T6" fmla="*/ 0 w 55"/>
                    <a:gd name="T7" fmla="*/ 14 h 30"/>
                    <a:gd name="T8" fmla="*/ 29 w 55"/>
                    <a:gd name="T9" fmla="*/ 0 h 30"/>
                  </a:gdLst>
                  <a:ahLst/>
                  <a:cxnLst>
                    <a:cxn ang="0">
                      <a:pos x="T0" y="T1"/>
                    </a:cxn>
                    <a:cxn ang="0">
                      <a:pos x="T2" y="T3"/>
                    </a:cxn>
                    <a:cxn ang="0">
                      <a:pos x="T4" y="T5"/>
                    </a:cxn>
                    <a:cxn ang="0">
                      <a:pos x="T6" y="T7"/>
                    </a:cxn>
                    <a:cxn ang="0">
                      <a:pos x="T8" y="T9"/>
                    </a:cxn>
                  </a:cxnLst>
                  <a:rect l="0" t="0" r="r" b="b"/>
                  <a:pathLst>
                    <a:path w="55" h="30">
                      <a:moveTo>
                        <a:pt x="29" y="0"/>
                      </a:moveTo>
                      <a:lnTo>
                        <a:pt x="54" y="14"/>
                      </a:lnTo>
                      <a:lnTo>
                        <a:pt x="26" y="29"/>
                      </a:lnTo>
                      <a:lnTo>
                        <a:pt x="0" y="14"/>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5" name="Freeform 115"/>
                <p:cNvSpPr>
                  <a:spLocks/>
                </p:cNvSpPr>
                <p:nvPr/>
              </p:nvSpPr>
              <p:spPr bwMode="auto">
                <a:xfrm>
                  <a:off x="1481" y="2522"/>
                  <a:ext cx="53" cy="28"/>
                </a:xfrm>
                <a:custGeom>
                  <a:avLst/>
                  <a:gdLst>
                    <a:gd name="T0" fmla="*/ 27 w 53"/>
                    <a:gd name="T1" fmla="*/ 0 h 28"/>
                    <a:gd name="T2" fmla="*/ 52 w 53"/>
                    <a:gd name="T3" fmla="*/ 14 h 28"/>
                    <a:gd name="T4" fmla="*/ 24 w 53"/>
                    <a:gd name="T5" fmla="*/ 27 h 28"/>
                    <a:gd name="T6" fmla="*/ 0 w 53"/>
                    <a:gd name="T7" fmla="*/ 14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4"/>
                      </a:lnTo>
                      <a:lnTo>
                        <a:pt x="24" y="27"/>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6" name="Freeform 116"/>
                <p:cNvSpPr>
                  <a:spLocks/>
                </p:cNvSpPr>
                <p:nvPr/>
              </p:nvSpPr>
              <p:spPr bwMode="auto">
                <a:xfrm>
                  <a:off x="1520" y="2505"/>
                  <a:ext cx="53" cy="28"/>
                </a:xfrm>
                <a:custGeom>
                  <a:avLst/>
                  <a:gdLst>
                    <a:gd name="T0" fmla="*/ 27 w 53"/>
                    <a:gd name="T1" fmla="*/ 0 h 28"/>
                    <a:gd name="T2" fmla="*/ 52 w 53"/>
                    <a:gd name="T3" fmla="*/ 13 h 28"/>
                    <a:gd name="T4" fmla="*/ 25 w 53"/>
                    <a:gd name="T5" fmla="*/ 27 h 28"/>
                    <a:gd name="T6" fmla="*/ 0 w 53"/>
                    <a:gd name="T7" fmla="*/ 14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5" y="27"/>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7" name="Freeform 117"/>
                <p:cNvSpPr>
                  <a:spLocks/>
                </p:cNvSpPr>
                <p:nvPr/>
              </p:nvSpPr>
              <p:spPr bwMode="auto">
                <a:xfrm>
                  <a:off x="1560" y="2485"/>
                  <a:ext cx="51" cy="27"/>
                </a:xfrm>
                <a:custGeom>
                  <a:avLst/>
                  <a:gdLst>
                    <a:gd name="T0" fmla="*/ 27 w 51"/>
                    <a:gd name="T1" fmla="*/ 0 h 27"/>
                    <a:gd name="T2" fmla="*/ 50 w 51"/>
                    <a:gd name="T3" fmla="*/ 12 h 27"/>
                    <a:gd name="T4" fmla="*/ 24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4" y="26"/>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8" name="Freeform 118"/>
                <p:cNvSpPr>
                  <a:spLocks/>
                </p:cNvSpPr>
                <p:nvPr/>
              </p:nvSpPr>
              <p:spPr bwMode="auto">
                <a:xfrm>
                  <a:off x="1595" y="2471"/>
                  <a:ext cx="43" cy="22"/>
                </a:xfrm>
                <a:custGeom>
                  <a:avLst/>
                  <a:gdLst>
                    <a:gd name="T0" fmla="*/ 19 w 43"/>
                    <a:gd name="T1" fmla="*/ 0 h 22"/>
                    <a:gd name="T2" fmla="*/ 42 w 43"/>
                    <a:gd name="T3" fmla="*/ 11 h 22"/>
                    <a:gd name="T4" fmla="*/ 23 w 43"/>
                    <a:gd name="T5" fmla="*/ 21 h 22"/>
                    <a:gd name="T6" fmla="*/ 0 w 43"/>
                    <a:gd name="T7" fmla="*/ 9 h 22"/>
                    <a:gd name="T8" fmla="*/ 19 w 43"/>
                    <a:gd name="T9" fmla="*/ 0 h 22"/>
                  </a:gdLst>
                  <a:ahLst/>
                  <a:cxnLst>
                    <a:cxn ang="0">
                      <a:pos x="T0" y="T1"/>
                    </a:cxn>
                    <a:cxn ang="0">
                      <a:pos x="T2" y="T3"/>
                    </a:cxn>
                    <a:cxn ang="0">
                      <a:pos x="T4" y="T5"/>
                    </a:cxn>
                    <a:cxn ang="0">
                      <a:pos x="T6" y="T7"/>
                    </a:cxn>
                    <a:cxn ang="0">
                      <a:pos x="T8" y="T9"/>
                    </a:cxn>
                  </a:cxnLst>
                  <a:rect l="0" t="0" r="r" b="b"/>
                  <a:pathLst>
                    <a:path w="43" h="22">
                      <a:moveTo>
                        <a:pt x="19" y="0"/>
                      </a:moveTo>
                      <a:lnTo>
                        <a:pt x="42" y="11"/>
                      </a:lnTo>
                      <a:lnTo>
                        <a:pt x="23" y="21"/>
                      </a:lnTo>
                      <a:lnTo>
                        <a:pt x="0" y="9"/>
                      </a:lnTo>
                      <a:lnTo>
                        <a:pt x="1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9" name="Freeform 119"/>
                <p:cNvSpPr>
                  <a:spLocks/>
                </p:cNvSpPr>
                <p:nvPr/>
              </p:nvSpPr>
              <p:spPr bwMode="auto">
                <a:xfrm>
                  <a:off x="1449" y="2506"/>
                  <a:ext cx="53" cy="28"/>
                </a:xfrm>
                <a:custGeom>
                  <a:avLst/>
                  <a:gdLst>
                    <a:gd name="T0" fmla="*/ 27 w 53"/>
                    <a:gd name="T1" fmla="*/ 0 h 28"/>
                    <a:gd name="T2" fmla="*/ 52 w 53"/>
                    <a:gd name="T3" fmla="*/ 14 h 28"/>
                    <a:gd name="T4" fmla="*/ 25 w 53"/>
                    <a:gd name="T5" fmla="*/ 27 h 28"/>
                    <a:gd name="T6" fmla="*/ 0 w 53"/>
                    <a:gd name="T7" fmla="*/ 13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4"/>
                      </a:lnTo>
                      <a:lnTo>
                        <a:pt x="25" y="27"/>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0" name="Freeform 120"/>
                <p:cNvSpPr>
                  <a:spLocks/>
                </p:cNvSpPr>
                <p:nvPr/>
              </p:nvSpPr>
              <p:spPr bwMode="auto">
                <a:xfrm>
                  <a:off x="1490" y="2486"/>
                  <a:ext cx="52" cy="28"/>
                </a:xfrm>
                <a:custGeom>
                  <a:avLst/>
                  <a:gdLst>
                    <a:gd name="T0" fmla="*/ 27 w 52"/>
                    <a:gd name="T1" fmla="*/ 0 h 28"/>
                    <a:gd name="T2" fmla="*/ 51 w 52"/>
                    <a:gd name="T3" fmla="*/ 14 h 28"/>
                    <a:gd name="T4" fmla="*/ 24 w 52"/>
                    <a:gd name="T5" fmla="*/ 27 h 28"/>
                    <a:gd name="T6" fmla="*/ 0 w 52"/>
                    <a:gd name="T7" fmla="*/ 14 h 28"/>
                    <a:gd name="T8" fmla="*/ 27 w 52"/>
                    <a:gd name="T9" fmla="*/ 0 h 28"/>
                  </a:gdLst>
                  <a:ahLst/>
                  <a:cxnLst>
                    <a:cxn ang="0">
                      <a:pos x="T0" y="T1"/>
                    </a:cxn>
                    <a:cxn ang="0">
                      <a:pos x="T2" y="T3"/>
                    </a:cxn>
                    <a:cxn ang="0">
                      <a:pos x="T4" y="T5"/>
                    </a:cxn>
                    <a:cxn ang="0">
                      <a:pos x="T6" y="T7"/>
                    </a:cxn>
                    <a:cxn ang="0">
                      <a:pos x="T8" y="T9"/>
                    </a:cxn>
                  </a:cxnLst>
                  <a:rect l="0" t="0" r="r" b="b"/>
                  <a:pathLst>
                    <a:path w="52" h="28">
                      <a:moveTo>
                        <a:pt x="27" y="0"/>
                      </a:moveTo>
                      <a:lnTo>
                        <a:pt x="51" y="14"/>
                      </a:lnTo>
                      <a:lnTo>
                        <a:pt x="24" y="27"/>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1" name="Freeform 121"/>
                <p:cNvSpPr>
                  <a:spLocks/>
                </p:cNvSpPr>
                <p:nvPr/>
              </p:nvSpPr>
              <p:spPr bwMode="auto">
                <a:xfrm>
                  <a:off x="1529" y="2468"/>
                  <a:ext cx="51" cy="27"/>
                </a:xfrm>
                <a:custGeom>
                  <a:avLst/>
                  <a:gdLst>
                    <a:gd name="T0" fmla="*/ 27 w 51"/>
                    <a:gd name="T1" fmla="*/ 0 h 27"/>
                    <a:gd name="T2" fmla="*/ 50 w 51"/>
                    <a:gd name="T3" fmla="*/ 12 h 27"/>
                    <a:gd name="T4" fmla="*/ 24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4" y="26"/>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2" name="Freeform 122"/>
                <p:cNvSpPr>
                  <a:spLocks/>
                </p:cNvSpPr>
                <p:nvPr/>
              </p:nvSpPr>
              <p:spPr bwMode="auto">
                <a:xfrm>
                  <a:off x="1566" y="2457"/>
                  <a:ext cx="42" cy="19"/>
                </a:xfrm>
                <a:custGeom>
                  <a:avLst/>
                  <a:gdLst>
                    <a:gd name="T0" fmla="*/ 19 w 42"/>
                    <a:gd name="T1" fmla="*/ 0 h 19"/>
                    <a:gd name="T2" fmla="*/ 41 w 42"/>
                    <a:gd name="T3" fmla="*/ 10 h 19"/>
                    <a:gd name="T4" fmla="*/ 22 w 42"/>
                    <a:gd name="T5" fmla="*/ 18 h 19"/>
                    <a:gd name="T6" fmla="*/ 0 w 42"/>
                    <a:gd name="T7" fmla="*/ 7 h 19"/>
                    <a:gd name="T8" fmla="*/ 19 w 42"/>
                    <a:gd name="T9" fmla="*/ 0 h 19"/>
                  </a:gdLst>
                  <a:ahLst/>
                  <a:cxnLst>
                    <a:cxn ang="0">
                      <a:pos x="T0" y="T1"/>
                    </a:cxn>
                    <a:cxn ang="0">
                      <a:pos x="T2" y="T3"/>
                    </a:cxn>
                    <a:cxn ang="0">
                      <a:pos x="T4" y="T5"/>
                    </a:cxn>
                    <a:cxn ang="0">
                      <a:pos x="T6" y="T7"/>
                    </a:cxn>
                    <a:cxn ang="0">
                      <a:pos x="T8" y="T9"/>
                    </a:cxn>
                  </a:cxnLst>
                  <a:rect l="0" t="0" r="r" b="b"/>
                  <a:pathLst>
                    <a:path w="42" h="19">
                      <a:moveTo>
                        <a:pt x="19" y="0"/>
                      </a:moveTo>
                      <a:lnTo>
                        <a:pt x="41" y="10"/>
                      </a:lnTo>
                      <a:lnTo>
                        <a:pt x="22" y="18"/>
                      </a:lnTo>
                      <a:lnTo>
                        <a:pt x="0" y="7"/>
                      </a:lnTo>
                      <a:lnTo>
                        <a:pt x="1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3" name="Freeform 123"/>
                <p:cNvSpPr>
                  <a:spLocks/>
                </p:cNvSpPr>
                <p:nvPr/>
              </p:nvSpPr>
              <p:spPr bwMode="auto">
                <a:xfrm>
                  <a:off x="1409" y="2524"/>
                  <a:ext cx="54" cy="29"/>
                </a:xfrm>
                <a:custGeom>
                  <a:avLst/>
                  <a:gdLst>
                    <a:gd name="T0" fmla="*/ 27 w 54"/>
                    <a:gd name="T1" fmla="*/ 0 h 29"/>
                    <a:gd name="T2" fmla="*/ 53 w 54"/>
                    <a:gd name="T3" fmla="*/ 14 h 29"/>
                    <a:gd name="T4" fmla="*/ 26 w 54"/>
                    <a:gd name="T5" fmla="*/ 28 h 29"/>
                    <a:gd name="T6" fmla="*/ 0 w 54"/>
                    <a:gd name="T7" fmla="*/ 13 h 29"/>
                    <a:gd name="T8" fmla="*/ 27 w 54"/>
                    <a:gd name="T9" fmla="*/ 0 h 29"/>
                  </a:gdLst>
                  <a:ahLst/>
                  <a:cxnLst>
                    <a:cxn ang="0">
                      <a:pos x="T0" y="T1"/>
                    </a:cxn>
                    <a:cxn ang="0">
                      <a:pos x="T2" y="T3"/>
                    </a:cxn>
                    <a:cxn ang="0">
                      <a:pos x="T4" y="T5"/>
                    </a:cxn>
                    <a:cxn ang="0">
                      <a:pos x="T6" y="T7"/>
                    </a:cxn>
                    <a:cxn ang="0">
                      <a:pos x="T8" y="T9"/>
                    </a:cxn>
                  </a:cxnLst>
                  <a:rect l="0" t="0" r="r" b="b"/>
                  <a:pathLst>
                    <a:path w="54" h="29">
                      <a:moveTo>
                        <a:pt x="27" y="0"/>
                      </a:moveTo>
                      <a:lnTo>
                        <a:pt x="53" y="14"/>
                      </a:lnTo>
                      <a:lnTo>
                        <a:pt x="26" y="28"/>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4" name="Freeform 124"/>
                <p:cNvSpPr>
                  <a:spLocks/>
                </p:cNvSpPr>
                <p:nvPr/>
              </p:nvSpPr>
              <p:spPr bwMode="auto">
                <a:xfrm>
                  <a:off x="1379" y="2506"/>
                  <a:ext cx="51" cy="29"/>
                </a:xfrm>
                <a:custGeom>
                  <a:avLst/>
                  <a:gdLst>
                    <a:gd name="T0" fmla="*/ 27 w 51"/>
                    <a:gd name="T1" fmla="*/ 0 h 29"/>
                    <a:gd name="T2" fmla="*/ 50 w 51"/>
                    <a:gd name="T3" fmla="*/ 14 h 29"/>
                    <a:gd name="T4" fmla="*/ 24 w 51"/>
                    <a:gd name="T5" fmla="*/ 28 h 29"/>
                    <a:gd name="T6" fmla="*/ 0 w 51"/>
                    <a:gd name="T7" fmla="*/ 14 h 29"/>
                    <a:gd name="T8" fmla="*/ 27 w 51"/>
                    <a:gd name="T9" fmla="*/ 0 h 29"/>
                  </a:gdLst>
                  <a:ahLst/>
                  <a:cxnLst>
                    <a:cxn ang="0">
                      <a:pos x="T0" y="T1"/>
                    </a:cxn>
                    <a:cxn ang="0">
                      <a:pos x="T2" y="T3"/>
                    </a:cxn>
                    <a:cxn ang="0">
                      <a:pos x="T4" y="T5"/>
                    </a:cxn>
                    <a:cxn ang="0">
                      <a:pos x="T6" y="T7"/>
                    </a:cxn>
                    <a:cxn ang="0">
                      <a:pos x="T8" y="T9"/>
                    </a:cxn>
                  </a:cxnLst>
                  <a:rect l="0" t="0" r="r" b="b"/>
                  <a:pathLst>
                    <a:path w="51" h="29">
                      <a:moveTo>
                        <a:pt x="27" y="0"/>
                      </a:moveTo>
                      <a:lnTo>
                        <a:pt x="50" y="14"/>
                      </a:lnTo>
                      <a:lnTo>
                        <a:pt x="24" y="28"/>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5" name="Freeform 125"/>
                <p:cNvSpPr>
                  <a:spLocks/>
                </p:cNvSpPr>
                <p:nvPr/>
              </p:nvSpPr>
              <p:spPr bwMode="auto">
                <a:xfrm>
                  <a:off x="1418" y="2487"/>
                  <a:ext cx="53" cy="28"/>
                </a:xfrm>
                <a:custGeom>
                  <a:avLst/>
                  <a:gdLst>
                    <a:gd name="T0" fmla="*/ 27 w 53"/>
                    <a:gd name="T1" fmla="*/ 0 h 28"/>
                    <a:gd name="T2" fmla="*/ 52 w 53"/>
                    <a:gd name="T3" fmla="*/ 13 h 28"/>
                    <a:gd name="T4" fmla="*/ 24 w 53"/>
                    <a:gd name="T5" fmla="*/ 27 h 28"/>
                    <a:gd name="T6" fmla="*/ 0 w 53"/>
                    <a:gd name="T7" fmla="*/ 13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4" y="27"/>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6" name="Freeform 126"/>
                <p:cNvSpPr>
                  <a:spLocks/>
                </p:cNvSpPr>
                <p:nvPr/>
              </p:nvSpPr>
              <p:spPr bwMode="auto">
                <a:xfrm>
                  <a:off x="1458" y="2469"/>
                  <a:ext cx="53" cy="27"/>
                </a:xfrm>
                <a:custGeom>
                  <a:avLst/>
                  <a:gdLst>
                    <a:gd name="T0" fmla="*/ 27 w 53"/>
                    <a:gd name="T1" fmla="*/ 0 h 27"/>
                    <a:gd name="T2" fmla="*/ 52 w 53"/>
                    <a:gd name="T3" fmla="*/ 13 h 27"/>
                    <a:gd name="T4" fmla="*/ 25 w 53"/>
                    <a:gd name="T5" fmla="*/ 26 h 27"/>
                    <a:gd name="T6" fmla="*/ 0 w 53"/>
                    <a:gd name="T7" fmla="*/ 13 h 27"/>
                    <a:gd name="T8" fmla="*/ 27 w 53"/>
                    <a:gd name="T9" fmla="*/ 0 h 27"/>
                  </a:gdLst>
                  <a:ahLst/>
                  <a:cxnLst>
                    <a:cxn ang="0">
                      <a:pos x="T0" y="T1"/>
                    </a:cxn>
                    <a:cxn ang="0">
                      <a:pos x="T2" y="T3"/>
                    </a:cxn>
                    <a:cxn ang="0">
                      <a:pos x="T4" y="T5"/>
                    </a:cxn>
                    <a:cxn ang="0">
                      <a:pos x="T6" y="T7"/>
                    </a:cxn>
                    <a:cxn ang="0">
                      <a:pos x="T8" y="T9"/>
                    </a:cxn>
                  </a:cxnLst>
                  <a:rect l="0" t="0" r="r" b="b"/>
                  <a:pathLst>
                    <a:path w="53" h="27">
                      <a:moveTo>
                        <a:pt x="27" y="0"/>
                      </a:moveTo>
                      <a:lnTo>
                        <a:pt x="52" y="13"/>
                      </a:lnTo>
                      <a:lnTo>
                        <a:pt x="25" y="26"/>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7" name="Freeform 127"/>
                <p:cNvSpPr>
                  <a:spLocks/>
                </p:cNvSpPr>
                <p:nvPr/>
              </p:nvSpPr>
              <p:spPr bwMode="auto">
                <a:xfrm>
                  <a:off x="1497" y="2452"/>
                  <a:ext cx="52" cy="26"/>
                </a:xfrm>
                <a:custGeom>
                  <a:avLst/>
                  <a:gdLst>
                    <a:gd name="T0" fmla="*/ 28 w 52"/>
                    <a:gd name="T1" fmla="*/ 0 h 26"/>
                    <a:gd name="T2" fmla="*/ 51 w 52"/>
                    <a:gd name="T3" fmla="*/ 11 h 26"/>
                    <a:gd name="T4" fmla="*/ 24 w 52"/>
                    <a:gd name="T5" fmla="*/ 25 h 26"/>
                    <a:gd name="T6" fmla="*/ 0 w 52"/>
                    <a:gd name="T7" fmla="*/ 13 h 26"/>
                    <a:gd name="T8" fmla="*/ 28 w 52"/>
                    <a:gd name="T9" fmla="*/ 0 h 26"/>
                  </a:gdLst>
                  <a:ahLst/>
                  <a:cxnLst>
                    <a:cxn ang="0">
                      <a:pos x="T0" y="T1"/>
                    </a:cxn>
                    <a:cxn ang="0">
                      <a:pos x="T2" y="T3"/>
                    </a:cxn>
                    <a:cxn ang="0">
                      <a:pos x="T4" y="T5"/>
                    </a:cxn>
                    <a:cxn ang="0">
                      <a:pos x="T6" y="T7"/>
                    </a:cxn>
                    <a:cxn ang="0">
                      <a:pos x="T8" y="T9"/>
                    </a:cxn>
                  </a:cxnLst>
                  <a:rect l="0" t="0" r="r" b="b"/>
                  <a:pathLst>
                    <a:path w="52" h="26">
                      <a:moveTo>
                        <a:pt x="28" y="0"/>
                      </a:moveTo>
                      <a:lnTo>
                        <a:pt x="51" y="11"/>
                      </a:lnTo>
                      <a:lnTo>
                        <a:pt x="24" y="25"/>
                      </a:lnTo>
                      <a:lnTo>
                        <a:pt x="0" y="13"/>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8" name="Freeform 128"/>
                <p:cNvSpPr>
                  <a:spLocks/>
                </p:cNvSpPr>
                <p:nvPr/>
              </p:nvSpPr>
              <p:spPr bwMode="auto">
                <a:xfrm>
                  <a:off x="1536" y="2440"/>
                  <a:ext cx="41" cy="20"/>
                </a:xfrm>
                <a:custGeom>
                  <a:avLst/>
                  <a:gdLst>
                    <a:gd name="T0" fmla="*/ 18 w 41"/>
                    <a:gd name="T1" fmla="*/ 0 h 20"/>
                    <a:gd name="T2" fmla="*/ 40 w 41"/>
                    <a:gd name="T3" fmla="*/ 10 h 20"/>
                    <a:gd name="T4" fmla="*/ 21 w 41"/>
                    <a:gd name="T5" fmla="*/ 19 h 20"/>
                    <a:gd name="T6" fmla="*/ 0 w 41"/>
                    <a:gd name="T7" fmla="*/ 8 h 20"/>
                    <a:gd name="T8" fmla="*/ 18 w 41"/>
                    <a:gd name="T9" fmla="*/ 0 h 20"/>
                  </a:gdLst>
                  <a:ahLst/>
                  <a:cxnLst>
                    <a:cxn ang="0">
                      <a:pos x="T0" y="T1"/>
                    </a:cxn>
                    <a:cxn ang="0">
                      <a:pos x="T2" y="T3"/>
                    </a:cxn>
                    <a:cxn ang="0">
                      <a:pos x="T4" y="T5"/>
                    </a:cxn>
                    <a:cxn ang="0">
                      <a:pos x="T6" y="T7"/>
                    </a:cxn>
                    <a:cxn ang="0">
                      <a:pos x="T8" y="T9"/>
                    </a:cxn>
                  </a:cxnLst>
                  <a:rect l="0" t="0" r="r" b="b"/>
                  <a:pathLst>
                    <a:path w="41" h="20">
                      <a:moveTo>
                        <a:pt x="18" y="0"/>
                      </a:moveTo>
                      <a:lnTo>
                        <a:pt x="40" y="10"/>
                      </a:lnTo>
                      <a:lnTo>
                        <a:pt x="21" y="19"/>
                      </a:lnTo>
                      <a:lnTo>
                        <a:pt x="0" y="8"/>
                      </a:lnTo>
                      <a:lnTo>
                        <a:pt x="1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9" name="Freeform 129"/>
                <p:cNvSpPr>
                  <a:spLocks/>
                </p:cNvSpPr>
                <p:nvPr/>
              </p:nvSpPr>
              <p:spPr bwMode="auto">
                <a:xfrm>
                  <a:off x="1388" y="2472"/>
                  <a:ext cx="51" cy="26"/>
                </a:xfrm>
                <a:custGeom>
                  <a:avLst/>
                  <a:gdLst>
                    <a:gd name="T0" fmla="*/ 28 w 51"/>
                    <a:gd name="T1" fmla="*/ 0 h 26"/>
                    <a:gd name="T2" fmla="*/ 50 w 51"/>
                    <a:gd name="T3" fmla="*/ 12 h 26"/>
                    <a:gd name="T4" fmla="*/ 24 w 51"/>
                    <a:gd name="T5" fmla="*/ 25 h 26"/>
                    <a:gd name="T6" fmla="*/ 0 w 51"/>
                    <a:gd name="T7" fmla="*/ 12 h 26"/>
                    <a:gd name="T8" fmla="*/ 28 w 51"/>
                    <a:gd name="T9" fmla="*/ 0 h 26"/>
                  </a:gdLst>
                  <a:ahLst/>
                  <a:cxnLst>
                    <a:cxn ang="0">
                      <a:pos x="T0" y="T1"/>
                    </a:cxn>
                    <a:cxn ang="0">
                      <a:pos x="T2" y="T3"/>
                    </a:cxn>
                    <a:cxn ang="0">
                      <a:pos x="T4" y="T5"/>
                    </a:cxn>
                    <a:cxn ang="0">
                      <a:pos x="T6" y="T7"/>
                    </a:cxn>
                    <a:cxn ang="0">
                      <a:pos x="T8" y="T9"/>
                    </a:cxn>
                  </a:cxnLst>
                  <a:rect l="0" t="0" r="r" b="b"/>
                  <a:pathLst>
                    <a:path w="51" h="26">
                      <a:moveTo>
                        <a:pt x="28" y="0"/>
                      </a:moveTo>
                      <a:lnTo>
                        <a:pt x="50" y="12"/>
                      </a:lnTo>
                      <a:lnTo>
                        <a:pt x="24" y="25"/>
                      </a:lnTo>
                      <a:lnTo>
                        <a:pt x="0" y="12"/>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0" name="Freeform 130"/>
                <p:cNvSpPr>
                  <a:spLocks/>
                </p:cNvSpPr>
                <p:nvPr/>
              </p:nvSpPr>
              <p:spPr bwMode="auto">
                <a:xfrm>
                  <a:off x="1429" y="2454"/>
                  <a:ext cx="50" cy="26"/>
                </a:xfrm>
                <a:custGeom>
                  <a:avLst/>
                  <a:gdLst>
                    <a:gd name="T0" fmla="*/ 27 w 50"/>
                    <a:gd name="T1" fmla="*/ 0 h 26"/>
                    <a:gd name="T2" fmla="*/ 49 w 50"/>
                    <a:gd name="T3" fmla="*/ 12 h 26"/>
                    <a:gd name="T4" fmla="*/ 22 w 50"/>
                    <a:gd name="T5" fmla="*/ 25 h 26"/>
                    <a:gd name="T6" fmla="*/ 0 w 50"/>
                    <a:gd name="T7" fmla="*/ 13 h 26"/>
                    <a:gd name="T8" fmla="*/ 27 w 50"/>
                    <a:gd name="T9" fmla="*/ 0 h 26"/>
                  </a:gdLst>
                  <a:ahLst/>
                  <a:cxnLst>
                    <a:cxn ang="0">
                      <a:pos x="T0" y="T1"/>
                    </a:cxn>
                    <a:cxn ang="0">
                      <a:pos x="T2" y="T3"/>
                    </a:cxn>
                    <a:cxn ang="0">
                      <a:pos x="T4" y="T5"/>
                    </a:cxn>
                    <a:cxn ang="0">
                      <a:pos x="T6" y="T7"/>
                    </a:cxn>
                    <a:cxn ang="0">
                      <a:pos x="T8" y="T9"/>
                    </a:cxn>
                  </a:cxnLst>
                  <a:rect l="0" t="0" r="r" b="b"/>
                  <a:pathLst>
                    <a:path w="50" h="26">
                      <a:moveTo>
                        <a:pt x="27" y="0"/>
                      </a:moveTo>
                      <a:lnTo>
                        <a:pt x="49" y="12"/>
                      </a:lnTo>
                      <a:lnTo>
                        <a:pt x="22" y="25"/>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1" name="Freeform 131"/>
                <p:cNvSpPr>
                  <a:spLocks/>
                </p:cNvSpPr>
                <p:nvPr/>
              </p:nvSpPr>
              <p:spPr bwMode="auto">
                <a:xfrm>
                  <a:off x="1467" y="2436"/>
                  <a:ext cx="52" cy="26"/>
                </a:xfrm>
                <a:custGeom>
                  <a:avLst/>
                  <a:gdLst>
                    <a:gd name="T0" fmla="*/ 28 w 52"/>
                    <a:gd name="T1" fmla="*/ 0 h 26"/>
                    <a:gd name="T2" fmla="*/ 51 w 52"/>
                    <a:gd name="T3" fmla="*/ 12 h 26"/>
                    <a:gd name="T4" fmla="*/ 24 w 52"/>
                    <a:gd name="T5" fmla="*/ 25 h 26"/>
                    <a:gd name="T6" fmla="*/ 0 w 52"/>
                    <a:gd name="T7" fmla="*/ 13 h 26"/>
                    <a:gd name="T8" fmla="*/ 28 w 52"/>
                    <a:gd name="T9" fmla="*/ 0 h 26"/>
                  </a:gdLst>
                  <a:ahLst/>
                  <a:cxnLst>
                    <a:cxn ang="0">
                      <a:pos x="T0" y="T1"/>
                    </a:cxn>
                    <a:cxn ang="0">
                      <a:pos x="T2" y="T3"/>
                    </a:cxn>
                    <a:cxn ang="0">
                      <a:pos x="T4" y="T5"/>
                    </a:cxn>
                    <a:cxn ang="0">
                      <a:pos x="T6" y="T7"/>
                    </a:cxn>
                    <a:cxn ang="0">
                      <a:pos x="T8" y="T9"/>
                    </a:cxn>
                  </a:cxnLst>
                  <a:rect l="0" t="0" r="r" b="b"/>
                  <a:pathLst>
                    <a:path w="52" h="26">
                      <a:moveTo>
                        <a:pt x="28" y="0"/>
                      </a:moveTo>
                      <a:lnTo>
                        <a:pt x="51" y="12"/>
                      </a:lnTo>
                      <a:lnTo>
                        <a:pt x="24" y="25"/>
                      </a:lnTo>
                      <a:lnTo>
                        <a:pt x="0" y="13"/>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2" name="Freeform 132"/>
                <p:cNvSpPr>
                  <a:spLocks/>
                </p:cNvSpPr>
                <p:nvPr/>
              </p:nvSpPr>
              <p:spPr bwMode="auto">
                <a:xfrm>
                  <a:off x="1505" y="2424"/>
                  <a:ext cx="41" cy="21"/>
                </a:xfrm>
                <a:custGeom>
                  <a:avLst/>
                  <a:gdLst>
                    <a:gd name="T0" fmla="*/ 18 w 41"/>
                    <a:gd name="T1" fmla="*/ 0 h 21"/>
                    <a:gd name="T2" fmla="*/ 40 w 41"/>
                    <a:gd name="T3" fmla="*/ 12 h 21"/>
                    <a:gd name="T4" fmla="*/ 23 w 41"/>
                    <a:gd name="T5" fmla="*/ 20 h 21"/>
                    <a:gd name="T6" fmla="*/ 0 w 41"/>
                    <a:gd name="T7" fmla="*/ 8 h 21"/>
                    <a:gd name="T8" fmla="*/ 18 w 41"/>
                    <a:gd name="T9" fmla="*/ 0 h 21"/>
                  </a:gdLst>
                  <a:ahLst/>
                  <a:cxnLst>
                    <a:cxn ang="0">
                      <a:pos x="T0" y="T1"/>
                    </a:cxn>
                    <a:cxn ang="0">
                      <a:pos x="T2" y="T3"/>
                    </a:cxn>
                    <a:cxn ang="0">
                      <a:pos x="T4" y="T5"/>
                    </a:cxn>
                    <a:cxn ang="0">
                      <a:pos x="T6" y="T7"/>
                    </a:cxn>
                    <a:cxn ang="0">
                      <a:pos x="T8" y="T9"/>
                    </a:cxn>
                  </a:cxnLst>
                  <a:rect l="0" t="0" r="r" b="b"/>
                  <a:pathLst>
                    <a:path w="41" h="21">
                      <a:moveTo>
                        <a:pt x="18" y="0"/>
                      </a:moveTo>
                      <a:lnTo>
                        <a:pt x="40" y="12"/>
                      </a:lnTo>
                      <a:lnTo>
                        <a:pt x="23" y="20"/>
                      </a:lnTo>
                      <a:lnTo>
                        <a:pt x="0" y="8"/>
                      </a:lnTo>
                      <a:lnTo>
                        <a:pt x="1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3" name="Freeform 133"/>
                <p:cNvSpPr>
                  <a:spLocks/>
                </p:cNvSpPr>
                <p:nvPr/>
              </p:nvSpPr>
              <p:spPr bwMode="auto">
                <a:xfrm>
                  <a:off x="1347" y="2490"/>
                  <a:ext cx="53" cy="27"/>
                </a:xfrm>
                <a:custGeom>
                  <a:avLst/>
                  <a:gdLst>
                    <a:gd name="T0" fmla="*/ 29 w 53"/>
                    <a:gd name="T1" fmla="*/ 0 h 27"/>
                    <a:gd name="T2" fmla="*/ 52 w 53"/>
                    <a:gd name="T3" fmla="*/ 14 h 27"/>
                    <a:gd name="T4" fmla="*/ 24 w 53"/>
                    <a:gd name="T5" fmla="*/ 26 h 27"/>
                    <a:gd name="T6" fmla="*/ 0 w 53"/>
                    <a:gd name="T7" fmla="*/ 13 h 27"/>
                    <a:gd name="T8" fmla="*/ 29 w 53"/>
                    <a:gd name="T9" fmla="*/ 0 h 27"/>
                  </a:gdLst>
                  <a:ahLst/>
                  <a:cxnLst>
                    <a:cxn ang="0">
                      <a:pos x="T0" y="T1"/>
                    </a:cxn>
                    <a:cxn ang="0">
                      <a:pos x="T2" y="T3"/>
                    </a:cxn>
                    <a:cxn ang="0">
                      <a:pos x="T4" y="T5"/>
                    </a:cxn>
                    <a:cxn ang="0">
                      <a:pos x="T6" y="T7"/>
                    </a:cxn>
                    <a:cxn ang="0">
                      <a:pos x="T8" y="T9"/>
                    </a:cxn>
                  </a:cxnLst>
                  <a:rect l="0" t="0" r="r" b="b"/>
                  <a:pathLst>
                    <a:path w="53" h="27">
                      <a:moveTo>
                        <a:pt x="29" y="0"/>
                      </a:moveTo>
                      <a:lnTo>
                        <a:pt x="52" y="14"/>
                      </a:lnTo>
                      <a:lnTo>
                        <a:pt x="24" y="26"/>
                      </a:lnTo>
                      <a:lnTo>
                        <a:pt x="0" y="13"/>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4" name="Freeform 134"/>
                <p:cNvSpPr>
                  <a:spLocks/>
                </p:cNvSpPr>
                <p:nvPr/>
              </p:nvSpPr>
              <p:spPr bwMode="auto">
                <a:xfrm>
                  <a:off x="1316" y="2472"/>
                  <a:ext cx="53" cy="27"/>
                </a:xfrm>
                <a:custGeom>
                  <a:avLst/>
                  <a:gdLst>
                    <a:gd name="T0" fmla="*/ 30 w 53"/>
                    <a:gd name="T1" fmla="*/ 0 h 27"/>
                    <a:gd name="T2" fmla="*/ 52 w 53"/>
                    <a:gd name="T3" fmla="*/ 12 h 27"/>
                    <a:gd name="T4" fmla="*/ 25 w 53"/>
                    <a:gd name="T5" fmla="*/ 26 h 27"/>
                    <a:gd name="T6" fmla="*/ 0 w 53"/>
                    <a:gd name="T7" fmla="*/ 12 h 27"/>
                    <a:gd name="T8" fmla="*/ 30 w 53"/>
                    <a:gd name="T9" fmla="*/ 0 h 27"/>
                  </a:gdLst>
                  <a:ahLst/>
                  <a:cxnLst>
                    <a:cxn ang="0">
                      <a:pos x="T0" y="T1"/>
                    </a:cxn>
                    <a:cxn ang="0">
                      <a:pos x="T2" y="T3"/>
                    </a:cxn>
                    <a:cxn ang="0">
                      <a:pos x="T4" y="T5"/>
                    </a:cxn>
                    <a:cxn ang="0">
                      <a:pos x="T6" y="T7"/>
                    </a:cxn>
                    <a:cxn ang="0">
                      <a:pos x="T8" y="T9"/>
                    </a:cxn>
                  </a:cxnLst>
                  <a:rect l="0" t="0" r="r" b="b"/>
                  <a:pathLst>
                    <a:path w="53" h="27">
                      <a:moveTo>
                        <a:pt x="30" y="0"/>
                      </a:moveTo>
                      <a:lnTo>
                        <a:pt x="52" y="12"/>
                      </a:lnTo>
                      <a:lnTo>
                        <a:pt x="25" y="26"/>
                      </a:lnTo>
                      <a:lnTo>
                        <a:pt x="0" y="12"/>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5" name="Freeform 135"/>
                <p:cNvSpPr>
                  <a:spLocks/>
                </p:cNvSpPr>
                <p:nvPr/>
              </p:nvSpPr>
              <p:spPr bwMode="auto">
                <a:xfrm>
                  <a:off x="1357" y="2455"/>
                  <a:ext cx="53" cy="25"/>
                </a:xfrm>
                <a:custGeom>
                  <a:avLst/>
                  <a:gdLst>
                    <a:gd name="T0" fmla="*/ 28 w 53"/>
                    <a:gd name="T1" fmla="*/ 0 h 25"/>
                    <a:gd name="T2" fmla="*/ 52 w 53"/>
                    <a:gd name="T3" fmla="*/ 12 h 25"/>
                    <a:gd name="T4" fmla="*/ 24 w 53"/>
                    <a:gd name="T5" fmla="*/ 24 h 25"/>
                    <a:gd name="T6" fmla="*/ 0 w 53"/>
                    <a:gd name="T7" fmla="*/ 11 h 25"/>
                    <a:gd name="T8" fmla="*/ 28 w 53"/>
                    <a:gd name="T9" fmla="*/ 0 h 25"/>
                  </a:gdLst>
                  <a:ahLst/>
                  <a:cxnLst>
                    <a:cxn ang="0">
                      <a:pos x="T0" y="T1"/>
                    </a:cxn>
                    <a:cxn ang="0">
                      <a:pos x="T2" y="T3"/>
                    </a:cxn>
                    <a:cxn ang="0">
                      <a:pos x="T4" y="T5"/>
                    </a:cxn>
                    <a:cxn ang="0">
                      <a:pos x="T6" y="T7"/>
                    </a:cxn>
                    <a:cxn ang="0">
                      <a:pos x="T8" y="T9"/>
                    </a:cxn>
                  </a:cxnLst>
                  <a:rect l="0" t="0" r="r" b="b"/>
                  <a:pathLst>
                    <a:path w="53" h="25">
                      <a:moveTo>
                        <a:pt x="28" y="0"/>
                      </a:moveTo>
                      <a:lnTo>
                        <a:pt x="52" y="12"/>
                      </a:lnTo>
                      <a:lnTo>
                        <a:pt x="24" y="24"/>
                      </a:lnTo>
                      <a:lnTo>
                        <a:pt x="0" y="11"/>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6" name="Freeform 136"/>
                <p:cNvSpPr>
                  <a:spLocks/>
                </p:cNvSpPr>
                <p:nvPr/>
              </p:nvSpPr>
              <p:spPr bwMode="auto">
                <a:xfrm>
                  <a:off x="1396" y="2437"/>
                  <a:ext cx="53" cy="26"/>
                </a:xfrm>
                <a:custGeom>
                  <a:avLst/>
                  <a:gdLst>
                    <a:gd name="T0" fmla="*/ 29 w 53"/>
                    <a:gd name="T1" fmla="*/ 0 h 26"/>
                    <a:gd name="T2" fmla="*/ 52 w 53"/>
                    <a:gd name="T3" fmla="*/ 13 h 26"/>
                    <a:gd name="T4" fmla="*/ 25 w 53"/>
                    <a:gd name="T5" fmla="*/ 25 h 26"/>
                    <a:gd name="T6" fmla="*/ 0 w 53"/>
                    <a:gd name="T7" fmla="*/ 12 h 26"/>
                    <a:gd name="T8" fmla="*/ 29 w 53"/>
                    <a:gd name="T9" fmla="*/ 0 h 26"/>
                  </a:gdLst>
                  <a:ahLst/>
                  <a:cxnLst>
                    <a:cxn ang="0">
                      <a:pos x="T0" y="T1"/>
                    </a:cxn>
                    <a:cxn ang="0">
                      <a:pos x="T2" y="T3"/>
                    </a:cxn>
                    <a:cxn ang="0">
                      <a:pos x="T4" y="T5"/>
                    </a:cxn>
                    <a:cxn ang="0">
                      <a:pos x="T6" y="T7"/>
                    </a:cxn>
                    <a:cxn ang="0">
                      <a:pos x="T8" y="T9"/>
                    </a:cxn>
                  </a:cxnLst>
                  <a:rect l="0" t="0" r="r" b="b"/>
                  <a:pathLst>
                    <a:path w="53" h="26">
                      <a:moveTo>
                        <a:pt x="29" y="0"/>
                      </a:moveTo>
                      <a:lnTo>
                        <a:pt x="52" y="13"/>
                      </a:lnTo>
                      <a:lnTo>
                        <a:pt x="25" y="25"/>
                      </a:lnTo>
                      <a:lnTo>
                        <a:pt x="0" y="12"/>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7" name="Freeform 137"/>
                <p:cNvSpPr>
                  <a:spLocks/>
                </p:cNvSpPr>
                <p:nvPr/>
              </p:nvSpPr>
              <p:spPr bwMode="auto">
                <a:xfrm>
                  <a:off x="1436" y="2420"/>
                  <a:ext cx="54" cy="25"/>
                </a:xfrm>
                <a:custGeom>
                  <a:avLst/>
                  <a:gdLst>
                    <a:gd name="T0" fmla="*/ 28 w 54"/>
                    <a:gd name="T1" fmla="*/ 0 h 25"/>
                    <a:gd name="T2" fmla="*/ 53 w 54"/>
                    <a:gd name="T3" fmla="*/ 11 h 25"/>
                    <a:gd name="T4" fmla="*/ 24 w 54"/>
                    <a:gd name="T5" fmla="*/ 24 h 25"/>
                    <a:gd name="T6" fmla="*/ 0 w 54"/>
                    <a:gd name="T7" fmla="*/ 12 h 25"/>
                    <a:gd name="T8" fmla="*/ 28 w 54"/>
                    <a:gd name="T9" fmla="*/ 0 h 25"/>
                  </a:gdLst>
                  <a:ahLst/>
                  <a:cxnLst>
                    <a:cxn ang="0">
                      <a:pos x="T0" y="T1"/>
                    </a:cxn>
                    <a:cxn ang="0">
                      <a:pos x="T2" y="T3"/>
                    </a:cxn>
                    <a:cxn ang="0">
                      <a:pos x="T4" y="T5"/>
                    </a:cxn>
                    <a:cxn ang="0">
                      <a:pos x="T6" y="T7"/>
                    </a:cxn>
                    <a:cxn ang="0">
                      <a:pos x="T8" y="T9"/>
                    </a:cxn>
                  </a:cxnLst>
                  <a:rect l="0" t="0" r="r" b="b"/>
                  <a:pathLst>
                    <a:path w="54" h="25">
                      <a:moveTo>
                        <a:pt x="28" y="0"/>
                      </a:moveTo>
                      <a:lnTo>
                        <a:pt x="53" y="11"/>
                      </a:lnTo>
                      <a:lnTo>
                        <a:pt x="24" y="24"/>
                      </a:lnTo>
                      <a:lnTo>
                        <a:pt x="0" y="12"/>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8" name="Freeform 138"/>
                <p:cNvSpPr>
                  <a:spLocks/>
                </p:cNvSpPr>
                <p:nvPr/>
              </p:nvSpPr>
              <p:spPr bwMode="auto">
                <a:xfrm>
                  <a:off x="1476" y="2409"/>
                  <a:ext cx="39" cy="19"/>
                </a:xfrm>
                <a:custGeom>
                  <a:avLst/>
                  <a:gdLst>
                    <a:gd name="T0" fmla="*/ 16 w 39"/>
                    <a:gd name="T1" fmla="*/ 0 h 19"/>
                    <a:gd name="T2" fmla="*/ 38 w 39"/>
                    <a:gd name="T3" fmla="*/ 11 h 19"/>
                    <a:gd name="T4" fmla="*/ 22 w 39"/>
                    <a:gd name="T5" fmla="*/ 18 h 19"/>
                    <a:gd name="T6" fmla="*/ 0 w 39"/>
                    <a:gd name="T7" fmla="*/ 7 h 19"/>
                    <a:gd name="T8" fmla="*/ 16 w 39"/>
                    <a:gd name="T9" fmla="*/ 0 h 19"/>
                  </a:gdLst>
                  <a:ahLst/>
                  <a:cxnLst>
                    <a:cxn ang="0">
                      <a:pos x="T0" y="T1"/>
                    </a:cxn>
                    <a:cxn ang="0">
                      <a:pos x="T2" y="T3"/>
                    </a:cxn>
                    <a:cxn ang="0">
                      <a:pos x="T4" y="T5"/>
                    </a:cxn>
                    <a:cxn ang="0">
                      <a:pos x="T6" y="T7"/>
                    </a:cxn>
                    <a:cxn ang="0">
                      <a:pos x="T8" y="T9"/>
                    </a:cxn>
                  </a:cxnLst>
                  <a:rect l="0" t="0" r="r" b="b"/>
                  <a:pathLst>
                    <a:path w="39" h="19">
                      <a:moveTo>
                        <a:pt x="16" y="0"/>
                      </a:moveTo>
                      <a:lnTo>
                        <a:pt x="38" y="11"/>
                      </a:lnTo>
                      <a:lnTo>
                        <a:pt x="22" y="18"/>
                      </a:lnTo>
                      <a:lnTo>
                        <a:pt x="0" y="7"/>
                      </a:lnTo>
                      <a:lnTo>
                        <a:pt x="16"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19" name="Freeform 139"/>
                <p:cNvSpPr>
                  <a:spLocks/>
                </p:cNvSpPr>
                <p:nvPr/>
              </p:nvSpPr>
              <p:spPr bwMode="auto">
                <a:xfrm>
                  <a:off x="1330" y="2440"/>
                  <a:ext cx="49" cy="23"/>
                </a:xfrm>
                <a:custGeom>
                  <a:avLst/>
                  <a:gdLst>
                    <a:gd name="T0" fmla="*/ 29 w 49"/>
                    <a:gd name="T1" fmla="*/ 0 h 23"/>
                    <a:gd name="T2" fmla="*/ 48 w 49"/>
                    <a:gd name="T3" fmla="*/ 11 h 23"/>
                    <a:gd name="T4" fmla="*/ 20 w 49"/>
                    <a:gd name="T5" fmla="*/ 22 h 23"/>
                    <a:gd name="T6" fmla="*/ 0 w 49"/>
                    <a:gd name="T7" fmla="*/ 12 h 23"/>
                    <a:gd name="T8" fmla="*/ 29 w 49"/>
                    <a:gd name="T9" fmla="*/ 0 h 23"/>
                  </a:gdLst>
                  <a:ahLst/>
                  <a:cxnLst>
                    <a:cxn ang="0">
                      <a:pos x="T0" y="T1"/>
                    </a:cxn>
                    <a:cxn ang="0">
                      <a:pos x="T2" y="T3"/>
                    </a:cxn>
                    <a:cxn ang="0">
                      <a:pos x="T4" y="T5"/>
                    </a:cxn>
                    <a:cxn ang="0">
                      <a:pos x="T6" y="T7"/>
                    </a:cxn>
                    <a:cxn ang="0">
                      <a:pos x="T8" y="T9"/>
                    </a:cxn>
                  </a:cxnLst>
                  <a:rect l="0" t="0" r="r" b="b"/>
                  <a:pathLst>
                    <a:path w="49" h="23">
                      <a:moveTo>
                        <a:pt x="29" y="0"/>
                      </a:moveTo>
                      <a:lnTo>
                        <a:pt x="48" y="11"/>
                      </a:lnTo>
                      <a:lnTo>
                        <a:pt x="20" y="22"/>
                      </a:lnTo>
                      <a:lnTo>
                        <a:pt x="0" y="12"/>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0" name="Freeform 140"/>
                <p:cNvSpPr>
                  <a:spLocks/>
                </p:cNvSpPr>
                <p:nvPr/>
              </p:nvSpPr>
              <p:spPr bwMode="auto">
                <a:xfrm>
                  <a:off x="1370" y="2422"/>
                  <a:ext cx="49" cy="23"/>
                </a:xfrm>
                <a:custGeom>
                  <a:avLst/>
                  <a:gdLst>
                    <a:gd name="T0" fmla="*/ 27 w 49"/>
                    <a:gd name="T1" fmla="*/ 0 h 23"/>
                    <a:gd name="T2" fmla="*/ 48 w 49"/>
                    <a:gd name="T3" fmla="*/ 11 h 23"/>
                    <a:gd name="T4" fmla="*/ 20 w 49"/>
                    <a:gd name="T5" fmla="*/ 22 h 23"/>
                    <a:gd name="T6" fmla="*/ 0 w 49"/>
                    <a:gd name="T7" fmla="*/ 12 h 23"/>
                    <a:gd name="T8" fmla="*/ 27 w 49"/>
                    <a:gd name="T9" fmla="*/ 0 h 23"/>
                  </a:gdLst>
                  <a:ahLst/>
                  <a:cxnLst>
                    <a:cxn ang="0">
                      <a:pos x="T0" y="T1"/>
                    </a:cxn>
                    <a:cxn ang="0">
                      <a:pos x="T2" y="T3"/>
                    </a:cxn>
                    <a:cxn ang="0">
                      <a:pos x="T4" y="T5"/>
                    </a:cxn>
                    <a:cxn ang="0">
                      <a:pos x="T6" y="T7"/>
                    </a:cxn>
                    <a:cxn ang="0">
                      <a:pos x="T8" y="T9"/>
                    </a:cxn>
                  </a:cxnLst>
                  <a:rect l="0" t="0" r="r" b="b"/>
                  <a:pathLst>
                    <a:path w="49" h="23">
                      <a:moveTo>
                        <a:pt x="27" y="0"/>
                      </a:moveTo>
                      <a:lnTo>
                        <a:pt x="48" y="11"/>
                      </a:lnTo>
                      <a:lnTo>
                        <a:pt x="20" y="22"/>
                      </a:lnTo>
                      <a:lnTo>
                        <a:pt x="0" y="12"/>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1" name="Freeform 141"/>
                <p:cNvSpPr>
                  <a:spLocks/>
                </p:cNvSpPr>
                <p:nvPr/>
              </p:nvSpPr>
              <p:spPr bwMode="auto">
                <a:xfrm>
                  <a:off x="1408" y="2405"/>
                  <a:ext cx="51" cy="23"/>
                </a:xfrm>
                <a:custGeom>
                  <a:avLst/>
                  <a:gdLst>
                    <a:gd name="T0" fmla="*/ 30 w 51"/>
                    <a:gd name="T1" fmla="*/ 0 h 23"/>
                    <a:gd name="T2" fmla="*/ 50 w 51"/>
                    <a:gd name="T3" fmla="*/ 10 h 23"/>
                    <a:gd name="T4" fmla="*/ 21 w 51"/>
                    <a:gd name="T5" fmla="*/ 22 h 23"/>
                    <a:gd name="T6" fmla="*/ 0 w 51"/>
                    <a:gd name="T7" fmla="*/ 12 h 23"/>
                    <a:gd name="T8" fmla="*/ 30 w 51"/>
                    <a:gd name="T9" fmla="*/ 0 h 23"/>
                  </a:gdLst>
                  <a:ahLst/>
                  <a:cxnLst>
                    <a:cxn ang="0">
                      <a:pos x="T0" y="T1"/>
                    </a:cxn>
                    <a:cxn ang="0">
                      <a:pos x="T2" y="T3"/>
                    </a:cxn>
                    <a:cxn ang="0">
                      <a:pos x="T4" y="T5"/>
                    </a:cxn>
                    <a:cxn ang="0">
                      <a:pos x="T6" y="T7"/>
                    </a:cxn>
                    <a:cxn ang="0">
                      <a:pos x="T8" y="T9"/>
                    </a:cxn>
                  </a:cxnLst>
                  <a:rect l="0" t="0" r="r" b="b"/>
                  <a:pathLst>
                    <a:path w="51" h="23">
                      <a:moveTo>
                        <a:pt x="30" y="0"/>
                      </a:moveTo>
                      <a:lnTo>
                        <a:pt x="50" y="10"/>
                      </a:lnTo>
                      <a:lnTo>
                        <a:pt x="21" y="22"/>
                      </a:lnTo>
                      <a:lnTo>
                        <a:pt x="0" y="12"/>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2" name="Freeform 142"/>
                <p:cNvSpPr>
                  <a:spLocks/>
                </p:cNvSpPr>
                <p:nvPr/>
              </p:nvSpPr>
              <p:spPr bwMode="auto">
                <a:xfrm>
                  <a:off x="1445" y="2393"/>
                  <a:ext cx="40" cy="19"/>
                </a:xfrm>
                <a:custGeom>
                  <a:avLst/>
                  <a:gdLst>
                    <a:gd name="T0" fmla="*/ 17 w 40"/>
                    <a:gd name="T1" fmla="*/ 0 h 19"/>
                    <a:gd name="T2" fmla="*/ 39 w 40"/>
                    <a:gd name="T3" fmla="*/ 10 h 19"/>
                    <a:gd name="T4" fmla="*/ 22 w 40"/>
                    <a:gd name="T5" fmla="*/ 18 h 19"/>
                    <a:gd name="T6" fmla="*/ 0 w 40"/>
                    <a:gd name="T7" fmla="*/ 7 h 19"/>
                    <a:gd name="T8" fmla="*/ 17 w 40"/>
                    <a:gd name="T9" fmla="*/ 0 h 19"/>
                  </a:gdLst>
                  <a:ahLst/>
                  <a:cxnLst>
                    <a:cxn ang="0">
                      <a:pos x="T0" y="T1"/>
                    </a:cxn>
                    <a:cxn ang="0">
                      <a:pos x="T2" y="T3"/>
                    </a:cxn>
                    <a:cxn ang="0">
                      <a:pos x="T4" y="T5"/>
                    </a:cxn>
                    <a:cxn ang="0">
                      <a:pos x="T6" y="T7"/>
                    </a:cxn>
                    <a:cxn ang="0">
                      <a:pos x="T8" y="T9"/>
                    </a:cxn>
                  </a:cxnLst>
                  <a:rect l="0" t="0" r="r" b="b"/>
                  <a:pathLst>
                    <a:path w="40" h="19">
                      <a:moveTo>
                        <a:pt x="17" y="0"/>
                      </a:moveTo>
                      <a:lnTo>
                        <a:pt x="39" y="10"/>
                      </a:lnTo>
                      <a:lnTo>
                        <a:pt x="22" y="18"/>
                      </a:lnTo>
                      <a:lnTo>
                        <a:pt x="0" y="7"/>
                      </a:lnTo>
                      <a:lnTo>
                        <a:pt x="1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3" name="Freeform 143"/>
                <p:cNvSpPr>
                  <a:spLocks/>
                </p:cNvSpPr>
                <p:nvPr/>
              </p:nvSpPr>
              <p:spPr bwMode="auto">
                <a:xfrm>
                  <a:off x="1291" y="2458"/>
                  <a:ext cx="49" cy="22"/>
                </a:xfrm>
                <a:custGeom>
                  <a:avLst/>
                  <a:gdLst>
                    <a:gd name="T0" fmla="*/ 29 w 49"/>
                    <a:gd name="T1" fmla="*/ 0 h 22"/>
                    <a:gd name="T2" fmla="*/ 48 w 49"/>
                    <a:gd name="T3" fmla="*/ 9 h 22"/>
                    <a:gd name="T4" fmla="*/ 19 w 49"/>
                    <a:gd name="T5" fmla="*/ 21 h 22"/>
                    <a:gd name="T6" fmla="*/ 0 w 49"/>
                    <a:gd name="T7" fmla="*/ 12 h 22"/>
                    <a:gd name="T8" fmla="*/ 29 w 49"/>
                    <a:gd name="T9" fmla="*/ 0 h 22"/>
                  </a:gdLst>
                  <a:ahLst/>
                  <a:cxnLst>
                    <a:cxn ang="0">
                      <a:pos x="T0" y="T1"/>
                    </a:cxn>
                    <a:cxn ang="0">
                      <a:pos x="T2" y="T3"/>
                    </a:cxn>
                    <a:cxn ang="0">
                      <a:pos x="T4" y="T5"/>
                    </a:cxn>
                    <a:cxn ang="0">
                      <a:pos x="T6" y="T7"/>
                    </a:cxn>
                    <a:cxn ang="0">
                      <a:pos x="T8" y="T9"/>
                    </a:cxn>
                  </a:cxnLst>
                  <a:rect l="0" t="0" r="r" b="b"/>
                  <a:pathLst>
                    <a:path w="49" h="22">
                      <a:moveTo>
                        <a:pt x="29" y="0"/>
                      </a:moveTo>
                      <a:lnTo>
                        <a:pt x="48" y="9"/>
                      </a:lnTo>
                      <a:lnTo>
                        <a:pt x="19" y="21"/>
                      </a:lnTo>
                      <a:lnTo>
                        <a:pt x="0" y="12"/>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4" name="Freeform 144"/>
                <p:cNvSpPr>
                  <a:spLocks/>
                </p:cNvSpPr>
                <p:nvPr/>
              </p:nvSpPr>
              <p:spPr bwMode="auto">
                <a:xfrm>
                  <a:off x="1294" y="2420"/>
                  <a:ext cx="58" cy="28"/>
                </a:xfrm>
                <a:custGeom>
                  <a:avLst/>
                  <a:gdLst>
                    <a:gd name="T0" fmla="*/ 30 w 58"/>
                    <a:gd name="T1" fmla="*/ 0 h 28"/>
                    <a:gd name="T2" fmla="*/ 57 w 58"/>
                    <a:gd name="T3" fmla="*/ 15 h 28"/>
                    <a:gd name="T4" fmla="*/ 29 w 58"/>
                    <a:gd name="T5" fmla="*/ 27 h 28"/>
                    <a:gd name="T6" fmla="*/ 0 w 58"/>
                    <a:gd name="T7" fmla="*/ 12 h 28"/>
                    <a:gd name="T8" fmla="*/ 30 w 58"/>
                    <a:gd name="T9" fmla="*/ 0 h 28"/>
                  </a:gdLst>
                  <a:ahLst/>
                  <a:cxnLst>
                    <a:cxn ang="0">
                      <a:pos x="T0" y="T1"/>
                    </a:cxn>
                    <a:cxn ang="0">
                      <a:pos x="T2" y="T3"/>
                    </a:cxn>
                    <a:cxn ang="0">
                      <a:pos x="T4" y="T5"/>
                    </a:cxn>
                    <a:cxn ang="0">
                      <a:pos x="T6" y="T7"/>
                    </a:cxn>
                    <a:cxn ang="0">
                      <a:pos x="T8" y="T9"/>
                    </a:cxn>
                  </a:cxnLst>
                  <a:rect l="0" t="0" r="r" b="b"/>
                  <a:pathLst>
                    <a:path w="58" h="28">
                      <a:moveTo>
                        <a:pt x="30" y="0"/>
                      </a:moveTo>
                      <a:lnTo>
                        <a:pt x="57" y="15"/>
                      </a:lnTo>
                      <a:lnTo>
                        <a:pt x="29" y="27"/>
                      </a:lnTo>
                      <a:lnTo>
                        <a:pt x="0" y="12"/>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5" name="Freeform 145"/>
                <p:cNvSpPr>
                  <a:spLocks/>
                </p:cNvSpPr>
                <p:nvPr/>
              </p:nvSpPr>
              <p:spPr bwMode="auto">
                <a:xfrm>
                  <a:off x="1335" y="2404"/>
                  <a:ext cx="56" cy="26"/>
                </a:xfrm>
                <a:custGeom>
                  <a:avLst/>
                  <a:gdLst>
                    <a:gd name="T0" fmla="*/ 28 w 56"/>
                    <a:gd name="T1" fmla="*/ 0 h 26"/>
                    <a:gd name="T2" fmla="*/ 55 w 56"/>
                    <a:gd name="T3" fmla="*/ 14 h 26"/>
                    <a:gd name="T4" fmla="*/ 27 w 56"/>
                    <a:gd name="T5" fmla="*/ 25 h 26"/>
                    <a:gd name="T6" fmla="*/ 0 w 56"/>
                    <a:gd name="T7" fmla="*/ 11 h 26"/>
                    <a:gd name="T8" fmla="*/ 28 w 56"/>
                    <a:gd name="T9" fmla="*/ 0 h 26"/>
                  </a:gdLst>
                  <a:ahLst/>
                  <a:cxnLst>
                    <a:cxn ang="0">
                      <a:pos x="T0" y="T1"/>
                    </a:cxn>
                    <a:cxn ang="0">
                      <a:pos x="T2" y="T3"/>
                    </a:cxn>
                    <a:cxn ang="0">
                      <a:pos x="T4" y="T5"/>
                    </a:cxn>
                    <a:cxn ang="0">
                      <a:pos x="T6" y="T7"/>
                    </a:cxn>
                    <a:cxn ang="0">
                      <a:pos x="T8" y="T9"/>
                    </a:cxn>
                  </a:cxnLst>
                  <a:rect l="0" t="0" r="r" b="b"/>
                  <a:pathLst>
                    <a:path w="56" h="26">
                      <a:moveTo>
                        <a:pt x="28" y="0"/>
                      </a:moveTo>
                      <a:lnTo>
                        <a:pt x="55" y="14"/>
                      </a:lnTo>
                      <a:lnTo>
                        <a:pt x="27" y="25"/>
                      </a:lnTo>
                      <a:lnTo>
                        <a:pt x="0" y="11"/>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6" name="Freeform 146"/>
                <p:cNvSpPr>
                  <a:spLocks/>
                </p:cNvSpPr>
                <p:nvPr/>
              </p:nvSpPr>
              <p:spPr bwMode="auto">
                <a:xfrm>
                  <a:off x="1374" y="2387"/>
                  <a:ext cx="56" cy="25"/>
                </a:xfrm>
                <a:custGeom>
                  <a:avLst/>
                  <a:gdLst>
                    <a:gd name="T0" fmla="*/ 30 w 56"/>
                    <a:gd name="T1" fmla="*/ 0 h 25"/>
                    <a:gd name="T2" fmla="*/ 55 w 56"/>
                    <a:gd name="T3" fmla="*/ 12 h 25"/>
                    <a:gd name="T4" fmla="*/ 26 w 56"/>
                    <a:gd name="T5" fmla="*/ 24 h 25"/>
                    <a:gd name="T6" fmla="*/ 0 w 56"/>
                    <a:gd name="T7" fmla="*/ 11 h 25"/>
                    <a:gd name="T8" fmla="*/ 30 w 56"/>
                    <a:gd name="T9" fmla="*/ 0 h 25"/>
                  </a:gdLst>
                  <a:ahLst/>
                  <a:cxnLst>
                    <a:cxn ang="0">
                      <a:pos x="T0" y="T1"/>
                    </a:cxn>
                    <a:cxn ang="0">
                      <a:pos x="T2" y="T3"/>
                    </a:cxn>
                    <a:cxn ang="0">
                      <a:pos x="T4" y="T5"/>
                    </a:cxn>
                    <a:cxn ang="0">
                      <a:pos x="T6" y="T7"/>
                    </a:cxn>
                    <a:cxn ang="0">
                      <a:pos x="T8" y="T9"/>
                    </a:cxn>
                  </a:cxnLst>
                  <a:rect l="0" t="0" r="r" b="b"/>
                  <a:pathLst>
                    <a:path w="56" h="25">
                      <a:moveTo>
                        <a:pt x="30" y="0"/>
                      </a:moveTo>
                      <a:lnTo>
                        <a:pt x="55" y="12"/>
                      </a:lnTo>
                      <a:lnTo>
                        <a:pt x="26" y="24"/>
                      </a:lnTo>
                      <a:lnTo>
                        <a:pt x="0" y="11"/>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7" name="Freeform 147"/>
                <p:cNvSpPr>
                  <a:spLocks/>
                </p:cNvSpPr>
                <p:nvPr/>
              </p:nvSpPr>
              <p:spPr bwMode="auto">
                <a:xfrm>
                  <a:off x="1414" y="2377"/>
                  <a:ext cx="41" cy="18"/>
                </a:xfrm>
                <a:custGeom>
                  <a:avLst/>
                  <a:gdLst>
                    <a:gd name="T0" fmla="*/ 17 w 41"/>
                    <a:gd name="T1" fmla="*/ 0 h 18"/>
                    <a:gd name="T2" fmla="*/ 40 w 41"/>
                    <a:gd name="T3" fmla="*/ 10 h 18"/>
                    <a:gd name="T4" fmla="*/ 24 w 41"/>
                    <a:gd name="T5" fmla="*/ 17 h 18"/>
                    <a:gd name="T6" fmla="*/ 0 w 41"/>
                    <a:gd name="T7" fmla="*/ 6 h 18"/>
                    <a:gd name="T8" fmla="*/ 17 w 41"/>
                    <a:gd name="T9" fmla="*/ 0 h 18"/>
                  </a:gdLst>
                  <a:ahLst/>
                  <a:cxnLst>
                    <a:cxn ang="0">
                      <a:pos x="T0" y="T1"/>
                    </a:cxn>
                    <a:cxn ang="0">
                      <a:pos x="T2" y="T3"/>
                    </a:cxn>
                    <a:cxn ang="0">
                      <a:pos x="T4" y="T5"/>
                    </a:cxn>
                    <a:cxn ang="0">
                      <a:pos x="T6" y="T7"/>
                    </a:cxn>
                    <a:cxn ang="0">
                      <a:pos x="T8" y="T9"/>
                    </a:cxn>
                  </a:cxnLst>
                  <a:rect l="0" t="0" r="r" b="b"/>
                  <a:pathLst>
                    <a:path w="41" h="18">
                      <a:moveTo>
                        <a:pt x="17" y="0"/>
                      </a:moveTo>
                      <a:lnTo>
                        <a:pt x="40" y="10"/>
                      </a:lnTo>
                      <a:lnTo>
                        <a:pt x="24" y="17"/>
                      </a:lnTo>
                      <a:lnTo>
                        <a:pt x="0" y="6"/>
                      </a:lnTo>
                      <a:lnTo>
                        <a:pt x="1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8" name="Freeform 148"/>
                <p:cNvSpPr>
                  <a:spLocks/>
                </p:cNvSpPr>
                <p:nvPr/>
              </p:nvSpPr>
              <p:spPr bwMode="auto">
                <a:xfrm>
                  <a:off x="1253" y="2436"/>
                  <a:ext cx="62" cy="30"/>
                </a:xfrm>
                <a:custGeom>
                  <a:avLst/>
                  <a:gdLst>
                    <a:gd name="T0" fmla="*/ 31 w 62"/>
                    <a:gd name="T1" fmla="*/ 0 h 30"/>
                    <a:gd name="T2" fmla="*/ 61 w 62"/>
                    <a:gd name="T3" fmla="*/ 16 h 30"/>
                    <a:gd name="T4" fmla="*/ 32 w 62"/>
                    <a:gd name="T5" fmla="*/ 29 h 30"/>
                    <a:gd name="T6" fmla="*/ 0 w 62"/>
                    <a:gd name="T7" fmla="*/ 12 h 30"/>
                    <a:gd name="T8" fmla="*/ 31 w 62"/>
                    <a:gd name="T9" fmla="*/ 0 h 30"/>
                  </a:gdLst>
                  <a:ahLst/>
                  <a:cxnLst>
                    <a:cxn ang="0">
                      <a:pos x="T0" y="T1"/>
                    </a:cxn>
                    <a:cxn ang="0">
                      <a:pos x="T2" y="T3"/>
                    </a:cxn>
                    <a:cxn ang="0">
                      <a:pos x="T4" y="T5"/>
                    </a:cxn>
                    <a:cxn ang="0">
                      <a:pos x="T6" y="T7"/>
                    </a:cxn>
                    <a:cxn ang="0">
                      <a:pos x="T8" y="T9"/>
                    </a:cxn>
                  </a:cxnLst>
                  <a:rect l="0" t="0" r="r" b="b"/>
                  <a:pathLst>
                    <a:path w="62" h="30">
                      <a:moveTo>
                        <a:pt x="31" y="0"/>
                      </a:moveTo>
                      <a:lnTo>
                        <a:pt x="61" y="16"/>
                      </a:lnTo>
                      <a:lnTo>
                        <a:pt x="32" y="29"/>
                      </a:lnTo>
                      <a:lnTo>
                        <a:pt x="0" y="12"/>
                      </a:lnTo>
                      <a:lnTo>
                        <a:pt x="3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29" name="Freeform 149"/>
                <p:cNvSpPr>
                  <a:spLocks/>
                </p:cNvSpPr>
                <p:nvPr/>
              </p:nvSpPr>
              <p:spPr bwMode="auto">
                <a:xfrm>
                  <a:off x="1196" y="2404"/>
                  <a:ext cx="79" cy="40"/>
                </a:xfrm>
                <a:custGeom>
                  <a:avLst/>
                  <a:gdLst>
                    <a:gd name="T0" fmla="*/ 30 w 79"/>
                    <a:gd name="T1" fmla="*/ 0 h 40"/>
                    <a:gd name="T2" fmla="*/ 78 w 79"/>
                    <a:gd name="T3" fmla="*/ 27 h 40"/>
                    <a:gd name="T4" fmla="*/ 48 w 79"/>
                    <a:gd name="T5" fmla="*/ 39 h 40"/>
                    <a:gd name="T6" fmla="*/ 0 w 79"/>
                    <a:gd name="T7" fmla="*/ 12 h 40"/>
                    <a:gd name="T8" fmla="*/ 30 w 79"/>
                    <a:gd name="T9" fmla="*/ 0 h 40"/>
                  </a:gdLst>
                  <a:ahLst/>
                  <a:cxnLst>
                    <a:cxn ang="0">
                      <a:pos x="T0" y="T1"/>
                    </a:cxn>
                    <a:cxn ang="0">
                      <a:pos x="T2" y="T3"/>
                    </a:cxn>
                    <a:cxn ang="0">
                      <a:pos x="T4" y="T5"/>
                    </a:cxn>
                    <a:cxn ang="0">
                      <a:pos x="T6" y="T7"/>
                    </a:cxn>
                    <a:cxn ang="0">
                      <a:pos x="T8" y="T9"/>
                    </a:cxn>
                  </a:cxnLst>
                  <a:rect l="0" t="0" r="r" b="b"/>
                  <a:pathLst>
                    <a:path w="79" h="40">
                      <a:moveTo>
                        <a:pt x="30" y="0"/>
                      </a:moveTo>
                      <a:lnTo>
                        <a:pt x="78" y="27"/>
                      </a:lnTo>
                      <a:lnTo>
                        <a:pt x="48" y="39"/>
                      </a:lnTo>
                      <a:lnTo>
                        <a:pt x="0" y="12"/>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0" name="Freeform 150"/>
                <p:cNvSpPr>
                  <a:spLocks/>
                </p:cNvSpPr>
                <p:nvPr/>
              </p:nvSpPr>
              <p:spPr bwMode="auto">
                <a:xfrm>
                  <a:off x="1207" y="2358"/>
                  <a:ext cx="109" cy="70"/>
                </a:xfrm>
                <a:custGeom>
                  <a:avLst/>
                  <a:gdLst>
                    <a:gd name="T0" fmla="*/ 0 w 109"/>
                    <a:gd name="T1" fmla="*/ 26 h 70"/>
                    <a:gd name="T2" fmla="*/ 78 w 109"/>
                    <a:gd name="T3" fmla="*/ 69 h 70"/>
                    <a:gd name="T4" fmla="*/ 108 w 109"/>
                    <a:gd name="T5" fmla="*/ 56 h 70"/>
                    <a:gd name="T6" fmla="*/ 54 w 109"/>
                    <a:gd name="T7" fmla="*/ 25 h 70"/>
                    <a:gd name="T8" fmla="*/ 92 w 109"/>
                    <a:gd name="T9" fmla="*/ 10 h 70"/>
                    <a:gd name="T10" fmla="*/ 73 w 109"/>
                    <a:gd name="T11" fmla="*/ 0 h 70"/>
                    <a:gd name="T12" fmla="*/ 0 w 109"/>
                    <a:gd name="T13" fmla="*/ 26 h 70"/>
                  </a:gdLst>
                  <a:ahLst/>
                  <a:cxnLst>
                    <a:cxn ang="0">
                      <a:pos x="T0" y="T1"/>
                    </a:cxn>
                    <a:cxn ang="0">
                      <a:pos x="T2" y="T3"/>
                    </a:cxn>
                    <a:cxn ang="0">
                      <a:pos x="T4" y="T5"/>
                    </a:cxn>
                    <a:cxn ang="0">
                      <a:pos x="T6" y="T7"/>
                    </a:cxn>
                    <a:cxn ang="0">
                      <a:pos x="T8" y="T9"/>
                    </a:cxn>
                    <a:cxn ang="0">
                      <a:pos x="T10" y="T11"/>
                    </a:cxn>
                    <a:cxn ang="0">
                      <a:pos x="T12" y="T13"/>
                    </a:cxn>
                  </a:cxnLst>
                  <a:rect l="0" t="0" r="r" b="b"/>
                  <a:pathLst>
                    <a:path w="109" h="70">
                      <a:moveTo>
                        <a:pt x="0" y="26"/>
                      </a:moveTo>
                      <a:lnTo>
                        <a:pt x="78" y="69"/>
                      </a:lnTo>
                      <a:lnTo>
                        <a:pt x="108" y="56"/>
                      </a:lnTo>
                      <a:lnTo>
                        <a:pt x="54" y="25"/>
                      </a:lnTo>
                      <a:lnTo>
                        <a:pt x="92" y="10"/>
                      </a:lnTo>
                      <a:lnTo>
                        <a:pt x="73" y="0"/>
                      </a:lnTo>
                      <a:lnTo>
                        <a:pt x="0" y="2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1" name="Freeform 151"/>
                <p:cNvSpPr>
                  <a:spLocks/>
                </p:cNvSpPr>
                <p:nvPr/>
              </p:nvSpPr>
              <p:spPr bwMode="auto">
                <a:xfrm>
                  <a:off x="1277" y="2371"/>
                  <a:ext cx="81" cy="41"/>
                </a:xfrm>
                <a:custGeom>
                  <a:avLst/>
                  <a:gdLst>
                    <a:gd name="T0" fmla="*/ 0 w 81"/>
                    <a:gd name="T1" fmla="*/ 12 h 41"/>
                    <a:gd name="T2" fmla="*/ 50 w 81"/>
                    <a:gd name="T3" fmla="*/ 40 h 41"/>
                    <a:gd name="T4" fmla="*/ 80 w 81"/>
                    <a:gd name="T5" fmla="*/ 28 h 41"/>
                    <a:gd name="T6" fmla="*/ 30 w 81"/>
                    <a:gd name="T7" fmla="*/ 0 h 41"/>
                    <a:gd name="T8" fmla="*/ 0 w 81"/>
                    <a:gd name="T9" fmla="*/ 12 h 41"/>
                  </a:gdLst>
                  <a:ahLst/>
                  <a:cxnLst>
                    <a:cxn ang="0">
                      <a:pos x="T0" y="T1"/>
                    </a:cxn>
                    <a:cxn ang="0">
                      <a:pos x="T2" y="T3"/>
                    </a:cxn>
                    <a:cxn ang="0">
                      <a:pos x="T4" y="T5"/>
                    </a:cxn>
                    <a:cxn ang="0">
                      <a:pos x="T6" y="T7"/>
                    </a:cxn>
                    <a:cxn ang="0">
                      <a:pos x="T8" y="T9"/>
                    </a:cxn>
                  </a:cxnLst>
                  <a:rect l="0" t="0" r="r" b="b"/>
                  <a:pathLst>
                    <a:path w="81" h="41">
                      <a:moveTo>
                        <a:pt x="0" y="12"/>
                      </a:moveTo>
                      <a:lnTo>
                        <a:pt x="50" y="40"/>
                      </a:lnTo>
                      <a:lnTo>
                        <a:pt x="80" y="28"/>
                      </a:lnTo>
                      <a:lnTo>
                        <a:pt x="30" y="0"/>
                      </a:lnTo>
                      <a:lnTo>
                        <a:pt x="0" y="1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2" name="Freeform 152"/>
                <p:cNvSpPr>
                  <a:spLocks/>
                </p:cNvSpPr>
                <p:nvPr/>
              </p:nvSpPr>
              <p:spPr bwMode="auto">
                <a:xfrm>
                  <a:off x="1347" y="2372"/>
                  <a:ext cx="51" cy="23"/>
                </a:xfrm>
                <a:custGeom>
                  <a:avLst/>
                  <a:gdLst>
                    <a:gd name="T0" fmla="*/ 0 w 51"/>
                    <a:gd name="T1" fmla="*/ 12 h 23"/>
                    <a:gd name="T2" fmla="*/ 20 w 51"/>
                    <a:gd name="T3" fmla="*/ 22 h 23"/>
                    <a:gd name="T4" fmla="*/ 50 w 51"/>
                    <a:gd name="T5" fmla="*/ 10 h 23"/>
                    <a:gd name="T6" fmla="*/ 29 w 51"/>
                    <a:gd name="T7" fmla="*/ 0 h 23"/>
                    <a:gd name="T8" fmla="*/ 0 w 51"/>
                    <a:gd name="T9" fmla="*/ 12 h 23"/>
                  </a:gdLst>
                  <a:ahLst/>
                  <a:cxnLst>
                    <a:cxn ang="0">
                      <a:pos x="T0" y="T1"/>
                    </a:cxn>
                    <a:cxn ang="0">
                      <a:pos x="T2" y="T3"/>
                    </a:cxn>
                    <a:cxn ang="0">
                      <a:pos x="T4" y="T5"/>
                    </a:cxn>
                    <a:cxn ang="0">
                      <a:pos x="T6" y="T7"/>
                    </a:cxn>
                    <a:cxn ang="0">
                      <a:pos x="T8" y="T9"/>
                    </a:cxn>
                  </a:cxnLst>
                  <a:rect l="0" t="0" r="r" b="b"/>
                  <a:pathLst>
                    <a:path w="51" h="23">
                      <a:moveTo>
                        <a:pt x="0" y="12"/>
                      </a:moveTo>
                      <a:lnTo>
                        <a:pt x="20" y="22"/>
                      </a:lnTo>
                      <a:lnTo>
                        <a:pt x="50" y="10"/>
                      </a:lnTo>
                      <a:lnTo>
                        <a:pt x="29" y="0"/>
                      </a:lnTo>
                      <a:lnTo>
                        <a:pt x="0" y="1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3" name="Freeform 153"/>
                <p:cNvSpPr>
                  <a:spLocks/>
                </p:cNvSpPr>
                <p:nvPr/>
              </p:nvSpPr>
              <p:spPr bwMode="auto">
                <a:xfrm>
                  <a:off x="1315" y="2356"/>
                  <a:ext cx="54" cy="24"/>
                </a:xfrm>
                <a:custGeom>
                  <a:avLst/>
                  <a:gdLst>
                    <a:gd name="T0" fmla="*/ 0 w 54"/>
                    <a:gd name="T1" fmla="*/ 12 h 24"/>
                    <a:gd name="T2" fmla="*/ 24 w 54"/>
                    <a:gd name="T3" fmla="*/ 23 h 24"/>
                    <a:gd name="T4" fmla="*/ 53 w 54"/>
                    <a:gd name="T5" fmla="*/ 12 h 24"/>
                    <a:gd name="T6" fmla="*/ 30 w 54"/>
                    <a:gd name="T7" fmla="*/ 0 h 24"/>
                    <a:gd name="T8" fmla="*/ 0 w 54"/>
                    <a:gd name="T9" fmla="*/ 12 h 24"/>
                  </a:gdLst>
                  <a:ahLst/>
                  <a:cxnLst>
                    <a:cxn ang="0">
                      <a:pos x="T0" y="T1"/>
                    </a:cxn>
                    <a:cxn ang="0">
                      <a:pos x="T2" y="T3"/>
                    </a:cxn>
                    <a:cxn ang="0">
                      <a:pos x="T4" y="T5"/>
                    </a:cxn>
                    <a:cxn ang="0">
                      <a:pos x="T6" y="T7"/>
                    </a:cxn>
                    <a:cxn ang="0">
                      <a:pos x="T8" y="T9"/>
                    </a:cxn>
                  </a:cxnLst>
                  <a:rect l="0" t="0" r="r" b="b"/>
                  <a:pathLst>
                    <a:path w="54" h="24">
                      <a:moveTo>
                        <a:pt x="0" y="12"/>
                      </a:moveTo>
                      <a:lnTo>
                        <a:pt x="24" y="23"/>
                      </a:lnTo>
                      <a:lnTo>
                        <a:pt x="53" y="12"/>
                      </a:lnTo>
                      <a:lnTo>
                        <a:pt x="30" y="0"/>
                      </a:lnTo>
                      <a:lnTo>
                        <a:pt x="0" y="1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4" name="Freeform 154"/>
                <p:cNvSpPr>
                  <a:spLocks/>
                </p:cNvSpPr>
                <p:nvPr/>
              </p:nvSpPr>
              <p:spPr bwMode="auto">
                <a:xfrm>
                  <a:off x="1288" y="2343"/>
                  <a:ext cx="51" cy="20"/>
                </a:xfrm>
                <a:custGeom>
                  <a:avLst/>
                  <a:gdLst>
                    <a:gd name="T0" fmla="*/ 0 w 51"/>
                    <a:gd name="T1" fmla="*/ 9 h 20"/>
                    <a:gd name="T2" fmla="*/ 20 w 51"/>
                    <a:gd name="T3" fmla="*/ 19 h 20"/>
                    <a:gd name="T4" fmla="*/ 50 w 51"/>
                    <a:gd name="T5" fmla="*/ 8 h 20"/>
                    <a:gd name="T6" fmla="*/ 32 w 51"/>
                    <a:gd name="T7" fmla="*/ 0 h 20"/>
                    <a:gd name="T8" fmla="*/ 0 w 51"/>
                    <a:gd name="T9" fmla="*/ 9 h 20"/>
                  </a:gdLst>
                  <a:ahLst/>
                  <a:cxnLst>
                    <a:cxn ang="0">
                      <a:pos x="T0" y="T1"/>
                    </a:cxn>
                    <a:cxn ang="0">
                      <a:pos x="T2" y="T3"/>
                    </a:cxn>
                    <a:cxn ang="0">
                      <a:pos x="T4" y="T5"/>
                    </a:cxn>
                    <a:cxn ang="0">
                      <a:pos x="T6" y="T7"/>
                    </a:cxn>
                    <a:cxn ang="0">
                      <a:pos x="T8" y="T9"/>
                    </a:cxn>
                  </a:cxnLst>
                  <a:rect l="0" t="0" r="r" b="b"/>
                  <a:pathLst>
                    <a:path w="51" h="20">
                      <a:moveTo>
                        <a:pt x="0" y="9"/>
                      </a:moveTo>
                      <a:lnTo>
                        <a:pt x="20" y="19"/>
                      </a:lnTo>
                      <a:lnTo>
                        <a:pt x="50" y="8"/>
                      </a:lnTo>
                      <a:lnTo>
                        <a:pt x="32" y="0"/>
                      </a:lnTo>
                      <a:lnTo>
                        <a:pt x="0"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5" name="Freeform 155"/>
                <p:cNvSpPr>
                  <a:spLocks/>
                </p:cNvSpPr>
                <p:nvPr/>
              </p:nvSpPr>
              <p:spPr bwMode="auto">
                <a:xfrm>
                  <a:off x="1332" y="2332"/>
                  <a:ext cx="32" cy="15"/>
                </a:xfrm>
                <a:custGeom>
                  <a:avLst/>
                  <a:gdLst>
                    <a:gd name="T0" fmla="*/ 0 w 32"/>
                    <a:gd name="T1" fmla="*/ 6 h 15"/>
                    <a:gd name="T2" fmla="*/ 16 w 32"/>
                    <a:gd name="T3" fmla="*/ 14 h 15"/>
                    <a:gd name="T4" fmla="*/ 31 w 32"/>
                    <a:gd name="T5" fmla="*/ 8 h 15"/>
                    <a:gd name="T6" fmla="*/ 15 w 32"/>
                    <a:gd name="T7" fmla="*/ 0 h 15"/>
                    <a:gd name="T8" fmla="*/ 0 w 32"/>
                    <a:gd name="T9" fmla="*/ 6 h 15"/>
                  </a:gdLst>
                  <a:ahLst/>
                  <a:cxnLst>
                    <a:cxn ang="0">
                      <a:pos x="T0" y="T1"/>
                    </a:cxn>
                    <a:cxn ang="0">
                      <a:pos x="T2" y="T3"/>
                    </a:cxn>
                    <a:cxn ang="0">
                      <a:pos x="T4" y="T5"/>
                    </a:cxn>
                    <a:cxn ang="0">
                      <a:pos x="T6" y="T7"/>
                    </a:cxn>
                    <a:cxn ang="0">
                      <a:pos x="T8" y="T9"/>
                    </a:cxn>
                  </a:cxnLst>
                  <a:rect l="0" t="0" r="r" b="b"/>
                  <a:pathLst>
                    <a:path w="32" h="15">
                      <a:moveTo>
                        <a:pt x="0" y="6"/>
                      </a:moveTo>
                      <a:lnTo>
                        <a:pt x="16" y="14"/>
                      </a:lnTo>
                      <a:lnTo>
                        <a:pt x="31" y="8"/>
                      </a:lnTo>
                      <a:lnTo>
                        <a:pt x="15" y="0"/>
                      </a:lnTo>
                      <a:lnTo>
                        <a:pt x="0"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6" name="Freeform 156"/>
                <p:cNvSpPr>
                  <a:spLocks/>
                </p:cNvSpPr>
                <p:nvPr/>
              </p:nvSpPr>
              <p:spPr bwMode="auto">
                <a:xfrm>
                  <a:off x="1354" y="2345"/>
                  <a:ext cx="40" cy="18"/>
                </a:xfrm>
                <a:custGeom>
                  <a:avLst/>
                  <a:gdLst>
                    <a:gd name="T0" fmla="*/ 0 w 40"/>
                    <a:gd name="T1" fmla="*/ 6 h 18"/>
                    <a:gd name="T2" fmla="*/ 23 w 40"/>
                    <a:gd name="T3" fmla="*/ 17 h 18"/>
                    <a:gd name="T4" fmla="*/ 39 w 40"/>
                    <a:gd name="T5" fmla="*/ 10 h 18"/>
                    <a:gd name="T6" fmla="*/ 17 w 40"/>
                    <a:gd name="T7" fmla="*/ 0 h 18"/>
                    <a:gd name="T8" fmla="*/ 0 w 40"/>
                    <a:gd name="T9" fmla="*/ 6 h 18"/>
                  </a:gdLst>
                  <a:ahLst/>
                  <a:cxnLst>
                    <a:cxn ang="0">
                      <a:pos x="T0" y="T1"/>
                    </a:cxn>
                    <a:cxn ang="0">
                      <a:pos x="T2" y="T3"/>
                    </a:cxn>
                    <a:cxn ang="0">
                      <a:pos x="T4" y="T5"/>
                    </a:cxn>
                    <a:cxn ang="0">
                      <a:pos x="T6" y="T7"/>
                    </a:cxn>
                    <a:cxn ang="0">
                      <a:pos x="T8" y="T9"/>
                    </a:cxn>
                  </a:cxnLst>
                  <a:rect l="0" t="0" r="r" b="b"/>
                  <a:pathLst>
                    <a:path w="40" h="18">
                      <a:moveTo>
                        <a:pt x="0" y="6"/>
                      </a:moveTo>
                      <a:lnTo>
                        <a:pt x="23" y="17"/>
                      </a:lnTo>
                      <a:lnTo>
                        <a:pt x="39" y="10"/>
                      </a:lnTo>
                      <a:lnTo>
                        <a:pt x="17" y="0"/>
                      </a:lnTo>
                      <a:lnTo>
                        <a:pt x="0"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7" name="Freeform 157"/>
                <p:cNvSpPr>
                  <a:spLocks/>
                </p:cNvSpPr>
                <p:nvPr/>
              </p:nvSpPr>
              <p:spPr bwMode="auto">
                <a:xfrm>
                  <a:off x="1167" y="2388"/>
                  <a:ext cx="53" cy="24"/>
                </a:xfrm>
                <a:custGeom>
                  <a:avLst/>
                  <a:gdLst>
                    <a:gd name="T0" fmla="*/ 0 w 53"/>
                    <a:gd name="T1" fmla="*/ 11 h 24"/>
                    <a:gd name="T2" fmla="*/ 22 w 53"/>
                    <a:gd name="T3" fmla="*/ 23 h 24"/>
                    <a:gd name="T4" fmla="*/ 52 w 53"/>
                    <a:gd name="T5" fmla="*/ 12 h 24"/>
                    <a:gd name="T6" fmla="*/ 32 w 53"/>
                    <a:gd name="T7" fmla="*/ 0 h 24"/>
                    <a:gd name="T8" fmla="*/ 0 w 53"/>
                    <a:gd name="T9" fmla="*/ 11 h 24"/>
                  </a:gdLst>
                  <a:ahLst/>
                  <a:cxnLst>
                    <a:cxn ang="0">
                      <a:pos x="T0" y="T1"/>
                    </a:cxn>
                    <a:cxn ang="0">
                      <a:pos x="T2" y="T3"/>
                    </a:cxn>
                    <a:cxn ang="0">
                      <a:pos x="T4" y="T5"/>
                    </a:cxn>
                    <a:cxn ang="0">
                      <a:pos x="T6" y="T7"/>
                    </a:cxn>
                    <a:cxn ang="0">
                      <a:pos x="T8" y="T9"/>
                    </a:cxn>
                  </a:cxnLst>
                  <a:rect l="0" t="0" r="r" b="b"/>
                  <a:pathLst>
                    <a:path w="53" h="24">
                      <a:moveTo>
                        <a:pt x="0" y="11"/>
                      </a:moveTo>
                      <a:lnTo>
                        <a:pt x="22" y="23"/>
                      </a:lnTo>
                      <a:lnTo>
                        <a:pt x="52" y="12"/>
                      </a:lnTo>
                      <a:lnTo>
                        <a:pt x="32" y="0"/>
                      </a:lnTo>
                      <a:lnTo>
                        <a:pt x="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38" name="Freeform 158"/>
                <p:cNvSpPr>
                  <a:spLocks/>
                </p:cNvSpPr>
                <p:nvPr/>
              </p:nvSpPr>
              <p:spPr bwMode="auto">
                <a:xfrm>
                  <a:off x="1385" y="2360"/>
                  <a:ext cx="39" cy="19"/>
                </a:xfrm>
                <a:custGeom>
                  <a:avLst/>
                  <a:gdLst>
                    <a:gd name="T0" fmla="*/ 0 w 39"/>
                    <a:gd name="T1" fmla="*/ 7 h 19"/>
                    <a:gd name="T2" fmla="*/ 22 w 39"/>
                    <a:gd name="T3" fmla="*/ 18 h 19"/>
                    <a:gd name="T4" fmla="*/ 38 w 39"/>
                    <a:gd name="T5" fmla="*/ 11 h 19"/>
                    <a:gd name="T6" fmla="*/ 15 w 39"/>
                    <a:gd name="T7" fmla="*/ 0 h 19"/>
                    <a:gd name="T8" fmla="*/ 0 w 39"/>
                    <a:gd name="T9" fmla="*/ 7 h 19"/>
                  </a:gdLst>
                  <a:ahLst/>
                  <a:cxnLst>
                    <a:cxn ang="0">
                      <a:pos x="T0" y="T1"/>
                    </a:cxn>
                    <a:cxn ang="0">
                      <a:pos x="T2" y="T3"/>
                    </a:cxn>
                    <a:cxn ang="0">
                      <a:pos x="T4" y="T5"/>
                    </a:cxn>
                    <a:cxn ang="0">
                      <a:pos x="T6" y="T7"/>
                    </a:cxn>
                    <a:cxn ang="0">
                      <a:pos x="T8" y="T9"/>
                    </a:cxn>
                  </a:cxnLst>
                  <a:rect l="0" t="0" r="r" b="b"/>
                  <a:pathLst>
                    <a:path w="39" h="19">
                      <a:moveTo>
                        <a:pt x="0" y="7"/>
                      </a:moveTo>
                      <a:lnTo>
                        <a:pt x="22" y="18"/>
                      </a:lnTo>
                      <a:lnTo>
                        <a:pt x="38" y="11"/>
                      </a:lnTo>
                      <a:lnTo>
                        <a:pt x="15" y="0"/>
                      </a:lnTo>
                      <a:lnTo>
                        <a:pt x="0" y="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9439" name="Freeform 159"/>
              <p:cNvSpPr>
                <a:spLocks/>
              </p:cNvSpPr>
              <p:nvPr/>
            </p:nvSpPr>
            <p:spPr bwMode="auto">
              <a:xfrm>
                <a:off x="1507" y="2544"/>
                <a:ext cx="294" cy="163"/>
              </a:xfrm>
              <a:custGeom>
                <a:avLst/>
                <a:gdLst>
                  <a:gd name="T0" fmla="*/ 0 w 294"/>
                  <a:gd name="T1" fmla="*/ 162 h 163"/>
                  <a:gd name="T2" fmla="*/ 268 w 294"/>
                  <a:gd name="T3" fmla="*/ 10 h 163"/>
                  <a:gd name="T4" fmla="*/ 293 w 294"/>
                  <a:gd name="T5" fmla="*/ 0 h 163"/>
                  <a:gd name="T6" fmla="*/ 293 w 294"/>
                  <a:gd name="T7" fmla="*/ 19 h 163"/>
                  <a:gd name="T8" fmla="*/ 0 w 294"/>
                  <a:gd name="T9" fmla="*/ 162 h 163"/>
                </a:gdLst>
                <a:ahLst/>
                <a:cxnLst>
                  <a:cxn ang="0">
                    <a:pos x="T0" y="T1"/>
                  </a:cxn>
                  <a:cxn ang="0">
                    <a:pos x="T2" y="T3"/>
                  </a:cxn>
                  <a:cxn ang="0">
                    <a:pos x="T4" y="T5"/>
                  </a:cxn>
                  <a:cxn ang="0">
                    <a:pos x="T6" y="T7"/>
                  </a:cxn>
                  <a:cxn ang="0">
                    <a:pos x="T8" y="T9"/>
                  </a:cxn>
                </a:cxnLst>
                <a:rect l="0" t="0" r="r" b="b"/>
                <a:pathLst>
                  <a:path w="294" h="163">
                    <a:moveTo>
                      <a:pt x="0" y="162"/>
                    </a:moveTo>
                    <a:lnTo>
                      <a:pt x="268" y="10"/>
                    </a:lnTo>
                    <a:lnTo>
                      <a:pt x="293" y="0"/>
                    </a:lnTo>
                    <a:lnTo>
                      <a:pt x="293" y="19"/>
                    </a:lnTo>
                    <a:lnTo>
                      <a:pt x="0" y="162"/>
                    </a:lnTo>
                  </a:path>
                </a:pathLst>
              </a:custGeom>
              <a:solidFill>
                <a:srgbClr val="9F9F9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0" name="Freeform 160"/>
              <p:cNvSpPr>
                <a:spLocks/>
              </p:cNvSpPr>
              <p:nvPr/>
            </p:nvSpPr>
            <p:spPr bwMode="auto">
              <a:xfrm>
                <a:off x="1507" y="2560"/>
                <a:ext cx="298" cy="192"/>
              </a:xfrm>
              <a:custGeom>
                <a:avLst/>
                <a:gdLst>
                  <a:gd name="T0" fmla="*/ 0 w 298"/>
                  <a:gd name="T1" fmla="*/ 191 h 192"/>
                  <a:gd name="T2" fmla="*/ 0 w 298"/>
                  <a:gd name="T3" fmla="*/ 137 h 192"/>
                  <a:gd name="T4" fmla="*/ 297 w 298"/>
                  <a:gd name="T5" fmla="*/ 0 h 192"/>
                  <a:gd name="T6" fmla="*/ 297 w 298"/>
                  <a:gd name="T7" fmla="*/ 67 h 192"/>
                  <a:gd name="T8" fmla="*/ 0 w 298"/>
                  <a:gd name="T9" fmla="*/ 191 h 192"/>
                </a:gdLst>
                <a:ahLst/>
                <a:cxnLst>
                  <a:cxn ang="0">
                    <a:pos x="T0" y="T1"/>
                  </a:cxn>
                  <a:cxn ang="0">
                    <a:pos x="T2" y="T3"/>
                  </a:cxn>
                  <a:cxn ang="0">
                    <a:pos x="T4" y="T5"/>
                  </a:cxn>
                  <a:cxn ang="0">
                    <a:pos x="T6" y="T7"/>
                  </a:cxn>
                  <a:cxn ang="0">
                    <a:pos x="T8" y="T9"/>
                  </a:cxn>
                </a:cxnLst>
                <a:rect l="0" t="0" r="r" b="b"/>
                <a:pathLst>
                  <a:path w="298" h="192">
                    <a:moveTo>
                      <a:pt x="0" y="191"/>
                    </a:moveTo>
                    <a:lnTo>
                      <a:pt x="0" y="137"/>
                    </a:lnTo>
                    <a:lnTo>
                      <a:pt x="297" y="0"/>
                    </a:lnTo>
                    <a:lnTo>
                      <a:pt x="297" y="67"/>
                    </a:lnTo>
                    <a:lnTo>
                      <a:pt x="0" y="19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1" name="Freeform 161"/>
              <p:cNvSpPr>
                <a:spLocks/>
              </p:cNvSpPr>
              <p:nvPr/>
            </p:nvSpPr>
            <p:spPr bwMode="auto">
              <a:xfrm>
                <a:off x="1834" y="2158"/>
                <a:ext cx="182" cy="355"/>
              </a:xfrm>
              <a:custGeom>
                <a:avLst/>
                <a:gdLst>
                  <a:gd name="T0" fmla="*/ 169 w 182"/>
                  <a:gd name="T1" fmla="*/ 0 h 355"/>
                  <a:gd name="T2" fmla="*/ 181 w 182"/>
                  <a:gd name="T3" fmla="*/ 24 h 355"/>
                  <a:gd name="T4" fmla="*/ 12 w 182"/>
                  <a:gd name="T5" fmla="*/ 354 h 355"/>
                  <a:gd name="T6" fmla="*/ 0 w 182"/>
                  <a:gd name="T7" fmla="*/ 329 h 355"/>
                  <a:gd name="T8" fmla="*/ 169 w 182"/>
                  <a:gd name="T9" fmla="*/ 0 h 355"/>
                </a:gdLst>
                <a:ahLst/>
                <a:cxnLst>
                  <a:cxn ang="0">
                    <a:pos x="T0" y="T1"/>
                  </a:cxn>
                  <a:cxn ang="0">
                    <a:pos x="T2" y="T3"/>
                  </a:cxn>
                  <a:cxn ang="0">
                    <a:pos x="T4" y="T5"/>
                  </a:cxn>
                  <a:cxn ang="0">
                    <a:pos x="T6" y="T7"/>
                  </a:cxn>
                  <a:cxn ang="0">
                    <a:pos x="T8" y="T9"/>
                  </a:cxn>
                </a:cxnLst>
                <a:rect l="0" t="0" r="r" b="b"/>
                <a:pathLst>
                  <a:path w="182" h="355">
                    <a:moveTo>
                      <a:pt x="169" y="0"/>
                    </a:moveTo>
                    <a:lnTo>
                      <a:pt x="181" y="24"/>
                    </a:lnTo>
                    <a:lnTo>
                      <a:pt x="12" y="354"/>
                    </a:lnTo>
                    <a:lnTo>
                      <a:pt x="0" y="329"/>
                    </a:lnTo>
                    <a:lnTo>
                      <a:pt x="16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2" name="Freeform 162"/>
              <p:cNvSpPr>
                <a:spLocks/>
              </p:cNvSpPr>
              <p:nvPr/>
            </p:nvSpPr>
            <p:spPr bwMode="auto">
              <a:xfrm>
                <a:off x="1390" y="1956"/>
                <a:ext cx="617" cy="532"/>
              </a:xfrm>
              <a:custGeom>
                <a:avLst/>
                <a:gdLst>
                  <a:gd name="T0" fmla="*/ 167 w 617"/>
                  <a:gd name="T1" fmla="*/ 0 h 532"/>
                  <a:gd name="T2" fmla="*/ 616 w 617"/>
                  <a:gd name="T3" fmla="*/ 200 h 532"/>
                  <a:gd name="T4" fmla="*/ 446 w 617"/>
                  <a:gd name="T5" fmla="*/ 531 h 532"/>
                  <a:gd name="T6" fmla="*/ 0 w 617"/>
                  <a:gd name="T7" fmla="*/ 312 h 532"/>
                  <a:gd name="T8" fmla="*/ 167 w 617"/>
                  <a:gd name="T9" fmla="*/ 0 h 532"/>
                </a:gdLst>
                <a:ahLst/>
                <a:cxnLst>
                  <a:cxn ang="0">
                    <a:pos x="T0" y="T1"/>
                  </a:cxn>
                  <a:cxn ang="0">
                    <a:pos x="T2" y="T3"/>
                  </a:cxn>
                  <a:cxn ang="0">
                    <a:pos x="T4" y="T5"/>
                  </a:cxn>
                  <a:cxn ang="0">
                    <a:pos x="T6" y="T7"/>
                  </a:cxn>
                  <a:cxn ang="0">
                    <a:pos x="T8" y="T9"/>
                  </a:cxn>
                </a:cxnLst>
                <a:rect l="0" t="0" r="r" b="b"/>
                <a:pathLst>
                  <a:path w="617" h="532">
                    <a:moveTo>
                      <a:pt x="167" y="0"/>
                    </a:moveTo>
                    <a:lnTo>
                      <a:pt x="616" y="200"/>
                    </a:lnTo>
                    <a:lnTo>
                      <a:pt x="446" y="531"/>
                    </a:lnTo>
                    <a:lnTo>
                      <a:pt x="0" y="312"/>
                    </a:lnTo>
                    <a:lnTo>
                      <a:pt x="167"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3" name="Freeform 163"/>
              <p:cNvSpPr>
                <a:spLocks/>
              </p:cNvSpPr>
              <p:nvPr/>
            </p:nvSpPr>
            <p:spPr bwMode="auto">
              <a:xfrm>
                <a:off x="1424" y="1988"/>
                <a:ext cx="550" cy="460"/>
              </a:xfrm>
              <a:custGeom>
                <a:avLst/>
                <a:gdLst>
                  <a:gd name="T0" fmla="*/ 549 w 550"/>
                  <a:gd name="T1" fmla="*/ 187 h 460"/>
                  <a:gd name="T2" fmla="*/ 408 w 550"/>
                  <a:gd name="T3" fmla="*/ 459 h 460"/>
                  <a:gd name="T4" fmla="*/ 0 w 550"/>
                  <a:gd name="T5" fmla="*/ 261 h 460"/>
                  <a:gd name="T6" fmla="*/ 136 w 550"/>
                  <a:gd name="T7" fmla="*/ 0 h 460"/>
                  <a:gd name="T8" fmla="*/ 549 w 550"/>
                  <a:gd name="T9" fmla="*/ 187 h 460"/>
                </a:gdLst>
                <a:ahLst/>
                <a:cxnLst>
                  <a:cxn ang="0">
                    <a:pos x="T0" y="T1"/>
                  </a:cxn>
                  <a:cxn ang="0">
                    <a:pos x="T2" y="T3"/>
                  </a:cxn>
                  <a:cxn ang="0">
                    <a:pos x="T4" y="T5"/>
                  </a:cxn>
                  <a:cxn ang="0">
                    <a:pos x="T6" y="T7"/>
                  </a:cxn>
                  <a:cxn ang="0">
                    <a:pos x="T8" y="T9"/>
                  </a:cxn>
                </a:cxnLst>
                <a:rect l="0" t="0" r="r" b="b"/>
                <a:pathLst>
                  <a:path w="550" h="460">
                    <a:moveTo>
                      <a:pt x="549" y="187"/>
                    </a:moveTo>
                    <a:lnTo>
                      <a:pt x="408" y="459"/>
                    </a:lnTo>
                    <a:lnTo>
                      <a:pt x="0" y="261"/>
                    </a:lnTo>
                    <a:lnTo>
                      <a:pt x="136" y="0"/>
                    </a:lnTo>
                    <a:lnTo>
                      <a:pt x="549" y="187"/>
                    </a:lnTo>
                  </a:path>
                </a:pathLst>
              </a:custGeom>
              <a:solidFill>
                <a:srgbClr val="5F5F5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4" name="Freeform 164"/>
              <p:cNvSpPr>
                <a:spLocks/>
              </p:cNvSpPr>
              <p:nvPr/>
            </p:nvSpPr>
            <p:spPr bwMode="auto">
              <a:xfrm>
                <a:off x="1449" y="2009"/>
                <a:ext cx="500" cy="417"/>
              </a:xfrm>
              <a:custGeom>
                <a:avLst/>
                <a:gdLst>
                  <a:gd name="T0" fmla="*/ 499 w 500"/>
                  <a:gd name="T1" fmla="*/ 173 h 417"/>
                  <a:gd name="T2" fmla="*/ 376 w 500"/>
                  <a:gd name="T3" fmla="*/ 416 h 417"/>
                  <a:gd name="T4" fmla="*/ 0 w 500"/>
                  <a:gd name="T5" fmla="*/ 233 h 417"/>
                  <a:gd name="T6" fmla="*/ 121 w 500"/>
                  <a:gd name="T7" fmla="*/ 0 h 417"/>
                  <a:gd name="T8" fmla="*/ 499 w 500"/>
                  <a:gd name="T9" fmla="*/ 173 h 417"/>
                </a:gdLst>
                <a:ahLst/>
                <a:cxnLst>
                  <a:cxn ang="0">
                    <a:pos x="T0" y="T1"/>
                  </a:cxn>
                  <a:cxn ang="0">
                    <a:pos x="T2" y="T3"/>
                  </a:cxn>
                  <a:cxn ang="0">
                    <a:pos x="T4" y="T5"/>
                  </a:cxn>
                  <a:cxn ang="0">
                    <a:pos x="T6" y="T7"/>
                  </a:cxn>
                  <a:cxn ang="0">
                    <a:pos x="T8" y="T9"/>
                  </a:cxn>
                </a:cxnLst>
                <a:rect l="0" t="0" r="r" b="b"/>
                <a:pathLst>
                  <a:path w="500" h="417">
                    <a:moveTo>
                      <a:pt x="499" y="173"/>
                    </a:moveTo>
                    <a:lnTo>
                      <a:pt x="376" y="416"/>
                    </a:lnTo>
                    <a:lnTo>
                      <a:pt x="0" y="233"/>
                    </a:lnTo>
                    <a:lnTo>
                      <a:pt x="121" y="0"/>
                    </a:lnTo>
                    <a:lnTo>
                      <a:pt x="499" y="17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5" name="Freeform 165"/>
              <p:cNvSpPr>
                <a:spLocks/>
              </p:cNvSpPr>
              <p:nvPr/>
            </p:nvSpPr>
            <p:spPr bwMode="auto">
              <a:xfrm>
                <a:off x="1794" y="2444"/>
                <a:ext cx="33" cy="28"/>
              </a:xfrm>
              <a:custGeom>
                <a:avLst/>
                <a:gdLst>
                  <a:gd name="T0" fmla="*/ 8 w 33"/>
                  <a:gd name="T1" fmla="*/ 0 h 28"/>
                  <a:gd name="T2" fmla="*/ 32 w 33"/>
                  <a:gd name="T3" fmla="*/ 11 h 28"/>
                  <a:gd name="T4" fmla="*/ 24 w 33"/>
                  <a:gd name="T5" fmla="*/ 27 h 28"/>
                  <a:gd name="T6" fmla="*/ 0 w 33"/>
                  <a:gd name="T7" fmla="*/ 16 h 28"/>
                  <a:gd name="T8" fmla="*/ 8 w 33"/>
                  <a:gd name="T9" fmla="*/ 0 h 28"/>
                </a:gdLst>
                <a:ahLst/>
                <a:cxnLst>
                  <a:cxn ang="0">
                    <a:pos x="T0" y="T1"/>
                  </a:cxn>
                  <a:cxn ang="0">
                    <a:pos x="T2" y="T3"/>
                  </a:cxn>
                  <a:cxn ang="0">
                    <a:pos x="T4" y="T5"/>
                  </a:cxn>
                  <a:cxn ang="0">
                    <a:pos x="T6" y="T7"/>
                  </a:cxn>
                  <a:cxn ang="0">
                    <a:pos x="T8" y="T9"/>
                  </a:cxn>
                </a:cxnLst>
                <a:rect l="0" t="0" r="r" b="b"/>
                <a:pathLst>
                  <a:path w="33" h="28">
                    <a:moveTo>
                      <a:pt x="8" y="0"/>
                    </a:moveTo>
                    <a:lnTo>
                      <a:pt x="32" y="11"/>
                    </a:lnTo>
                    <a:lnTo>
                      <a:pt x="24" y="27"/>
                    </a:lnTo>
                    <a:lnTo>
                      <a:pt x="0" y="16"/>
                    </a:lnTo>
                    <a:lnTo>
                      <a:pt x="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6" name="Freeform 166"/>
              <p:cNvSpPr>
                <a:spLocks/>
              </p:cNvSpPr>
              <p:nvPr/>
            </p:nvSpPr>
            <p:spPr bwMode="auto">
              <a:xfrm>
                <a:off x="1391" y="2270"/>
                <a:ext cx="454" cy="243"/>
              </a:xfrm>
              <a:custGeom>
                <a:avLst/>
                <a:gdLst>
                  <a:gd name="T0" fmla="*/ 453 w 454"/>
                  <a:gd name="T1" fmla="*/ 242 h 243"/>
                  <a:gd name="T2" fmla="*/ 12 w 454"/>
                  <a:gd name="T3" fmla="*/ 28 h 243"/>
                  <a:gd name="T4" fmla="*/ 0 w 454"/>
                  <a:gd name="T5" fmla="*/ 0 h 243"/>
                  <a:gd name="T6" fmla="*/ 445 w 454"/>
                  <a:gd name="T7" fmla="*/ 218 h 243"/>
                  <a:gd name="T8" fmla="*/ 453 w 454"/>
                  <a:gd name="T9" fmla="*/ 242 h 243"/>
                </a:gdLst>
                <a:ahLst/>
                <a:cxnLst>
                  <a:cxn ang="0">
                    <a:pos x="T0" y="T1"/>
                  </a:cxn>
                  <a:cxn ang="0">
                    <a:pos x="T2" y="T3"/>
                  </a:cxn>
                  <a:cxn ang="0">
                    <a:pos x="T4" y="T5"/>
                  </a:cxn>
                  <a:cxn ang="0">
                    <a:pos x="T6" y="T7"/>
                  </a:cxn>
                  <a:cxn ang="0">
                    <a:pos x="T8" y="T9"/>
                  </a:cxn>
                </a:cxnLst>
                <a:rect l="0" t="0" r="r" b="b"/>
                <a:pathLst>
                  <a:path w="454" h="243">
                    <a:moveTo>
                      <a:pt x="453" y="242"/>
                    </a:moveTo>
                    <a:lnTo>
                      <a:pt x="12" y="28"/>
                    </a:lnTo>
                    <a:lnTo>
                      <a:pt x="0" y="0"/>
                    </a:lnTo>
                    <a:lnTo>
                      <a:pt x="445" y="218"/>
                    </a:lnTo>
                    <a:lnTo>
                      <a:pt x="453" y="242"/>
                    </a:lnTo>
                  </a:path>
                </a:pathLst>
              </a:custGeom>
              <a:solidFill>
                <a:srgbClr val="5F5F5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47" name="Freeform 167"/>
              <p:cNvSpPr>
                <a:spLocks/>
              </p:cNvSpPr>
              <p:nvPr/>
            </p:nvSpPr>
            <p:spPr bwMode="auto">
              <a:xfrm>
                <a:off x="1513" y="2324"/>
                <a:ext cx="172" cy="135"/>
              </a:xfrm>
              <a:custGeom>
                <a:avLst/>
                <a:gdLst>
                  <a:gd name="T0" fmla="*/ 0 w 172"/>
                  <a:gd name="T1" fmla="*/ 78 h 135"/>
                  <a:gd name="T2" fmla="*/ 47 w 172"/>
                  <a:gd name="T3" fmla="*/ 0 h 135"/>
                  <a:gd name="T4" fmla="*/ 171 w 172"/>
                  <a:gd name="T5" fmla="*/ 58 h 135"/>
                  <a:gd name="T6" fmla="*/ 123 w 172"/>
                  <a:gd name="T7" fmla="*/ 134 h 135"/>
                  <a:gd name="T8" fmla="*/ 0 w 172"/>
                  <a:gd name="T9" fmla="*/ 78 h 135"/>
                </a:gdLst>
                <a:ahLst/>
                <a:cxnLst>
                  <a:cxn ang="0">
                    <a:pos x="T0" y="T1"/>
                  </a:cxn>
                  <a:cxn ang="0">
                    <a:pos x="T2" y="T3"/>
                  </a:cxn>
                  <a:cxn ang="0">
                    <a:pos x="T4" y="T5"/>
                  </a:cxn>
                  <a:cxn ang="0">
                    <a:pos x="T6" y="T7"/>
                  </a:cxn>
                  <a:cxn ang="0">
                    <a:pos x="T8" y="T9"/>
                  </a:cxn>
                </a:cxnLst>
                <a:rect l="0" t="0" r="r" b="b"/>
                <a:pathLst>
                  <a:path w="172" h="135">
                    <a:moveTo>
                      <a:pt x="0" y="78"/>
                    </a:moveTo>
                    <a:lnTo>
                      <a:pt x="47" y="0"/>
                    </a:lnTo>
                    <a:lnTo>
                      <a:pt x="171" y="58"/>
                    </a:lnTo>
                    <a:lnTo>
                      <a:pt x="123" y="134"/>
                    </a:lnTo>
                    <a:lnTo>
                      <a:pt x="0" y="78"/>
                    </a:lnTo>
                  </a:path>
                </a:pathLst>
              </a:custGeom>
              <a:solidFill>
                <a:srgbClr val="C0C0C0"/>
              </a:solidFill>
              <a:ln w="12700" cap="rnd" cmpd="sng">
                <a:solidFill>
                  <a:srgbClr val="9F9F9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09" name="Group 329"/>
            <p:cNvGrpSpPr>
              <a:grpSpLocks/>
            </p:cNvGrpSpPr>
            <p:nvPr/>
          </p:nvGrpSpPr>
          <p:grpSpPr bwMode="auto">
            <a:xfrm>
              <a:off x="3792" y="1920"/>
              <a:ext cx="1152" cy="938"/>
              <a:chOff x="1038" y="1956"/>
              <a:chExt cx="978" cy="796"/>
            </a:xfrm>
          </p:grpSpPr>
          <p:sp>
            <p:nvSpPr>
              <p:cNvPr id="1249611" name="Freeform 331"/>
              <p:cNvSpPr>
                <a:spLocks/>
              </p:cNvSpPr>
              <p:nvPr/>
            </p:nvSpPr>
            <p:spPr bwMode="auto">
              <a:xfrm>
                <a:off x="1051" y="2322"/>
                <a:ext cx="750" cy="385"/>
              </a:xfrm>
              <a:custGeom>
                <a:avLst/>
                <a:gdLst>
                  <a:gd name="T0" fmla="*/ 0 w 750"/>
                  <a:gd name="T1" fmla="*/ 115 h 385"/>
                  <a:gd name="T2" fmla="*/ 454 w 750"/>
                  <a:gd name="T3" fmla="*/ 384 h 385"/>
                  <a:gd name="T4" fmla="*/ 725 w 750"/>
                  <a:gd name="T5" fmla="*/ 230 h 385"/>
                  <a:gd name="T6" fmla="*/ 749 w 750"/>
                  <a:gd name="T7" fmla="*/ 221 h 385"/>
                  <a:gd name="T8" fmla="*/ 315 w 750"/>
                  <a:gd name="T9" fmla="*/ 0 h 385"/>
                  <a:gd name="T10" fmla="*/ 0 w 750"/>
                  <a:gd name="T11" fmla="*/ 115 h 385"/>
                </a:gdLst>
                <a:ahLst/>
                <a:cxnLst>
                  <a:cxn ang="0">
                    <a:pos x="T0" y="T1"/>
                  </a:cxn>
                  <a:cxn ang="0">
                    <a:pos x="T2" y="T3"/>
                  </a:cxn>
                  <a:cxn ang="0">
                    <a:pos x="T4" y="T5"/>
                  </a:cxn>
                  <a:cxn ang="0">
                    <a:pos x="T6" y="T7"/>
                  </a:cxn>
                  <a:cxn ang="0">
                    <a:pos x="T8" y="T9"/>
                  </a:cxn>
                  <a:cxn ang="0">
                    <a:pos x="T10" y="T11"/>
                  </a:cxn>
                </a:cxnLst>
                <a:rect l="0" t="0" r="r" b="b"/>
                <a:pathLst>
                  <a:path w="750" h="385">
                    <a:moveTo>
                      <a:pt x="0" y="115"/>
                    </a:moveTo>
                    <a:lnTo>
                      <a:pt x="454" y="384"/>
                    </a:lnTo>
                    <a:lnTo>
                      <a:pt x="725" y="230"/>
                    </a:lnTo>
                    <a:lnTo>
                      <a:pt x="749" y="221"/>
                    </a:lnTo>
                    <a:lnTo>
                      <a:pt x="315" y="0"/>
                    </a:lnTo>
                    <a:lnTo>
                      <a:pt x="0" y="115"/>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12" name="Freeform 332"/>
              <p:cNvSpPr>
                <a:spLocks/>
              </p:cNvSpPr>
              <p:nvPr/>
            </p:nvSpPr>
            <p:spPr bwMode="auto">
              <a:xfrm>
                <a:off x="1038" y="2437"/>
                <a:ext cx="466" cy="311"/>
              </a:xfrm>
              <a:custGeom>
                <a:avLst/>
                <a:gdLst>
                  <a:gd name="T0" fmla="*/ 0 w 466"/>
                  <a:gd name="T1" fmla="*/ 19 h 311"/>
                  <a:gd name="T2" fmla="*/ 465 w 466"/>
                  <a:gd name="T3" fmla="*/ 310 h 311"/>
                  <a:gd name="T4" fmla="*/ 465 w 466"/>
                  <a:gd name="T5" fmla="*/ 267 h 311"/>
                  <a:gd name="T6" fmla="*/ 13 w 466"/>
                  <a:gd name="T7" fmla="*/ 0 h 311"/>
                  <a:gd name="T8" fmla="*/ 0 w 466"/>
                  <a:gd name="T9" fmla="*/ 19 h 311"/>
                </a:gdLst>
                <a:ahLst/>
                <a:cxnLst>
                  <a:cxn ang="0">
                    <a:pos x="T0" y="T1"/>
                  </a:cxn>
                  <a:cxn ang="0">
                    <a:pos x="T2" y="T3"/>
                  </a:cxn>
                  <a:cxn ang="0">
                    <a:pos x="T4" y="T5"/>
                  </a:cxn>
                  <a:cxn ang="0">
                    <a:pos x="T6" y="T7"/>
                  </a:cxn>
                  <a:cxn ang="0">
                    <a:pos x="T8" y="T9"/>
                  </a:cxn>
                </a:cxnLst>
                <a:rect l="0" t="0" r="r" b="b"/>
                <a:pathLst>
                  <a:path w="466" h="311">
                    <a:moveTo>
                      <a:pt x="0" y="19"/>
                    </a:moveTo>
                    <a:lnTo>
                      <a:pt x="465" y="310"/>
                    </a:lnTo>
                    <a:lnTo>
                      <a:pt x="465" y="267"/>
                    </a:lnTo>
                    <a:lnTo>
                      <a:pt x="13" y="0"/>
                    </a:lnTo>
                    <a:lnTo>
                      <a:pt x="0" y="19"/>
                    </a:lnTo>
                  </a:path>
                </a:pathLst>
              </a:custGeom>
              <a:solidFill>
                <a:srgbClr val="9F9F9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49613" name="Group 333"/>
              <p:cNvGrpSpPr>
                <a:grpSpLocks/>
              </p:cNvGrpSpPr>
              <p:nvPr/>
            </p:nvGrpSpPr>
            <p:grpSpPr bwMode="auto">
              <a:xfrm>
                <a:off x="1088" y="2337"/>
                <a:ext cx="674" cy="332"/>
                <a:chOff x="1088" y="2337"/>
                <a:chExt cx="674" cy="332"/>
              </a:xfrm>
            </p:grpSpPr>
            <p:sp>
              <p:nvSpPr>
                <p:cNvPr id="1249614" name="Freeform 334"/>
                <p:cNvSpPr>
                  <a:spLocks/>
                </p:cNvSpPr>
                <p:nvPr/>
              </p:nvSpPr>
              <p:spPr bwMode="auto">
                <a:xfrm>
                  <a:off x="1252" y="2480"/>
                  <a:ext cx="173" cy="97"/>
                </a:xfrm>
                <a:custGeom>
                  <a:avLst/>
                  <a:gdLst>
                    <a:gd name="T0" fmla="*/ 30 w 173"/>
                    <a:gd name="T1" fmla="*/ 0 h 97"/>
                    <a:gd name="T2" fmla="*/ 172 w 173"/>
                    <a:gd name="T3" fmla="*/ 81 h 97"/>
                    <a:gd name="T4" fmla="*/ 143 w 173"/>
                    <a:gd name="T5" fmla="*/ 96 h 97"/>
                    <a:gd name="T6" fmla="*/ 0 w 173"/>
                    <a:gd name="T7" fmla="*/ 13 h 97"/>
                    <a:gd name="T8" fmla="*/ 30 w 173"/>
                    <a:gd name="T9" fmla="*/ 0 h 97"/>
                  </a:gdLst>
                  <a:ahLst/>
                  <a:cxnLst>
                    <a:cxn ang="0">
                      <a:pos x="T0" y="T1"/>
                    </a:cxn>
                    <a:cxn ang="0">
                      <a:pos x="T2" y="T3"/>
                    </a:cxn>
                    <a:cxn ang="0">
                      <a:pos x="T4" y="T5"/>
                    </a:cxn>
                    <a:cxn ang="0">
                      <a:pos x="T6" y="T7"/>
                    </a:cxn>
                    <a:cxn ang="0">
                      <a:pos x="T8" y="T9"/>
                    </a:cxn>
                  </a:cxnLst>
                  <a:rect l="0" t="0" r="r" b="b"/>
                  <a:pathLst>
                    <a:path w="173" h="97">
                      <a:moveTo>
                        <a:pt x="30" y="0"/>
                      </a:moveTo>
                      <a:lnTo>
                        <a:pt x="172" y="81"/>
                      </a:lnTo>
                      <a:lnTo>
                        <a:pt x="143" y="96"/>
                      </a:lnTo>
                      <a:lnTo>
                        <a:pt x="0" y="13"/>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15" name="Freeform 335"/>
                <p:cNvSpPr>
                  <a:spLocks/>
                </p:cNvSpPr>
                <p:nvPr/>
              </p:nvSpPr>
              <p:spPr bwMode="auto">
                <a:xfrm>
                  <a:off x="1402" y="2568"/>
                  <a:ext cx="80" cy="43"/>
                </a:xfrm>
                <a:custGeom>
                  <a:avLst/>
                  <a:gdLst>
                    <a:gd name="T0" fmla="*/ 30 w 80"/>
                    <a:gd name="T1" fmla="*/ 0 h 43"/>
                    <a:gd name="T2" fmla="*/ 79 w 80"/>
                    <a:gd name="T3" fmla="*/ 27 h 43"/>
                    <a:gd name="T4" fmla="*/ 51 w 80"/>
                    <a:gd name="T5" fmla="*/ 42 h 43"/>
                    <a:gd name="T6" fmla="*/ 0 w 80"/>
                    <a:gd name="T7" fmla="*/ 14 h 43"/>
                    <a:gd name="T8" fmla="*/ 30 w 80"/>
                    <a:gd name="T9" fmla="*/ 0 h 43"/>
                  </a:gdLst>
                  <a:ahLst/>
                  <a:cxnLst>
                    <a:cxn ang="0">
                      <a:pos x="T0" y="T1"/>
                    </a:cxn>
                    <a:cxn ang="0">
                      <a:pos x="T2" y="T3"/>
                    </a:cxn>
                    <a:cxn ang="0">
                      <a:pos x="T4" y="T5"/>
                    </a:cxn>
                    <a:cxn ang="0">
                      <a:pos x="T6" y="T7"/>
                    </a:cxn>
                    <a:cxn ang="0">
                      <a:pos x="T8" y="T9"/>
                    </a:cxn>
                  </a:cxnLst>
                  <a:rect l="0" t="0" r="r" b="b"/>
                  <a:pathLst>
                    <a:path w="80" h="43">
                      <a:moveTo>
                        <a:pt x="30" y="0"/>
                      </a:moveTo>
                      <a:lnTo>
                        <a:pt x="79" y="27"/>
                      </a:lnTo>
                      <a:lnTo>
                        <a:pt x="51" y="42"/>
                      </a:lnTo>
                      <a:lnTo>
                        <a:pt x="0" y="14"/>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16" name="Freeform 336"/>
                <p:cNvSpPr>
                  <a:spLocks/>
                </p:cNvSpPr>
                <p:nvPr/>
              </p:nvSpPr>
              <p:spPr bwMode="auto">
                <a:xfrm>
                  <a:off x="1434" y="2600"/>
                  <a:ext cx="87" cy="45"/>
                </a:xfrm>
                <a:custGeom>
                  <a:avLst/>
                  <a:gdLst>
                    <a:gd name="T0" fmla="*/ 50 w 87"/>
                    <a:gd name="T1" fmla="*/ 0 h 45"/>
                    <a:gd name="T2" fmla="*/ 86 w 87"/>
                    <a:gd name="T3" fmla="*/ 20 h 45"/>
                    <a:gd name="T4" fmla="*/ 56 w 87"/>
                    <a:gd name="T5" fmla="*/ 36 h 45"/>
                    <a:gd name="T6" fmla="*/ 52 w 87"/>
                    <a:gd name="T7" fmla="*/ 33 h 45"/>
                    <a:gd name="T8" fmla="*/ 31 w 87"/>
                    <a:gd name="T9" fmla="*/ 44 h 45"/>
                    <a:gd name="T10" fmla="*/ 0 w 87"/>
                    <a:gd name="T11" fmla="*/ 26 h 45"/>
                    <a:gd name="T12" fmla="*/ 50 w 8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87" h="45">
                      <a:moveTo>
                        <a:pt x="50" y="0"/>
                      </a:moveTo>
                      <a:lnTo>
                        <a:pt x="86" y="20"/>
                      </a:lnTo>
                      <a:lnTo>
                        <a:pt x="56" y="36"/>
                      </a:lnTo>
                      <a:lnTo>
                        <a:pt x="52" y="33"/>
                      </a:lnTo>
                      <a:lnTo>
                        <a:pt x="31" y="44"/>
                      </a:lnTo>
                      <a:lnTo>
                        <a:pt x="0" y="26"/>
                      </a:lnTo>
                      <a:lnTo>
                        <a:pt x="5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17" name="Freeform 337"/>
                <p:cNvSpPr>
                  <a:spLocks/>
                </p:cNvSpPr>
                <p:nvPr/>
              </p:nvSpPr>
              <p:spPr bwMode="auto">
                <a:xfrm>
                  <a:off x="1500" y="2624"/>
                  <a:ext cx="83" cy="45"/>
                </a:xfrm>
                <a:custGeom>
                  <a:avLst/>
                  <a:gdLst>
                    <a:gd name="T0" fmla="*/ 27 w 83"/>
                    <a:gd name="T1" fmla="*/ 0 h 45"/>
                    <a:gd name="T2" fmla="*/ 82 w 83"/>
                    <a:gd name="T3" fmla="*/ 30 h 45"/>
                    <a:gd name="T4" fmla="*/ 53 w 83"/>
                    <a:gd name="T5" fmla="*/ 44 h 45"/>
                    <a:gd name="T6" fmla="*/ 0 w 83"/>
                    <a:gd name="T7" fmla="*/ 15 h 45"/>
                    <a:gd name="T8" fmla="*/ 27 w 83"/>
                    <a:gd name="T9" fmla="*/ 0 h 45"/>
                  </a:gdLst>
                  <a:ahLst/>
                  <a:cxnLst>
                    <a:cxn ang="0">
                      <a:pos x="T0" y="T1"/>
                    </a:cxn>
                    <a:cxn ang="0">
                      <a:pos x="T2" y="T3"/>
                    </a:cxn>
                    <a:cxn ang="0">
                      <a:pos x="T4" y="T5"/>
                    </a:cxn>
                    <a:cxn ang="0">
                      <a:pos x="T6" y="T7"/>
                    </a:cxn>
                    <a:cxn ang="0">
                      <a:pos x="T8" y="T9"/>
                    </a:cxn>
                  </a:cxnLst>
                  <a:rect l="0" t="0" r="r" b="b"/>
                  <a:pathLst>
                    <a:path w="83" h="45">
                      <a:moveTo>
                        <a:pt x="27" y="0"/>
                      </a:moveTo>
                      <a:lnTo>
                        <a:pt x="82" y="30"/>
                      </a:lnTo>
                      <a:lnTo>
                        <a:pt x="53" y="44"/>
                      </a:lnTo>
                      <a:lnTo>
                        <a:pt x="0" y="15"/>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18" name="Freeform 338"/>
                <p:cNvSpPr>
                  <a:spLocks/>
                </p:cNvSpPr>
                <p:nvPr/>
              </p:nvSpPr>
              <p:spPr bwMode="auto">
                <a:xfrm>
                  <a:off x="1204" y="2452"/>
                  <a:ext cx="69" cy="36"/>
                </a:xfrm>
                <a:custGeom>
                  <a:avLst/>
                  <a:gdLst>
                    <a:gd name="T0" fmla="*/ 28 w 69"/>
                    <a:gd name="T1" fmla="*/ 0 h 36"/>
                    <a:gd name="T2" fmla="*/ 68 w 69"/>
                    <a:gd name="T3" fmla="*/ 23 h 36"/>
                    <a:gd name="T4" fmla="*/ 40 w 69"/>
                    <a:gd name="T5" fmla="*/ 35 h 36"/>
                    <a:gd name="T6" fmla="*/ 0 w 69"/>
                    <a:gd name="T7" fmla="*/ 12 h 36"/>
                    <a:gd name="T8" fmla="*/ 28 w 69"/>
                    <a:gd name="T9" fmla="*/ 0 h 36"/>
                  </a:gdLst>
                  <a:ahLst/>
                  <a:cxnLst>
                    <a:cxn ang="0">
                      <a:pos x="T0" y="T1"/>
                    </a:cxn>
                    <a:cxn ang="0">
                      <a:pos x="T2" y="T3"/>
                    </a:cxn>
                    <a:cxn ang="0">
                      <a:pos x="T4" y="T5"/>
                    </a:cxn>
                    <a:cxn ang="0">
                      <a:pos x="T6" y="T7"/>
                    </a:cxn>
                    <a:cxn ang="0">
                      <a:pos x="T8" y="T9"/>
                    </a:cxn>
                  </a:cxnLst>
                  <a:rect l="0" t="0" r="r" b="b"/>
                  <a:pathLst>
                    <a:path w="69" h="36">
                      <a:moveTo>
                        <a:pt x="28" y="0"/>
                      </a:moveTo>
                      <a:lnTo>
                        <a:pt x="68" y="23"/>
                      </a:lnTo>
                      <a:lnTo>
                        <a:pt x="40" y="35"/>
                      </a:lnTo>
                      <a:lnTo>
                        <a:pt x="0" y="12"/>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19" name="Freeform 339"/>
                <p:cNvSpPr>
                  <a:spLocks/>
                </p:cNvSpPr>
                <p:nvPr/>
              </p:nvSpPr>
              <p:spPr bwMode="auto">
                <a:xfrm>
                  <a:off x="1147" y="2420"/>
                  <a:ext cx="62" cy="30"/>
                </a:xfrm>
                <a:custGeom>
                  <a:avLst/>
                  <a:gdLst>
                    <a:gd name="T0" fmla="*/ 31 w 62"/>
                    <a:gd name="T1" fmla="*/ 0 h 30"/>
                    <a:gd name="T2" fmla="*/ 61 w 62"/>
                    <a:gd name="T3" fmla="*/ 17 h 30"/>
                    <a:gd name="T4" fmla="*/ 31 w 62"/>
                    <a:gd name="T5" fmla="*/ 29 h 30"/>
                    <a:gd name="T6" fmla="*/ 0 w 62"/>
                    <a:gd name="T7" fmla="*/ 12 h 30"/>
                    <a:gd name="T8" fmla="*/ 31 w 62"/>
                    <a:gd name="T9" fmla="*/ 0 h 30"/>
                  </a:gdLst>
                  <a:ahLst/>
                  <a:cxnLst>
                    <a:cxn ang="0">
                      <a:pos x="T0" y="T1"/>
                    </a:cxn>
                    <a:cxn ang="0">
                      <a:pos x="T2" y="T3"/>
                    </a:cxn>
                    <a:cxn ang="0">
                      <a:pos x="T4" y="T5"/>
                    </a:cxn>
                    <a:cxn ang="0">
                      <a:pos x="T6" y="T7"/>
                    </a:cxn>
                    <a:cxn ang="0">
                      <a:pos x="T8" y="T9"/>
                    </a:cxn>
                  </a:cxnLst>
                  <a:rect l="0" t="0" r="r" b="b"/>
                  <a:pathLst>
                    <a:path w="62" h="30">
                      <a:moveTo>
                        <a:pt x="31" y="0"/>
                      </a:moveTo>
                      <a:lnTo>
                        <a:pt x="61" y="17"/>
                      </a:lnTo>
                      <a:lnTo>
                        <a:pt x="31" y="29"/>
                      </a:lnTo>
                      <a:lnTo>
                        <a:pt x="0" y="12"/>
                      </a:lnTo>
                      <a:lnTo>
                        <a:pt x="3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0" name="Freeform 340"/>
                <p:cNvSpPr>
                  <a:spLocks/>
                </p:cNvSpPr>
                <p:nvPr/>
              </p:nvSpPr>
              <p:spPr bwMode="auto">
                <a:xfrm>
                  <a:off x="1110" y="2439"/>
                  <a:ext cx="54" cy="26"/>
                </a:xfrm>
                <a:custGeom>
                  <a:avLst/>
                  <a:gdLst>
                    <a:gd name="T0" fmla="*/ 27 w 54"/>
                    <a:gd name="T1" fmla="*/ 0 h 26"/>
                    <a:gd name="T2" fmla="*/ 53 w 54"/>
                    <a:gd name="T3" fmla="*/ 15 h 26"/>
                    <a:gd name="T4" fmla="*/ 26 w 54"/>
                    <a:gd name="T5" fmla="*/ 25 h 26"/>
                    <a:gd name="T6" fmla="*/ 0 w 54"/>
                    <a:gd name="T7" fmla="*/ 10 h 26"/>
                    <a:gd name="T8" fmla="*/ 27 w 54"/>
                    <a:gd name="T9" fmla="*/ 0 h 26"/>
                  </a:gdLst>
                  <a:ahLst/>
                  <a:cxnLst>
                    <a:cxn ang="0">
                      <a:pos x="T0" y="T1"/>
                    </a:cxn>
                    <a:cxn ang="0">
                      <a:pos x="T2" y="T3"/>
                    </a:cxn>
                    <a:cxn ang="0">
                      <a:pos x="T4" y="T5"/>
                    </a:cxn>
                    <a:cxn ang="0">
                      <a:pos x="T6" y="T7"/>
                    </a:cxn>
                    <a:cxn ang="0">
                      <a:pos x="T8" y="T9"/>
                    </a:cxn>
                  </a:cxnLst>
                  <a:rect l="0" t="0" r="r" b="b"/>
                  <a:pathLst>
                    <a:path w="54" h="26">
                      <a:moveTo>
                        <a:pt x="27" y="0"/>
                      </a:moveTo>
                      <a:lnTo>
                        <a:pt x="53" y="15"/>
                      </a:lnTo>
                      <a:lnTo>
                        <a:pt x="26" y="25"/>
                      </a:lnTo>
                      <a:lnTo>
                        <a:pt x="0" y="10"/>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1" name="Freeform 341"/>
                <p:cNvSpPr>
                  <a:spLocks/>
                </p:cNvSpPr>
                <p:nvPr/>
              </p:nvSpPr>
              <p:spPr bwMode="auto">
                <a:xfrm>
                  <a:off x="1143" y="2459"/>
                  <a:ext cx="48" cy="26"/>
                </a:xfrm>
                <a:custGeom>
                  <a:avLst/>
                  <a:gdLst>
                    <a:gd name="T0" fmla="*/ 27 w 48"/>
                    <a:gd name="T1" fmla="*/ 0 h 26"/>
                    <a:gd name="T2" fmla="*/ 47 w 48"/>
                    <a:gd name="T3" fmla="*/ 13 h 26"/>
                    <a:gd name="T4" fmla="*/ 24 w 48"/>
                    <a:gd name="T5" fmla="*/ 25 h 26"/>
                    <a:gd name="T6" fmla="*/ 0 w 48"/>
                    <a:gd name="T7" fmla="*/ 11 h 26"/>
                    <a:gd name="T8" fmla="*/ 27 w 48"/>
                    <a:gd name="T9" fmla="*/ 0 h 26"/>
                  </a:gdLst>
                  <a:ahLst/>
                  <a:cxnLst>
                    <a:cxn ang="0">
                      <a:pos x="T0" y="T1"/>
                    </a:cxn>
                    <a:cxn ang="0">
                      <a:pos x="T2" y="T3"/>
                    </a:cxn>
                    <a:cxn ang="0">
                      <a:pos x="T4" y="T5"/>
                    </a:cxn>
                    <a:cxn ang="0">
                      <a:pos x="T6" y="T7"/>
                    </a:cxn>
                    <a:cxn ang="0">
                      <a:pos x="T8" y="T9"/>
                    </a:cxn>
                  </a:cxnLst>
                  <a:rect l="0" t="0" r="r" b="b"/>
                  <a:pathLst>
                    <a:path w="48" h="26">
                      <a:moveTo>
                        <a:pt x="27" y="0"/>
                      </a:moveTo>
                      <a:lnTo>
                        <a:pt x="47" y="13"/>
                      </a:lnTo>
                      <a:lnTo>
                        <a:pt x="24" y="25"/>
                      </a:lnTo>
                      <a:lnTo>
                        <a:pt x="0" y="11"/>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2" name="Freeform 342"/>
                <p:cNvSpPr>
                  <a:spLocks/>
                </p:cNvSpPr>
                <p:nvPr/>
              </p:nvSpPr>
              <p:spPr bwMode="auto">
                <a:xfrm>
                  <a:off x="1088" y="2426"/>
                  <a:ext cx="44" cy="19"/>
                </a:xfrm>
                <a:custGeom>
                  <a:avLst/>
                  <a:gdLst>
                    <a:gd name="T0" fmla="*/ 27 w 44"/>
                    <a:gd name="T1" fmla="*/ 0 h 19"/>
                    <a:gd name="T2" fmla="*/ 43 w 44"/>
                    <a:gd name="T3" fmla="*/ 8 h 19"/>
                    <a:gd name="T4" fmla="*/ 16 w 44"/>
                    <a:gd name="T5" fmla="*/ 18 h 19"/>
                    <a:gd name="T6" fmla="*/ 0 w 44"/>
                    <a:gd name="T7" fmla="*/ 9 h 19"/>
                    <a:gd name="T8" fmla="*/ 27 w 44"/>
                    <a:gd name="T9" fmla="*/ 0 h 19"/>
                  </a:gdLst>
                  <a:ahLst/>
                  <a:cxnLst>
                    <a:cxn ang="0">
                      <a:pos x="T0" y="T1"/>
                    </a:cxn>
                    <a:cxn ang="0">
                      <a:pos x="T2" y="T3"/>
                    </a:cxn>
                    <a:cxn ang="0">
                      <a:pos x="T4" y="T5"/>
                    </a:cxn>
                    <a:cxn ang="0">
                      <a:pos x="T6" y="T7"/>
                    </a:cxn>
                    <a:cxn ang="0">
                      <a:pos x="T8" y="T9"/>
                    </a:cxn>
                  </a:cxnLst>
                  <a:rect l="0" t="0" r="r" b="b"/>
                  <a:pathLst>
                    <a:path w="44" h="19">
                      <a:moveTo>
                        <a:pt x="27" y="0"/>
                      </a:moveTo>
                      <a:lnTo>
                        <a:pt x="43" y="8"/>
                      </a:lnTo>
                      <a:lnTo>
                        <a:pt x="16" y="18"/>
                      </a:lnTo>
                      <a:lnTo>
                        <a:pt x="0" y="9"/>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3" name="Freeform 343"/>
                <p:cNvSpPr>
                  <a:spLocks/>
                </p:cNvSpPr>
                <p:nvPr/>
              </p:nvSpPr>
              <p:spPr bwMode="auto">
                <a:xfrm>
                  <a:off x="1536" y="2602"/>
                  <a:ext cx="84" cy="48"/>
                </a:xfrm>
                <a:custGeom>
                  <a:avLst/>
                  <a:gdLst>
                    <a:gd name="T0" fmla="*/ 27 w 84"/>
                    <a:gd name="T1" fmla="*/ 0 h 48"/>
                    <a:gd name="T2" fmla="*/ 83 w 84"/>
                    <a:gd name="T3" fmla="*/ 32 h 48"/>
                    <a:gd name="T4" fmla="*/ 53 w 84"/>
                    <a:gd name="T5" fmla="*/ 47 h 48"/>
                    <a:gd name="T6" fmla="*/ 0 w 84"/>
                    <a:gd name="T7" fmla="*/ 16 h 48"/>
                    <a:gd name="T8" fmla="*/ 27 w 84"/>
                    <a:gd name="T9" fmla="*/ 0 h 48"/>
                  </a:gdLst>
                  <a:ahLst/>
                  <a:cxnLst>
                    <a:cxn ang="0">
                      <a:pos x="T0" y="T1"/>
                    </a:cxn>
                    <a:cxn ang="0">
                      <a:pos x="T2" y="T3"/>
                    </a:cxn>
                    <a:cxn ang="0">
                      <a:pos x="T4" y="T5"/>
                    </a:cxn>
                    <a:cxn ang="0">
                      <a:pos x="T6" y="T7"/>
                    </a:cxn>
                    <a:cxn ang="0">
                      <a:pos x="T8" y="T9"/>
                    </a:cxn>
                  </a:cxnLst>
                  <a:rect l="0" t="0" r="r" b="b"/>
                  <a:pathLst>
                    <a:path w="84" h="48">
                      <a:moveTo>
                        <a:pt x="27" y="0"/>
                      </a:moveTo>
                      <a:lnTo>
                        <a:pt x="83" y="32"/>
                      </a:lnTo>
                      <a:lnTo>
                        <a:pt x="53" y="47"/>
                      </a:lnTo>
                      <a:lnTo>
                        <a:pt x="0" y="16"/>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4" name="Freeform 344"/>
                <p:cNvSpPr>
                  <a:spLocks/>
                </p:cNvSpPr>
                <p:nvPr/>
              </p:nvSpPr>
              <p:spPr bwMode="auto">
                <a:xfrm>
                  <a:off x="1575" y="2582"/>
                  <a:ext cx="83" cy="45"/>
                </a:xfrm>
                <a:custGeom>
                  <a:avLst/>
                  <a:gdLst>
                    <a:gd name="T0" fmla="*/ 27 w 83"/>
                    <a:gd name="T1" fmla="*/ 0 h 45"/>
                    <a:gd name="T2" fmla="*/ 82 w 83"/>
                    <a:gd name="T3" fmla="*/ 30 h 45"/>
                    <a:gd name="T4" fmla="*/ 53 w 83"/>
                    <a:gd name="T5" fmla="*/ 44 h 45"/>
                    <a:gd name="T6" fmla="*/ 0 w 83"/>
                    <a:gd name="T7" fmla="*/ 14 h 45"/>
                    <a:gd name="T8" fmla="*/ 27 w 83"/>
                    <a:gd name="T9" fmla="*/ 0 h 45"/>
                  </a:gdLst>
                  <a:ahLst/>
                  <a:cxnLst>
                    <a:cxn ang="0">
                      <a:pos x="T0" y="T1"/>
                    </a:cxn>
                    <a:cxn ang="0">
                      <a:pos x="T2" y="T3"/>
                    </a:cxn>
                    <a:cxn ang="0">
                      <a:pos x="T4" y="T5"/>
                    </a:cxn>
                    <a:cxn ang="0">
                      <a:pos x="T6" y="T7"/>
                    </a:cxn>
                    <a:cxn ang="0">
                      <a:pos x="T8" y="T9"/>
                    </a:cxn>
                  </a:cxnLst>
                  <a:rect l="0" t="0" r="r" b="b"/>
                  <a:pathLst>
                    <a:path w="83" h="45">
                      <a:moveTo>
                        <a:pt x="27" y="0"/>
                      </a:moveTo>
                      <a:lnTo>
                        <a:pt x="82" y="30"/>
                      </a:lnTo>
                      <a:lnTo>
                        <a:pt x="53" y="44"/>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5" name="Freeform 345"/>
                <p:cNvSpPr>
                  <a:spLocks/>
                </p:cNvSpPr>
                <p:nvPr/>
              </p:nvSpPr>
              <p:spPr bwMode="auto">
                <a:xfrm>
                  <a:off x="1614" y="2560"/>
                  <a:ext cx="82" cy="44"/>
                </a:xfrm>
                <a:custGeom>
                  <a:avLst/>
                  <a:gdLst>
                    <a:gd name="T0" fmla="*/ 25 w 82"/>
                    <a:gd name="T1" fmla="*/ 0 h 44"/>
                    <a:gd name="T2" fmla="*/ 81 w 82"/>
                    <a:gd name="T3" fmla="*/ 30 h 44"/>
                    <a:gd name="T4" fmla="*/ 52 w 82"/>
                    <a:gd name="T5" fmla="*/ 43 h 44"/>
                    <a:gd name="T6" fmla="*/ 0 w 82"/>
                    <a:gd name="T7" fmla="*/ 15 h 44"/>
                    <a:gd name="T8" fmla="*/ 25 w 82"/>
                    <a:gd name="T9" fmla="*/ 0 h 44"/>
                  </a:gdLst>
                  <a:ahLst/>
                  <a:cxnLst>
                    <a:cxn ang="0">
                      <a:pos x="T0" y="T1"/>
                    </a:cxn>
                    <a:cxn ang="0">
                      <a:pos x="T2" y="T3"/>
                    </a:cxn>
                    <a:cxn ang="0">
                      <a:pos x="T4" y="T5"/>
                    </a:cxn>
                    <a:cxn ang="0">
                      <a:pos x="T6" y="T7"/>
                    </a:cxn>
                    <a:cxn ang="0">
                      <a:pos x="T8" y="T9"/>
                    </a:cxn>
                  </a:cxnLst>
                  <a:rect l="0" t="0" r="r" b="b"/>
                  <a:pathLst>
                    <a:path w="82" h="44">
                      <a:moveTo>
                        <a:pt x="25" y="0"/>
                      </a:moveTo>
                      <a:lnTo>
                        <a:pt x="81" y="30"/>
                      </a:lnTo>
                      <a:lnTo>
                        <a:pt x="52" y="43"/>
                      </a:lnTo>
                      <a:lnTo>
                        <a:pt x="0" y="15"/>
                      </a:lnTo>
                      <a:lnTo>
                        <a:pt x="25"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6" name="Freeform 346"/>
                <p:cNvSpPr>
                  <a:spLocks/>
                </p:cNvSpPr>
                <p:nvPr/>
              </p:nvSpPr>
              <p:spPr bwMode="auto">
                <a:xfrm>
                  <a:off x="1503" y="2584"/>
                  <a:ext cx="54" cy="30"/>
                </a:xfrm>
                <a:custGeom>
                  <a:avLst/>
                  <a:gdLst>
                    <a:gd name="T0" fmla="*/ 29 w 54"/>
                    <a:gd name="T1" fmla="*/ 0 h 30"/>
                    <a:gd name="T2" fmla="*/ 53 w 54"/>
                    <a:gd name="T3" fmla="*/ 14 h 30"/>
                    <a:gd name="T4" fmla="*/ 26 w 54"/>
                    <a:gd name="T5" fmla="*/ 29 h 30"/>
                    <a:gd name="T6" fmla="*/ 0 w 54"/>
                    <a:gd name="T7" fmla="*/ 14 h 30"/>
                    <a:gd name="T8" fmla="*/ 29 w 54"/>
                    <a:gd name="T9" fmla="*/ 0 h 30"/>
                  </a:gdLst>
                  <a:ahLst/>
                  <a:cxnLst>
                    <a:cxn ang="0">
                      <a:pos x="T0" y="T1"/>
                    </a:cxn>
                    <a:cxn ang="0">
                      <a:pos x="T2" y="T3"/>
                    </a:cxn>
                    <a:cxn ang="0">
                      <a:pos x="T4" y="T5"/>
                    </a:cxn>
                    <a:cxn ang="0">
                      <a:pos x="T6" y="T7"/>
                    </a:cxn>
                    <a:cxn ang="0">
                      <a:pos x="T8" y="T9"/>
                    </a:cxn>
                  </a:cxnLst>
                  <a:rect l="0" t="0" r="r" b="b"/>
                  <a:pathLst>
                    <a:path w="54" h="30">
                      <a:moveTo>
                        <a:pt x="29" y="0"/>
                      </a:moveTo>
                      <a:lnTo>
                        <a:pt x="53" y="14"/>
                      </a:lnTo>
                      <a:lnTo>
                        <a:pt x="26" y="29"/>
                      </a:lnTo>
                      <a:lnTo>
                        <a:pt x="0" y="14"/>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7" name="Freeform 347"/>
                <p:cNvSpPr>
                  <a:spLocks/>
                </p:cNvSpPr>
                <p:nvPr/>
              </p:nvSpPr>
              <p:spPr bwMode="auto">
                <a:xfrm>
                  <a:off x="1543" y="2563"/>
                  <a:ext cx="52" cy="30"/>
                </a:xfrm>
                <a:custGeom>
                  <a:avLst/>
                  <a:gdLst>
                    <a:gd name="T0" fmla="*/ 26 w 52"/>
                    <a:gd name="T1" fmla="*/ 0 h 30"/>
                    <a:gd name="T2" fmla="*/ 51 w 52"/>
                    <a:gd name="T3" fmla="*/ 15 h 30"/>
                    <a:gd name="T4" fmla="*/ 24 w 52"/>
                    <a:gd name="T5" fmla="*/ 29 h 30"/>
                    <a:gd name="T6" fmla="*/ 0 w 52"/>
                    <a:gd name="T7" fmla="*/ 15 h 30"/>
                    <a:gd name="T8" fmla="*/ 26 w 52"/>
                    <a:gd name="T9" fmla="*/ 0 h 30"/>
                  </a:gdLst>
                  <a:ahLst/>
                  <a:cxnLst>
                    <a:cxn ang="0">
                      <a:pos x="T0" y="T1"/>
                    </a:cxn>
                    <a:cxn ang="0">
                      <a:pos x="T2" y="T3"/>
                    </a:cxn>
                    <a:cxn ang="0">
                      <a:pos x="T4" y="T5"/>
                    </a:cxn>
                    <a:cxn ang="0">
                      <a:pos x="T6" y="T7"/>
                    </a:cxn>
                    <a:cxn ang="0">
                      <a:pos x="T8" y="T9"/>
                    </a:cxn>
                  </a:cxnLst>
                  <a:rect l="0" t="0" r="r" b="b"/>
                  <a:pathLst>
                    <a:path w="52" h="30">
                      <a:moveTo>
                        <a:pt x="26" y="0"/>
                      </a:moveTo>
                      <a:lnTo>
                        <a:pt x="51" y="15"/>
                      </a:lnTo>
                      <a:lnTo>
                        <a:pt x="24" y="29"/>
                      </a:lnTo>
                      <a:lnTo>
                        <a:pt x="0" y="15"/>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8" name="Freeform 348"/>
                <p:cNvSpPr>
                  <a:spLocks/>
                </p:cNvSpPr>
                <p:nvPr/>
              </p:nvSpPr>
              <p:spPr bwMode="auto">
                <a:xfrm>
                  <a:off x="1581" y="2543"/>
                  <a:ext cx="53" cy="28"/>
                </a:xfrm>
                <a:custGeom>
                  <a:avLst/>
                  <a:gdLst>
                    <a:gd name="T0" fmla="*/ 27 w 53"/>
                    <a:gd name="T1" fmla="*/ 0 h 28"/>
                    <a:gd name="T2" fmla="*/ 52 w 53"/>
                    <a:gd name="T3" fmla="*/ 13 h 28"/>
                    <a:gd name="T4" fmla="*/ 25 w 53"/>
                    <a:gd name="T5" fmla="*/ 27 h 28"/>
                    <a:gd name="T6" fmla="*/ 0 w 53"/>
                    <a:gd name="T7" fmla="*/ 14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5" y="27"/>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29" name="Freeform 349"/>
                <p:cNvSpPr>
                  <a:spLocks/>
                </p:cNvSpPr>
                <p:nvPr/>
              </p:nvSpPr>
              <p:spPr bwMode="auto">
                <a:xfrm>
                  <a:off x="1620" y="2522"/>
                  <a:ext cx="51" cy="28"/>
                </a:xfrm>
                <a:custGeom>
                  <a:avLst/>
                  <a:gdLst>
                    <a:gd name="T0" fmla="*/ 27 w 51"/>
                    <a:gd name="T1" fmla="*/ 0 h 28"/>
                    <a:gd name="T2" fmla="*/ 50 w 51"/>
                    <a:gd name="T3" fmla="*/ 12 h 28"/>
                    <a:gd name="T4" fmla="*/ 24 w 51"/>
                    <a:gd name="T5" fmla="*/ 27 h 28"/>
                    <a:gd name="T6" fmla="*/ 0 w 51"/>
                    <a:gd name="T7" fmla="*/ 14 h 28"/>
                    <a:gd name="T8" fmla="*/ 27 w 51"/>
                    <a:gd name="T9" fmla="*/ 0 h 28"/>
                  </a:gdLst>
                  <a:ahLst/>
                  <a:cxnLst>
                    <a:cxn ang="0">
                      <a:pos x="T0" y="T1"/>
                    </a:cxn>
                    <a:cxn ang="0">
                      <a:pos x="T2" y="T3"/>
                    </a:cxn>
                    <a:cxn ang="0">
                      <a:pos x="T4" y="T5"/>
                    </a:cxn>
                    <a:cxn ang="0">
                      <a:pos x="T6" y="T7"/>
                    </a:cxn>
                    <a:cxn ang="0">
                      <a:pos x="T8" y="T9"/>
                    </a:cxn>
                  </a:cxnLst>
                  <a:rect l="0" t="0" r="r" b="b"/>
                  <a:pathLst>
                    <a:path w="51" h="28">
                      <a:moveTo>
                        <a:pt x="27" y="0"/>
                      </a:moveTo>
                      <a:lnTo>
                        <a:pt x="50" y="12"/>
                      </a:lnTo>
                      <a:lnTo>
                        <a:pt x="24" y="27"/>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0" name="Freeform 350"/>
                <p:cNvSpPr>
                  <a:spLocks/>
                </p:cNvSpPr>
                <p:nvPr/>
              </p:nvSpPr>
              <p:spPr bwMode="auto">
                <a:xfrm>
                  <a:off x="1656" y="2508"/>
                  <a:ext cx="43" cy="22"/>
                </a:xfrm>
                <a:custGeom>
                  <a:avLst/>
                  <a:gdLst>
                    <a:gd name="T0" fmla="*/ 19 w 43"/>
                    <a:gd name="T1" fmla="*/ 0 h 22"/>
                    <a:gd name="T2" fmla="*/ 42 w 43"/>
                    <a:gd name="T3" fmla="*/ 11 h 22"/>
                    <a:gd name="T4" fmla="*/ 22 w 43"/>
                    <a:gd name="T5" fmla="*/ 21 h 22"/>
                    <a:gd name="T6" fmla="*/ 0 w 43"/>
                    <a:gd name="T7" fmla="*/ 10 h 22"/>
                    <a:gd name="T8" fmla="*/ 19 w 43"/>
                    <a:gd name="T9" fmla="*/ 0 h 22"/>
                  </a:gdLst>
                  <a:ahLst/>
                  <a:cxnLst>
                    <a:cxn ang="0">
                      <a:pos x="T0" y="T1"/>
                    </a:cxn>
                    <a:cxn ang="0">
                      <a:pos x="T2" y="T3"/>
                    </a:cxn>
                    <a:cxn ang="0">
                      <a:pos x="T4" y="T5"/>
                    </a:cxn>
                    <a:cxn ang="0">
                      <a:pos x="T6" y="T7"/>
                    </a:cxn>
                    <a:cxn ang="0">
                      <a:pos x="T8" y="T9"/>
                    </a:cxn>
                  </a:cxnLst>
                  <a:rect l="0" t="0" r="r" b="b"/>
                  <a:pathLst>
                    <a:path w="43" h="22">
                      <a:moveTo>
                        <a:pt x="19" y="0"/>
                      </a:moveTo>
                      <a:lnTo>
                        <a:pt x="42" y="11"/>
                      </a:lnTo>
                      <a:lnTo>
                        <a:pt x="22" y="21"/>
                      </a:lnTo>
                      <a:lnTo>
                        <a:pt x="0" y="10"/>
                      </a:lnTo>
                      <a:lnTo>
                        <a:pt x="1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1" name="Freeform 351"/>
                <p:cNvSpPr>
                  <a:spLocks/>
                </p:cNvSpPr>
                <p:nvPr/>
              </p:nvSpPr>
              <p:spPr bwMode="auto">
                <a:xfrm>
                  <a:off x="1685" y="2524"/>
                  <a:ext cx="45" cy="23"/>
                </a:xfrm>
                <a:custGeom>
                  <a:avLst/>
                  <a:gdLst>
                    <a:gd name="T0" fmla="*/ 21 w 45"/>
                    <a:gd name="T1" fmla="*/ 0 h 23"/>
                    <a:gd name="T2" fmla="*/ 44 w 45"/>
                    <a:gd name="T3" fmla="*/ 11 h 23"/>
                    <a:gd name="T4" fmla="*/ 23 w 45"/>
                    <a:gd name="T5" fmla="*/ 22 h 23"/>
                    <a:gd name="T6" fmla="*/ 0 w 45"/>
                    <a:gd name="T7" fmla="*/ 11 h 23"/>
                    <a:gd name="T8" fmla="*/ 21 w 45"/>
                    <a:gd name="T9" fmla="*/ 0 h 23"/>
                  </a:gdLst>
                  <a:ahLst/>
                  <a:cxnLst>
                    <a:cxn ang="0">
                      <a:pos x="T0" y="T1"/>
                    </a:cxn>
                    <a:cxn ang="0">
                      <a:pos x="T2" y="T3"/>
                    </a:cxn>
                    <a:cxn ang="0">
                      <a:pos x="T4" y="T5"/>
                    </a:cxn>
                    <a:cxn ang="0">
                      <a:pos x="T6" y="T7"/>
                    </a:cxn>
                    <a:cxn ang="0">
                      <a:pos x="T8" y="T9"/>
                    </a:cxn>
                  </a:cxnLst>
                  <a:rect l="0" t="0" r="r" b="b"/>
                  <a:pathLst>
                    <a:path w="45" h="23">
                      <a:moveTo>
                        <a:pt x="21" y="0"/>
                      </a:moveTo>
                      <a:lnTo>
                        <a:pt x="44" y="11"/>
                      </a:lnTo>
                      <a:lnTo>
                        <a:pt x="23" y="22"/>
                      </a:lnTo>
                      <a:lnTo>
                        <a:pt x="0" y="11"/>
                      </a:lnTo>
                      <a:lnTo>
                        <a:pt x="2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2" name="Freeform 352"/>
                <p:cNvSpPr>
                  <a:spLocks/>
                </p:cNvSpPr>
                <p:nvPr/>
              </p:nvSpPr>
              <p:spPr bwMode="auto">
                <a:xfrm>
                  <a:off x="1651" y="2539"/>
                  <a:ext cx="51" cy="28"/>
                </a:xfrm>
                <a:custGeom>
                  <a:avLst/>
                  <a:gdLst>
                    <a:gd name="T0" fmla="*/ 26 w 51"/>
                    <a:gd name="T1" fmla="*/ 0 h 28"/>
                    <a:gd name="T2" fmla="*/ 50 w 51"/>
                    <a:gd name="T3" fmla="*/ 12 h 28"/>
                    <a:gd name="T4" fmla="*/ 24 w 51"/>
                    <a:gd name="T5" fmla="*/ 27 h 28"/>
                    <a:gd name="T6" fmla="*/ 0 w 51"/>
                    <a:gd name="T7" fmla="*/ 15 h 28"/>
                    <a:gd name="T8" fmla="*/ 26 w 51"/>
                    <a:gd name="T9" fmla="*/ 0 h 28"/>
                  </a:gdLst>
                  <a:ahLst/>
                  <a:cxnLst>
                    <a:cxn ang="0">
                      <a:pos x="T0" y="T1"/>
                    </a:cxn>
                    <a:cxn ang="0">
                      <a:pos x="T2" y="T3"/>
                    </a:cxn>
                    <a:cxn ang="0">
                      <a:pos x="T4" y="T5"/>
                    </a:cxn>
                    <a:cxn ang="0">
                      <a:pos x="T6" y="T7"/>
                    </a:cxn>
                    <a:cxn ang="0">
                      <a:pos x="T8" y="T9"/>
                    </a:cxn>
                  </a:cxnLst>
                  <a:rect l="0" t="0" r="r" b="b"/>
                  <a:pathLst>
                    <a:path w="51" h="28">
                      <a:moveTo>
                        <a:pt x="26" y="0"/>
                      </a:moveTo>
                      <a:lnTo>
                        <a:pt x="50" y="12"/>
                      </a:lnTo>
                      <a:lnTo>
                        <a:pt x="24" y="27"/>
                      </a:lnTo>
                      <a:lnTo>
                        <a:pt x="0" y="15"/>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3" name="Freeform 353"/>
                <p:cNvSpPr>
                  <a:spLocks/>
                </p:cNvSpPr>
                <p:nvPr/>
              </p:nvSpPr>
              <p:spPr bwMode="auto">
                <a:xfrm>
                  <a:off x="1717" y="2540"/>
                  <a:ext cx="45" cy="24"/>
                </a:xfrm>
                <a:custGeom>
                  <a:avLst/>
                  <a:gdLst>
                    <a:gd name="T0" fmla="*/ 21 w 45"/>
                    <a:gd name="T1" fmla="*/ 0 h 24"/>
                    <a:gd name="T2" fmla="*/ 44 w 45"/>
                    <a:gd name="T3" fmla="*/ 12 h 24"/>
                    <a:gd name="T4" fmla="*/ 23 w 45"/>
                    <a:gd name="T5" fmla="*/ 23 h 24"/>
                    <a:gd name="T6" fmla="*/ 0 w 45"/>
                    <a:gd name="T7" fmla="*/ 11 h 24"/>
                    <a:gd name="T8" fmla="*/ 21 w 45"/>
                    <a:gd name="T9" fmla="*/ 0 h 24"/>
                  </a:gdLst>
                  <a:ahLst/>
                  <a:cxnLst>
                    <a:cxn ang="0">
                      <a:pos x="T0" y="T1"/>
                    </a:cxn>
                    <a:cxn ang="0">
                      <a:pos x="T2" y="T3"/>
                    </a:cxn>
                    <a:cxn ang="0">
                      <a:pos x="T4" y="T5"/>
                    </a:cxn>
                    <a:cxn ang="0">
                      <a:pos x="T6" y="T7"/>
                    </a:cxn>
                    <a:cxn ang="0">
                      <a:pos x="T8" y="T9"/>
                    </a:cxn>
                  </a:cxnLst>
                  <a:rect l="0" t="0" r="r" b="b"/>
                  <a:pathLst>
                    <a:path w="45" h="24">
                      <a:moveTo>
                        <a:pt x="21" y="0"/>
                      </a:moveTo>
                      <a:lnTo>
                        <a:pt x="44" y="12"/>
                      </a:lnTo>
                      <a:lnTo>
                        <a:pt x="23" y="23"/>
                      </a:lnTo>
                      <a:lnTo>
                        <a:pt x="0" y="11"/>
                      </a:lnTo>
                      <a:lnTo>
                        <a:pt x="2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4" name="Freeform 354"/>
                <p:cNvSpPr>
                  <a:spLocks/>
                </p:cNvSpPr>
                <p:nvPr/>
              </p:nvSpPr>
              <p:spPr bwMode="auto">
                <a:xfrm>
                  <a:off x="1681" y="2556"/>
                  <a:ext cx="53" cy="27"/>
                </a:xfrm>
                <a:custGeom>
                  <a:avLst/>
                  <a:gdLst>
                    <a:gd name="T0" fmla="*/ 27 w 53"/>
                    <a:gd name="T1" fmla="*/ 0 h 27"/>
                    <a:gd name="T2" fmla="*/ 52 w 53"/>
                    <a:gd name="T3" fmla="*/ 12 h 27"/>
                    <a:gd name="T4" fmla="*/ 24 w 53"/>
                    <a:gd name="T5" fmla="*/ 26 h 27"/>
                    <a:gd name="T6" fmla="*/ 0 w 53"/>
                    <a:gd name="T7" fmla="*/ 14 h 27"/>
                    <a:gd name="T8" fmla="*/ 27 w 53"/>
                    <a:gd name="T9" fmla="*/ 0 h 27"/>
                  </a:gdLst>
                  <a:ahLst/>
                  <a:cxnLst>
                    <a:cxn ang="0">
                      <a:pos x="T0" y="T1"/>
                    </a:cxn>
                    <a:cxn ang="0">
                      <a:pos x="T2" y="T3"/>
                    </a:cxn>
                    <a:cxn ang="0">
                      <a:pos x="T4" y="T5"/>
                    </a:cxn>
                    <a:cxn ang="0">
                      <a:pos x="T6" y="T7"/>
                    </a:cxn>
                    <a:cxn ang="0">
                      <a:pos x="T8" y="T9"/>
                    </a:cxn>
                  </a:cxnLst>
                  <a:rect l="0" t="0" r="r" b="b"/>
                  <a:pathLst>
                    <a:path w="53" h="27">
                      <a:moveTo>
                        <a:pt x="27" y="0"/>
                      </a:moveTo>
                      <a:lnTo>
                        <a:pt x="52" y="12"/>
                      </a:lnTo>
                      <a:lnTo>
                        <a:pt x="24" y="26"/>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5" name="Freeform 355"/>
                <p:cNvSpPr>
                  <a:spLocks/>
                </p:cNvSpPr>
                <p:nvPr/>
              </p:nvSpPr>
              <p:spPr bwMode="auto">
                <a:xfrm>
                  <a:off x="1511" y="2546"/>
                  <a:ext cx="53" cy="29"/>
                </a:xfrm>
                <a:custGeom>
                  <a:avLst/>
                  <a:gdLst>
                    <a:gd name="T0" fmla="*/ 27 w 53"/>
                    <a:gd name="T1" fmla="*/ 0 h 29"/>
                    <a:gd name="T2" fmla="*/ 52 w 53"/>
                    <a:gd name="T3" fmla="*/ 14 h 29"/>
                    <a:gd name="T4" fmla="*/ 26 w 53"/>
                    <a:gd name="T5" fmla="*/ 28 h 29"/>
                    <a:gd name="T6" fmla="*/ 0 w 53"/>
                    <a:gd name="T7" fmla="*/ 13 h 29"/>
                    <a:gd name="T8" fmla="*/ 27 w 53"/>
                    <a:gd name="T9" fmla="*/ 0 h 29"/>
                  </a:gdLst>
                  <a:ahLst/>
                  <a:cxnLst>
                    <a:cxn ang="0">
                      <a:pos x="T0" y="T1"/>
                    </a:cxn>
                    <a:cxn ang="0">
                      <a:pos x="T2" y="T3"/>
                    </a:cxn>
                    <a:cxn ang="0">
                      <a:pos x="T4" y="T5"/>
                    </a:cxn>
                    <a:cxn ang="0">
                      <a:pos x="T6" y="T7"/>
                    </a:cxn>
                    <a:cxn ang="0">
                      <a:pos x="T8" y="T9"/>
                    </a:cxn>
                  </a:cxnLst>
                  <a:rect l="0" t="0" r="r" b="b"/>
                  <a:pathLst>
                    <a:path w="53" h="29">
                      <a:moveTo>
                        <a:pt x="27" y="0"/>
                      </a:moveTo>
                      <a:lnTo>
                        <a:pt x="52" y="14"/>
                      </a:lnTo>
                      <a:lnTo>
                        <a:pt x="26" y="28"/>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6" name="Freeform 356"/>
                <p:cNvSpPr>
                  <a:spLocks/>
                </p:cNvSpPr>
                <p:nvPr/>
              </p:nvSpPr>
              <p:spPr bwMode="auto">
                <a:xfrm>
                  <a:off x="1550" y="2526"/>
                  <a:ext cx="52" cy="27"/>
                </a:xfrm>
                <a:custGeom>
                  <a:avLst/>
                  <a:gdLst>
                    <a:gd name="T0" fmla="*/ 27 w 52"/>
                    <a:gd name="T1" fmla="*/ 0 h 27"/>
                    <a:gd name="T2" fmla="*/ 51 w 52"/>
                    <a:gd name="T3" fmla="*/ 13 h 27"/>
                    <a:gd name="T4" fmla="*/ 24 w 52"/>
                    <a:gd name="T5" fmla="*/ 26 h 27"/>
                    <a:gd name="T6" fmla="*/ 0 w 52"/>
                    <a:gd name="T7" fmla="*/ 13 h 27"/>
                    <a:gd name="T8" fmla="*/ 27 w 52"/>
                    <a:gd name="T9" fmla="*/ 0 h 27"/>
                  </a:gdLst>
                  <a:ahLst/>
                  <a:cxnLst>
                    <a:cxn ang="0">
                      <a:pos x="T0" y="T1"/>
                    </a:cxn>
                    <a:cxn ang="0">
                      <a:pos x="T2" y="T3"/>
                    </a:cxn>
                    <a:cxn ang="0">
                      <a:pos x="T4" y="T5"/>
                    </a:cxn>
                    <a:cxn ang="0">
                      <a:pos x="T6" y="T7"/>
                    </a:cxn>
                    <a:cxn ang="0">
                      <a:pos x="T8" y="T9"/>
                    </a:cxn>
                  </a:cxnLst>
                  <a:rect l="0" t="0" r="r" b="b"/>
                  <a:pathLst>
                    <a:path w="52" h="27">
                      <a:moveTo>
                        <a:pt x="27" y="0"/>
                      </a:moveTo>
                      <a:lnTo>
                        <a:pt x="51" y="13"/>
                      </a:lnTo>
                      <a:lnTo>
                        <a:pt x="24"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7" name="Freeform 357"/>
                <p:cNvSpPr>
                  <a:spLocks/>
                </p:cNvSpPr>
                <p:nvPr/>
              </p:nvSpPr>
              <p:spPr bwMode="auto">
                <a:xfrm>
                  <a:off x="1589" y="2506"/>
                  <a:ext cx="51" cy="27"/>
                </a:xfrm>
                <a:custGeom>
                  <a:avLst/>
                  <a:gdLst>
                    <a:gd name="T0" fmla="*/ 27 w 51"/>
                    <a:gd name="T1" fmla="*/ 0 h 27"/>
                    <a:gd name="T2" fmla="*/ 50 w 51"/>
                    <a:gd name="T3" fmla="*/ 12 h 27"/>
                    <a:gd name="T4" fmla="*/ 23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3" y="26"/>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8" name="Freeform 358"/>
                <p:cNvSpPr>
                  <a:spLocks/>
                </p:cNvSpPr>
                <p:nvPr/>
              </p:nvSpPr>
              <p:spPr bwMode="auto">
                <a:xfrm>
                  <a:off x="1627" y="2492"/>
                  <a:ext cx="41" cy="22"/>
                </a:xfrm>
                <a:custGeom>
                  <a:avLst/>
                  <a:gdLst>
                    <a:gd name="T0" fmla="*/ 18 w 41"/>
                    <a:gd name="T1" fmla="*/ 0 h 22"/>
                    <a:gd name="T2" fmla="*/ 40 w 41"/>
                    <a:gd name="T3" fmla="*/ 11 h 22"/>
                    <a:gd name="T4" fmla="*/ 21 w 41"/>
                    <a:gd name="T5" fmla="*/ 21 h 22"/>
                    <a:gd name="T6" fmla="*/ 0 w 41"/>
                    <a:gd name="T7" fmla="*/ 10 h 22"/>
                    <a:gd name="T8" fmla="*/ 18 w 41"/>
                    <a:gd name="T9" fmla="*/ 0 h 22"/>
                  </a:gdLst>
                  <a:ahLst/>
                  <a:cxnLst>
                    <a:cxn ang="0">
                      <a:pos x="T0" y="T1"/>
                    </a:cxn>
                    <a:cxn ang="0">
                      <a:pos x="T2" y="T3"/>
                    </a:cxn>
                    <a:cxn ang="0">
                      <a:pos x="T4" y="T5"/>
                    </a:cxn>
                    <a:cxn ang="0">
                      <a:pos x="T6" y="T7"/>
                    </a:cxn>
                    <a:cxn ang="0">
                      <a:pos x="T8" y="T9"/>
                    </a:cxn>
                  </a:cxnLst>
                  <a:rect l="0" t="0" r="r" b="b"/>
                  <a:pathLst>
                    <a:path w="41" h="22">
                      <a:moveTo>
                        <a:pt x="18" y="0"/>
                      </a:moveTo>
                      <a:lnTo>
                        <a:pt x="40" y="11"/>
                      </a:lnTo>
                      <a:lnTo>
                        <a:pt x="21" y="21"/>
                      </a:lnTo>
                      <a:lnTo>
                        <a:pt x="0" y="10"/>
                      </a:lnTo>
                      <a:lnTo>
                        <a:pt x="1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39" name="Freeform 359"/>
                <p:cNvSpPr>
                  <a:spLocks/>
                </p:cNvSpPr>
                <p:nvPr/>
              </p:nvSpPr>
              <p:spPr bwMode="auto">
                <a:xfrm>
                  <a:off x="1471" y="2566"/>
                  <a:ext cx="55" cy="29"/>
                </a:xfrm>
                <a:custGeom>
                  <a:avLst/>
                  <a:gdLst>
                    <a:gd name="T0" fmla="*/ 27 w 55"/>
                    <a:gd name="T1" fmla="*/ 0 h 29"/>
                    <a:gd name="T2" fmla="*/ 54 w 55"/>
                    <a:gd name="T3" fmla="*/ 14 h 29"/>
                    <a:gd name="T4" fmla="*/ 27 w 55"/>
                    <a:gd name="T5" fmla="*/ 28 h 29"/>
                    <a:gd name="T6" fmla="*/ 0 w 55"/>
                    <a:gd name="T7" fmla="*/ 13 h 29"/>
                    <a:gd name="T8" fmla="*/ 27 w 55"/>
                    <a:gd name="T9" fmla="*/ 0 h 29"/>
                  </a:gdLst>
                  <a:ahLst/>
                  <a:cxnLst>
                    <a:cxn ang="0">
                      <a:pos x="T0" y="T1"/>
                    </a:cxn>
                    <a:cxn ang="0">
                      <a:pos x="T2" y="T3"/>
                    </a:cxn>
                    <a:cxn ang="0">
                      <a:pos x="T4" y="T5"/>
                    </a:cxn>
                    <a:cxn ang="0">
                      <a:pos x="T6" y="T7"/>
                    </a:cxn>
                    <a:cxn ang="0">
                      <a:pos x="T8" y="T9"/>
                    </a:cxn>
                  </a:cxnLst>
                  <a:rect l="0" t="0" r="r" b="b"/>
                  <a:pathLst>
                    <a:path w="55" h="29">
                      <a:moveTo>
                        <a:pt x="27" y="0"/>
                      </a:moveTo>
                      <a:lnTo>
                        <a:pt x="54" y="14"/>
                      </a:lnTo>
                      <a:lnTo>
                        <a:pt x="27" y="28"/>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0" name="Freeform 360"/>
                <p:cNvSpPr>
                  <a:spLocks/>
                </p:cNvSpPr>
                <p:nvPr/>
              </p:nvSpPr>
              <p:spPr bwMode="auto">
                <a:xfrm>
                  <a:off x="1438" y="2546"/>
                  <a:ext cx="55" cy="29"/>
                </a:xfrm>
                <a:custGeom>
                  <a:avLst/>
                  <a:gdLst>
                    <a:gd name="T0" fmla="*/ 29 w 55"/>
                    <a:gd name="T1" fmla="*/ 0 h 29"/>
                    <a:gd name="T2" fmla="*/ 54 w 55"/>
                    <a:gd name="T3" fmla="*/ 14 h 29"/>
                    <a:gd name="T4" fmla="*/ 26 w 55"/>
                    <a:gd name="T5" fmla="*/ 28 h 29"/>
                    <a:gd name="T6" fmla="*/ 0 w 55"/>
                    <a:gd name="T7" fmla="*/ 14 h 29"/>
                    <a:gd name="T8" fmla="*/ 29 w 55"/>
                    <a:gd name="T9" fmla="*/ 0 h 29"/>
                  </a:gdLst>
                  <a:ahLst/>
                  <a:cxnLst>
                    <a:cxn ang="0">
                      <a:pos x="T0" y="T1"/>
                    </a:cxn>
                    <a:cxn ang="0">
                      <a:pos x="T2" y="T3"/>
                    </a:cxn>
                    <a:cxn ang="0">
                      <a:pos x="T4" y="T5"/>
                    </a:cxn>
                    <a:cxn ang="0">
                      <a:pos x="T6" y="T7"/>
                    </a:cxn>
                    <a:cxn ang="0">
                      <a:pos x="T8" y="T9"/>
                    </a:cxn>
                  </a:cxnLst>
                  <a:rect l="0" t="0" r="r" b="b"/>
                  <a:pathLst>
                    <a:path w="55" h="29">
                      <a:moveTo>
                        <a:pt x="29" y="0"/>
                      </a:moveTo>
                      <a:lnTo>
                        <a:pt x="54" y="14"/>
                      </a:lnTo>
                      <a:lnTo>
                        <a:pt x="26" y="28"/>
                      </a:lnTo>
                      <a:lnTo>
                        <a:pt x="0" y="14"/>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1" name="Freeform 361"/>
                <p:cNvSpPr>
                  <a:spLocks/>
                </p:cNvSpPr>
                <p:nvPr/>
              </p:nvSpPr>
              <p:spPr bwMode="auto">
                <a:xfrm>
                  <a:off x="1481" y="2527"/>
                  <a:ext cx="52" cy="28"/>
                </a:xfrm>
                <a:custGeom>
                  <a:avLst/>
                  <a:gdLst>
                    <a:gd name="T0" fmla="*/ 27 w 52"/>
                    <a:gd name="T1" fmla="*/ 0 h 28"/>
                    <a:gd name="T2" fmla="*/ 51 w 52"/>
                    <a:gd name="T3" fmla="*/ 13 h 28"/>
                    <a:gd name="T4" fmla="*/ 24 w 52"/>
                    <a:gd name="T5" fmla="*/ 27 h 28"/>
                    <a:gd name="T6" fmla="*/ 0 w 52"/>
                    <a:gd name="T7" fmla="*/ 13 h 28"/>
                    <a:gd name="T8" fmla="*/ 27 w 52"/>
                    <a:gd name="T9" fmla="*/ 0 h 28"/>
                  </a:gdLst>
                  <a:ahLst/>
                  <a:cxnLst>
                    <a:cxn ang="0">
                      <a:pos x="T0" y="T1"/>
                    </a:cxn>
                    <a:cxn ang="0">
                      <a:pos x="T2" y="T3"/>
                    </a:cxn>
                    <a:cxn ang="0">
                      <a:pos x="T4" y="T5"/>
                    </a:cxn>
                    <a:cxn ang="0">
                      <a:pos x="T6" y="T7"/>
                    </a:cxn>
                    <a:cxn ang="0">
                      <a:pos x="T8" y="T9"/>
                    </a:cxn>
                  </a:cxnLst>
                  <a:rect l="0" t="0" r="r" b="b"/>
                  <a:pathLst>
                    <a:path w="52" h="28">
                      <a:moveTo>
                        <a:pt x="27" y="0"/>
                      </a:moveTo>
                      <a:lnTo>
                        <a:pt x="51" y="13"/>
                      </a:lnTo>
                      <a:lnTo>
                        <a:pt x="24" y="27"/>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2" name="Freeform 362"/>
                <p:cNvSpPr>
                  <a:spLocks/>
                </p:cNvSpPr>
                <p:nvPr/>
              </p:nvSpPr>
              <p:spPr bwMode="auto">
                <a:xfrm>
                  <a:off x="1520" y="2509"/>
                  <a:ext cx="52" cy="27"/>
                </a:xfrm>
                <a:custGeom>
                  <a:avLst/>
                  <a:gdLst>
                    <a:gd name="T0" fmla="*/ 27 w 52"/>
                    <a:gd name="T1" fmla="*/ 0 h 27"/>
                    <a:gd name="T2" fmla="*/ 51 w 52"/>
                    <a:gd name="T3" fmla="*/ 12 h 27"/>
                    <a:gd name="T4" fmla="*/ 25 w 52"/>
                    <a:gd name="T5" fmla="*/ 26 h 27"/>
                    <a:gd name="T6" fmla="*/ 0 w 52"/>
                    <a:gd name="T7" fmla="*/ 13 h 27"/>
                    <a:gd name="T8" fmla="*/ 27 w 52"/>
                    <a:gd name="T9" fmla="*/ 0 h 27"/>
                  </a:gdLst>
                  <a:ahLst/>
                  <a:cxnLst>
                    <a:cxn ang="0">
                      <a:pos x="T0" y="T1"/>
                    </a:cxn>
                    <a:cxn ang="0">
                      <a:pos x="T2" y="T3"/>
                    </a:cxn>
                    <a:cxn ang="0">
                      <a:pos x="T4" y="T5"/>
                    </a:cxn>
                    <a:cxn ang="0">
                      <a:pos x="T6" y="T7"/>
                    </a:cxn>
                    <a:cxn ang="0">
                      <a:pos x="T8" y="T9"/>
                    </a:cxn>
                  </a:cxnLst>
                  <a:rect l="0" t="0" r="r" b="b"/>
                  <a:pathLst>
                    <a:path w="52" h="27">
                      <a:moveTo>
                        <a:pt x="27" y="0"/>
                      </a:moveTo>
                      <a:lnTo>
                        <a:pt x="51" y="12"/>
                      </a:lnTo>
                      <a:lnTo>
                        <a:pt x="25"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3" name="Freeform 363"/>
                <p:cNvSpPr>
                  <a:spLocks/>
                </p:cNvSpPr>
                <p:nvPr/>
              </p:nvSpPr>
              <p:spPr bwMode="auto">
                <a:xfrm>
                  <a:off x="1560" y="2490"/>
                  <a:ext cx="50" cy="25"/>
                </a:xfrm>
                <a:custGeom>
                  <a:avLst/>
                  <a:gdLst>
                    <a:gd name="T0" fmla="*/ 26 w 50"/>
                    <a:gd name="T1" fmla="*/ 0 h 25"/>
                    <a:gd name="T2" fmla="*/ 49 w 50"/>
                    <a:gd name="T3" fmla="*/ 11 h 25"/>
                    <a:gd name="T4" fmla="*/ 23 w 50"/>
                    <a:gd name="T5" fmla="*/ 24 h 25"/>
                    <a:gd name="T6" fmla="*/ 0 w 50"/>
                    <a:gd name="T7" fmla="*/ 13 h 25"/>
                    <a:gd name="T8" fmla="*/ 26 w 50"/>
                    <a:gd name="T9" fmla="*/ 0 h 25"/>
                  </a:gdLst>
                  <a:ahLst/>
                  <a:cxnLst>
                    <a:cxn ang="0">
                      <a:pos x="T0" y="T1"/>
                    </a:cxn>
                    <a:cxn ang="0">
                      <a:pos x="T2" y="T3"/>
                    </a:cxn>
                    <a:cxn ang="0">
                      <a:pos x="T4" y="T5"/>
                    </a:cxn>
                    <a:cxn ang="0">
                      <a:pos x="T6" y="T7"/>
                    </a:cxn>
                    <a:cxn ang="0">
                      <a:pos x="T8" y="T9"/>
                    </a:cxn>
                  </a:cxnLst>
                  <a:rect l="0" t="0" r="r" b="b"/>
                  <a:pathLst>
                    <a:path w="50" h="25">
                      <a:moveTo>
                        <a:pt x="26" y="0"/>
                      </a:moveTo>
                      <a:lnTo>
                        <a:pt x="49" y="11"/>
                      </a:lnTo>
                      <a:lnTo>
                        <a:pt x="23" y="24"/>
                      </a:lnTo>
                      <a:lnTo>
                        <a:pt x="0" y="13"/>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4" name="Freeform 364"/>
                <p:cNvSpPr>
                  <a:spLocks/>
                </p:cNvSpPr>
                <p:nvPr/>
              </p:nvSpPr>
              <p:spPr bwMode="auto">
                <a:xfrm>
                  <a:off x="1594" y="2476"/>
                  <a:ext cx="43" cy="22"/>
                </a:xfrm>
                <a:custGeom>
                  <a:avLst/>
                  <a:gdLst>
                    <a:gd name="T0" fmla="*/ 19 w 43"/>
                    <a:gd name="T1" fmla="*/ 0 h 22"/>
                    <a:gd name="T2" fmla="*/ 42 w 43"/>
                    <a:gd name="T3" fmla="*/ 11 h 22"/>
                    <a:gd name="T4" fmla="*/ 23 w 43"/>
                    <a:gd name="T5" fmla="*/ 21 h 22"/>
                    <a:gd name="T6" fmla="*/ 0 w 43"/>
                    <a:gd name="T7" fmla="*/ 9 h 22"/>
                    <a:gd name="T8" fmla="*/ 19 w 43"/>
                    <a:gd name="T9" fmla="*/ 0 h 22"/>
                  </a:gdLst>
                  <a:ahLst/>
                  <a:cxnLst>
                    <a:cxn ang="0">
                      <a:pos x="T0" y="T1"/>
                    </a:cxn>
                    <a:cxn ang="0">
                      <a:pos x="T2" y="T3"/>
                    </a:cxn>
                    <a:cxn ang="0">
                      <a:pos x="T4" y="T5"/>
                    </a:cxn>
                    <a:cxn ang="0">
                      <a:pos x="T6" y="T7"/>
                    </a:cxn>
                    <a:cxn ang="0">
                      <a:pos x="T8" y="T9"/>
                    </a:cxn>
                  </a:cxnLst>
                  <a:rect l="0" t="0" r="r" b="b"/>
                  <a:pathLst>
                    <a:path w="43" h="22">
                      <a:moveTo>
                        <a:pt x="19" y="0"/>
                      </a:moveTo>
                      <a:lnTo>
                        <a:pt x="42" y="11"/>
                      </a:lnTo>
                      <a:lnTo>
                        <a:pt x="23" y="21"/>
                      </a:lnTo>
                      <a:lnTo>
                        <a:pt x="0" y="9"/>
                      </a:lnTo>
                      <a:lnTo>
                        <a:pt x="1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5" name="Freeform 365"/>
                <p:cNvSpPr>
                  <a:spLocks/>
                </p:cNvSpPr>
                <p:nvPr/>
              </p:nvSpPr>
              <p:spPr bwMode="auto">
                <a:xfrm>
                  <a:off x="1449" y="2511"/>
                  <a:ext cx="53" cy="27"/>
                </a:xfrm>
                <a:custGeom>
                  <a:avLst/>
                  <a:gdLst>
                    <a:gd name="T0" fmla="*/ 27 w 53"/>
                    <a:gd name="T1" fmla="*/ 0 h 27"/>
                    <a:gd name="T2" fmla="*/ 52 w 53"/>
                    <a:gd name="T3" fmla="*/ 13 h 27"/>
                    <a:gd name="T4" fmla="*/ 26 w 53"/>
                    <a:gd name="T5" fmla="*/ 26 h 27"/>
                    <a:gd name="T6" fmla="*/ 0 w 53"/>
                    <a:gd name="T7" fmla="*/ 13 h 27"/>
                    <a:gd name="T8" fmla="*/ 27 w 53"/>
                    <a:gd name="T9" fmla="*/ 0 h 27"/>
                  </a:gdLst>
                  <a:ahLst/>
                  <a:cxnLst>
                    <a:cxn ang="0">
                      <a:pos x="T0" y="T1"/>
                    </a:cxn>
                    <a:cxn ang="0">
                      <a:pos x="T2" y="T3"/>
                    </a:cxn>
                    <a:cxn ang="0">
                      <a:pos x="T4" y="T5"/>
                    </a:cxn>
                    <a:cxn ang="0">
                      <a:pos x="T6" y="T7"/>
                    </a:cxn>
                    <a:cxn ang="0">
                      <a:pos x="T8" y="T9"/>
                    </a:cxn>
                  </a:cxnLst>
                  <a:rect l="0" t="0" r="r" b="b"/>
                  <a:pathLst>
                    <a:path w="53" h="27">
                      <a:moveTo>
                        <a:pt x="27" y="0"/>
                      </a:moveTo>
                      <a:lnTo>
                        <a:pt x="52" y="13"/>
                      </a:lnTo>
                      <a:lnTo>
                        <a:pt x="26"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6" name="Freeform 366"/>
                <p:cNvSpPr>
                  <a:spLocks/>
                </p:cNvSpPr>
                <p:nvPr/>
              </p:nvSpPr>
              <p:spPr bwMode="auto">
                <a:xfrm>
                  <a:off x="1489" y="2492"/>
                  <a:ext cx="53" cy="27"/>
                </a:xfrm>
                <a:custGeom>
                  <a:avLst/>
                  <a:gdLst>
                    <a:gd name="T0" fmla="*/ 27 w 53"/>
                    <a:gd name="T1" fmla="*/ 0 h 27"/>
                    <a:gd name="T2" fmla="*/ 52 w 53"/>
                    <a:gd name="T3" fmla="*/ 13 h 27"/>
                    <a:gd name="T4" fmla="*/ 25 w 53"/>
                    <a:gd name="T5" fmla="*/ 26 h 27"/>
                    <a:gd name="T6" fmla="*/ 0 w 53"/>
                    <a:gd name="T7" fmla="*/ 13 h 27"/>
                    <a:gd name="T8" fmla="*/ 27 w 53"/>
                    <a:gd name="T9" fmla="*/ 0 h 27"/>
                  </a:gdLst>
                  <a:ahLst/>
                  <a:cxnLst>
                    <a:cxn ang="0">
                      <a:pos x="T0" y="T1"/>
                    </a:cxn>
                    <a:cxn ang="0">
                      <a:pos x="T2" y="T3"/>
                    </a:cxn>
                    <a:cxn ang="0">
                      <a:pos x="T4" y="T5"/>
                    </a:cxn>
                    <a:cxn ang="0">
                      <a:pos x="T6" y="T7"/>
                    </a:cxn>
                    <a:cxn ang="0">
                      <a:pos x="T8" y="T9"/>
                    </a:cxn>
                  </a:cxnLst>
                  <a:rect l="0" t="0" r="r" b="b"/>
                  <a:pathLst>
                    <a:path w="53" h="27">
                      <a:moveTo>
                        <a:pt x="27" y="0"/>
                      </a:moveTo>
                      <a:lnTo>
                        <a:pt x="52" y="13"/>
                      </a:lnTo>
                      <a:lnTo>
                        <a:pt x="25"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7" name="Freeform 367"/>
                <p:cNvSpPr>
                  <a:spLocks/>
                </p:cNvSpPr>
                <p:nvPr/>
              </p:nvSpPr>
              <p:spPr bwMode="auto">
                <a:xfrm>
                  <a:off x="1528" y="2473"/>
                  <a:ext cx="51" cy="27"/>
                </a:xfrm>
                <a:custGeom>
                  <a:avLst/>
                  <a:gdLst>
                    <a:gd name="T0" fmla="*/ 27 w 51"/>
                    <a:gd name="T1" fmla="*/ 0 h 27"/>
                    <a:gd name="T2" fmla="*/ 50 w 51"/>
                    <a:gd name="T3" fmla="*/ 12 h 27"/>
                    <a:gd name="T4" fmla="*/ 24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4" y="26"/>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8" name="Freeform 368"/>
                <p:cNvSpPr>
                  <a:spLocks/>
                </p:cNvSpPr>
                <p:nvPr/>
              </p:nvSpPr>
              <p:spPr bwMode="auto">
                <a:xfrm>
                  <a:off x="1566" y="2461"/>
                  <a:ext cx="41" cy="20"/>
                </a:xfrm>
                <a:custGeom>
                  <a:avLst/>
                  <a:gdLst>
                    <a:gd name="T0" fmla="*/ 19 w 41"/>
                    <a:gd name="T1" fmla="*/ 0 h 20"/>
                    <a:gd name="T2" fmla="*/ 40 w 41"/>
                    <a:gd name="T3" fmla="*/ 11 h 20"/>
                    <a:gd name="T4" fmla="*/ 22 w 41"/>
                    <a:gd name="T5" fmla="*/ 19 h 20"/>
                    <a:gd name="T6" fmla="*/ 0 w 41"/>
                    <a:gd name="T7" fmla="*/ 8 h 20"/>
                    <a:gd name="T8" fmla="*/ 19 w 41"/>
                    <a:gd name="T9" fmla="*/ 0 h 20"/>
                  </a:gdLst>
                  <a:ahLst/>
                  <a:cxnLst>
                    <a:cxn ang="0">
                      <a:pos x="T0" y="T1"/>
                    </a:cxn>
                    <a:cxn ang="0">
                      <a:pos x="T2" y="T3"/>
                    </a:cxn>
                    <a:cxn ang="0">
                      <a:pos x="T4" y="T5"/>
                    </a:cxn>
                    <a:cxn ang="0">
                      <a:pos x="T6" y="T7"/>
                    </a:cxn>
                    <a:cxn ang="0">
                      <a:pos x="T8" y="T9"/>
                    </a:cxn>
                  </a:cxnLst>
                  <a:rect l="0" t="0" r="r" b="b"/>
                  <a:pathLst>
                    <a:path w="41" h="20">
                      <a:moveTo>
                        <a:pt x="19" y="0"/>
                      </a:moveTo>
                      <a:lnTo>
                        <a:pt x="40" y="11"/>
                      </a:lnTo>
                      <a:lnTo>
                        <a:pt x="22" y="19"/>
                      </a:lnTo>
                      <a:lnTo>
                        <a:pt x="0" y="8"/>
                      </a:lnTo>
                      <a:lnTo>
                        <a:pt x="1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49" name="Freeform 369"/>
                <p:cNvSpPr>
                  <a:spLocks/>
                </p:cNvSpPr>
                <p:nvPr/>
              </p:nvSpPr>
              <p:spPr bwMode="auto">
                <a:xfrm>
                  <a:off x="1409" y="2527"/>
                  <a:ext cx="54" cy="31"/>
                </a:xfrm>
                <a:custGeom>
                  <a:avLst/>
                  <a:gdLst>
                    <a:gd name="T0" fmla="*/ 27 w 54"/>
                    <a:gd name="T1" fmla="*/ 0 h 31"/>
                    <a:gd name="T2" fmla="*/ 53 w 54"/>
                    <a:gd name="T3" fmla="*/ 15 h 31"/>
                    <a:gd name="T4" fmla="*/ 26 w 54"/>
                    <a:gd name="T5" fmla="*/ 30 h 31"/>
                    <a:gd name="T6" fmla="*/ 0 w 54"/>
                    <a:gd name="T7" fmla="*/ 14 h 31"/>
                    <a:gd name="T8" fmla="*/ 27 w 54"/>
                    <a:gd name="T9" fmla="*/ 0 h 31"/>
                  </a:gdLst>
                  <a:ahLst/>
                  <a:cxnLst>
                    <a:cxn ang="0">
                      <a:pos x="T0" y="T1"/>
                    </a:cxn>
                    <a:cxn ang="0">
                      <a:pos x="T2" y="T3"/>
                    </a:cxn>
                    <a:cxn ang="0">
                      <a:pos x="T4" y="T5"/>
                    </a:cxn>
                    <a:cxn ang="0">
                      <a:pos x="T6" y="T7"/>
                    </a:cxn>
                    <a:cxn ang="0">
                      <a:pos x="T8" y="T9"/>
                    </a:cxn>
                  </a:cxnLst>
                  <a:rect l="0" t="0" r="r" b="b"/>
                  <a:pathLst>
                    <a:path w="54" h="31">
                      <a:moveTo>
                        <a:pt x="27" y="0"/>
                      </a:moveTo>
                      <a:lnTo>
                        <a:pt x="53" y="15"/>
                      </a:lnTo>
                      <a:lnTo>
                        <a:pt x="26" y="30"/>
                      </a:lnTo>
                      <a:lnTo>
                        <a:pt x="0" y="14"/>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0" name="Freeform 370"/>
                <p:cNvSpPr>
                  <a:spLocks/>
                </p:cNvSpPr>
                <p:nvPr/>
              </p:nvSpPr>
              <p:spPr bwMode="auto">
                <a:xfrm>
                  <a:off x="1379" y="2512"/>
                  <a:ext cx="51" cy="27"/>
                </a:xfrm>
                <a:custGeom>
                  <a:avLst/>
                  <a:gdLst>
                    <a:gd name="T0" fmla="*/ 27 w 51"/>
                    <a:gd name="T1" fmla="*/ 0 h 27"/>
                    <a:gd name="T2" fmla="*/ 50 w 51"/>
                    <a:gd name="T3" fmla="*/ 12 h 27"/>
                    <a:gd name="T4" fmla="*/ 24 w 51"/>
                    <a:gd name="T5" fmla="*/ 26 h 27"/>
                    <a:gd name="T6" fmla="*/ 0 w 51"/>
                    <a:gd name="T7" fmla="*/ 13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4" y="26"/>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1" name="Freeform 371"/>
                <p:cNvSpPr>
                  <a:spLocks/>
                </p:cNvSpPr>
                <p:nvPr/>
              </p:nvSpPr>
              <p:spPr bwMode="auto">
                <a:xfrm>
                  <a:off x="1418" y="2492"/>
                  <a:ext cx="52" cy="28"/>
                </a:xfrm>
                <a:custGeom>
                  <a:avLst/>
                  <a:gdLst>
                    <a:gd name="T0" fmla="*/ 26 w 52"/>
                    <a:gd name="T1" fmla="*/ 0 h 28"/>
                    <a:gd name="T2" fmla="*/ 51 w 52"/>
                    <a:gd name="T3" fmla="*/ 14 h 28"/>
                    <a:gd name="T4" fmla="*/ 24 w 52"/>
                    <a:gd name="T5" fmla="*/ 27 h 28"/>
                    <a:gd name="T6" fmla="*/ 0 w 52"/>
                    <a:gd name="T7" fmla="*/ 14 h 28"/>
                    <a:gd name="T8" fmla="*/ 26 w 52"/>
                    <a:gd name="T9" fmla="*/ 0 h 28"/>
                  </a:gdLst>
                  <a:ahLst/>
                  <a:cxnLst>
                    <a:cxn ang="0">
                      <a:pos x="T0" y="T1"/>
                    </a:cxn>
                    <a:cxn ang="0">
                      <a:pos x="T2" y="T3"/>
                    </a:cxn>
                    <a:cxn ang="0">
                      <a:pos x="T4" y="T5"/>
                    </a:cxn>
                    <a:cxn ang="0">
                      <a:pos x="T6" y="T7"/>
                    </a:cxn>
                    <a:cxn ang="0">
                      <a:pos x="T8" y="T9"/>
                    </a:cxn>
                  </a:cxnLst>
                  <a:rect l="0" t="0" r="r" b="b"/>
                  <a:pathLst>
                    <a:path w="52" h="28">
                      <a:moveTo>
                        <a:pt x="26" y="0"/>
                      </a:moveTo>
                      <a:lnTo>
                        <a:pt x="51" y="14"/>
                      </a:lnTo>
                      <a:lnTo>
                        <a:pt x="24" y="27"/>
                      </a:lnTo>
                      <a:lnTo>
                        <a:pt x="0" y="14"/>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2" name="Freeform 372"/>
                <p:cNvSpPr>
                  <a:spLocks/>
                </p:cNvSpPr>
                <p:nvPr/>
              </p:nvSpPr>
              <p:spPr bwMode="auto">
                <a:xfrm>
                  <a:off x="1458" y="2474"/>
                  <a:ext cx="51" cy="28"/>
                </a:xfrm>
                <a:custGeom>
                  <a:avLst/>
                  <a:gdLst>
                    <a:gd name="T0" fmla="*/ 26 w 51"/>
                    <a:gd name="T1" fmla="*/ 0 h 28"/>
                    <a:gd name="T2" fmla="*/ 50 w 51"/>
                    <a:gd name="T3" fmla="*/ 13 h 28"/>
                    <a:gd name="T4" fmla="*/ 24 w 51"/>
                    <a:gd name="T5" fmla="*/ 27 h 28"/>
                    <a:gd name="T6" fmla="*/ 0 w 51"/>
                    <a:gd name="T7" fmla="*/ 14 h 28"/>
                    <a:gd name="T8" fmla="*/ 26 w 51"/>
                    <a:gd name="T9" fmla="*/ 0 h 28"/>
                  </a:gdLst>
                  <a:ahLst/>
                  <a:cxnLst>
                    <a:cxn ang="0">
                      <a:pos x="T0" y="T1"/>
                    </a:cxn>
                    <a:cxn ang="0">
                      <a:pos x="T2" y="T3"/>
                    </a:cxn>
                    <a:cxn ang="0">
                      <a:pos x="T4" y="T5"/>
                    </a:cxn>
                    <a:cxn ang="0">
                      <a:pos x="T6" y="T7"/>
                    </a:cxn>
                    <a:cxn ang="0">
                      <a:pos x="T8" y="T9"/>
                    </a:cxn>
                  </a:cxnLst>
                  <a:rect l="0" t="0" r="r" b="b"/>
                  <a:pathLst>
                    <a:path w="51" h="28">
                      <a:moveTo>
                        <a:pt x="26" y="0"/>
                      </a:moveTo>
                      <a:lnTo>
                        <a:pt x="50" y="13"/>
                      </a:lnTo>
                      <a:lnTo>
                        <a:pt x="24" y="27"/>
                      </a:lnTo>
                      <a:lnTo>
                        <a:pt x="0" y="14"/>
                      </a:lnTo>
                      <a:lnTo>
                        <a:pt x="26"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3" name="Freeform 373"/>
                <p:cNvSpPr>
                  <a:spLocks/>
                </p:cNvSpPr>
                <p:nvPr/>
              </p:nvSpPr>
              <p:spPr bwMode="auto">
                <a:xfrm>
                  <a:off x="1497" y="2457"/>
                  <a:ext cx="51" cy="25"/>
                </a:xfrm>
                <a:custGeom>
                  <a:avLst/>
                  <a:gdLst>
                    <a:gd name="T0" fmla="*/ 27 w 51"/>
                    <a:gd name="T1" fmla="*/ 0 h 25"/>
                    <a:gd name="T2" fmla="*/ 50 w 51"/>
                    <a:gd name="T3" fmla="*/ 11 h 25"/>
                    <a:gd name="T4" fmla="*/ 24 w 51"/>
                    <a:gd name="T5" fmla="*/ 24 h 25"/>
                    <a:gd name="T6" fmla="*/ 0 w 51"/>
                    <a:gd name="T7" fmla="*/ 13 h 25"/>
                    <a:gd name="T8" fmla="*/ 27 w 51"/>
                    <a:gd name="T9" fmla="*/ 0 h 25"/>
                  </a:gdLst>
                  <a:ahLst/>
                  <a:cxnLst>
                    <a:cxn ang="0">
                      <a:pos x="T0" y="T1"/>
                    </a:cxn>
                    <a:cxn ang="0">
                      <a:pos x="T2" y="T3"/>
                    </a:cxn>
                    <a:cxn ang="0">
                      <a:pos x="T4" y="T5"/>
                    </a:cxn>
                    <a:cxn ang="0">
                      <a:pos x="T6" y="T7"/>
                    </a:cxn>
                    <a:cxn ang="0">
                      <a:pos x="T8" y="T9"/>
                    </a:cxn>
                  </a:cxnLst>
                  <a:rect l="0" t="0" r="r" b="b"/>
                  <a:pathLst>
                    <a:path w="51" h="25">
                      <a:moveTo>
                        <a:pt x="27" y="0"/>
                      </a:moveTo>
                      <a:lnTo>
                        <a:pt x="50" y="11"/>
                      </a:lnTo>
                      <a:lnTo>
                        <a:pt x="24" y="24"/>
                      </a:lnTo>
                      <a:lnTo>
                        <a:pt x="0" y="13"/>
                      </a:lnTo>
                      <a:lnTo>
                        <a:pt x="2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4" name="Freeform 374"/>
                <p:cNvSpPr>
                  <a:spLocks/>
                </p:cNvSpPr>
                <p:nvPr/>
              </p:nvSpPr>
              <p:spPr bwMode="auto">
                <a:xfrm>
                  <a:off x="1536" y="2444"/>
                  <a:ext cx="40" cy="21"/>
                </a:xfrm>
                <a:custGeom>
                  <a:avLst/>
                  <a:gdLst>
                    <a:gd name="T0" fmla="*/ 18 w 40"/>
                    <a:gd name="T1" fmla="*/ 0 h 21"/>
                    <a:gd name="T2" fmla="*/ 39 w 40"/>
                    <a:gd name="T3" fmla="*/ 11 h 21"/>
                    <a:gd name="T4" fmla="*/ 21 w 40"/>
                    <a:gd name="T5" fmla="*/ 20 h 21"/>
                    <a:gd name="T6" fmla="*/ 0 w 40"/>
                    <a:gd name="T7" fmla="*/ 8 h 21"/>
                    <a:gd name="T8" fmla="*/ 18 w 40"/>
                    <a:gd name="T9" fmla="*/ 0 h 21"/>
                  </a:gdLst>
                  <a:ahLst/>
                  <a:cxnLst>
                    <a:cxn ang="0">
                      <a:pos x="T0" y="T1"/>
                    </a:cxn>
                    <a:cxn ang="0">
                      <a:pos x="T2" y="T3"/>
                    </a:cxn>
                    <a:cxn ang="0">
                      <a:pos x="T4" y="T5"/>
                    </a:cxn>
                    <a:cxn ang="0">
                      <a:pos x="T6" y="T7"/>
                    </a:cxn>
                    <a:cxn ang="0">
                      <a:pos x="T8" y="T9"/>
                    </a:cxn>
                  </a:cxnLst>
                  <a:rect l="0" t="0" r="r" b="b"/>
                  <a:pathLst>
                    <a:path w="40" h="21">
                      <a:moveTo>
                        <a:pt x="18" y="0"/>
                      </a:moveTo>
                      <a:lnTo>
                        <a:pt x="39" y="11"/>
                      </a:lnTo>
                      <a:lnTo>
                        <a:pt x="21" y="20"/>
                      </a:lnTo>
                      <a:lnTo>
                        <a:pt x="0" y="8"/>
                      </a:lnTo>
                      <a:lnTo>
                        <a:pt x="1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5" name="Freeform 375"/>
                <p:cNvSpPr>
                  <a:spLocks/>
                </p:cNvSpPr>
                <p:nvPr/>
              </p:nvSpPr>
              <p:spPr bwMode="auto">
                <a:xfrm>
                  <a:off x="1387" y="2477"/>
                  <a:ext cx="52" cy="25"/>
                </a:xfrm>
                <a:custGeom>
                  <a:avLst/>
                  <a:gdLst>
                    <a:gd name="T0" fmla="*/ 28 w 52"/>
                    <a:gd name="T1" fmla="*/ 0 h 25"/>
                    <a:gd name="T2" fmla="*/ 51 w 52"/>
                    <a:gd name="T3" fmla="*/ 12 h 25"/>
                    <a:gd name="T4" fmla="*/ 24 w 52"/>
                    <a:gd name="T5" fmla="*/ 24 h 25"/>
                    <a:gd name="T6" fmla="*/ 0 w 52"/>
                    <a:gd name="T7" fmla="*/ 12 h 25"/>
                    <a:gd name="T8" fmla="*/ 28 w 52"/>
                    <a:gd name="T9" fmla="*/ 0 h 25"/>
                  </a:gdLst>
                  <a:ahLst/>
                  <a:cxnLst>
                    <a:cxn ang="0">
                      <a:pos x="T0" y="T1"/>
                    </a:cxn>
                    <a:cxn ang="0">
                      <a:pos x="T2" y="T3"/>
                    </a:cxn>
                    <a:cxn ang="0">
                      <a:pos x="T4" y="T5"/>
                    </a:cxn>
                    <a:cxn ang="0">
                      <a:pos x="T6" y="T7"/>
                    </a:cxn>
                    <a:cxn ang="0">
                      <a:pos x="T8" y="T9"/>
                    </a:cxn>
                  </a:cxnLst>
                  <a:rect l="0" t="0" r="r" b="b"/>
                  <a:pathLst>
                    <a:path w="52" h="25">
                      <a:moveTo>
                        <a:pt x="28" y="0"/>
                      </a:moveTo>
                      <a:lnTo>
                        <a:pt x="51" y="12"/>
                      </a:lnTo>
                      <a:lnTo>
                        <a:pt x="24" y="24"/>
                      </a:lnTo>
                      <a:lnTo>
                        <a:pt x="0" y="12"/>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6" name="Freeform 376"/>
                <p:cNvSpPr>
                  <a:spLocks/>
                </p:cNvSpPr>
                <p:nvPr/>
              </p:nvSpPr>
              <p:spPr bwMode="auto">
                <a:xfrm>
                  <a:off x="1428" y="2458"/>
                  <a:ext cx="51" cy="27"/>
                </a:xfrm>
                <a:custGeom>
                  <a:avLst/>
                  <a:gdLst>
                    <a:gd name="T0" fmla="*/ 28 w 51"/>
                    <a:gd name="T1" fmla="*/ 0 h 27"/>
                    <a:gd name="T2" fmla="*/ 50 w 51"/>
                    <a:gd name="T3" fmla="*/ 12 h 27"/>
                    <a:gd name="T4" fmla="*/ 23 w 51"/>
                    <a:gd name="T5" fmla="*/ 26 h 27"/>
                    <a:gd name="T6" fmla="*/ 0 w 51"/>
                    <a:gd name="T7" fmla="*/ 13 h 27"/>
                    <a:gd name="T8" fmla="*/ 28 w 51"/>
                    <a:gd name="T9" fmla="*/ 0 h 27"/>
                  </a:gdLst>
                  <a:ahLst/>
                  <a:cxnLst>
                    <a:cxn ang="0">
                      <a:pos x="T0" y="T1"/>
                    </a:cxn>
                    <a:cxn ang="0">
                      <a:pos x="T2" y="T3"/>
                    </a:cxn>
                    <a:cxn ang="0">
                      <a:pos x="T4" y="T5"/>
                    </a:cxn>
                    <a:cxn ang="0">
                      <a:pos x="T6" y="T7"/>
                    </a:cxn>
                    <a:cxn ang="0">
                      <a:pos x="T8" y="T9"/>
                    </a:cxn>
                  </a:cxnLst>
                  <a:rect l="0" t="0" r="r" b="b"/>
                  <a:pathLst>
                    <a:path w="51" h="27">
                      <a:moveTo>
                        <a:pt x="28" y="0"/>
                      </a:moveTo>
                      <a:lnTo>
                        <a:pt x="50" y="12"/>
                      </a:lnTo>
                      <a:lnTo>
                        <a:pt x="23" y="26"/>
                      </a:lnTo>
                      <a:lnTo>
                        <a:pt x="0" y="13"/>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7" name="Freeform 377"/>
                <p:cNvSpPr>
                  <a:spLocks/>
                </p:cNvSpPr>
                <p:nvPr/>
              </p:nvSpPr>
              <p:spPr bwMode="auto">
                <a:xfrm>
                  <a:off x="1466" y="2441"/>
                  <a:ext cx="52" cy="26"/>
                </a:xfrm>
                <a:custGeom>
                  <a:avLst/>
                  <a:gdLst>
                    <a:gd name="T0" fmla="*/ 28 w 52"/>
                    <a:gd name="T1" fmla="*/ 0 h 26"/>
                    <a:gd name="T2" fmla="*/ 51 w 52"/>
                    <a:gd name="T3" fmla="*/ 12 h 26"/>
                    <a:gd name="T4" fmla="*/ 23 w 52"/>
                    <a:gd name="T5" fmla="*/ 25 h 26"/>
                    <a:gd name="T6" fmla="*/ 0 w 52"/>
                    <a:gd name="T7" fmla="*/ 13 h 26"/>
                    <a:gd name="T8" fmla="*/ 28 w 52"/>
                    <a:gd name="T9" fmla="*/ 0 h 26"/>
                  </a:gdLst>
                  <a:ahLst/>
                  <a:cxnLst>
                    <a:cxn ang="0">
                      <a:pos x="T0" y="T1"/>
                    </a:cxn>
                    <a:cxn ang="0">
                      <a:pos x="T2" y="T3"/>
                    </a:cxn>
                    <a:cxn ang="0">
                      <a:pos x="T4" y="T5"/>
                    </a:cxn>
                    <a:cxn ang="0">
                      <a:pos x="T6" y="T7"/>
                    </a:cxn>
                    <a:cxn ang="0">
                      <a:pos x="T8" y="T9"/>
                    </a:cxn>
                  </a:cxnLst>
                  <a:rect l="0" t="0" r="r" b="b"/>
                  <a:pathLst>
                    <a:path w="52" h="26">
                      <a:moveTo>
                        <a:pt x="28" y="0"/>
                      </a:moveTo>
                      <a:lnTo>
                        <a:pt x="51" y="12"/>
                      </a:lnTo>
                      <a:lnTo>
                        <a:pt x="23" y="25"/>
                      </a:lnTo>
                      <a:lnTo>
                        <a:pt x="0" y="13"/>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8" name="Freeform 378"/>
                <p:cNvSpPr>
                  <a:spLocks/>
                </p:cNvSpPr>
                <p:nvPr/>
              </p:nvSpPr>
              <p:spPr bwMode="auto">
                <a:xfrm>
                  <a:off x="1505" y="2429"/>
                  <a:ext cx="41" cy="20"/>
                </a:xfrm>
                <a:custGeom>
                  <a:avLst/>
                  <a:gdLst>
                    <a:gd name="T0" fmla="*/ 18 w 41"/>
                    <a:gd name="T1" fmla="*/ 0 h 20"/>
                    <a:gd name="T2" fmla="*/ 40 w 41"/>
                    <a:gd name="T3" fmla="*/ 11 h 20"/>
                    <a:gd name="T4" fmla="*/ 22 w 41"/>
                    <a:gd name="T5" fmla="*/ 19 h 20"/>
                    <a:gd name="T6" fmla="*/ 0 w 41"/>
                    <a:gd name="T7" fmla="*/ 8 h 20"/>
                    <a:gd name="T8" fmla="*/ 18 w 41"/>
                    <a:gd name="T9" fmla="*/ 0 h 20"/>
                  </a:gdLst>
                  <a:ahLst/>
                  <a:cxnLst>
                    <a:cxn ang="0">
                      <a:pos x="T0" y="T1"/>
                    </a:cxn>
                    <a:cxn ang="0">
                      <a:pos x="T2" y="T3"/>
                    </a:cxn>
                    <a:cxn ang="0">
                      <a:pos x="T4" y="T5"/>
                    </a:cxn>
                    <a:cxn ang="0">
                      <a:pos x="T6" y="T7"/>
                    </a:cxn>
                    <a:cxn ang="0">
                      <a:pos x="T8" y="T9"/>
                    </a:cxn>
                  </a:cxnLst>
                  <a:rect l="0" t="0" r="r" b="b"/>
                  <a:pathLst>
                    <a:path w="41" h="20">
                      <a:moveTo>
                        <a:pt x="18" y="0"/>
                      </a:moveTo>
                      <a:lnTo>
                        <a:pt x="40" y="11"/>
                      </a:lnTo>
                      <a:lnTo>
                        <a:pt x="22" y="19"/>
                      </a:lnTo>
                      <a:lnTo>
                        <a:pt x="0" y="8"/>
                      </a:lnTo>
                      <a:lnTo>
                        <a:pt x="1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59" name="Freeform 379"/>
                <p:cNvSpPr>
                  <a:spLocks/>
                </p:cNvSpPr>
                <p:nvPr/>
              </p:nvSpPr>
              <p:spPr bwMode="auto">
                <a:xfrm>
                  <a:off x="1347" y="2494"/>
                  <a:ext cx="53" cy="27"/>
                </a:xfrm>
                <a:custGeom>
                  <a:avLst/>
                  <a:gdLst>
                    <a:gd name="T0" fmla="*/ 29 w 53"/>
                    <a:gd name="T1" fmla="*/ 0 h 27"/>
                    <a:gd name="T2" fmla="*/ 52 w 53"/>
                    <a:gd name="T3" fmla="*/ 13 h 27"/>
                    <a:gd name="T4" fmla="*/ 23 w 53"/>
                    <a:gd name="T5" fmla="*/ 26 h 27"/>
                    <a:gd name="T6" fmla="*/ 0 w 53"/>
                    <a:gd name="T7" fmla="*/ 13 h 27"/>
                    <a:gd name="T8" fmla="*/ 29 w 53"/>
                    <a:gd name="T9" fmla="*/ 0 h 27"/>
                  </a:gdLst>
                  <a:ahLst/>
                  <a:cxnLst>
                    <a:cxn ang="0">
                      <a:pos x="T0" y="T1"/>
                    </a:cxn>
                    <a:cxn ang="0">
                      <a:pos x="T2" y="T3"/>
                    </a:cxn>
                    <a:cxn ang="0">
                      <a:pos x="T4" y="T5"/>
                    </a:cxn>
                    <a:cxn ang="0">
                      <a:pos x="T6" y="T7"/>
                    </a:cxn>
                    <a:cxn ang="0">
                      <a:pos x="T8" y="T9"/>
                    </a:cxn>
                  </a:cxnLst>
                  <a:rect l="0" t="0" r="r" b="b"/>
                  <a:pathLst>
                    <a:path w="53" h="27">
                      <a:moveTo>
                        <a:pt x="29" y="0"/>
                      </a:moveTo>
                      <a:lnTo>
                        <a:pt x="52" y="13"/>
                      </a:lnTo>
                      <a:lnTo>
                        <a:pt x="23" y="26"/>
                      </a:lnTo>
                      <a:lnTo>
                        <a:pt x="0" y="13"/>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0" name="Freeform 380"/>
                <p:cNvSpPr>
                  <a:spLocks/>
                </p:cNvSpPr>
                <p:nvPr/>
              </p:nvSpPr>
              <p:spPr bwMode="auto">
                <a:xfrm>
                  <a:off x="1315" y="2477"/>
                  <a:ext cx="54" cy="26"/>
                </a:xfrm>
                <a:custGeom>
                  <a:avLst/>
                  <a:gdLst>
                    <a:gd name="T0" fmla="*/ 31 w 54"/>
                    <a:gd name="T1" fmla="*/ 0 h 26"/>
                    <a:gd name="T2" fmla="*/ 53 w 54"/>
                    <a:gd name="T3" fmla="*/ 12 h 26"/>
                    <a:gd name="T4" fmla="*/ 25 w 54"/>
                    <a:gd name="T5" fmla="*/ 25 h 26"/>
                    <a:gd name="T6" fmla="*/ 0 w 54"/>
                    <a:gd name="T7" fmla="*/ 12 h 26"/>
                    <a:gd name="T8" fmla="*/ 31 w 54"/>
                    <a:gd name="T9" fmla="*/ 0 h 26"/>
                  </a:gdLst>
                  <a:ahLst/>
                  <a:cxnLst>
                    <a:cxn ang="0">
                      <a:pos x="T0" y="T1"/>
                    </a:cxn>
                    <a:cxn ang="0">
                      <a:pos x="T2" y="T3"/>
                    </a:cxn>
                    <a:cxn ang="0">
                      <a:pos x="T4" y="T5"/>
                    </a:cxn>
                    <a:cxn ang="0">
                      <a:pos x="T6" y="T7"/>
                    </a:cxn>
                    <a:cxn ang="0">
                      <a:pos x="T8" y="T9"/>
                    </a:cxn>
                  </a:cxnLst>
                  <a:rect l="0" t="0" r="r" b="b"/>
                  <a:pathLst>
                    <a:path w="54" h="26">
                      <a:moveTo>
                        <a:pt x="31" y="0"/>
                      </a:moveTo>
                      <a:lnTo>
                        <a:pt x="53" y="12"/>
                      </a:lnTo>
                      <a:lnTo>
                        <a:pt x="25" y="25"/>
                      </a:lnTo>
                      <a:lnTo>
                        <a:pt x="0" y="12"/>
                      </a:lnTo>
                      <a:lnTo>
                        <a:pt x="3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1" name="Freeform 381"/>
                <p:cNvSpPr>
                  <a:spLocks/>
                </p:cNvSpPr>
                <p:nvPr/>
              </p:nvSpPr>
              <p:spPr bwMode="auto">
                <a:xfrm>
                  <a:off x="1357" y="2460"/>
                  <a:ext cx="52" cy="25"/>
                </a:xfrm>
                <a:custGeom>
                  <a:avLst/>
                  <a:gdLst>
                    <a:gd name="T0" fmla="*/ 28 w 52"/>
                    <a:gd name="T1" fmla="*/ 0 h 25"/>
                    <a:gd name="T2" fmla="*/ 51 w 52"/>
                    <a:gd name="T3" fmla="*/ 12 h 25"/>
                    <a:gd name="T4" fmla="*/ 23 w 52"/>
                    <a:gd name="T5" fmla="*/ 24 h 25"/>
                    <a:gd name="T6" fmla="*/ 0 w 52"/>
                    <a:gd name="T7" fmla="*/ 11 h 25"/>
                    <a:gd name="T8" fmla="*/ 28 w 52"/>
                    <a:gd name="T9" fmla="*/ 0 h 25"/>
                  </a:gdLst>
                  <a:ahLst/>
                  <a:cxnLst>
                    <a:cxn ang="0">
                      <a:pos x="T0" y="T1"/>
                    </a:cxn>
                    <a:cxn ang="0">
                      <a:pos x="T2" y="T3"/>
                    </a:cxn>
                    <a:cxn ang="0">
                      <a:pos x="T4" y="T5"/>
                    </a:cxn>
                    <a:cxn ang="0">
                      <a:pos x="T6" y="T7"/>
                    </a:cxn>
                    <a:cxn ang="0">
                      <a:pos x="T8" y="T9"/>
                    </a:cxn>
                  </a:cxnLst>
                  <a:rect l="0" t="0" r="r" b="b"/>
                  <a:pathLst>
                    <a:path w="52" h="25">
                      <a:moveTo>
                        <a:pt x="28" y="0"/>
                      </a:moveTo>
                      <a:lnTo>
                        <a:pt x="51" y="12"/>
                      </a:lnTo>
                      <a:lnTo>
                        <a:pt x="23" y="24"/>
                      </a:lnTo>
                      <a:lnTo>
                        <a:pt x="0" y="11"/>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2" name="Freeform 382"/>
                <p:cNvSpPr>
                  <a:spLocks/>
                </p:cNvSpPr>
                <p:nvPr/>
              </p:nvSpPr>
              <p:spPr bwMode="auto">
                <a:xfrm>
                  <a:off x="1396" y="2441"/>
                  <a:ext cx="52" cy="26"/>
                </a:xfrm>
                <a:custGeom>
                  <a:avLst/>
                  <a:gdLst>
                    <a:gd name="T0" fmla="*/ 28 w 52"/>
                    <a:gd name="T1" fmla="*/ 0 h 26"/>
                    <a:gd name="T2" fmla="*/ 51 w 52"/>
                    <a:gd name="T3" fmla="*/ 12 h 26"/>
                    <a:gd name="T4" fmla="*/ 24 w 52"/>
                    <a:gd name="T5" fmla="*/ 25 h 26"/>
                    <a:gd name="T6" fmla="*/ 0 w 52"/>
                    <a:gd name="T7" fmla="*/ 12 h 26"/>
                    <a:gd name="T8" fmla="*/ 28 w 52"/>
                    <a:gd name="T9" fmla="*/ 0 h 26"/>
                  </a:gdLst>
                  <a:ahLst/>
                  <a:cxnLst>
                    <a:cxn ang="0">
                      <a:pos x="T0" y="T1"/>
                    </a:cxn>
                    <a:cxn ang="0">
                      <a:pos x="T2" y="T3"/>
                    </a:cxn>
                    <a:cxn ang="0">
                      <a:pos x="T4" y="T5"/>
                    </a:cxn>
                    <a:cxn ang="0">
                      <a:pos x="T6" y="T7"/>
                    </a:cxn>
                    <a:cxn ang="0">
                      <a:pos x="T8" y="T9"/>
                    </a:cxn>
                  </a:cxnLst>
                  <a:rect l="0" t="0" r="r" b="b"/>
                  <a:pathLst>
                    <a:path w="52" h="26">
                      <a:moveTo>
                        <a:pt x="28" y="0"/>
                      </a:moveTo>
                      <a:lnTo>
                        <a:pt x="51" y="12"/>
                      </a:lnTo>
                      <a:lnTo>
                        <a:pt x="24" y="25"/>
                      </a:lnTo>
                      <a:lnTo>
                        <a:pt x="0" y="12"/>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3" name="Freeform 383"/>
                <p:cNvSpPr>
                  <a:spLocks/>
                </p:cNvSpPr>
                <p:nvPr/>
              </p:nvSpPr>
              <p:spPr bwMode="auto">
                <a:xfrm>
                  <a:off x="1435" y="2425"/>
                  <a:ext cx="53" cy="25"/>
                </a:xfrm>
                <a:custGeom>
                  <a:avLst/>
                  <a:gdLst>
                    <a:gd name="T0" fmla="*/ 28 w 53"/>
                    <a:gd name="T1" fmla="*/ 0 h 25"/>
                    <a:gd name="T2" fmla="*/ 52 w 53"/>
                    <a:gd name="T3" fmla="*/ 11 h 25"/>
                    <a:gd name="T4" fmla="*/ 24 w 53"/>
                    <a:gd name="T5" fmla="*/ 24 h 25"/>
                    <a:gd name="T6" fmla="*/ 0 w 53"/>
                    <a:gd name="T7" fmla="*/ 12 h 25"/>
                    <a:gd name="T8" fmla="*/ 28 w 53"/>
                    <a:gd name="T9" fmla="*/ 0 h 25"/>
                  </a:gdLst>
                  <a:ahLst/>
                  <a:cxnLst>
                    <a:cxn ang="0">
                      <a:pos x="T0" y="T1"/>
                    </a:cxn>
                    <a:cxn ang="0">
                      <a:pos x="T2" y="T3"/>
                    </a:cxn>
                    <a:cxn ang="0">
                      <a:pos x="T4" y="T5"/>
                    </a:cxn>
                    <a:cxn ang="0">
                      <a:pos x="T6" y="T7"/>
                    </a:cxn>
                    <a:cxn ang="0">
                      <a:pos x="T8" y="T9"/>
                    </a:cxn>
                  </a:cxnLst>
                  <a:rect l="0" t="0" r="r" b="b"/>
                  <a:pathLst>
                    <a:path w="53" h="25">
                      <a:moveTo>
                        <a:pt x="28" y="0"/>
                      </a:moveTo>
                      <a:lnTo>
                        <a:pt x="52" y="11"/>
                      </a:lnTo>
                      <a:lnTo>
                        <a:pt x="24" y="24"/>
                      </a:lnTo>
                      <a:lnTo>
                        <a:pt x="0" y="12"/>
                      </a:lnTo>
                      <a:lnTo>
                        <a:pt x="2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4" name="Freeform 384"/>
                <p:cNvSpPr>
                  <a:spLocks/>
                </p:cNvSpPr>
                <p:nvPr/>
              </p:nvSpPr>
              <p:spPr bwMode="auto">
                <a:xfrm>
                  <a:off x="1475" y="2413"/>
                  <a:ext cx="40" cy="19"/>
                </a:xfrm>
                <a:custGeom>
                  <a:avLst/>
                  <a:gdLst>
                    <a:gd name="T0" fmla="*/ 17 w 40"/>
                    <a:gd name="T1" fmla="*/ 0 h 19"/>
                    <a:gd name="T2" fmla="*/ 39 w 40"/>
                    <a:gd name="T3" fmla="*/ 11 h 19"/>
                    <a:gd name="T4" fmla="*/ 22 w 40"/>
                    <a:gd name="T5" fmla="*/ 18 h 19"/>
                    <a:gd name="T6" fmla="*/ 0 w 40"/>
                    <a:gd name="T7" fmla="*/ 7 h 19"/>
                    <a:gd name="T8" fmla="*/ 17 w 40"/>
                    <a:gd name="T9" fmla="*/ 0 h 19"/>
                  </a:gdLst>
                  <a:ahLst/>
                  <a:cxnLst>
                    <a:cxn ang="0">
                      <a:pos x="T0" y="T1"/>
                    </a:cxn>
                    <a:cxn ang="0">
                      <a:pos x="T2" y="T3"/>
                    </a:cxn>
                    <a:cxn ang="0">
                      <a:pos x="T4" y="T5"/>
                    </a:cxn>
                    <a:cxn ang="0">
                      <a:pos x="T6" y="T7"/>
                    </a:cxn>
                    <a:cxn ang="0">
                      <a:pos x="T8" y="T9"/>
                    </a:cxn>
                  </a:cxnLst>
                  <a:rect l="0" t="0" r="r" b="b"/>
                  <a:pathLst>
                    <a:path w="40" h="19">
                      <a:moveTo>
                        <a:pt x="17" y="0"/>
                      </a:moveTo>
                      <a:lnTo>
                        <a:pt x="39" y="11"/>
                      </a:lnTo>
                      <a:lnTo>
                        <a:pt x="22" y="18"/>
                      </a:lnTo>
                      <a:lnTo>
                        <a:pt x="0" y="7"/>
                      </a:lnTo>
                      <a:lnTo>
                        <a:pt x="1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5" name="Freeform 385"/>
                <p:cNvSpPr>
                  <a:spLocks/>
                </p:cNvSpPr>
                <p:nvPr/>
              </p:nvSpPr>
              <p:spPr bwMode="auto">
                <a:xfrm>
                  <a:off x="1329" y="2444"/>
                  <a:ext cx="49" cy="23"/>
                </a:xfrm>
                <a:custGeom>
                  <a:avLst/>
                  <a:gdLst>
                    <a:gd name="T0" fmla="*/ 29 w 49"/>
                    <a:gd name="T1" fmla="*/ 0 h 23"/>
                    <a:gd name="T2" fmla="*/ 48 w 49"/>
                    <a:gd name="T3" fmla="*/ 11 h 23"/>
                    <a:gd name="T4" fmla="*/ 20 w 49"/>
                    <a:gd name="T5" fmla="*/ 22 h 23"/>
                    <a:gd name="T6" fmla="*/ 0 w 49"/>
                    <a:gd name="T7" fmla="*/ 12 h 23"/>
                    <a:gd name="T8" fmla="*/ 29 w 49"/>
                    <a:gd name="T9" fmla="*/ 0 h 23"/>
                  </a:gdLst>
                  <a:ahLst/>
                  <a:cxnLst>
                    <a:cxn ang="0">
                      <a:pos x="T0" y="T1"/>
                    </a:cxn>
                    <a:cxn ang="0">
                      <a:pos x="T2" y="T3"/>
                    </a:cxn>
                    <a:cxn ang="0">
                      <a:pos x="T4" y="T5"/>
                    </a:cxn>
                    <a:cxn ang="0">
                      <a:pos x="T6" y="T7"/>
                    </a:cxn>
                    <a:cxn ang="0">
                      <a:pos x="T8" y="T9"/>
                    </a:cxn>
                  </a:cxnLst>
                  <a:rect l="0" t="0" r="r" b="b"/>
                  <a:pathLst>
                    <a:path w="49" h="23">
                      <a:moveTo>
                        <a:pt x="29" y="0"/>
                      </a:moveTo>
                      <a:lnTo>
                        <a:pt x="48" y="11"/>
                      </a:lnTo>
                      <a:lnTo>
                        <a:pt x="20" y="22"/>
                      </a:lnTo>
                      <a:lnTo>
                        <a:pt x="0" y="12"/>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6" name="Freeform 386"/>
                <p:cNvSpPr>
                  <a:spLocks/>
                </p:cNvSpPr>
                <p:nvPr/>
              </p:nvSpPr>
              <p:spPr bwMode="auto">
                <a:xfrm>
                  <a:off x="1368" y="2427"/>
                  <a:ext cx="51" cy="23"/>
                </a:xfrm>
                <a:custGeom>
                  <a:avLst/>
                  <a:gdLst>
                    <a:gd name="T0" fmla="*/ 29 w 51"/>
                    <a:gd name="T1" fmla="*/ 0 h 23"/>
                    <a:gd name="T2" fmla="*/ 50 w 51"/>
                    <a:gd name="T3" fmla="*/ 11 h 23"/>
                    <a:gd name="T4" fmla="*/ 21 w 51"/>
                    <a:gd name="T5" fmla="*/ 22 h 23"/>
                    <a:gd name="T6" fmla="*/ 0 w 51"/>
                    <a:gd name="T7" fmla="*/ 12 h 23"/>
                    <a:gd name="T8" fmla="*/ 29 w 51"/>
                    <a:gd name="T9" fmla="*/ 0 h 23"/>
                  </a:gdLst>
                  <a:ahLst/>
                  <a:cxnLst>
                    <a:cxn ang="0">
                      <a:pos x="T0" y="T1"/>
                    </a:cxn>
                    <a:cxn ang="0">
                      <a:pos x="T2" y="T3"/>
                    </a:cxn>
                    <a:cxn ang="0">
                      <a:pos x="T4" y="T5"/>
                    </a:cxn>
                    <a:cxn ang="0">
                      <a:pos x="T6" y="T7"/>
                    </a:cxn>
                    <a:cxn ang="0">
                      <a:pos x="T8" y="T9"/>
                    </a:cxn>
                  </a:cxnLst>
                  <a:rect l="0" t="0" r="r" b="b"/>
                  <a:pathLst>
                    <a:path w="51" h="23">
                      <a:moveTo>
                        <a:pt x="29" y="0"/>
                      </a:moveTo>
                      <a:lnTo>
                        <a:pt x="50" y="11"/>
                      </a:lnTo>
                      <a:lnTo>
                        <a:pt x="21" y="22"/>
                      </a:lnTo>
                      <a:lnTo>
                        <a:pt x="0" y="12"/>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7" name="Freeform 387"/>
                <p:cNvSpPr>
                  <a:spLocks/>
                </p:cNvSpPr>
                <p:nvPr/>
              </p:nvSpPr>
              <p:spPr bwMode="auto">
                <a:xfrm>
                  <a:off x="1408" y="2410"/>
                  <a:ext cx="50" cy="22"/>
                </a:xfrm>
                <a:custGeom>
                  <a:avLst/>
                  <a:gdLst>
                    <a:gd name="T0" fmla="*/ 29 w 50"/>
                    <a:gd name="T1" fmla="*/ 0 h 22"/>
                    <a:gd name="T2" fmla="*/ 49 w 50"/>
                    <a:gd name="T3" fmla="*/ 10 h 22"/>
                    <a:gd name="T4" fmla="*/ 20 w 50"/>
                    <a:gd name="T5" fmla="*/ 21 h 22"/>
                    <a:gd name="T6" fmla="*/ 0 w 50"/>
                    <a:gd name="T7" fmla="*/ 12 h 22"/>
                    <a:gd name="T8" fmla="*/ 29 w 50"/>
                    <a:gd name="T9" fmla="*/ 0 h 22"/>
                  </a:gdLst>
                  <a:ahLst/>
                  <a:cxnLst>
                    <a:cxn ang="0">
                      <a:pos x="T0" y="T1"/>
                    </a:cxn>
                    <a:cxn ang="0">
                      <a:pos x="T2" y="T3"/>
                    </a:cxn>
                    <a:cxn ang="0">
                      <a:pos x="T4" y="T5"/>
                    </a:cxn>
                    <a:cxn ang="0">
                      <a:pos x="T6" y="T7"/>
                    </a:cxn>
                    <a:cxn ang="0">
                      <a:pos x="T8" y="T9"/>
                    </a:cxn>
                  </a:cxnLst>
                  <a:rect l="0" t="0" r="r" b="b"/>
                  <a:pathLst>
                    <a:path w="50" h="22">
                      <a:moveTo>
                        <a:pt x="29" y="0"/>
                      </a:moveTo>
                      <a:lnTo>
                        <a:pt x="49" y="10"/>
                      </a:lnTo>
                      <a:lnTo>
                        <a:pt x="20" y="21"/>
                      </a:lnTo>
                      <a:lnTo>
                        <a:pt x="0" y="12"/>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8" name="Freeform 388"/>
                <p:cNvSpPr>
                  <a:spLocks/>
                </p:cNvSpPr>
                <p:nvPr/>
              </p:nvSpPr>
              <p:spPr bwMode="auto">
                <a:xfrm>
                  <a:off x="1445" y="2397"/>
                  <a:ext cx="40" cy="19"/>
                </a:xfrm>
                <a:custGeom>
                  <a:avLst/>
                  <a:gdLst>
                    <a:gd name="T0" fmla="*/ 17 w 40"/>
                    <a:gd name="T1" fmla="*/ 0 h 19"/>
                    <a:gd name="T2" fmla="*/ 39 w 40"/>
                    <a:gd name="T3" fmla="*/ 11 h 19"/>
                    <a:gd name="T4" fmla="*/ 22 w 40"/>
                    <a:gd name="T5" fmla="*/ 18 h 19"/>
                    <a:gd name="T6" fmla="*/ 0 w 40"/>
                    <a:gd name="T7" fmla="*/ 8 h 19"/>
                    <a:gd name="T8" fmla="*/ 17 w 40"/>
                    <a:gd name="T9" fmla="*/ 0 h 19"/>
                  </a:gdLst>
                  <a:ahLst/>
                  <a:cxnLst>
                    <a:cxn ang="0">
                      <a:pos x="T0" y="T1"/>
                    </a:cxn>
                    <a:cxn ang="0">
                      <a:pos x="T2" y="T3"/>
                    </a:cxn>
                    <a:cxn ang="0">
                      <a:pos x="T4" y="T5"/>
                    </a:cxn>
                    <a:cxn ang="0">
                      <a:pos x="T6" y="T7"/>
                    </a:cxn>
                    <a:cxn ang="0">
                      <a:pos x="T8" y="T9"/>
                    </a:cxn>
                  </a:cxnLst>
                  <a:rect l="0" t="0" r="r" b="b"/>
                  <a:pathLst>
                    <a:path w="40" h="19">
                      <a:moveTo>
                        <a:pt x="17" y="0"/>
                      </a:moveTo>
                      <a:lnTo>
                        <a:pt x="39" y="11"/>
                      </a:lnTo>
                      <a:lnTo>
                        <a:pt x="22" y="18"/>
                      </a:lnTo>
                      <a:lnTo>
                        <a:pt x="0" y="8"/>
                      </a:lnTo>
                      <a:lnTo>
                        <a:pt x="17"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69" name="Freeform 389"/>
                <p:cNvSpPr>
                  <a:spLocks/>
                </p:cNvSpPr>
                <p:nvPr/>
              </p:nvSpPr>
              <p:spPr bwMode="auto">
                <a:xfrm>
                  <a:off x="1289" y="2462"/>
                  <a:ext cx="50" cy="23"/>
                </a:xfrm>
                <a:custGeom>
                  <a:avLst/>
                  <a:gdLst>
                    <a:gd name="T0" fmla="*/ 30 w 50"/>
                    <a:gd name="T1" fmla="*/ 0 h 23"/>
                    <a:gd name="T2" fmla="*/ 49 w 50"/>
                    <a:gd name="T3" fmla="*/ 10 h 23"/>
                    <a:gd name="T4" fmla="*/ 20 w 50"/>
                    <a:gd name="T5" fmla="*/ 22 h 23"/>
                    <a:gd name="T6" fmla="*/ 0 w 50"/>
                    <a:gd name="T7" fmla="*/ 12 h 23"/>
                    <a:gd name="T8" fmla="*/ 30 w 50"/>
                    <a:gd name="T9" fmla="*/ 0 h 23"/>
                  </a:gdLst>
                  <a:ahLst/>
                  <a:cxnLst>
                    <a:cxn ang="0">
                      <a:pos x="T0" y="T1"/>
                    </a:cxn>
                    <a:cxn ang="0">
                      <a:pos x="T2" y="T3"/>
                    </a:cxn>
                    <a:cxn ang="0">
                      <a:pos x="T4" y="T5"/>
                    </a:cxn>
                    <a:cxn ang="0">
                      <a:pos x="T6" y="T7"/>
                    </a:cxn>
                    <a:cxn ang="0">
                      <a:pos x="T8" y="T9"/>
                    </a:cxn>
                  </a:cxnLst>
                  <a:rect l="0" t="0" r="r" b="b"/>
                  <a:pathLst>
                    <a:path w="50" h="23">
                      <a:moveTo>
                        <a:pt x="30" y="0"/>
                      </a:moveTo>
                      <a:lnTo>
                        <a:pt x="49" y="10"/>
                      </a:lnTo>
                      <a:lnTo>
                        <a:pt x="20" y="22"/>
                      </a:lnTo>
                      <a:lnTo>
                        <a:pt x="0" y="12"/>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0" name="Freeform 390"/>
                <p:cNvSpPr>
                  <a:spLocks/>
                </p:cNvSpPr>
                <p:nvPr/>
              </p:nvSpPr>
              <p:spPr bwMode="auto">
                <a:xfrm>
                  <a:off x="1294" y="2425"/>
                  <a:ext cx="57" cy="28"/>
                </a:xfrm>
                <a:custGeom>
                  <a:avLst/>
                  <a:gdLst>
                    <a:gd name="T0" fmla="*/ 29 w 57"/>
                    <a:gd name="T1" fmla="*/ 0 h 28"/>
                    <a:gd name="T2" fmla="*/ 56 w 57"/>
                    <a:gd name="T3" fmla="*/ 15 h 28"/>
                    <a:gd name="T4" fmla="*/ 29 w 57"/>
                    <a:gd name="T5" fmla="*/ 27 h 28"/>
                    <a:gd name="T6" fmla="*/ 0 w 57"/>
                    <a:gd name="T7" fmla="*/ 12 h 28"/>
                    <a:gd name="T8" fmla="*/ 29 w 57"/>
                    <a:gd name="T9" fmla="*/ 0 h 28"/>
                  </a:gdLst>
                  <a:ahLst/>
                  <a:cxnLst>
                    <a:cxn ang="0">
                      <a:pos x="T0" y="T1"/>
                    </a:cxn>
                    <a:cxn ang="0">
                      <a:pos x="T2" y="T3"/>
                    </a:cxn>
                    <a:cxn ang="0">
                      <a:pos x="T4" y="T5"/>
                    </a:cxn>
                    <a:cxn ang="0">
                      <a:pos x="T6" y="T7"/>
                    </a:cxn>
                    <a:cxn ang="0">
                      <a:pos x="T8" y="T9"/>
                    </a:cxn>
                  </a:cxnLst>
                  <a:rect l="0" t="0" r="r" b="b"/>
                  <a:pathLst>
                    <a:path w="57" h="28">
                      <a:moveTo>
                        <a:pt x="29" y="0"/>
                      </a:moveTo>
                      <a:lnTo>
                        <a:pt x="56" y="15"/>
                      </a:lnTo>
                      <a:lnTo>
                        <a:pt x="29" y="27"/>
                      </a:lnTo>
                      <a:lnTo>
                        <a:pt x="0" y="12"/>
                      </a:lnTo>
                      <a:lnTo>
                        <a:pt x="2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1" name="Freeform 391"/>
                <p:cNvSpPr>
                  <a:spLocks/>
                </p:cNvSpPr>
                <p:nvPr/>
              </p:nvSpPr>
              <p:spPr bwMode="auto">
                <a:xfrm>
                  <a:off x="1333" y="2409"/>
                  <a:ext cx="58" cy="25"/>
                </a:xfrm>
                <a:custGeom>
                  <a:avLst/>
                  <a:gdLst>
                    <a:gd name="T0" fmla="*/ 30 w 58"/>
                    <a:gd name="T1" fmla="*/ 0 h 25"/>
                    <a:gd name="T2" fmla="*/ 57 w 58"/>
                    <a:gd name="T3" fmla="*/ 13 h 25"/>
                    <a:gd name="T4" fmla="*/ 28 w 58"/>
                    <a:gd name="T5" fmla="*/ 24 h 25"/>
                    <a:gd name="T6" fmla="*/ 0 w 58"/>
                    <a:gd name="T7" fmla="*/ 11 h 25"/>
                    <a:gd name="T8" fmla="*/ 30 w 58"/>
                    <a:gd name="T9" fmla="*/ 0 h 25"/>
                  </a:gdLst>
                  <a:ahLst/>
                  <a:cxnLst>
                    <a:cxn ang="0">
                      <a:pos x="T0" y="T1"/>
                    </a:cxn>
                    <a:cxn ang="0">
                      <a:pos x="T2" y="T3"/>
                    </a:cxn>
                    <a:cxn ang="0">
                      <a:pos x="T4" y="T5"/>
                    </a:cxn>
                    <a:cxn ang="0">
                      <a:pos x="T6" y="T7"/>
                    </a:cxn>
                    <a:cxn ang="0">
                      <a:pos x="T8" y="T9"/>
                    </a:cxn>
                  </a:cxnLst>
                  <a:rect l="0" t="0" r="r" b="b"/>
                  <a:pathLst>
                    <a:path w="58" h="25">
                      <a:moveTo>
                        <a:pt x="30" y="0"/>
                      </a:moveTo>
                      <a:lnTo>
                        <a:pt x="57" y="13"/>
                      </a:lnTo>
                      <a:lnTo>
                        <a:pt x="28" y="24"/>
                      </a:lnTo>
                      <a:lnTo>
                        <a:pt x="0" y="11"/>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2" name="Freeform 392"/>
                <p:cNvSpPr>
                  <a:spLocks/>
                </p:cNvSpPr>
                <p:nvPr/>
              </p:nvSpPr>
              <p:spPr bwMode="auto">
                <a:xfrm>
                  <a:off x="1373" y="2392"/>
                  <a:ext cx="57" cy="26"/>
                </a:xfrm>
                <a:custGeom>
                  <a:avLst/>
                  <a:gdLst>
                    <a:gd name="T0" fmla="*/ 30 w 57"/>
                    <a:gd name="T1" fmla="*/ 0 h 26"/>
                    <a:gd name="T2" fmla="*/ 56 w 57"/>
                    <a:gd name="T3" fmla="*/ 13 h 26"/>
                    <a:gd name="T4" fmla="*/ 27 w 57"/>
                    <a:gd name="T5" fmla="*/ 25 h 26"/>
                    <a:gd name="T6" fmla="*/ 0 w 57"/>
                    <a:gd name="T7" fmla="*/ 12 h 26"/>
                    <a:gd name="T8" fmla="*/ 30 w 57"/>
                    <a:gd name="T9" fmla="*/ 0 h 26"/>
                  </a:gdLst>
                  <a:ahLst/>
                  <a:cxnLst>
                    <a:cxn ang="0">
                      <a:pos x="T0" y="T1"/>
                    </a:cxn>
                    <a:cxn ang="0">
                      <a:pos x="T2" y="T3"/>
                    </a:cxn>
                    <a:cxn ang="0">
                      <a:pos x="T4" y="T5"/>
                    </a:cxn>
                    <a:cxn ang="0">
                      <a:pos x="T6" y="T7"/>
                    </a:cxn>
                    <a:cxn ang="0">
                      <a:pos x="T8" y="T9"/>
                    </a:cxn>
                  </a:cxnLst>
                  <a:rect l="0" t="0" r="r" b="b"/>
                  <a:pathLst>
                    <a:path w="57" h="26">
                      <a:moveTo>
                        <a:pt x="30" y="0"/>
                      </a:moveTo>
                      <a:lnTo>
                        <a:pt x="56" y="13"/>
                      </a:lnTo>
                      <a:lnTo>
                        <a:pt x="27" y="25"/>
                      </a:lnTo>
                      <a:lnTo>
                        <a:pt x="0" y="12"/>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3" name="Freeform 393"/>
                <p:cNvSpPr>
                  <a:spLocks/>
                </p:cNvSpPr>
                <p:nvPr/>
              </p:nvSpPr>
              <p:spPr bwMode="auto">
                <a:xfrm>
                  <a:off x="1413" y="2380"/>
                  <a:ext cx="42" cy="21"/>
                </a:xfrm>
                <a:custGeom>
                  <a:avLst/>
                  <a:gdLst>
                    <a:gd name="T0" fmla="*/ 18 w 42"/>
                    <a:gd name="T1" fmla="*/ 0 h 21"/>
                    <a:gd name="T2" fmla="*/ 41 w 42"/>
                    <a:gd name="T3" fmla="*/ 12 h 21"/>
                    <a:gd name="T4" fmla="*/ 25 w 42"/>
                    <a:gd name="T5" fmla="*/ 20 h 21"/>
                    <a:gd name="T6" fmla="*/ 0 w 42"/>
                    <a:gd name="T7" fmla="*/ 7 h 21"/>
                    <a:gd name="T8" fmla="*/ 18 w 42"/>
                    <a:gd name="T9" fmla="*/ 0 h 21"/>
                  </a:gdLst>
                  <a:ahLst/>
                  <a:cxnLst>
                    <a:cxn ang="0">
                      <a:pos x="T0" y="T1"/>
                    </a:cxn>
                    <a:cxn ang="0">
                      <a:pos x="T2" y="T3"/>
                    </a:cxn>
                    <a:cxn ang="0">
                      <a:pos x="T4" y="T5"/>
                    </a:cxn>
                    <a:cxn ang="0">
                      <a:pos x="T6" y="T7"/>
                    </a:cxn>
                    <a:cxn ang="0">
                      <a:pos x="T8" y="T9"/>
                    </a:cxn>
                  </a:cxnLst>
                  <a:rect l="0" t="0" r="r" b="b"/>
                  <a:pathLst>
                    <a:path w="42" h="21">
                      <a:moveTo>
                        <a:pt x="18" y="0"/>
                      </a:moveTo>
                      <a:lnTo>
                        <a:pt x="41" y="12"/>
                      </a:lnTo>
                      <a:lnTo>
                        <a:pt x="25" y="20"/>
                      </a:lnTo>
                      <a:lnTo>
                        <a:pt x="0" y="7"/>
                      </a:lnTo>
                      <a:lnTo>
                        <a:pt x="18"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4" name="Freeform 394"/>
                <p:cNvSpPr>
                  <a:spLocks/>
                </p:cNvSpPr>
                <p:nvPr/>
              </p:nvSpPr>
              <p:spPr bwMode="auto">
                <a:xfrm>
                  <a:off x="1252" y="2441"/>
                  <a:ext cx="62" cy="29"/>
                </a:xfrm>
                <a:custGeom>
                  <a:avLst/>
                  <a:gdLst>
                    <a:gd name="T0" fmla="*/ 31 w 62"/>
                    <a:gd name="T1" fmla="*/ 0 h 29"/>
                    <a:gd name="T2" fmla="*/ 61 w 62"/>
                    <a:gd name="T3" fmla="*/ 16 h 29"/>
                    <a:gd name="T4" fmla="*/ 32 w 62"/>
                    <a:gd name="T5" fmla="*/ 28 h 29"/>
                    <a:gd name="T6" fmla="*/ 0 w 62"/>
                    <a:gd name="T7" fmla="*/ 12 h 29"/>
                    <a:gd name="T8" fmla="*/ 31 w 62"/>
                    <a:gd name="T9" fmla="*/ 0 h 29"/>
                  </a:gdLst>
                  <a:ahLst/>
                  <a:cxnLst>
                    <a:cxn ang="0">
                      <a:pos x="T0" y="T1"/>
                    </a:cxn>
                    <a:cxn ang="0">
                      <a:pos x="T2" y="T3"/>
                    </a:cxn>
                    <a:cxn ang="0">
                      <a:pos x="T4" y="T5"/>
                    </a:cxn>
                    <a:cxn ang="0">
                      <a:pos x="T6" y="T7"/>
                    </a:cxn>
                    <a:cxn ang="0">
                      <a:pos x="T8" y="T9"/>
                    </a:cxn>
                  </a:cxnLst>
                  <a:rect l="0" t="0" r="r" b="b"/>
                  <a:pathLst>
                    <a:path w="62" h="29">
                      <a:moveTo>
                        <a:pt x="31" y="0"/>
                      </a:moveTo>
                      <a:lnTo>
                        <a:pt x="61" y="16"/>
                      </a:lnTo>
                      <a:lnTo>
                        <a:pt x="32" y="28"/>
                      </a:lnTo>
                      <a:lnTo>
                        <a:pt x="0" y="12"/>
                      </a:lnTo>
                      <a:lnTo>
                        <a:pt x="31"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5" name="Freeform 395"/>
                <p:cNvSpPr>
                  <a:spLocks/>
                </p:cNvSpPr>
                <p:nvPr/>
              </p:nvSpPr>
              <p:spPr bwMode="auto">
                <a:xfrm>
                  <a:off x="1196" y="2410"/>
                  <a:ext cx="79" cy="38"/>
                </a:xfrm>
                <a:custGeom>
                  <a:avLst/>
                  <a:gdLst>
                    <a:gd name="T0" fmla="*/ 30 w 79"/>
                    <a:gd name="T1" fmla="*/ 0 h 38"/>
                    <a:gd name="T2" fmla="*/ 78 w 79"/>
                    <a:gd name="T3" fmla="*/ 26 h 38"/>
                    <a:gd name="T4" fmla="*/ 48 w 79"/>
                    <a:gd name="T5" fmla="*/ 37 h 38"/>
                    <a:gd name="T6" fmla="*/ 0 w 79"/>
                    <a:gd name="T7" fmla="*/ 11 h 38"/>
                    <a:gd name="T8" fmla="*/ 30 w 79"/>
                    <a:gd name="T9" fmla="*/ 0 h 38"/>
                  </a:gdLst>
                  <a:ahLst/>
                  <a:cxnLst>
                    <a:cxn ang="0">
                      <a:pos x="T0" y="T1"/>
                    </a:cxn>
                    <a:cxn ang="0">
                      <a:pos x="T2" y="T3"/>
                    </a:cxn>
                    <a:cxn ang="0">
                      <a:pos x="T4" y="T5"/>
                    </a:cxn>
                    <a:cxn ang="0">
                      <a:pos x="T6" y="T7"/>
                    </a:cxn>
                    <a:cxn ang="0">
                      <a:pos x="T8" y="T9"/>
                    </a:cxn>
                  </a:cxnLst>
                  <a:rect l="0" t="0" r="r" b="b"/>
                  <a:pathLst>
                    <a:path w="79" h="38">
                      <a:moveTo>
                        <a:pt x="30" y="0"/>
                      </a:moveTo>
                      <a:lnTo>
                        <a:pt x="78" y="26"/>
                      </a:lnTo>
                      <a:lnTo>
                        <a:pt x="48" y="37"/>
                      </a:lnTo>
                      <a:lnTo>
                        <a:pt x="0" y="11"/>
                      </a:lnTo>
                      <a:lnTo>
                        <a:pt x="30"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6" name="Freeform 396"/>
                <p:cNvSpPr>
                  <a:spLocks/>
                </p:cNvSpPr>
                <p:nvPr/>
              </p:nvSpPr>
              <p:spPr bwMode="auto">
                <a:xfrm>
                  <a:off x="1206" y="2362"/>
                  <a:ext cx="110" cy="70"/>
                </a:xfrm>
                <a:custGeom>
                  <a:avLst/>
                  <a:gdLst>
                    <a:gd name="T0" fmla="*/ 0 w 110"/>
                    <a:gd name="T1" fmla="*/ 26 h 70"/>
                    <a:gd name="T2" fmla="*/ 79 w 110"/>
                    <a:gd name="T3" fmla="*/ 69 h 70"/>
                    <a:gd name="T4" fmla="*/ 109 w 110"/>
                    <a:gd name="T5" fmla="*/ 56 h 70"/>
                    <a:gd name="T6" fmla="*/ 54 w 110"/>
                    <a:gd name="T7" fmla="*/ 25 h 70"/>
                    <a:gd name="T8" fmla="*/ 93 w 110"/>
                    <a:gd name="T9" fmla="*/ 10 h 70"/>
                    <a:gd name="T10" fmla="*/ 74 w 110"/>
                    <a:gd name="T11" fmla="*/ 0 h 70"/>
                    <a:gd name="T12" fmla="*/ 0 w 110"/>
                    <a:gd name="T13" fmla="*/ 26 h 70"/>
                  </a:gdLst>
                  <a:ahLst/>
                  <a:cxnLst>
                    <a:cxn ang="0">
                      <a:pos x="T0" y="T1"/>
                    </a:cxn>
                    <a:cxn ang="0">
                      <a:pos x="T2" y="T3"/>
                    </a:cxn>
                    <a:cxn ang="0">
                      <a:pos x="T4" y="T5"/>
                    </a:cxn>
                    <a:cxn ang="0">
                      <a:pos x="T6" y="T7"/>
                    </a:cxn>
                    <a:cxn ang="0">
                      <a:pos x="T8" y="T9"/>
                    </a:cxn>
                    <a:cxn ang="0">
                      <a:pos x="T10" y="T11"/>
                    </a:cxn>
                    <a:cxn ang="0">
                      <a:pos x="T12" y="T13"/>
                    </a:cxn>
                  </a:cxnLst>
                  <a:rect l="0" t="0" r="r" b="b"/>
                  <a:pathLst>
                    <a:path w="110" h="70">
                      <a:moveTo>
                        <a:pt x="0" y="26"/>
                      </a:moveTo>
                      <a:lnTo>
                        <a:pt x="79" y="69"/>
                      </a:lnTo>
                      <a:lnTo>
                        <a:pt x="109" y="56"/>
                      </a:lnTo>
                      <a:lnTo>
                        <a:pt x="54" y="25"/>
                      </a:lnTo>
                      <a:lnTo>
                        <a:pt x="93" y="10"/>
                      </a:lnTo>
                      <a:lnTo>
                        <a:pt x="74" y="0"/>
                      </a:lnTo>
                      <a:lnTo>
                        <a:pt x="0" y="2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7" name="Freeform 397"/>
                <p:cNvSpPr>
                  <a:spLocks/>
                </p:cNvSpPr>
                <p:nvPr/>
              </p:nvSpPr>
              <p:spPr bwMode="auto">
                <a:xfrm>
                  <a:off x="1275" y="2377"/>
                  <a:ext cx="83" cy="39"/>
                </a:xfrm>
                <a:custGeom>
                  <a:avLst/>
                  <a:gdLst>
                    <a:gd name="T0" fmla="*/ 0 w 83"/>
                    <a:gd name="T1" fmla="*/ 11 h 39"/>
                    <a:gd name="T2" fmla="*/ 51 w 83"/>
                    <a:gd name="T3" fmla="*/ 38 h 39"/>
                    <a:gd name="T4" fmla="*/ 82 w 83"/>
                    <a:gd name="T5" fmla="*/ 26 h 39"/>
                    <a:gd name="T6" fmla="*/ 31 w 83"/>
                    <a:gd name="T7" fmla="*/ 0 h 39"/>
                    <a:gd name="T8" fmla="*/ 0 w 83"/>
                    <a:gd name="T9" fmla="*/ 11 h 39"/>
                  </a:gdLst>
                  <a:ahLst/>
                  <a:cxnLst>
                    <a:cxn ang="0">
                      <a:pos x="T0" y="T1"/>
                    </a:cxn>
                    <a:cxn ang="0">
                      <a:pos x="T2" y="T3"/>
                    </a:cxn>
                    <a:cxn ang="0">
                      <a:pos x="T4" y="T5"/>
                    </a:cxn>
                    <a:cxn ang="0">
                      <a:pos x="T6" y="T7"/>
                    </a:cxn>
                    <a:cxn ang="0">
                      <a:pos x="T8" y="T9"/>
                    </a:cxn>
                  </a:cxnLst>
                  <a:rect l="0" t="0" r="r" b="b"/>
                  <a:pathLst>
                    <a:path w="83" h="39">
                      <a:moveTo>
                        <a:pt x="0" y="11"/>
                      </a:moveTo>
                      <a:lnTo>
                        <a:pt x="51" y="38"/>
                      </a:lnTo>
                      <a:lnTo>
                        <a:pt x="82" y="26"/>
                      </a:lnTo>
                      <a:lnTo>
                        <a:pt x="31" y="0"/>
                      </a:lnTo>
                      <a:lnTo>
                        <a:pt x="0" y="11"/>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8" name="Freeform 398"/>
                <p:cNvSpPr>
                  <a:spLocks/>
                </p:cNvSpPr>
                <p:nvPr/>
              </p:nvSpPr>
              <p:spPr bwMode="auto">
                <a:xfrm>
                  <a:off x="1347" y="2377"/>
                  <a:ext cx="50" cy="24"/>
                </a:xfrm>
                <a:custGeom>
                  <a:avLst/>
                  <a:gdLst>
                    <a:gd name="T0" fmla="*/ 0 w 50"/>
                    <a:gd name="T1" fmla="*/ 12 h 24"/>
                    <a:gd name="T2" fmla="*/ 20 w 50"/>
                    <a:gd name="T3" fmla="*/ 23 h 24"/>
                    <a:gd name="T4" fmla="*/ 49 w 50"/>
                    <a:gd name="T5" fmla="*/ 11 h 24"/>
                    <a:gd name="T6" fmla="*/ 28 w 50"/>
                    <a:gd name="T7" fmla="*/ 0 h 24"/>
                    <a:gd name="T8" fmla="*/ 0 w 50"/>
                    <a:gd name="T9" fmla="*/ 12 h 24"/>
                  </a:gdLst>
                  <a:ahLst/>
                  <a:cxnLst>
                    <a:cxn ang="0">
                      <a:pos x="T0" y="T1"/>
                    </a:cxn>
                    <a:cxn ang="0">
                      <a:pos x="T2" y="T3"/>
                    </a:cxn>
                    <a:cxn ang="0">
                      <a:pos x="T4" y="T5"/>
                    </a:cxn>
                    <a:cxn ang="0">
                      <a:pos x="T6" y="T7"/>
                    </a:cxn>
                    <a:cxn ang="0">
                      <a:pos x="T8" y="T9"/>
                    </a:cxn>
                  </a:cxnLst>
                  <a:rect l="0" t="0" r="r" b="b"/>
                  <a:pathLst>
                    <a:path w="50" h="24">
                      <a:moveTo>
                        <a:pt x="0" y="12"/>
                      </a:moveTo>
                      <a:lnTo>
                        <a:pt x="20" y="23"/>
                      </a:lnTo>
                      <a:lnTo>
                        <a:pt x="49" y="11"/>
                      </a:lnTo>
                      <a:lnTo>
                        <a:pt x="28" y="0"/>
                      </a:lnTo>
                      <a:lnTo>
                        <a:pt x="0" y="12"/>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79" name="Freeform 399"/>
                <p:cNvSpPr>
                  <a:spLocks/>
                </p:cNvSpPr>
                <p:nvPr/>
              </p:nvSpPr>
              <p:spPr bwMode="auto">
                <a:xfrm>
                  <a:off x="1314" y="2360"/>
                  <a:ext cx="55" cy="25"/>
                </a:xfrm>
                <a:custGeom>
                  <a:avLst/>
                  <a:gdLst>
                    <a:gd name="T0" fmla="*/ 0 w 55"/>
                    <a:gd name="T1" fmla="*/ 12 h 25"/>
                    <a:gd name="T2" fmla="*/ 24 w 55"/>
                    <a:gd name="T3" fmla="*/ 24 h 25"/>
                    <a:gd name="T4" fmla="*/ 54 w 55"/>
                    <a:gd name="T5" fmla="*/ 12 h 25"/>
                    <a:gd name="T6" fmla="*/ 30 w 55"/>
                    <a:gd name="T7" fmla="*/ 0 h 25"/>
                    <a:gd name="T8" fmla="*/ 0 w 55"/>
                    <a:gd name="T9" fmla="*/ 12 h 25"/>
                  </a:gdLst>
                  <a:ahLst/>
                  <a:cxnLst>
                    <a:cxn ang="0">
                      <a:pos x="T0" y="T1"/>
                    </a:cxn>
                    <a:cxn ang="0">
                      <a:pos x="T2" y="T3"/>
                    </a:cxn>
                    <a:cxn ang="0">
                      <a:pos x="T4" y="T5"/>
                    </a:cxn>
                    <a:cxn ang="0">
                      <a:pos x="T6" y="T7"/>
                    </a:cxn>
                    <a:cxn ang="0">
                      <a:pos x="T8" y="T9"/>
                    </a:cxn>
                  </a:cxnLst>
                  <a:rect l="0" t="0" r="r" b="b"/>
                  <a:pathLst>
                    <a:path w="55" h="25">
                      <a:moveTo>
                        <a:pt x="0" y="12"/>
                      </a:moveTo>
                      <a:lnTo>
                        <a:pt x="24" y="24"/>
                      </a:lnTo>
                      <a:lnTo>
                        <a:pt x="54" y="12"/>
                      </a:lnTo>
                      <a:lnTo>
                        <a:pt x="30" y="0"/>
                      </a:lnTo>
                      <a:lnTo>
                        <a:pt x="0" y="12"/>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80" name="Freeform 400"/>
                <p:cNvSpPr>
                  <a:spLocks/>
                </p:cNvSpPr>
                <p:nvPr/>
              </p:nvSpPr>
              <p:spPr bwMode="auto">
                <a:xfrm>
                  <a:off x="1287" y="2347"/>
                  <a:ext cx="50" cy="21"/>
                </a:xfrm>
                <a:custGeom>
                  <a:avLst/>
                  <a:gdLst>
                    <a:gd name="T0" fmla="*/ 0 w 50"/>
                    <a:gd name="T1" fmla="*/ 10 h 21"/>
                    <a:gd name="T2" fmla="*/ 20 w 50"/>
                    <a:gd name="T3" fmla="*/ 20 h 21"/>
                    <a:gd name="T4" fmla="*/ 49 w 50"/>
                    <a:gd name="T5" fmla="*/ 9 h 21"/>
                    <a:gd name="T6" fmla="*/ 32 w 50"/>
                    <a:gd name="T7" fmla="*/ 0 h 21"/>
                    <a:gd name="T8" fmla="*/ 0 w 50"/>
                    <a:gd name="T9" fmla="*/ 10 h 21"/>
                  </a:gdLst>
                  <a:ahLst/>
                  <a:cxnLst>
                    <a:cxn ang="0">
                      <a:pos x="T0" y="T1"/>
                    </a:cxn>
                    <a:cxn ang="0">
                      <a:pos x="T2" y="T3"/>
                    </a:cxn>
                    <a:cxn ang="0">
                      <a:pos x="T4" y="T5"/>
                    </a:cxn>
                    <a:cxn ang="0">
                      <a:pos x="T6" y="T7"/>
                    </a:cxn>
                    <a:cxn ang="0">
                      <a:pos x="T8" y="T9"/>
                    </a:cxn>
                  </a:cxnLst>
                  <a:rect l="0" t="0" r="r" b="b"/>
                  <a:pathLst>
                    <a:path w="50" h="21">
                      <a:moveTo>
                        <a:pt x="0" y="10"/>
                      </a:moveTo>
                      <a:lnTo>
                        <a:pt x="20" y="20"/>
                      </a:lnTo>
                      <a:lnTo>
                        <a:pt x="49" y="9"/>
                      </a:lnTo>
                      <a:lnTo>
                        <a:pt x="32" y="0"/>
                      </a:lnTo>
                      <a:lnTo>
                        <a:pt x="0" y="1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81" name="Freeform 401"/>
                <p:cNvSpPr>
                  <a:spLocks/>
                </p:cNvSpPr>
                <p:nvPr/>
              </p:nvSpPr>
              <p:spPr bwMode="auto">
                <a:xfrm>
                  <a:off x="1330" y="2337"/>
                  <a:ext cx="33" cy="15"/>
                </a:xfrm>
                <a:custGeom>
                  <a:avLst/>
                  <a:gdLst>
                    <a:gd name="T0" fmla="*/ 0 w 33"/>
                    <a:gd name="T1" fmla="*/ 6 h 15"/>
                    <a:gd name="T2" fmla="*/ 17 w 33"/>
                    <a:gd name="T3" fmla="*/ 14 h 15"/>
                    <a:gd name="T4" fmla="*/ 32 w 33"/>
                    <a:gd name="T5" fmla="*/ 8 h 15"/>
                    <a:gd name="T6" fmla="*/ 16 w 33"/>
                    <a:gd name="T7" fmla="*/ 0 h 15"/>
                    <a:gd name="T8" fmla="*/ 0 w 33"/>
                    <a:gd name="T9" fmla="*/ 6 h 15"/>
                  </a:gdLst>
                  <a:ahLst/>
                  <a:cxnLst>
                    <a:cxn ang="0">
                      <a:pos x="T0" y="T1"/>
                    </a:cxn>
                    <a:cxn ang="0">
                      <a:pos x="T2" y="T3"/>
                    </a:cxn>
                    <a:cxn ang="0">
                      <a:pos x="T4" y="T5"/>
                    </a:cxn>
                    <a:cxn ang="0">
                      <a:pos x="T6" y="T7"/>
                    </a:cxn>
                    <a:cxn ang="0">
                      <a:pos x="T8" y="T9"/>
                    </a:cxn>
                  </a:cxnLst>
                  <a:rect l="0" t="0" r="r" b="b"/>
                  <a:pathLst>
                    <a:path w="33" h="15">
                      <a:moveTo>
                        <a:pt x="0" y="6"/>
                      </a:moveTo>
                      <a:lnTo>
                        <a:pt x="17" y="14"/>
                      </a:lnTo>
                      <a:lnTo>
                        <a:pt x="32" y="8"/>
                      </a:lnTo>
                      <a:lnTo>
                        <a:pt x="16" y="0"/>
                      </a:lnTo>
                      <a:lnTo>
                        <a:pt x="0" y="6"/>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82" name="Freeform 402"/>
                <p:cNvSpPr>
                  <a:spLocks/>
                </p:cNvSpPr>
                <p:nvPr/>
              </p:nvSpPr>
              <p:spPr bwMode="auto">
                <a:xfrm>
                  <a:off x="1354" y="2349"/>
                  <a:ext cx="39" cy="19"/>
                </a:xfrm>
                <a:custGeom>
                  <a:avLst/>
                  <a:gdLst>
                    <a:gd name="T0" fmla="*/ 0 w 39"/>
                    <a:gd name="T1" fmla="*/ 7 h 19"/>
                    <a:gd name="T2" fmla="*/ 23 w 39"/>
                    <a:gd name="T3" fmla="*/ 18 h 19"/>
                    <a:gd name="T4" fmla="*/ 38 w 39"/>
                    <a:gd name="T5" fmla="*/ 11 h 19"/>
                    <a:gd name="T6" fmla="*/ 16 w 39"/>
                    <a:gd name="T7" fmla="*/ 0 h 19"/>
                    <a:gd name="T8" fmla="*/ 0 w 39"/>
                    <a:gd name="T9" fmla="*/ 7 h 19"/>
                  </a:gdLst>
                  <a:ahLst/>
                  <a:cxnLst>
                    <a:cxn ang="0">
                      <a:pos x="T0" y="T1"/>
                    </a:cxn>
                    <a:cxn ang="0">
                      <a:pos x="T2" y="T3"/>
                    </a:cxn>
                    <a:cxn ang="0">
                      <a:pos x="T4" y="T5"/>
                    </a:cxn>
                    <a:cxn ang="0">
                      <a:pos x="T6" y="T7"/>
                    </a:cxn>
                    <a:cxn ang="0">
                      <a:pos x="T8" y="T9"/>
                    </a:cxn>
                  </a:cxnLst>
                  <a:rect l="0" t="0" r="r" b="b"/>
                  <a:pathLst>
                    <a:path w="39" h="19">
                      <a:moveTo>
                        <a:pt x="0" y="7"/>
                      </a:moveTo>
                      <a:lnTo>
                        <a:pt x="23" y="18"/>
                      </a:lnTo>
                      <a:lnTo>
                        <a:pt x="38" y="11"/>
                      </a:lnTo>
                      <a:lnTo>
                        <a:pt x="16" y="0"/>
                      </a:lnTo>
                      <a:lnTo>
                        <a:pt x="0" y="7"/>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83" name="Freeform 403"/>
                <p:cNvSpPr>
                  <a:spLocks/>
                </p:cNvSpPr>
                <p:nvPr/>
              </p:nvSpPr>
              <p:spPr bwMode="auto">
                <a:xfrm>
                  <a:off x="1166" y="2393"/>
                  <a:ext cx="53" cy="23"/>
                </a:xfrm>
                <a:custGeom>
                  <a:avLst/>
                  <a:gdLst>
                    <a:gd name="T0" fmla="*/ 0 w 53"/>
                    <a:gd name="T1" fmla="*/ 10 h 23"/>
                    <a:gd name="T2" fmla="*/ 22 w 53"/>
                    <a:gd name="T3" fmla="*/ 22 h 23"/>
                    <a:gd name="T4" fmla="*/ 52 w 53"/>
                    <a:gd name="T5" fmla="*/ 11 h 23"/>
                    <a:gd name="T6" fmla="*/ 32 w 53"/>
                    <a:gd name="T7" fmla="*/ 0 h 23"/>
                    <a:gd name="T8" fmla="*/ 0 w 53"/>
                    <a:gd name="T9" fmla="*/ 10 h 23"/>
                  </a:gdLst>
                  <a:ahLst/>
                  <a:cxnLst>
                    <a:cxn ang="0">
                      <a:pos x="T0" y="T1"/>
                    </a:cxn>
                    <a:cxn ang="0">
                      <a:pos x="T2" y="T3"/>
                    </a:cxn>
                    <a:cxn ang="0">
                      <a:pos x="T4" y="T5"/>
                    </a:cxn>
                    <a:cxn ang="0">
                      <a:pos x="T6" y="T7"/>
                    </a:cxn>
                    <a:cxn ang="0">
                      <a:pos x="T8" y="T9"/>
                    </a:cxn>
                  </a:cxnLst>
                  <a:rect l="0" t="0" r="r" b="b"/>
                  <a:pathLst>
                    <a:path w="53" h="23">
                      <a:moveTo>
                        <a:pt x="0" y="10"/>
                      </a:moveTo>
                      <a:lnTo>
                        <a:pt x="22" y="22"/>
                      </a:lnTo>
                      <a:lnTo>
                        <a:pt x="52" y="11"/>
                      </a:lnTo>
                      <a:lnTo>
                        <a:pt x="32" y="0"/>
                      </a:lnTo>
                      <a:lnTo>
                        <a:pt x="0" y="1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84" name="Freeform 404"/>
                <p:cNvSpPr>
                  <a:spLocks/>
                </p:cNvSpPr>
                <p:nvPr/>
              </p:nvSpPr>
              <p:spPr bwMode="auto">
                <a:xfrm>
                  <a:off x="1385" y="2365"/>
                  <a:ext cx="39" cy="19"/>
                </a:xfrm>
                <a:custGeom>
                  <a:avLst/>
                  <a:gdLst>
                    <a:gd name="T0" fmla="*/ 0 w 39"/>
                    <a:gd name="T1" fmla="*/ 7 h 19"/>
                    <a:gd name="T2" fmla="*/ 22 w 39"/>
                    <a:gd name="T3" fmla="*/ 18 h 19"/>
                    <a:gd name="T4" fmla="*/ 38 w 39"/>
                    <a:gd name="T5" fmla="*/ 11 h 19"/>
                    <a:gd name="T6" fmla="*/ 15 w 39"/>
                    <a:gd name="T7" fmla="*/ 0 h 19"/>
                    <a:gd name="T8" fmla="*/ 0 w 39"/>
                    <a:gd name="T9" fmla="*/ 7 h 19"/>
                  </a:gdLst>
                  <a:ahLst/>
                  <a:cxnLst>
                    <a:cxn ang="0">
                      <a:pos x="T0" y="T1"/>
                    </a:cxn>
                    <a:cxn ang="0">
                      <a:pos x="T2" y="T3"/>
                    </a:cxn>
                    <a:cxn ang="0">
                      <a:pos x="T4" y="T5"/>
                    </a:cxn>
                    <a:cxn ang="0">
                      <a:pos x="T6" y="T7"/>
                    </a:cxn>
                    <a:cxn ang="0">
                      <a:pos x="T8" y="T9"/>
                    </a:cxn>
                  </a:cxnLst>
                  <a:rect l="0" t="0" r="r" b="b"/>
                  <a:pathLst>
                    <a:path w="39" h="19">
                      <a:moveTo>
                        <a:pt x="0" y="7"/>
                      </a:moveTo>
                      <a:lnTo>
                        <a:pt x="22" y="18"/>
                      </a:lnTo>
                      <a:lnTo>
                        <a:pt x="38" y="11"/>
                      </a:lnTo>
                      <a:lnTo>
                        <a:pt x="15" y="0"/>
                      </a:lnTo>
                      <a:lnTo>
                        <a:pt x="0" y="7"/>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85" name="Group 405"/>
              <p:cNvGrpSpPr>
                <a:grpSpLocks/>
              </p:cNvGrpSpPr>
              <p:nvPr/>
            </p:nvGrpSpPr>
            <p:grpSpPr bwMode="auto">
              <a:xfrm>
                <a:off x="1089" y="2332"/>
                <a:ext cx="673" cy="334"/>
                <a:chOff x="1089" y="2332"/>
                <a:chExt cx="673" cy="334"/>
              </a:xfrm>
            </p:grpSpPr>
            <p:sp>
              <p:nvSpPr>
                <p:cNvPr id="1249686" name="Freeform 406"/>
                <p:cNvSpPr>
                  <a:spLocks/>
                </p:cNvSpPr>
                <p:nvPr/>
              </p:nvSpPr>
              <p:spPr bwMode="auto">
                <a:xfrm>
                  <a:off x="1252" y="2475"/>
                  <a:ext cx="173" cy="97"/>
                </a:xfrm>
                <a:custGeom>
                  <a:avLst/>
                  <a:gdLst>
                    <a:gd name="T0" fmla="*/ 30 w 173"/>
                    <a:gd name="T1" fmla="*/ 0 h 97"/>
                    <a:gd name="T2" fmla="*/ 172 w 173"/>
                    <a:gd name="T3" fmla="*/ 82 h 97"/>
                    <a:gd name="T4" fmla="*/ 143 w 173"/>
                    <a:gd name="T5" fmla="*/ 96 h 97"/>
                    <a:gd name="T6" fmla="*/ 0 w 173"/>
                    <a:gd name="T7" fmla="*/ 13 h 97"/>
                    <a:gd name="T8" fmla="*/ 30 w 173"/>
                    <a:gd name="T9" fmla="*/ 0 h 97"/>
                  </a:gdLst>
                  <a:ahLst/>
                  <a:cxnLst>
                    <a:cxn ang="0">
                      <a:pos x="T0" y="T1"/>
                    </a:cxn>
                    <a:cxn ang="0">
                      <a:pos x="T2" y="T3"/>
                    </a:cxn>
                    <a:cxn ang="0">
                      <a:pos x="T4" y="T5"/>
                    </a:cxn>
                    <a:cxn ang="0">
                      <a:pos x="T6" y="T7"/>
                    </a:cxn>
                    <a:cxn ang="0">
                      <a:pos x="T8" y="T9"/>
                    </a:cxn>
                  </a:cxnLst>
                  <a:rect l="0" t="0" r="r" b="b"/>
                  <a:pathLst>
                    <a:path w="173" h="97">
                      <a:moveTo>
                        <a:pt x="30" y="0"/>
                      </a:moveTo>
                      <a:lnTo>
                        <a:pt x="172" y="82"/>
                      </a:lnTo>
                      <a:lnTo>
                        <a:pt x="143" y="96"/>
                      </a:lnTo>
                      <a:lnTo>
                        <a:pt x="0" y="13"/>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87" name="Freeform 407"/>
                <p:cNvSpPr>
                  <a:spLocks/>
                </p:cNvSpPr>
                <p:nvPr/>
              </p:nvSpPr>
              <p:spPr bwMode="auto">
                <a:xfrm>
                  <a:off x="1402" y="2563"/>
                  <a:ext cx="80" cy="43"/>
                </a:xfrm>
                <a:custGeom>
                  <a:avLst/>
                  <a:gdLst>
                    <a:gd name="T0" fmla="*/ 30 w 80"/>
                    <a:gd name="T1" fmla="*/ 0 h 43"/>
                    <a:gd name="T2" fmla="*/ 79 w 80"/>
                    <a:gd name="T3" fmla="*/ 27 h 43"/>
                    <a:gd name="T4" fmla="*/ 51 w 80"/>
                    <a:gd name="T5" fmla="*/ 42 h 43"/>
                    <a:gd name="T6" fmla="*/ 0 w 80"/>
                    <a:gd name="T7" fmla="*/ 13 h 43"/>
                    <a:gd name="T8" fmla="*/ 30 w 80"/>
                    <a:gd name="T9" fmla="*/ 0 h 43"/>
                  </a:gdLst>
                  <a:ahLst/>
                  <a:cxnLst>
                    <a:cxn ang="0">
                      <a:pos x="T0" y="T1"/>
                    </a:cxn>
                    <a:cxn ang="0">
                      <a:pos x="T2" y="T3"/>
                    </a:cxn>
                    <a:cxn ang="0">
                      <a:pos x="T4" y="T5"/>
                    </a:cxn>
                    <a:cxn ang="0">
                      <a:pos x="T6" y="T7"/>
                    </a:cxn>
                    <a:cxn ang="0">
                      <a:pos x="T8" y="T9"/>
                    </a:cxn>
                  </a:cxnLst>
                  <a:rect l="0" t="0" r="r" b="b"/>
                  <a:pathLst>
                    <a:path w="80" h="43">
                      <a:moveTo>
                        <a:pt x="30" y="0"/>
                      </a:moveTo>
                      <a:lnTo>
                        <a:pt x="79" y="27"/>
                      </a:lnTo>
                      <a:lnTo>
                        <a:pt x="51" y="42"/>
                      </a:lnTo>
                      <a:lnTo>
                        <a:pt x="0" y="13"/>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88" name="Freeform 408"/>
                <p:cNvSpPr>
                  <a:spLocks/>
                </p:cNvSpPr>
                <p:nvPr/>
              </p:nvSpPr>
              <p:spPr bwMode="auto">
                <a:xfrm>
                  <a:off x="1434" y="2595"/>
                  <a:ext cx="87" cy="47"/>
                </a:xfrm>
                <a:custGeom>
                  <a:avLst/>
                  <a:gdLst>
                    <a:gd name="T0" fmla="*/ 50 w 87"/>
                    <a:gd name="T1" fmla="*/ 0 h 47"/>
                    <a:gd name="T2" fmla="*/ 86 w 87"/>
                    <a:gd name="T3" fmla="*/ 21 h 47"/>
                    <a:gd name="T4" fmla="*/ 56 w 87"/>
                    <a:gd name="T5" fmla="*/ 38 h 47"/>
                    <a:gd name="T6" fmla="*/ 52 w 87"/>
                    <a:gd name="T7" fmla="*/ 34 h 47"/>
                    <a:gd name="T8" fmla="*/ 32 w 87"/>
                    <a:gd name="T9" fmla="*/ 46 h 47"/>
                    <a:gd name="T10" fmla="*/ 0 w 87"/>
                    <a:gd name="T11" fmla="*/ 27 h 47"/>
                    <a:gd name="T12" fmla="*/ 50 w 8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87" h="47">
                      <a:moveTo>
                        <a:pt x="50" y="0"/>
                      </a:moveTo>
                      <a:lnTo>
                        <a:pt x="86" y="21"/>
                      </a:lnTo>
                      <a:lnTo>
                        <a:pt x="56" y="38"/>
                      </a:lnTo>
                      <a:lnTo>
                        <a:pt x="52" y="34"/>
                      </a:lnTo>
                      <a:lnTo>
                        <a:pt x="32" y="46"/>
                      </a:lnTo>
                      <a:lnTo>
                        <a:pt x="0" y="27"/>
                      </a:lnTo>
                      <a:lnTo>
                        <a:pt x="5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89" name="Freeform 409"/>
                <p:cNvSpPr>
                  <a:spLocks/>
                </p:cNvSpPr>
                <p:nvPr/>
              </p:nvSpPr>
              <p:spPr bwMode="auto">
                <a:xfrm>
                  <a:off x="1500" y="2619"/>
                  <a:ext cx="83" cy="47"/>
                </a:xfrm>
                <a:custGeom>
                  <a:avLst/>
                  <a:gdLst>
                    <a:gd name="T0" fmla="*/ 27 w 83"/>
                    <a:gd name="T1" fmla="*/ 0 h 47"/>
                    <a:gd name="T2" fmla="*/ 82 w 83"/>
                    <a:gd name="T3" fmla="*/ 31 h 47"/>
                    <a:gd name="T4" fmla="*/ 53 w 83"/>
                    <a:gd name="T5" fmla="*/ 46 h 47"/>
                    <a:gd name="T6" fmla="*/ 0 w 83"/>
                    <a:gd name="T7" fmla="*/ 15 h 47"/>
                    <a:gd name="T8" fmla="*/ 27 w 83"/>
                    <a:gd name="T9" fmla="*/ 0 h 47"/>
                  </a:gdLst>
                  <a:ahLst/>
                  <a:cxnLst>
                    <a:cxn ang="0">
                      <a:pos x="T0" y="T1"/>
                    </a:cxn>
                    <a:cxn ang="0">
                      <a:pos x="T2" y="T3"/>
                    </a:cxn>
                    <a:cxn ang="0">
                      <a:pos x="T4" y="T5"/>
                    </a:cxn>
                    <a:cxn ang="0">
                      <a:pos x="T6" y="T7"/>
                    </a:cxn>
                    <a:cxn ang="0">
                      <a:pos x="T8" y="T9"/>
                    </a:cxn>
                  </a:cxnLst>
                  <a:rect l="0" t="0" r="r" b="b"/>
                  <a:pathLst>
                    <a:path w="83" h="47">
                      <a:moveTo>
                        <a:pt x="27" y="0"/>
                      </a:moveTo>
                      <a:lnTo>
                        <a:pt x="82" y="31"/>
                      </a:lnTo>
                      <a:lnTo>
                        <a:pt x="53" y="46"/>
                      </a:lnTo>
                      <a:lnTo>
                        <a:pt x="0" y="15"/>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90" name="Freeform 410"/>
                <p:cNvSpPr>
                  <a:spLocks/>
                </p:cNvSpPr>
                <p:nvPr/>
              </p:nvSpPr>
              <p:spPr bwMode="auto">
                <a:xfrm>
                  <a:off x="1205" y="2448"/>
                  <a:ext cx="68" cy="35"/>
                </a:xfrm>
                <a:custGeom>
                  <a:avLst/>
                  <a:gdLst>
                    <a:gd name="T0" fmla="*/ 27 w 68"/>
                    <a:gd name="T1" fmla="*/ 0 h 35"/>
                    <a:gd name="T2" fmla="*/ 67 w 68"/>
                    <a:gd name="T3" fmla="*/ 22 h 35"/>
                    <a:gd name="T4" fmla="*/ 39 w 68"/>
                    <a:gd name="T5" fmla="*/ 34 h 35"/>
                    <a:gd name="T6" fmla="*/ 0 w 68"/>
                    <a:gd name="T7" fmla="*/ 12 h 35"/>
                    <a:gd name="T8" fmla="*/ 27 w 68"/>
                    <a:gd name="T9" fmla="*/ 0 h 35"/>
                  </a:gdLst>
                  <a:ahLst/>
                  <a:cxnLst>
                    <a:cxn ang="0">
                      <a:pos x="T0" y="T1"/>
                    </a:cxn>
                    <a:cxn ang="0">
                      <a:pos x="T2" y="T3"/>
                    </a:cxn>
                    <a:cxn ang="0">
                      <a:pos x="T4" y="T5"/>
                    </a:cxn>
                    <a:cxn ang="0">
                      <a:pos x="T6" y="T7"/>
                    </a:cxn>
                    <a:cxn ang="0">
                      <a:pos x="T8" y="T9"/>
                    </a:cxn>
                  </a:cxnLst>
                  <a:rect l="0" t="0" r="r" b="b"/>
                  <a:pathLst>
                    <a:path w="68" h="35">
                      <a:moveTo>
                        <a:pt x="27" y="0"/>
                      </a:moveTo>
                      <a:lnTo>
                        <a:pt x="67" y="22"/>
                      </a:lnTo>
                      <a:lnTo>
                        <a:pt x="39" y="34"/>
                      </a:lnTo>
                      <a:lnTo>
                        <a:pt x="0" y="12"/>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91" name="Freeform 411"/>
                <p:cNvSpPr>
                  <a:spLocks/>
                </p:cNvSpPr>
                <p:nvPr/>
              </p:nvSpPr>
              <p:spPr bwMode="auto">
                <a:xfrm>
                  <a:off x="1148" y="2415"/>
                  <a:ext cx="61" cy="30"/>
                </a:xfrm>
                <a:custGeom>
                  <a:avLst/>
                  <a:gdLst>
                    <a:gd name="T0" fmla="*/ 31 w 61"/>
                    <a:gd name="T1" fmla="*/ 0 h 30"/>
                    <a:gd name="T2" fmla="*/ 60 w 61"/>
                    <a:gd name="T3" fmla="*/ 17 h 30"/>
                    <a:gd name="T4" fmla="*/ 31 w 61"/>
                    <a:gd name="T5" fmla="*/ 29 h 30"/>
                    <a:gd name="T6" fmla="*/ 0 w 61"/>
                    <a:gd name="T7" fmla="*/ 11 h 30"/>
                    <a:gd name="T8" fmla="*/ 31 w 61"/>
                    <a:gd name="T9" fmla="*/ 0 h 30"/>
                  </a:gdLst>
                  <a:ahLst/>
                  <a:cxnLst>
                    <a:cxn ang="0">
                      <a:pos x="T0" y="T1"/>
                    </a:cxn>
                    <a:cxn ang="0">
                      <a:pos x="T2" y="T3"/>
                    </a:cxn>
                    <a:cxn ang="0">
                      <a:pos x="T4" y="T5"/>
                    </a:cxn>
                    <a:cxn ang="0">
                      <a:pos x="T6" y="T7"/>
                    </a:cxn>
                    <a:cxn ang="0">
                      <a:pos x="T8" y="T9"/>
                    </a:cxn>
                  </a:cxnLst>
                  <a:rect l="0" t="0" r="r" b="b"/>
                  <a:pathLst>
                    <a:path w="61" h="30">
                      <a:moveTo>
                        <a:pt x="31" y="0"/>
                      </a:moveTo>
                      <a:lnTo>
                        <a:pt x="60" y="17"/>
                      </a:lnTo>
                      <a:lnTo>
                        <a:pt x="31" y="29"/>
                      </a:lnTo>
                      <a:lnTo>
                        <a:pt x="0" y="11"/>
                      </a:lnTo>
                      <a:lnTo>
                        <a:pt x="3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92" name="Freeform 412"/>
                <p:cNvSpPr>
                  <a:spLocks/>
                </p:cNvSpPr>
                <p:nvPr/>
              </p:nvSpPr>
              <p:spPr bwMode="auto">
                <a:xfrm>
                  <a:off x="1111" y="2435"/>
                  <a:ext cx="54" cy="26"/>
                </a:xfrm>
                <a:custGeom>
                  <a:avLst/>
                  <a:gdLst>
                    <a:gd name="T0" fmla="*/ 27 w 54"/>
                    <a:gd name="T1" fmla="*/ 0 h 26"/>
                    <a:gd name="T2" fmla="*/ 53 w 54"/>
                    <a:gd name="T3" fmla="*/ 15 h 26"/>
                    <a:gd name="T4" fmla="*/ 26 w 54"/>
                    <a:gd name="T5" fmla="*/ 25 h 26"/>
                    <a:gd name="T6" fmla="*/ 0 w 54"/>
                    <a:gd name="T7" fmla="*/ 9 h 26"/>
                    <a:gd name="T8" fmla="*/ 27 w 54"/>
                    <a:gd name="T9" fmla="*/ 0 h 26"/>
                  </a:gdLst>
                  <a:ahLst/>
                  <a:cxnLst>
                    <a:cxn ang="0">
                      <a:pos x="T0" y="T1"/>
                    </a:cxn>
                    <a:cxn ang="0">
                      <a:pos x="T2" y="T3"/>
                    </a:cxn>
                    <a:cxn ang="0">
                      <a:pos x="T4" y="T5"/>
                    </a:cxn>
                    <a:cxn ang="0">
                      <a:pos x="T6" y="T7"/>
                    </a:cxn>
                    <a:cxn ang="0">
                      <a:pos x="T8" y="T9"/>
                    </a:cxn>
                  </a:cxnLst>
                  <a:rect l="0" t="0" r="r" b="b"/>
                  <a:pathLst>
                    <a:path w="54" h="26">
                      <a:moveTo>
                        <a:pt x="27" y="0"/>
                      </a:moveTo>
                      <a:lnTo>
                        <a:pt x="53" y="15"/>
                      </a:lnTo>
                      <a:lnTo>
                        <a:pt x="26" y="25"/>
                      </a:lnTo>
                      <a:lnTo>
                        <a:pt x="0" y="9"/>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93" name="Freeform 413"/>
                <p:cNvSpPr>
                  <a:spLocks/>
                </p:cNvSpPr>
                <p:nvPr/>
              </p:nvSpPr>
              <p:spPr bwMode="auto">
                <a:xfrm>
                  <a:off x="1143" y="2454"/>
                  <a:ext cx="48" cy="26"/>
                </a:xfrm>
                <a:custGeom>
                  <a:avLst/>
                  <a:gdLst>
                    <a:gd name="T0" fmla="*/ 27 w 48"/>
                    <a:gd name="T1" fmla="*/ 0 h 26"/>
                    <a:gd name="T2" fmla="*/ 47 w 48"/>
                    <a:gd name="T3" fmla="*/ 13 h 26"/>
                    <a:gd name="T4" fmla="*/ 24 w 48"/>
                    <a:gd name="T5" fmla="*/ 25 h 26"/>
                    <a:gd name="T6" fmla="*/ 0 w 48"/>
                    <a:gd name="T7" fmla="*/ 11 h 26"/>
                    <a:gd name="T8" fmla="*/ 27 w 48"/>
                    <a:gd name="T9" fmla="*/ 0 h 26"/>
                  </a:gdLst>
                  <a:ahLst/>
                  <a:cxnLst>
                    <a:cxn ang="0">
                      <a:pos x="T0" y="T1"/>
                    </a:cxn>
                    <a:cxn ang="0">
                      <a:pos x="T2" y="T3"/>
                    </a:cxn>
                    <a:cxn ang="0">
                      <a:pos x="T4" y="T5"/>
                    </a:cxn>
                    <a:cxn ang="0">
                      <a:pos x="T6" y="T7"/>
                    </a:cxn>
                    <a:cxn ang="0">
                      <a:pos x="T8" y="T9"/>
                    </a:cxn>
                  </a:cxnLst>
                  <a:rect l="0" t="0" r="r" b="b"/>
                  <a:pathLst>
                    <a:path w="48" h="26">
                      <a:moveTo>
                        <a:pt x="27" y="0"/>
                      </a:moveTo>
                      <a:lnTo>
                        <a:pt x="47" y="13"/>
                      </a:lnTo>
                      <a:lnTo>
                        <a:pt x="24" y="25"/>
                      </a:lnTo>
                      <a:lnTo>
                        <a:pt x="0" y="11"/>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94" name="Freeform 414"/>
                <p:cNvSpPr>
                  <a:spLocks/>
                </p:cNvSpPr>
                <p:nvPr/>
              </p:nvSpPr>
              <p:spPr bwMode="auto">
                <a:xfrm>
                  <a:off x="1089" y="2422"/>
                  <a:ext cx="43" cy="19"/>
                </a:xfrm>
                <a:custGeom>
                  <a:avLst/>
                  <a:gdLst>
                    <a:gd name="T0" fmla="*/ 27 w 43"/>
                    <a:gd name="T1" fmla="*/ 0 h 19"/>
                    <a:gd name="T2" fmla="*/ 42 w 43"/>
                    <a:gd name="T3" fmla="*/ 8 h 19"/>
                    <a:gd name="T4" fmla="*/ 15 w 43"/>
                    <a:gd name="T5" fmla="*/ 18 h 19"/>
                    <a:gd name="T6" fmla="*/ 0 w 43"/>
                    <a:gd name="T7" fmla="*/ 9 h 19"/>
                    <a:gd name="T8" fmla="*/ 27 w 43"/>
                    <a:gd name="T9" fmla="*/ 0 h 19"/>
                  </a:gdLst>
                  <a:ahLst/>
                  <a:cxnLst>
                    <a:cxn ang="0">
                      <a:pos x="T0" y="T1"/>
                    </a:cxn>
                    <a:cxn ang="0">
                      <a:pos x="T2" y="T3"/>
                    </a:cxn>
                    <a:cxn ang="0">
                      <a:pos x="T4" y="T5"/>
                    </a:cxn>
                    <a:cxn ang="0">
                      <a:pos x="T6" y="T7"/>
                    </a:cxn>
                    <a:cxn ang="0">
                      <a:pos x="T8" y="T9"/>
                    </a:cxn>
                  </a:cxnLst>
                  <a:rect l="0" t="0" r="r" b="b"/>
                  <a:pathLst>
                    <a:path w="43" h="19">
                      <a:moveTo>
                        <a:pt x="27" y="0"/>
                      </a:moveTo>
                      <a:lnTo>
                        <a:pt x="42" y="8"/>
                      </a:lnTo>
                      <a:lnTo>
                        <a:pt x="15" y="18"/>
                      </a:lnTo>
                      <a:lnTo>
                        <a:pt x="0" y="9"/>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95" name="Freeform 415"/>
                <p:cNvSpPr>
                  <a:spLocks/>
                </p:cNvSpPr>
                <p:nvPr/>
              </p:nvSpPr>
              <p:spPr bwMode="auto">
                <a:xfrm>
                  <a:off x="1537" y="2597"/>
                  <a:ext cx="83" cy="48"/>
                </a:xfrm>
                <a:custGeom>
                  <a:avLst/>
                  <a:gdLst>
                    <a:gd name="T0" fmla="*/ 27 w 83"/>
                    <a:gd name="T1" fmla="*/ 0 h 48"/>
                    <a:gd name="T2" fmla="*/ 82 w 83"/>
                    <a:gd name="T3" fmla="*/ 32 h 48"/>
                    <a:gd name="T4" fmla="*/ 52 w 83"/>
                    <a:gd name="T5" fmla="*/ 47 h 48"/>
                    <a:gd name="T6" fmla="*/ 0 w 83"/>
                    <a:gd name="T7" fmla="*/ 16 h 48"/>
                    <a:gd name="T8" fmla="*/ 27 w 83"/>
                    <a:gd name="T9" fmla="*/ 0 h 48"/>
                  </a:gdLst>
                  <a:ahLst/>
                  <a:cxnLst>
                    <a:cxn ang="0">
                      <a:pos x="T0" y="T1"/>
                    </a:cxn>
                    <a:cxn ang="0">
                      <a:pos x="T2" y="T3"/>
                    </a:cxn>
                    <a:cxn ang="0">
                      <a:pos x="T4" y="T5"/>
                    </a:cxn>
                    <a:cxn ang="0">
                      <a:pos x="T6" y="T7"/>
                    </a:cxn>
                    <a:cxn ang="0">
                      <a:pos x="T8" y="T9"/>
                    </a:cxn>
                  </a:cxnLst>
                  <a:rect l="0" t="0" r="r" b="b"/>
                  <a:pathLst>
                    <a:path w="83" h="48">
                      <a:moveTo>
                        <a:pt x="27" y="0"/>
                      </a:moveTo>
                      <a:lnTo>
                        <a:pt x="82" y="32"/>
                      </a:lnTo>
                      <a:lnTo>
                        <a:pt x="52" y="47"/>
                      </a:lnTo>
                      <a:lnTo>
                        <a:pt x="0" y="16"/>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96" name="Freeform 416"/>
                <p:cNvSpPr>
                  <a:spLocks/>
                </p:cNvSpPr>
                <p:nvPr/>
              </p:nvSpPr>
              <p:spPr bwMode="auto">
                <a:xfrm>
                  <a:off x="1576" y="2578"/>
                  <a:ext cx="82" cy="44"/>
                </a:xfrm>
                <a:custGeom>
                  <a:avLst/>
                  <a:gdLst>
                    <a:gd name="T0" fmla="*/ 27 w 82"/>
                    <a:gd name="T1" fmla="*/ 0 h 44"/>
                    <a:gd name="T2" fmla="*/ 81 w 82"/>
                    <a:gd name="T3" fmla="*/ 30 h 44"/>
                    <a:gd name="T4" fmla="*/ 53 w 82"/>
                    <a:gd name="T5" fmla="*/ 43 h 44"/>
                    <a:gd name="T6" fmla="*/ 0 w 82"/>
                    <a:gd name="T7" fmla="*/ 14 h 44"/>
                    <a:gd name="T8" fmla="*/ 27 w 82"/>
                    <a:gd name="T9" fmla="*/ 0 h 44"/>
                  </a:gdLst>
                  <a:ahLst/>
                  <a:cxnLst>
                    <a:cxn ang="0">
                      <a:pos x="T0" y="T1"/>
                    </a:cxn>
                    <a:cxn ang="0">
                      <a:pos x="T2" y="T3"/>
                    </a:cxn>
                    <a:cxn ang="0">
                      <a:pos x="T4" y="T5"/>
                    </a:cxn>
                    <a:cxn ang="0">
                      <a:pos x="T6" y="T7"/>
                    </a:cxn>
                    <a:cxn ang="0">
                      <a:pos x="T8" y="T9"/>
                    </a:cxn>
                  </a:cxnLst>
                  <a:rect l="0" t="0" r="r" b="b"/>
                  <a:pathLst>
                    <a:path w="82" h="44">
                      <a:moveTo>
                        <a:pt x="27" y="0"/>
                      </a:moveTo>
                      <a:lnTo>
                        <a:pt x="81" y="30"/>
                      </a:lnTo>
                      <a:lnTo>
                        <a:pt x="53" y="43"/>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03" name="Freeform 423"/>
                <p:cNvSpPr>
                  <a:spLocks/>
                </p:cNvSpPr>
                <p:nvPr/>
              </p:nvSpPr>
              <p:spPr bwMode="auto">
                <a:xfrm>
                  <a:off x="1686" y="2519"/>
                  <a:ext cx="45" cy="23"/>
                </a:xfrm>
                <a:custGeom>
                  <a:avLst/>
                  <a:gdLst>
                    <a:gd name="T0" fmla="*/ 20 w 45"/>
                    <a:gd name="T1" fmla="*/ 0 h 23"/>
                    <a:gd name="T2" fmla="*/ 44 w 45"/>
                    <a:gd name="T3" fmla="*/ 11 h 23"/>
                    <a:gd name="T4" fmla="*/ 23 w 45"/>
                    <a:gd name="T5" fmla="*/ 22 h 23"/>
                    <a:gd name="T6" fmla="*/ 0 w 45"/>
                    <a:gd name="T7" fmla="*/ 11 h 23"/>
                    <a:gd name="T8" fmla="*/ 20 w 45"/>
                    <a:gd name="T9" fmla="*/ 0 h 23"/>
                  </a:gdLst>
                  <a:ahLst/>
                  <a:cxnLst>
                    <a:cxn ang="0">
                      <a:pos x="T0" y="T1"/>
                    </a:cxn>
                    <a:cxn ang="0">
                      <a:pos x="T2" y="T3"/>
                    </a:cxn>
                    <a:cxn ang="0">
                      <a:pos x="T4" y="T5"/>
                    </a:cxn>
                    <a:cxn ang="0">
                      <a:pos x="T6" y="T7"/>
                    </a:cxn>
                    <a:cxn ang="0">
                      <a:pos x="T8" y="T9"/>
                    </a:cxn>
                  </a:cxnLst>
                  <a:rect l="0" t="0" r="r" b="b"/>
                  <a:pathLst>
                    <a:path w="45" h="23">
                      <a:moveTo>
                        <a:pt x="20" y="0"/>
                      </a:moveTo>
                      <a:lnTo>
                        <a:pt x="44" y="11"/>
                      </a:lnTo>
                      <a:lnTo>
                        <a:pt x="23" y="22"/>
                      </a:lnTo>
                      <a:lnTo>
                        <a:pt x="0" y="11"/>
                      </a:lnTo>
                      <a:lnTo>
                        <a:pt x="2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04" name="Freeform 424"/>
                <p:cNvSpPr>
                  <a:spLocks/>
                </p:cNvSpPr>
                <p:nvPr/>
              </p:nvSpPr>
              <p:spPr bwMode="auto">
                <a:xfrm>
                  <a:off x="1651" y="2535"/>
                  <a:ext cx="52" cy="26"/>
                </a:xfrm>
                <a:custGeom>
                  <a:avLst/>
                  <a:gdLst>
                    <a:gd name="T0" fmla="*/ 27 w 52"/>
                    <a:gd name="T1" fmla="*/ 0 h 26"/>
                    <a:gd name="T2" fmla="*/ 51 w 52"/>
                    <a:gd name="T3" fmla="*/ 12 h 26"/>
                    <a:gd name="T4" fmla="*/ 24 w 52"/>
                    <a:gd name="T5" fmla="*/ 25 h 26"/>
                    <a:gd name="T6" fmla="*/ 0 w 52"/>
                    <a:gd name="T7" fmla="*/ 13 h 26"/>
                    <a:gd name="T8" fmla="*/ 27 w 52"/>
                    <a:gd name="T9" fmla="*/ 0 h 26"/>
                  </a:gdLst>
                  <a:ahLst/>
                  <a:cxnLst>
                    <a:cxn ang="0">
                      <a:pos x="T0" y="T1"/>
                    </a:cxn>
                    <a:cxn ang="0">
                      <a:pos x="T2" y="T3"/>
                    </a:cxn>
                    <a:cxn ang="0">
                      <a:pos x="T4" y="T5"/>
                    </a:cxn>
                    <a:cxn ang="0">
                      <a:pos x="T6" y="T7"/>
                    </a:cxn>
                    <a:cxn ang="0">
                      <a:pos x="T8" y="T9"/>
                    </a:cxn>
                  </a:cxnLst>
                  <a:rect l="0" t="0" r="r" b="b"/>
                  <a:pathLst>
                    <a:path w="52" h="26">
                      <a:moveTo>
                        <a:pt x="27" y="0"/>
                      </a:moveTo>
                      <a:lnTo>
                        <a:pt x="51" y="12"/>
                      </a:lnTo>
                      <a:lnTo>
                        <a:pt x="24" y="25"/>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05" name="Freeform 425"/>
                <p:cNvSpPr>
                  <a:spLocks/>
                </p:cNvSpPr>
                <p:nvPr/>
              </p:nvSpPr>
              <p:spPr bwMode="auto">
                <a:xfrm>
                  <a:off x="1717" y="2535"/>
                  <a:ext cx="45" cy="25"/>
                </a:xfrm>
                <a:custGeom>
                  <a:avLst/>
                  <a:gdLst>
                    <a:gd name="T0" fmla="*/ 21 w 45"/>
                    <a:gd name="T1" fmla="*/ 0 h 25"/>
                    <a:gd name="T2" fmla="*/ 44 w 45"/>
                    <a:gd name="T3" fmla="*/ 12 h 25"/>
                    <a:gd name="T4" fmla="*/ 23 w 45"/>
                    <a:gd name="T5" fmla="*/ 24 h 25"/>
                    <a:gd name="T6" fmla="*/ 0 w 45"/>
                    <a:gd name="T7" fmla="*/ 12 h 25"/>
                    <a:gd name="T8" fmla="*/ 21 w 45"/>
                    <a:gd name="T9" fmla="*/ 0 h 25"/>
                  </a:gdLst>
                  <a:ahLst/>
                  <a:cxnLst>
                    <a:cxn ang="0">
                      <a:pos x="T0" y="T1"/>
                    </a:cxn>
                    <a:cxn ang="0">
                      <a:pos x="T2" y="T3"/>
                    </a:cxn>
                    <a:cxn ang="0">
                      <a:pos x="T4" y="T5"/>
                    </a:cxn>
                    <a:cxn ang="0">
                      <a:pos x="T6" y="T7"/>
                    </a:cxn>
                    <a:cxn ang="0">
                      <a:pos x="T8" y="T9"/>
                    </a:cxn>
                  </a:cxnLst>
                  <a:rect l="0" t="0" r="r" b="b"/>
                  <a:pathLst>
                    <a:path w="45" h="25">
                      <a:moveTo>
                        <a:pt x="21" y="0"/>
                      </a:moveTo>
                      <a:lnTo>
                        <a:pt x="44" y="12"/>
                      </a:lnTo>
                      <a:lnTo>
                        <a:pt x="23" y="24"/>
                      </a:lnTo>
                      <a:lnTo>
                        <a:pt x="0" y="12"/>
                      </a:lnTo>
                      <a:lnTo>
                        <a:pt x="2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06" name="Freeform 426"/>
                <p:cNvSpPr>
                  <a:spLocks/>
                </p:cNvSpPr>
                <p:nvPr/>
              </p:nvSpPr>
              <p:spPr bwMode="auto">
                <a:xfrm>
                  <a:off x="1682" y="2551"/>
                  <a:ext cx="52" cy="28"/>
                </a:xfrm>
                <a:custGeom>
                  <a:avLst/>
                  <a:gdLst>
                    <a:gd name="T0" fmla="*/ 27 w 52"/>
                    <a:gd name="T1" fmla="*/ 0 h 28"/>
                    <a:gd name="T2" fmla="*/ 51 w 52"/>
                    <a:gd name="T3" fmla="*/ 13 h 28"/>
                    <a:gd name="T4" fmla="*/ 24 w 52"/>
                    <a:gd name="T5" fmla="*/ 27 h 28"/>
                    <a:gd name="T6" fmla="*/ 0 w 52"/>
                    <a:gd name="T7" fmla="*/ 14 h 28"/>
                    <a:gd name="T8" fmla="*/ 27 w 52"/>
                    <a:gd name="T9" fmla="*/ 0 h 28"/>
                  </a:gdLst>
                  <a:ahLst/>
                  <a:cxnLst>
                    <a:cxn ang="0">
                      <a:pos x="T0" y="T1"/>
                    </a:cxn>
                    <a:cxn ang="0">
                      <a:pos x="T2" y="T3"/>
                    </a:cxn>
                    <a:cxn ang="0">
                      <a:pos x="T4" y="T5"/>
                    </a:cxn>
                    <a:cxn ang="0">
                      <a:pos x="T6" y="T7"/>
                    </a:cxn>
                    <a:cxn ang="0">
                      <a:pos x="T8" y="T9"/>
                    </a:cxn>
                  </a:cxnLst>
                  <a:rect l="0" t="0" r="r" b="b"/>
                  <a:pathLst>
                    <a:path w="52" h="28">
                      <a:moveTo>
                        <a:pt x="27" y="0"/>
                      </a:moveTo>
                      <a:lnTo>
                        <a:pt x="51" y="13"/>
                      </a:lnTo>
                      <a:lnTo>
                        <a:pt x="24" y="27"/>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07" name="Freeform 427"/>
                <p:cNvSpPr>
                  <a:spLocks/>
                </p:cNvSpPr>
                <p:nvPr/>
              </p:nvSpPr>
              <p:spPr bwMode="auto">
                <a:xfrm>
                  <a:off x="1511" y="2541"/>
                  <a:ext cx="53" cy="28"/>
                </a:xfrm>
                <a:custGeom>
                  <a:avLst/>
                  <a:gdLst>
                    <a:gd name="T0" fmla="*/ 27 w 53"/>
                    <a:gd name="T1" fmla="*/ 0 h 28"/>
                    <a:gd name="T2" fmla="*/ 52 w 53"/>
                    <a:gd name="T3" fmla="*/ 13 h 28"/>
                    <a:gd name="T4" fmla="*/ 26 w 53"/>
                    <a:gd name="T5" fmla="*/ 27 h 28"/>
                    <a:gd name="T6" fmla="*/ 0 w 53"/>
                    <a:gd name="T7" fmla="*/ 13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6" y="27"/>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08" name="Freeform 428"/>
                <p:cNvSpPr>
                  <a:spLocks/>
                </p:cNvSpPr>
                <p:nvPr/>
              </p:nvSpPr>
              <p:spPr bwMode="auto">
                <a:xfrm>
                  <a:off x="1550" y="2521"/>
                  <a:ext cx="53" cy="28"/>
                </a:xfrm>
                <a:custGeom>
                  <a:avLst/>
                  <a:gdLst>
                    <a:gd name="T0" fmla="*/ 27 w 53"/>
                    <a:gd name="T1" fmla="*/ 0 h 28"/>
                    <a:gd name="T2" fmla="*/ 52 w 53"/>
                    <a:gd name="T3" fmla="*/ 13 h 28"/>
                    <a:gd name="T4" fmla="*/ 25 w 53"/>
                    <a:gd name="T5" fmla="*/ 27 h 28"/>
                    <a:gd name="T6" fmla="*/ 0 w 53"/>
                    <a:gd name="T7" fmla="*/ 13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5" y="27"/>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09" name="Freeform 429"/>
                <p:cNvSpPr>
                  <a:spLocks/>
                </p:cNvSpPr>
                <p:nvPr/>
              </p:nvSpPr>
              <p:spPr bwMode="auto">
                <a:xfrm>
                  <a:off x="1590" y="2501"/>
                  <a:ext cx="51" cy="27"/>
                </a:xfrm>
                <a:custGeom>
                  <a:avLst/>
                  <a:gdLst>
                    <a:gd name="T0" fmla="*/ 27 w 51"/>
                    <a:gd name="T1" fmla="*/ 0 h 27"/>
                    <a:gd name="T2" fmla="*/ 50 w 51"/>
                    <a:gd name="T3" fmla="*/ 12 h 27"/>
                    <a:gd name="T4" fmla="*/ 23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3" y="26"/>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0" name="Freeform 430"/>
                <p:cNvSpPr>
                  <a:spLocks/>
                </p:cNvSpPr>
                <p:nvPr/>
              </p:nvSpPr>
              <p:spPr bwMode="auto">
                <a:xfrm>
                  <a:off x="1627" y="2487"/>
                  <a:ext cx="42" cy="22"/>
                </a:xfrm>
                <a:custGeom>
                  <a:avLst/>
                  <a:gdLst>
                    <a:gd name="T0" fmla="*/ 18 w 42"/>
                    <a:gd name="T1" fmla="*/ 0 h 22"/>
                    <a:gd name="T2" fmla="*/ 41 w 42"/>
                    <a:gd name="T3" fmla="*/ 11 h 22"/>
                    <a:gd name="T4" fmla="*/ 22 w 42"/>
                    <a:gd name="T5" fmla="*/ 21 h 22"/>
                    <a:gd name="T6" fmla="*/ 0 w 42"/>
                    <a:gd name="T7" fmla="*/ 10 h 22"/>
                    <a:gd name="T8" fmla="*/ 18 w 42"/>
                    <a:gd name="T9" fmla="*/ 0 h 22"/>
                  </a:gdLst>
                  <a:ahLst/>
                  <a:cxnLst>
                    <a:cxn ang="0">
                      <a:pos x="T0" y="T1"/>
                    </a:cxn>
                    <a:cxn ang="0">
                      <a:pos x="T2" y="T3"/>
                    </a:cxn>
                    <a:cxn ang="0">
                      <a:pos x="T4" y="T5"/>
                    </a:cxn>
                    <a:cxn ang="0">
                      <a:pos x="T6" y="T7"/>
                    </a:cxn>
                    <a:cxn ang="0">
                      <a:pos x="T8" y="T9"/>
                    </a:cxn>
                  </a:cxnLst>
                  <a:rect l="0" t="0" r="r" b="b"/>
                  <a:pathLst>
                    <a:path w="42" h="22">
                      <a:moveTo>
                        <a:pt x="18" y="0"/>
                      </a:moveTo>
                      <a:lnTo>
                        <a:pt x="41" y="11"/>
                      </a:lnTo>
                      <a:lnTo>
                        <a:pt x="22" y="21"/>
                      </a:lnTo>
                      <a:lnTo>
                        <a:pt x="0" y="10"/>
                      </a:lnTo>
                      <a:lnTo>
                        <a:pt x="1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1" name="Freeform 431"/>
                <p:cNvSpPr>
                  <a:spLocks/>
                </p:cNvSpPr>
                <p:nvPr/>
              </p:nvSpPr>
              <p:spPr bwMode="auto">
                <a:xfrm>
                  <a:off x="1472" y="2560"/>
                  <a:ext cx="55" cy="31"/>
                </a:xfrm>
                <a:custGeom>
                  <a:avLst/>
                  <a:gdLst>
                    <a:gd name="T0" fmla="*/ 27 w 55"/>
                    <a:gd name="T1" fmla="*/ 0 h 31"/>
                    <a:gd name="T2" fmla="*/ 54 w 55"/>
                    <a:gd name="T3" fmla="*/ 15 h 31"/>
                    <a:gd name="T4" fmla="*/ 27 w 55"/>
                    <a:gd name="T5" fmla="*/ 30 h 31"/>
                    <a:gd name="T6" fmla="*/ 0 w 55"/>
                    <a:gd name="T7" fmla="*/ 15 h 31"/>
                    <a:gd name="T8" fmla="*/ 27 w 55"/>
                    <a:gd name="T9" fmla="*/ 0 h 31"/>
                  </a:gdLst>
                  <a:ahLst/>
                  <a:cxnLst>
                    <a:cxn ang="0">
                      <a:pos x="T0" y="T1"/>
                    </a:cxn>
                    <a:cxn ang="0">
                      <a:pos x="T2" y="T3"/>
                    </a:cxn>
                    <a:cxn ang="0">
                      <a:pos x="T4" y="T5"/>
                    </a:cxn>
                    <a:cxn ang="0">
                      <a:pos x="T6" y="T7"/>
                    </a:cxn>
                    <a:cxn ang="0">
                      <a:pos x="T8" y="T9"/>
                    </a:cxn>
                  </a:cxnLst>
                  <a:rect l="0" t="0" r="r" b="b"/>
                  <a:pathLst>
                    <a:path w="55" h="31">
                      <a:moveTo>
                        <a:pt x="27" y="0"/>
                      </a:moveTo>
                      <a:lnTo>
                        <a:pt x="54" y="15"/>
                      </a:lnTo>
                      <a:lnTo>
                        <a:pt x="27" y="30"/>
                      </a:lnTo>
                      <a:lnTo>
                        <a:pt x="0" y="15"/>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2" name="Freeform 432"/>
                <p:cNvSpPr>
                  <a:spLocks/>
                </p:cNvSpPr>
                <p:nvPr/>
              </p:nvSpPr>
              <p:spPr bwMode="auto">
                <a:xfrm>
                  <a:off x="1438" y="2541"/>
                  <a:ext cx="55" cy="30"/>
                </a:xfrm>
                <a:custGeom>
                  <a:avLst/>
                  <a:gdLst>
                    <a:gd name="T0" fmla="*/ 29 w 55"/>
                    <a:gd name="T1" fmla="*/ 0 h 30"/>
                    <a:gd name="T2" fmla="*/ 54 w 55"/>
                    <a:gd name="T3" fmla="*/ 14 h 30"/>
                    <a:gd name="T4" fmla="*/ 26 w 55"/>
                    <a:gd name="T5" fmla="*/ 29 h 30"/>
                    <a:gd name="T6" fmla="*/ 0 w 55"/>
                    <a:gd name="T7" fmla="*/ 14 h 30"/>
                    <a:gd name="T8" fmla="*/ 29 w 55"/>
                    <a:gd name="T9" fmla="*/ 0 h 30"/>
                  </a:gdLst>
                  <a:ahLst/>
                  <a:cxnLst>
                    <a:cxn ang="0">
                      <a:pos x="T0" y="T1"/>
                    </a:cxn>
                    <a:cxn ang="0">
                      <a:pos x="T2" y="T3"/>
                    </a:cxn>
                    <a:cxn ang="0">
                      <a:pos x="T4" y="T5"/>
                    </a:cxn>
                    <a:cxn ang="0">
                      <a:pos x="T6" y="T7"/>
                    </a:cxn>
                    <a:cxn ang="0">
                      <a:pos x="T8" y="T9"/>
                    </a:cxn>
                  </a:cxnLst>
                  <a:rect l="0" t="0" r="r" b="b"/>
                  <a:pathLst>
                    <a:path w="55" h="30">
                      <a:moveTo>
                        <a:pt x="29" y="0"/>
                      </a:moveTo>
                      <a:lnTo>
                        <a:pt x="54" y="14"/>
                      </a:lnTo>
                      <a:lnTo>
                        <a:pt x="26" y="29"/>
                      </a:lnTo>
                      <a:lnTo>
                        <a:pt x="0" y="14"/>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3" name="Freeform 433"/>
                <p:cNvSpPr>
                  <a:spLocks/>
                </p:cNvSpPr>
                <p:nvPr/>
              </p:nvSpPr>
              <p:spPr bwMode="auto">
                <a:xfrm>
                  <a:off x="1481" y="2522"/>
                  <a:ext cx="53" cy="28"/>
                </a:xfrm>
                <a:custGeom>
                  <a:avLst/>
                  <a:gdLst>
                    <a:gd name="T0" fmla="*/ 27 w 53"/>
                    <a:gd name="T1" fmla="*/ 0 h 28"/>
                    <a:gd name="T2" fmla="*/ 52 w 53"/>
                    <a:gd name="T3" fmla="*/ 14 h 28"/>
                    <a:gd name="T4" fmla="*/ 24 w 53"/>
                    <a:gd name="T5" fmla="*/ 27 h 28"/>
                    <a:gd name="T6" fmla="*/ 0 w 53"/>
                    <a:gd name="T7" fmla="*/ 14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4"/>
                      </a:lnTo>
                      <a:lnTo>
                        <a:pt x="24" y="27"/>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4" name="Freeform 434"/>
                <p:cNvSpPr>
                  <a:spLocks/>
                </p:cNvSpPr>
                <p:nvPr/>
              </p:nvSpPr>
              <p:spPr bwMode="auto">
                <a:xfrm>
                  <a:off x="1520" y="2505"/>
                  <a:ext cx="53" cy="28"/>
                </a:xfrm>
                <a:custGeom>
                  <a:avLst/>
                  <a:gdLst>
                    <a:gd name="T0" fmla="*/ 27 w 53"/>
                    <a:gd name="T1" fmla="*/ 0 h 28"/>
                    <a:gd name="T2" fmla="*/ 52 w 53"/>
                    <a:gd name="T3" fmla="*/ 13 h 28"/>
                    <a:gd name="T4" fmla="*/ 25 w 53"/>
                    <a:gd name="T5" fmla="*/ 27 h 28"/>
                    <a:gd name="T6" fmla="*/ 0 w 53"/>
                    <a:gd name="T7" fmla="*/ 14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5" y="27"/>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5" name="Freeform 435"/>
                <p:cNvSpPr>
                  <a:spLocks/>
                </p:cNvSpPr>
                <p:nvPr/>
              </p:nvSpPr>
              <p:spPr bwMode="auto">
                <a:xfrm>
                  <a:off x="1560" y="2485"/>
                  <a:ext cx="51" cy="27"/>
                </a:xfrm>
                <a:custGeom>
                  <a:avLst/>
                  <a:gdLst>
                    <a:gd name="T0" fmla="*/ 27 w 51"/>
                    <a:gd name="T1" fmla="*/ 0 h 27"/>
                    <a:gd name="T2" fmla="*/ 50 w 51"/>
                    <a:gd name="T3" fmla="*/ 12 h 27"/>
                    <a:gd name="T4" fmla="*/ 24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4" y="26"/>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6" name="Freeform 436"/>
                <p:cNvSpPr>
                  <a:spLocks/>
                </p:cNvSpPr>
                <p:nvPr/>
              </p:nvSpPr>
              <p:spPr bwMode="auto">
                <a:xfrm>
                  <a:off x="1595" y="2471"/>
                  <a:ext cx="43" cy="22"/>
                </a:xfrm>
                <a:custGeom>
                  <a:avLst/>
                  <a:gdLst>
                    <a:gd name="T0" fmla="*/ 19 w 43"/>
                    <a:gd name="T1" fmla="*/ 0 h 22"/>
                    <a:gd name="T2" fmla="*/ 42 w 43"/>
                    <a:gd name="T3" fmla="*/ 11 h 22"/>
                    <a:gd name="T4" fmla="*/ 23 w 43"/>
                    <a:gd name="T5" fmla="*/ 21 h 22"/>
                    <a:gd name="T6" fmla="*/ 0 w 43"/>
                    <a:gd name="T7" fmla="*/ 9 h 22"/>
                    <a:gd name="T8" fmla="*/ 19 w 43"/>
                    <a:gd name="T9" fmla="*/ 0 h 22"/>
                  </a:gdLst>
                  <a:ahLst/>
                  <a:cxnLst>
                    <a:cxn ang="0">
                      <a:pos x="T0" y="T1"/>
                    </a:cxn>
                    <a:cxn ang="0">
                      <a:pos x="T2" y="T3"/>
                    </a:cxn>
                    <a:cxn ang="0">
                      <a:pos x="T4" y="T5"/>
                    </a:cxn>
                    <a:cxn ang="0">
                      <a:pos x="T6" y="T7"/>
                    </a:cxn>
                    <a:cxn ang="0">
                      <a:pos x="T8" y="T9"/>
                    </a:cxn>
                  </a:cxnLst>
                  <a:rect l="0" t="0" r="r" b="b"/>
                  <a:pathLst>
                    <a:path w="43" h="22">
                      <a:moveTo>
                        <a:pt x="19" y="0"/>
                      </a:moveTo>
                      <a:lnTo>
                        <a:pt x="42" y="11"/>
                      </a:lnTo>
                      <a:lnTo>
                        <a:pt x="23" y="21"/>
                      </a:lnTo>
                      <a:lnTo>
                        <a:pt x="0" y="9"/>
                      </a:lnTo>
                      <a:lnTo>
                        <a:pt x="1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7" name="Freeform 437"/>
                <p:cNvSpPr>
                  <a:spLocks/>
                </p:cNvSpPr>
                <p:nvPr/>
              </p:nvSpPr>
              <p:spPr bwMode="auto">
                <a:xfrm>
                  <a:off x="1449" y="2506"/>
                  <a:ext cx="53" cy="28"/>
                </a:xfrm>
                <a:custGeom>
                  <a:avLst/>
                  <a:gdLst>
                    <a:gd name="T0" fmla="*/ 27 w 53"/>
                    <a:gd name="T1" fmla="*/ 0 h 28"/>
                    <a:gd name="T2" fmla="*/ 52 w 53"/>
                    <a:gd name="T3" fmla="*/ 14 h 28"/>
                    <a:gd name="T4" fmla="*/ 25 w 53"/>
                    <a:gd name="T5" fmla="*/ 27 h 28"/>
                    <a:gd name="T6" fmla="*/ 0 w 53"/>
                    <a:gd name="T7" fmla="*/ 13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4"/>
                      </a:lnTo>
                      <a:lnTo>
                        <a:pt x="25" y="27"/>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8" name="Freeform 438"/>
                <p:cNvSpPr>
                  <a:spLocks/>
                </p:cNvSpPr>
                <p:nvPr/>
              </p:nvSpPr>
              <p:spPr bwMode="auto">
                <a:xfrm>
                  <a:off x="1490" y="2486"/>
                  <a:ext cx="52" cy="28"/>
                </a:xfrm>
                <a:custGeom>
                  <a:avLst/>
                  <a:gdLst>
                    <a:gd name="T0" fmla="*/ 27 w 52"/>
                    <a:gd name="T1" fmla="*/ 0 h 28"/>
                    <a:gd name="T2" fmla="*/ 51 w 52"/>
                    <a:gd name="T3" fmla="*/ 14 h 28"/>
                    <a:gd name="T4" fmla="*/ 24 w 52"/>
                    <a:gd name="T5" fmla="*/ 27 h 28"/>
                    <a:gd name="T6" fmla="*/ 0 w 52"/>
                    <a:gd name="T7" fmla="*/ 14 h 28"/>
                    <a:gd name="T8" fmla="*/ 27 w 52"/>
                    <a:gd name="T9" fmla="*/ 0 h 28"/>
                  </a:gdLst>
                  <a:ahLst/>
                  <a:cxnLst>
                    <a:cxn ang="0">
                      <a:pos x="T0" y="T1"/>
                    </a:cxn>
                    <a:cxn ang="0">
                      <a:pos x="T2" y="T3"/>
                    </a:cxn>
                    <a:cxn ang="0">
                      <a:pos x="T4" y="T5"/>
                    </a:cxn>
                    <a:cxn ang="0">
                      <a:pos x="T6" y="T7"/>
                    </a:cxn>
                    <a:cxn ang="0">
                      <a:pos x="T8" y="T9"/>
                    </a:cxn>
                  </a:cxnLst>
                  <a:rect l="0" t="0" r="r" b="b"/>
                  <a:pathLst>
                    <a:path w="52" h="28">
                      <a:moveTo>
                        <a:pt x="27" y="0"/>
                      </a:moveTo>
                      <a:lnTo>
                        <a:pt x="51" y="14"/>
                      </a:lnTo>
                      <a:lnTo>
                        <a:pt x="24" y="27"/>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19" name="Freeform 439"/>
                <p:cNvSpPr>
                  <a:spLocks/>
                </p:cNvSpPr>
                <p:nvPr/>
              </p:nvSpPr>
              <p:spPr bwMode="auto">
                <a:xfrm>
                  <a:off x="1529" y="2468"/>
                  <a:ext cx="51" cy="27"/>
                </a:xfrm>
                <a:custGeom>
                  <a:avLst/>
                  <a:gdLst>
                    <a:gd name="T0" fmla="*/ 27 w 51"/>
                    <a:gd name="T1" fmla="*/ 0 h 27"/>
                    <a:gd name="T2" fmla="*/ 50 w 51"/>
                    <a:gd name="T3" fmla="*/ 12 h 27"/>
                    <a:gd name="T4" fmla="*/ 24 w 51"/>
                    <a:gd name="T5" fmla="*/ 26 h 27"/>
                    <a:gd name="T6" fmla="*/ 0 w 51"/>
                    <a:gd name="T7" fmla="*/ 14 h 27"/>
                    <a:gd name="T8" fmla="*/ 27 w 51"/>
                    <a:gd name="T9" fmla="*/ 0 h 27"/>
                  </a:gdLst>
                  <a:ahLst/>
                  <a:cxnLst>
                    <a:cxn ang="0">
                      <a:pos x="T0" y="T1"/>
                    </a:cxn>
                    <a:cxn ang="0">
                      <a:pos x="T2" y="T3"/>
                    </a:cxn>
                    <a:cxn ang="0">
                      <a:pos x="T4" y="T5"/>
                    </a:cxn>
                    <a:cxn ang="0">
                      <a:pos x="T6" y="T7"/>
                    </a:cxn>
                    <a:cxn ang="0">
                      <a:pos x="T8" y="T9"/>
                    </a:cxn>
                  </a:cxnLst>
                  <a:rect l="0" t="0" r="r" b="b"/>
                  <a:pathLst>
                    <a:path w="51" h="27">
                      <a:moveTo>
                        <a:pt x="27" y="0"/>
                      </a:moveTo>
                      <a:lnTo>
                        <a:pt x="50" y="12"/>
                      </a:lnTo>
                      <a:lnTo>
                        <a:pt x="24" y="26"/>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0" name="Freeform 440"/>
                <p:cNvSpPr>
                  <a:spLocks/>
                </p:cNvSpPr>
                <p:nvPr/>
              </p:nvSpPr>
              <p:spPr bwMode="auto">
                <a:xfrm>
                  <a:off x="1566" y="2457"/>
                  <a:ext cx="42" cy="19"/>
                </a:xfrm>
                <a:custGeom>
                  <a:avLst/>
                  <a:gdLst>
                    <a:gd name="T0" fmla="*/ 19 w 42"/>
                    <a:gd name="T1" fmla="*/ 0 h 19"/>
                    <a:gd name="T2" fmla="*/ 41 w 42"/>
                    <a:gd name="T3" fmla="*/ 10 h 19"/>
                    <a:gd name="T4" fmla="*/ 22 w 42"/>
                    <a:gd name="T5" fmla="*/ 18 h 19"/>
                    <a:gd name="T6" fmla="*/ 0 w 42"/>
                    <a:gd name="T7" fmla="*/ 7 h 19"/>
                    <a:gd name="T8" fmla="*/ 19 w 42"/>
                    <a:gd name="T9" fmla="*/ 0 h 19"/>
                  </a:gdLst>
                  <a:ahLst/>
                  <a:cxnLst>
                    <a:cxn ang="0">
                      <a:pos x="T0" y="T1"/>
                    </a:cxn>
                    <a:cxn ang="0">
                      <a:pos x="T2" y="T3"/>
                    </a:cxn>
                    <a:cxn ang="0">
                      <a:pos x="T4" y="T5"/>
                    </a:cxn>
                    <a:cxn ang="0">
                      <a:pos x="T6" y="T7"/>
                    </a:cxn>
                    <a:cxn ang="0">
                      <a:pos x="T8" y="T9"/>
                    </a:cxn>
                  </a:cxnLst>
                  <a:rect l="0" t="0" r="r" b="b"/>
                  <a:pathLst>
                    <a:path w="42" h="19">
                      <a:moveTo>
                        <a:pt x="19" y="0"/>
                      </a:moveTo>
                      <a:lnTo>
                        <a:pt x="41" y="10"/>
                      </a:lnTo>
                      <a:lnTo>
                        <a:pt x="22" y="18"/>
                      </a:lnTo>
                      <a:lnTo>
                        <a:pt x="0" y="7"/>
                      </a:lnTo>
                      <a:lnTo>
                        <a:pt x="1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1" name="Freeform 441"/>
                <p:cNvSpPr>
                  <a:spLocks/>
                </p:cNvSpPr>
                <p:nvPr/>
              </p:nvSpPr>
              <p:spPr bwMode="auto">
                <a:xfrm>
                  <a:off x="1409" y="2524"/>
                  <a:ext cx="54" cy="29"/>
                </a:xfrm>
                <a:custGeom>
                  <a:avLst/>
                  <a:gdLst>
                    <a:gd name="T0" fmla="*/ 27 w 54"/>
                    <a:gd name="T1" fmla="*/ 0 h 29"/>
                    <a:gd name="T2" fmla="*/ 53 w 54"/>
                    <a:gd name="T3" fmla="*/ 14 h 29"/>
                    <a:gd name="T4" fmla="*/ 26 w 54"/>
                    <a:gd name="T5" fmla="*/ 28 h 29"/>
                    <a:gd name="T6" fmla="*/ 0 w 54"/>
                    <a:gd name="T7" fmla="*/ 13 h 29"/>
                    <a:gd name="T8" fmla="*/ 27 w 54"/>
                    <a:gd name="T9" fmla="*/ 0 h 29"/>
                  </a:gdLst>
                  <a:ahLst/>
                  <a:cxnLst>
                    <a:cxn ang="0">
                      <a:pos x="T0" y="T1"/>
                    </a:cxn>
                    <a:cxn ang="0">
                      <a:pos x="T2" y="T3"/>
                    </a:cxn>
                    <a:cxn ang="0">
                      <a:pos x="T4" y="T5"/>
                    </a:cxn>
                    <a:cxn ang="0">
                      <a:pos x="T6" y="T7"/>
                    </a:cxn>
                    <a:cxn ang="0">
                      <a:pos x="T8" y="T9"/>
                    </a:cxn>
                  </a:cxnLst>
                  <a:rect l="0" t="0" r="r" b="b"/>
                  <a:pathLst>
                    <a:path w="54" h="29">
                      <a:moveTo>
                        <a:pt x="27" y="0"/>
                      </a:moveTo>
                      <a:lnTo>
                        <a:pt x="53" y="14"/>
                      </a:lnTo>
                      <a:lnTo>
                        <a:pt x="26" y="28"/>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2" name="Freeform 442"/>
                <p:cNvSpPr>
                  <a:spLocks/>
                </p:cNvSpPr>
                <p:nvPr/>
              </p:nvSpPr>
              <p:spPr bwMode="auto">
                <a:xfrm>
                  <a:off x="1379" y="2506"/>
                  <a:ext cx="51" cy="29"/>
                </a:xfrm>
                <a:custGeom>
                  <a:avLst/>
                  <a:gdLst>
                    <a:gd name="T0" fmla="*/ 27 w 51"/>
                    <a:gd name="T1" fmla="*/ 0 h 29"/>
                    <a:gd name="T2" fmla="*/ 50 w 51"/>
                    <a:gd name="T3" fmla="*/ 14 h 29"/>
                    <a:gd name="T4" fmla="*/ 24 w 51"/>
                    <a:gd name="T5" fmla="*/ 28 h 29"/>
                    <a:gd name="T6" fmla="*/ 0 w 51"/>
                    <a:gd name="T7" fmla="*/ 14 h 29"/>
                    <a:gd name="T8" fmla="*/ 27 w 51"/>
                    <a:gd name="T9" fmla="*/ 0 h 29"/>
                  </a:gdLst>
                  <a:ahLst/>
                  <a:cxnLst>
                    <a:cxn ang="0">
                      <a:pos x="T0" y="T1"/>
                    </a:cxn>
                    <a:cxn ang="0">
                      <a:pos x="T2" y="T3"/>
                    </a:cxn>
                    <a:cxn ang="0">
                      <a:pos x="T4" y="T5"/>
                    </a:cxn>
                    <a:cxn ang="0">
                      <a:pos x="T6" y="T7"/>
                    </a:cxn>
                    <a:cxn ang="0">
                      <a:pos x="T8" y="T9"/>
                    </a:cxn>
                  </a:cxnLst>
                  <a:rect l="0" t="0" r="r" b="b"/>
                  <a:pathLst>
                    <a:path w="51" h="29">
                      <a:moveTo>
                        <a:pt x="27" y="0"/>
                      </a:moveTo>
                      <a:lnTo>
                        <a:pt x="50" y="14"/>
                      </a:lnTo>
                      <a:lnTo>
                        <a:pt x="24" y="28"/>
                      </a:lnTo>
                      <a:lnTo>
                        <a:pt x="0" y="14"/>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3" name="Freeform 443"/>
                <p:cNvSpPr>
                  <a:spLocks/>
                </p:cNvSpPr>
                <p:nvPr/>
              </p:nvSpPr>
              <p:spPr bwMode="auto">
                <a:xfrm>
                  <a:off x="1418" y="2487"/>
                  <a:ext cx="53" cy="28"/>
                </a:xfrm>
                <a:custGeom>
                  <a:avLst/>
                  <a:gdLst>
                    <a:gd name="T0" fmla="*/ 27 w 53"/>
                    <a:gd name="T1" fmla="*/ 0 h 28"/>
                    <a:gd name="T2" fmla="*/ 52 w 53"/>
                    <a:gd name="T3" fmla="*/ 13 h 28"/>
                    <a:gd name="T4" fmla="*/ 24 w 53"/>
                    <a:gd name="T5" fmla="*/ 27 h 28"/>
                    <a:gd name="T6" fmla="*/ 0 w 53"/>
                    <a:gd name="T7" fmla="*/ 13 h 28"/>
                    <a:gd name="T8" fmla="*/ 27 w 53"/>
                    <a:gd name="T9" fmla="*/ 0 h 28"/>
                  </a:gdLst>
                  <a:ahLst/>
                  <a:cxnLst>
                    <a:cxn ang="0">
                      <a:pos x="T0" y="T1"/>
                    </a:cxn>
                    <a:cxn ang="0">
                      <a:pos x="T2" y="T3"/>
                    </a:cxn>
                    <a:cxn ang="0">
                      <a:pos x="T4" y="T5"/>
                    </a:cxn>
                    <a:cxn ang="0">
                      <a:pos x="T6" y="T7"/>
                    </a:cxn>
                    <a:cxn ang="0">
                      <a:pos x="T8" y="T9"/>
                    </a:cxn>
                  </a:cxnLst>
                  <a:rect l="0" t="0" r="r" b="b"/>
                  <a:pathLst>
                    <a:path w="53" h="28">
                      <a:moveTo>
                        <a:pt x="27" y="0"/>
                      </a:moveTo>
                      <a:lnTo>
                        <a:pt x="52" y="13"/>
                      </a:lnTo>
                      <a:lnTo>
                        <a:pt x="24" y="27"/>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4" name="Freeform 444"/>
                <p:cNvSpPr>
                  <a:spLocks/>
                </p:cNvSpPr>
                <p:nvPr/>
              </p:nvSpPr>
              <p:spPr bwMode="auto">
                <a:xfrm>
                  <a:off x="1458" y="2469"/>
                  <a:ext cx="53" cy="27"/>
                </a:xfrm>
                <a:custGeom>
                  <a:avLst/>
                  <a:gdLst>
                    <a:gd name="T0" fmla="*/ 27 w 53"/>
                    <a:gd name="T1" fmla="*/ 0 h 27"/>
                    <a:gd name="T2" fmla="*/ 52 w 53"/>
                    <a:gd name="T3" fmla="*/ 13 h 27"/>
                    <a:gd name="T4" fmla="*/ 25 w 53"/>
                    <a:gd name="T5" fmla="*/ 26 h 27"/>
                    <a:gd name="T6" fmla="*/ 0 w 53"/>
                    <a:gd name="T7" fmla="*/ 13 h 27"/>
                    <a:gd name="T8" fmla="*/ 27 w 53"/>
                    <a:gd name="T9" fmla="*/ 0 h 27"/>
                  </a:gdLst>
                  <a:ahLst/>
                  <a:cxnLst>
                    <a:cxn ang="0">
                      <a:pos x="T0" y="T1"/>
                    </a:cxn>
                    <a:cxn ang="0">
                      <a:pos x="T2" y="T3"/>
                    </a:cxn>
                    <a:cxn ang="0">
                      <a:pos x="T4" y="T5"/>
                    </a:cxn>
                    <a:cxn ang="0">
                      <a:pos x="T6" y="T7"/>
                    </a:cxn>
                    <a:cxn ang="0">
                      <a:pos x="T8" y="T9"/>
                    </a:cxn>
                  </a:cxnLst>
                  <a:rect l="0" t="0" r="r" b="b"/>
                  <a:pathLst>
                    <a:path w="53" h="27">
                      <a:moveTo>
                        <a:pt x="27" y="0"/>
                      </a:moveTo>
                      <a:lnTo>
                        <a:pt x="52" y="13"/>
                      </a:lnTo>
                      <a:lnTo>
                        <a:pt x="25" y="26"/>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5" name="Freeform 445"/>
                <p:cNvSpPr>
                  <a:spLocks/>
                </p:cNvSpPr>
                <p:nvPr/>
              </p:nvSpPr>
              <p:spPr bwMode="auto">
                <a:xfrm>
                  <a:off x="1497" y="2452"/>
                  <a:ext cx="52" cy="26"/>
                </a:xfrm>
                <a:custGeom>
                  <a:avLst/>
                  <a:gdLst>
                    <a:gd name="T0" fmla="*/ 28 w 52"/>
                    <a:gd name="T1" fmla="*/ 0 h 26"/>
                    <a:gd name="T2" fmla="*/ 51 w 52"/>
                    <a:gd name="T3" fmla="*/ 11 h 26"/>
                    <a:gd name="T4" fmla="*/ 24 w 52"/>
                    <a:gd name="T5" fmla="*/ 25 h 26"/>
                    <a:gd name="T6" fmla="*/ 0 w 52"/>
                    <a:gd name="T7" fmla="*/ 13 h 26"/>
                    <a:gd name="T8" fmla="*/ 28 w 52"/>
                    <a:gd name="T9" fmla="*/ 0 h 26"/>
                  </a:gdLst>
                  <a:ahLst/>
                  <a:cxnLst>
                    <a:cxn ang="0">
                      <a:pos x="T0" y="T1"/>
                    </a:cxn>
                    <a:cxn ang="0">
                      <a:pos x="T2" y="T3"/>
                    </a:cxn>
                    <a:cxn ang="0">
                      <a:pos x="T4" y="T5"/>
                    </a:cxn>
                    <a:cxn ang="0">
                      <a:pos x="T6" y="T7"/>
                    </a:cxn>
                    <a:cxn ang="0">
                      <a:pos x="T8" y="T9"/>
                    </a:cxn>
                  </a:cxnLst>
                  <a:rect l="0" t="0" r="r" b="b"/>
                  <a:pathLst>
                    <a:path w="52" h="26">
                      <a:moveTo>
                        <a:pt x="28" y="0"/>
                      </a:moveTo>
                      <a:lnTo>
                        <a:pt x="51" y="11"/>
                      </a:lnTo>
                      <a:lnTo>
                        <a:pt x="24" y="25"/>
                      </a:lnTo>
                      <a:lnTo>
                        <a:pt x="0" y="13"/>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6" name="Freeform 446"/>
                <p:cNvSpPr>
                  <a:spLocks/>
                </p:cNvSpPr>
                <p:nvPr/>
              </p:nvSpPr>
              <p:spPr bwMode="auto">
                <a:xfrm>
                  <a:off x="1536" y="2440"/>
                  <a:ext cx="41" cy="20"/>
                </a:xfrm>
                <a:custGeom>
                  <a:avLst/>
                  <a:gdLst>
                    <a:gd name="T0" fmla="*/ 18 w 41"/>
                    <a:gd name="T1" fmla="*/ 0 h 20"/>
                    <a:gd name="T2" fmla="*/ 40 w 41"/>
                    <a:gd name="T3" fmla="*/ 10 h 20"/>
                    <a:gd name="T4" fmla="*/ 21 w 41"/>
                    <a:gd name="T5" fmla="*/ 19 h 20"/>
                    <a:gd name="T6" fmla="*/ 0 w 41"/>
                    <a:gd name="T7" fmla="*/ 8 h 20"/>
                    <a:gd name="T8" fmla="*/ 18 w 41"/>
                    <a:gd name="T9" fmla="*/ 0 h 20"/>
                  </a:gdLst>
                  <a:ahLst/>
                  <a:cxnLst>
                    <a:cxn ang="0">
                      <a:pos x="T0" y="T1"/>
                    </a:cxn>
                    <a:cxn ang="0">
                      <a:pos x="T2" y="T3"/>
                    </a:cxn>
                    <a:cxn ang="0">
                      <a:pos x="T4" y="T5"/>
                    </a:cxn>
                    <a:cxn ang="0">
                      <a:pos x="T6" y="T7"/>
                    </a:cxn>
                    <a:cxn ang="0">
                      <a:pos x="T8" y="T9"/>
                    </a:cxn>
                  </a:cxnLst>
                  <a:rect l="0" t="0" r="r" b="b"/>
                  <a:pathLst>
                    <a:path w="41" h="20">
                      <a:moveTo>
                        <a:pt x="18" y="0"/>
                      </a:moveTo>
                      <a:lnTo>
                        <a:pt x="40" y="10"/>
                      </a:lnTo>
                      <a:lnTo>
                        <a:pt x="21" y="19"/>
                      </a:lnTo>
                      <a:lnTo>
                        <a:pt x="0" y="8"/>
                      </a:lnTo>
                      <a:lnTo>
                        <a:pt x="1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7" name="Freeform 447"/>
                <p:cNvSpPr>
                  <a:spLocks/>
                </p:cNvSpPr>
                <p:nvPr/>
              </p:nvSpPr>
              <p:spPr bwMode="auto">
                <a:xfrm>
                  <a:off x="1388" y="2472"/>
                  <a:ext cx="51" cy="26"/>
                </a:xfrm>
                <a:custGeom>
                  <a:avLst/>
                  <a:gdLst>
                    <a:gd name="T0" fmla="*/ 28 w 51"/>
                    <a:gd name="T1" fmla="*/ 0 h 26"/>
                    <a:gd name="T2" fmla="*/ 50 w 51"/>
                    <a:gd name="T3" fmla="*/ 12 h 26"/>
                    <a:gd name="T4" fmla="*/ 24 w 51"/>
                    <a:gd name="T5" fmla="*/ 25 h 26"/>
                    <a:gd name="T6" fmla="*/ 0 w 51"/>
                    <a:gd name="T7" fmla="*/ 12 h 26"/>
                    <a:gd name="T8" fmla="*/ 28 w 51"/>
                    <a:gd name="T9" fmla="*/ 0 h 26"/>
                  </a:gdLst>
                  <a:ahLst/>
                  <a:cxnLst>
                    <a:cxn ang="0">
                      <a:pos x="T0" y="T1"/>
                    </a:cxn>
                    <a:cxn ang="0">
                      <a:pos x="T2" y="T3"/>
                    </a:cxn>
                    <a:cxn ang="0">
                      <a:pos x="T4" y="T5"/>
                    </a:cxn>
                    <a:cxn ang="0">
                      <a:pos x="T6" y="T7"/>
                    </a:cxn>
                    <a:cxn ang="0">
                      <a:pos x="T8" y="T9"/>
                    </a:cxn>
                  </a:cxnLst>
                  <a:rect l="0" t="0" r="r" b="b"/>
                  <a:pathLst>
                    <a:path w="51" h="26">
                      <a:moveTo>
                        <a:pt x="28" y="0"/>
                      </a:moveTo>
                      <a:lnTo>
                        <a:pt x="50" y="12"/>
                      </a:lnTo>
                      <a:lnTo>
                        <a:pt x="24" y="25"/>
                      </a:lnTo>
                      <a:lnTo>
                        <a:pt x="0" y="12"/>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8" name="Freeform 448"/>
                <p:cNvSpPr>
                  <a:spLocks/>
                </p:cNvSpPr>
                <p:nvPr/>
              </p:nvSpPr>
              <p:spPr bwMode="auto">
                <a:xfrm>
                  <a:off x="1429" y="2454"/>
                  <a:ext cx="50" cy="26"/>
                </a:xfrm>
                <a:custGeom>
                  <a:avLst/>
                  <a:gdLst>
                    <a:gd name="T0" fmla="*/ 27 w 50"/>
                    <a:gd name="T1" fmla="*/ 0 h 26"/>
                    <a:gd name="T2" fmla="*/ 49 w 50"/>
                    <a:gd name="T3" fmla="*/ 12 h 26"/>
                    <a:gd name="T4" fmla="*/ 22 w 50"/>
                    <a:gd name="T5" fmla="*/ 25 h 26"/>
                    <a:gd name="T6" fmla="*/ 0 w 50"/>
                    <a:gd name="T7" fmla="*/ 13 h 26"/>
                    <a:gd name="T8" fmla="*/ 27 w 50"/>
                    <a:gd name="T9" fmla="*/ 0 h 26"/>
                  </a:gdLst>
                  <a:ahLst/>
                  <a:cxnLst>
                    <a:cxn ang="0">
                      <a:pos x="T0" y="T1"/>
                    </a:cxn>
                    <a:cxn ang="0">
                      <a:pos x="T2" y="T3"/>
                    </a:cxn>
                    <a:cxn ang="0">
                      <a:pos x="T4" y="T5"/>
                    </a:cxn>
                    <a:cxn ang="0">
                      <a:pos x="T6" y="T7"/>
                    </a:cxn>
                    <a:cxn ang="0">
                      <a:pos x="T8" y="T9"/>
                    </a:cxn>
                  </a:cxnLst>
                  <a:rect l="0" t="0" r="r" b="b"/>
                  <a:pathLst>
                    <a:path w="50" h="26">
                      <a:moveTo>
                        <a:pt x="27" y="0"/>
                      </a:moveTo>
                      <a:lnTo>
                        <a:pt x="49" y="12"/>
                      </a:lnTo>
                      <a:lnTo>
                        <a:pt x="22" y="25"/>
                      </a:lnTo>
                      <a:lnTo>
                        <a:pt x="0" y="13"/>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29" name="Freeform 449"/>
                <p:cNvSpPr>
                  <a:spLocks/>
                </p:cNvSpPr>
                <p:nvPr/>
              </p:nvSpPr>
              <p:spPr bwMode="auto">
                <a:xfrm>
                  <a:off x="1467" y="2436"/>
                  <a:ext cx="52" cy="26"/>
                </a:xfrm>
                <a:custGeom>
                  <a:avLst/>
                  <a:gdLst>
                    <a:gd name="T0" fmla="*/ 28 w 52"/>
                    <a:gd name="T1" fmla="*/ 0 h 26"/>
                    <a:gd name="T2" fmla="*/ 51 w 52"/>
                    <a:gd name="T3" fmla="*/ 12 h 26"/>
                    <a:gd name="T4" fmla="*/ 24 w 52"/>
                    <a:gd name="T5" fmla="*/ 25 h 26"/>
                    <a:gd name="T6" fmla="*/ 0 w 52"/>
                    <a:gd name="T7" fmla="*/ 13 h 26"/>
                    <a:gd name="T8" fmla="*/ 28 w 52"/>
                    <a:gd name="T9" fmla="*/ 0 h 26"/>
                  </a:gdLst>
                  <a:ahLst/>
                  <a:cxnLst>
                    <a:cxn ang="0">
                      <a:pos x="T0" y="T1"/>
                    </a:cxn>
                    <a:cxn ang="0">
                      <a:pos x="T2" y="T3"/>
                    </a:cxn>
                    <a:cxn ang="0">
                      <a:pos x="T4" y="T5"/>
                    </a:cxn>
                    <a:cxn ang="0">
                      <a:pos x="T6" y="T7"/>
                    </a:cxn>
                    <a:cxn ang="0">
                      <a:pos x="T8" y="T9"/>
                    </a:cxn>
                  </a:cxnLst>
                  <a:rect l="0" t="0" r="r" b="b"/>
                  <a:pathLst>
                    <a:path w="52" h="26">
                      <a:moveTo>
                        <a:pt x="28" y="0"/>
                      </a:moveTo>
                      <a:lnTo>
                        <a:pt x="51" y="12"/>
                      </a:lnTo>
                      <a:lnTo>
                        <a:pt x="24" y="25"/>
                      </a:lnTo>
                      <a:lnTo>
                        <a:pt x="0" y="13"/>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0" name="Freeform 450"/>
                <p:cNvSpPr>
                  <a:spLocks/>
                </p:cNvSpPr>
                <p:nvPr/>
              </p:nvSpPr>
              <p:spPr bwMode="auto">
                <a:xfrm>
                  <a:off x="1505" y="2424"/>
                  <a:ext cx="41" cy="21"/>
                </a:xfrm>
                <a:custGeom>
                  <a:avLst/>
                  <a:gdLst>
                    <a:gd name="T0" fmla="*/ 18 w 41"/>
                    <a:gd name="T1" fmla="*/ 0 h 21"/>
                    <a:gd name="T2" fmla="*/ 40 w 41"/>
                    <a:gd name="T3" fmla="*/ 12 h 21"/>
                    <a:gd name="T4" fmla="*/ 23 w 41"/>
                    <a:gd name="T5" fmla="*/ 20 h 21"/>
                    <a:gd name="T6" fmla="*/ 0 w 41"/>
                    <a:gd name="T7" fmla="*/ 8 h 21"/>
                    <a:gd name="T8" fmla="*/ 18 w 41"/>
                    <a:gd name="T9" fmla="*/ 0 h 21"/>
                  </a:gdLst>
                  <a:ahLst/>
                  <a:cxnLst>
                    <a:cxn ang="0">
                      <a:pos x="T0" y="T1"/>
                    </a:cxn>
                    <a:cxn ang="0">
                      <a:pos x="T2" y="T3"/>
                    </a:cxn>
                    <a:cxn ang="0">
                      <a:pos x="T4" y="T5"/>
                    </a:cxn>
                    <a:cxn ang="0">
                      <a:pos x="T6" y="T7"/>
                    </a:cxn>
                    <a:cxn ang="0">
                      <a:pos x="T8" y="T9"/>
                    </a:cxn>
                  </a:cxnLst>
                  <a:rect l="0" t="0" r="r" b="b"/>
                  <a:pathLst>
                    <a:path w="41" h="21">
                      <a:moveTo>
                        <a:pt x="18" y="0"/>
                      </a:moveTo>
                      <a:lnTo>
                        <a:pt x="40" y="12"/>
                      </a:lnTo>
                      <a:lnTo>
                        <a:pt x="23" y="20"/>
                      </a:lnTo>
                      <a:lnTo>
                        <a:pt x="0" y="8"/>
                      </a:lnTo>
                      <a:lnTo>
                        <a:pt x="1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1" name="Freeform 451"/>
                <p:cNvSpPr>
                  <a:spLocks/>
                </p:cNvSpPr>
                <p:nvPr/>
              </p:nvSpPr>
              <p:spPr bwMode="auto">
                <a:xfrm>
                  <a:off x="1347" y="2490"/>
                  <a:ext cx="53" cy="27"/>
                </a:xfrm>
                <a:custGeom>
                  <a:avLst/>
                  <a:gdLst>
                    <a:gd name="T0" fmla="*/ 29 w 53"/>
                    <a:gd name="T1" fmla="*/ 0 h 27"/>
                    <a:gd name="T2" fmla="*/ 52 w 53"/>
                    <a:gd name="T3" fmla="*/ 14 h 27"/>
                    <a:gd name="T4" fmla="*/ 24 w 53"/>
                    <a:gd name="T5" fmla="*/ 26 h 27"/>
                    <a:gd name="T6" fmla="*/ 0 w 53"/>
                    <a:gd name="T7" fmla="*/ 13 h 27"/>
                    <a:gd name="T8" fmla="*/ 29 w 53"/>
                    <a:gd name="T9" fmla="*/ 0 h 27"/>
                  </a:gdLst>
                  <a:ahLst/>
                  <a:cxnLst>
                    <a:cxn ang="0">
                      <a:pos x="T0" y="T1"/>
                    </a:cxn>
                    <a:cxn ang="0">
                      <a:pos x="T2" y="T3"/>
                    </a:cxn>
                    <a:cxn ang="0">
                      <a:pos x="T4" y="T5"/>
                    </a:cxn>
                    <a:cxn ang="0">
                      <a:pos x="T6" y="T7"/>
                    </a:cxn>
                    <a:cxn ang="0">
                      <a:pos x="T8" y="T9"/>
                    </a:cxn>
                  </a:cxnLst>
                  <a:rect l="0" t="0" r="r" b="b"/>
                  <a:pathLst>
                    <a:path w="53" h="27">
                      <a:moveTo>
                        <a:pt x="29" y="0"/>
                      </a:moveTo>
                      <a:lnTo>
                        <a:pt x="52" y="14"/>
                      </a:lnTo>
                      <a:lnTo>
                        <a:pt x="24" y="26"/>
                      </a:lnTo>
                      <a:lnTo>
                        <a:pt x="0" y="13"/>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2" name="Freeform 452"/>
                <p:cNvSpPr>
                  <a:spLocks/>
                </p:cNvSpPr>
                <p:nvPr/>
              </p:nvSpPr>
              <p:spPr bwMode="auto">
                <a:xfrm>
                  <a:off x="1316" y="2472"/>
                  <a:ext cx="53" cy="27"/>
                </a:xfrm>
                <a:custGeom>
                  <a:avLst/>
                  <a:gdLst>
                    <a:gd name="T0" fmla="*/ 30 w 53"/>
                    <a:gd name="T1" fmla="*/ 0 h 27"/>
                    <a:gd name="T2" fmla="*/ 52 w 53"/>
                    <a:gd name="T3" fmla="*/ 12 h 27"/>
                    <a:gd name="T4" fmla="*/ 25 w 53"/>
                    <a:gd name="T5" fmla="*/ 26 h 27"/>
                    <a:gd name="T6" fmla="*/ 0 w 53"/>
                    <a:gd name="T7" fmla="*/ 12 h 27"/>
                    <a:gd name="T8" fmla="*/ 30 w 53"/>
                    <a:gd name="T9" fmla="*/ 0 h 27"/>
                  </a:gdLst>
                  <a:ahLst/>
                  <a:cxnLst>
                    <a:cxn ang="0">
                      <a:pos x="T0" y="T1"/>
                    </a:cxn>
                    <a:cxn ang="0">
                      <a:pos x="T2" y="T3"/>
                    </a:cxn>
                    <a:cxn ang="0">
                      <a:pos x="T4" y="T5"/>
                    </a:cxn>
                    <a:cxn ang="0">
                      <a:pos x="T6" y="T7"/>
                    </a:cxn>
                    <a:cxn ang="0">
                      <a:pos x="T8" y="T9"/>
                    </a:cxn>
                  </a:cxnLst>
                  <a:rect l="0" t="0" r="r" b="b"/>
                  <a:pathLst>
                    <a:path w="53" h="27">
                      <a:moveTo>
                        <a:pt x="30" y="0"/>
                      </a:moveTo>
                      <a:lnTo>
                        <a:pt x="52" y="12"/>
                      </a:lnTo>
                      <a:lnTo>
                        <a:pt x="25" y="26"/>
                      </a:lnTo>
                      <a:lnTo>
                        <a:pt x="0" y="12"/>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3" name="Freeform 453"/>
                <p:cNvSpPr>
                  <a:spLocks/>
                </p:cNvSpPr>
                <p:nvPr/>
              </p:nvSpPr>
              <p:spPr bwMode="auto">
                <a:xfrm>
                  <a:off x="1357" y="2455"/>
                  <a:ext cx="53" cy="25"/>
                </a:xfrm>
                <a:custGeom>
                  <a:avLst/>
                  <a:gdLst>
                    <a:gd name="T0" fmla="*/ 28 w 53"/>
                    <a:gd name="T1" fmla="*/ 0 h 25"/>
                    <a:gd name="T2" fmla="*/ 52 w 53"/>
                    <a:gd name="T3" fmla="*/ 12 h 25"/>
                    <a:gd name="T4" fmla="*/ 24 w 53"/>
                    <a:gd name="T5" fmla="*/ 24 h 25"/>
                    <a:gd name="T6" fmla="*/ 0 w 53"/>
                    <a:gd name="T7" fmla="*/ 11 h 25"/>
                    <a:gd name="T8" fmla="*/ 28 w 53"/>
                    <a:gd name="T9" fmla="*/ 0 h 25"/>
                  </a:gdLst>
                  <a:ahLst/>
                  <a:cxnLst>
                    <a:cxn ang="0">
                      <a:pos x="T0" y="T1"/>
                    </a:cxn>
                    <a:cxn ang="0">
                      <a:pos x="T2" y="T3"/>
                    </a:cxn>
                    <a:cxn ang="0">
                      <a:pos x="T4" y="T5"/>
                    </a:cxn>
                    <a:cxn ang="0">
                      <a:pos x="T6" y="T7"/>
                    </a:cxn>
                    <a:cxn ang="0">
                      <a:pos x="T8" y="T9"/>
                    </a:cxn>
                  </a:cxnLst>
                  <a:rect l="0" t="0" r="r" b="b"/>
                  <a:pathLst>
                    <a:path w="53" h="25">
                      <a:moveTo>
                        <a:pt x="28" y="0"/>
                      </a:moveTo>
                      <a:lnTo>
                        <a:pt x="52" y="12"/>
                      </a:lnTo>
                      <a:lnTo>
                        <a:pt x="24" y="24"/>
                      </a:lnTo>
                      <a:lnTo>
                        <a:pt x="0" y="11"/>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4" name="Freeform 454"/>
                <p:cNvSpPr>
                  <a:spLocks/>
                </p:cNvSpPr>
                <p:nvPr/>
              </p:nvSpPr>
              <p:spPr bwMode="auto">
                <a:xfrm>
                  <a:off x="1396" y="2437"/>
                  <a:ext cx="53" cy="26"/>
                </a:xfrm>
                <a:custGeom>
                  <a:avLst/>
                  <a:gdLst>
                    <a:gd name="T0" fmla="*/ 29 w 53"/>
                    <a:gd name="T1" fmla="*/ 0 h 26"/>
                    <a:gd name="T2" fmla="*/ 52 w 53"/>
                    <a:gd name="T3" fmla="*/ 13 h 26"/>
                    <a:gd name="T4" fmla="*/ 25 w 53"/>
                    <a:gd name="T5" fmla="*/ 25 h 26"/>
                    <a:gd name="T6" fmla="*/ 0 w 53"/>
                    <a:gd name="T7" fmla="*/ 12 h 26"/>
                    <a:gd name="T8" fmla="*/ 29 w 53"/>
                    <a:gd name="T9" fmla="*/ 0 h 26"/>
                  </a:gdLst>
                  <a:ahLst/>
                  <a:cxnLst>
                    <a:cxn ang="0">
                      <a:pos x="T0" y="T1"/>
                    </a:cxn>
                    <a:cxn ang="0">
                      <a:pos x="T2" y="T3"/>
                    </a:cxn>
                    <a:cxn ang="0">
                      <a:pos x="T4" y="T5"/>
                    </a:cxn>
                    <a:cxn ang="0">
                      <a:pos x="T6" y="T7"/>
                    </a:cxn>
                    <a:cxn ang="0">
                      <a:pos x="T8" y="T9"/>
                    </a:cxn>
                  </a:cxnLst>
                  <a:rect l="0" t="0" r="r" b="b"/>
                  <a:pathLst>
                    <a:path w="53" h="26">
                      <a:moveTo>
                        <a:pt x="29" y="0"/>
                      </a:moveTo>
                      <a:lnTo>
                        <a:pt x="52" y="13"/>
                      </a:lnTo>
                      <a:lnTo>
                        <a:pt x="25" y="25"/>
                      </a:lnTo>
                      <a:lnTo>
                        <a:pt x="0" y="12"/>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5" name="Freeform 455"/>
                <p:cNvSpPr>
                  <a:spLocks/>
                </p:cNvSpPr>
                <p:nvPr/>
              </p:nvSpPr>
              <p:spPr bwMode="auto">
                <a:xfrm>
                  <a:off x="1436" y="2420"/>
                  <a:ext cx="54" cy="25"/>
                </a:xfrm>
                <a:custGeom>
                  <a:avLst/>
                  <a:gdLst>
                    <a:gd name="T0" fmla="*/ 28 w 54"/>
                    <a:gd name="T1" fmla="*/ 0 h 25"/>
                    <a:gd name="T2" fmla="*/ 53 w 54"/>
                    <a:gd name="T3" fmla="*/ 11 h 25"/>
                    <a:gd name="T4" fmla="*/ 24 w 54"/>
                    <a:gd name="T5" fmla="*/ 24 h 25"/>
                    <a:gd name="T6" fmla="*/ 0 w 54"/>
                    <a:gd name="T7" fmla="*/ 12 h 25"/>
                    <a:gd name="T8" fmla="*/ 28 w 54"/>
                    <a:gd name="T9" fmla="*/ 0 h 25"/>
                  </a:gdLst>
                  <a:ahLst/>
                  <a:cxnLst>
                    <a:cxn ang="0">
                      <a:pos x="T0" y="T1"/>
                    </a:cxn>
                    <a:cxn ang="0">
                      <a:pos x="T2" y="T3"/>
                    </a:cxn>
                    <a:cxn ang="0">
                      <a:pos x="T4" y="T5"/>
                    </a:cxn>
                    <a:cxn ang="0">
                      <a:pos x="T6" y="T7"/>
                    </a:cxn>
                    <a:cxn ang="0">
                      <a:pos x="T8" y="T9"/>
                    </a:cxn>
                  </a:cxnLst>
                  <a:rect l="0" t="0" r="r" b="b"/>
                  <a:pathLst>
                    <a:path w="54" h="25">
                      <a:moveTo>
                        <a:pt x="28" y="0"/>
                      </a:moveTo>
                      <a:lnTo>
                        <a:pt x="53" y="11"/>
                      </a:lnTo>
                      <a:lnTo>
                        <a:pt x="24" y="24"/>
                      </a:lnTo>
                      <a:lnTo>
                        <a:pt x="0" y="12"/>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6" name="Freeform 456"/>
                <p:cNvSpPr>
                  <a:spLocks/>
                </p:cNvSpPr>
                <p:nvPr/>
              </p:nvSpPr>
              <p:spPr bwMode="auto">
                <a:xfrm>
                  <a:off x="1476" y="2409"/>
                  <a:ext cx="39" cy="19"/>
                </a:xfrm>
                <a:custGeom>
                  <a:avLst/>
                  <a:gdLst>
                    <a:gd name="T0" fmla="*/ 16 w 39"/>
                    <a:gd name="T1" fmla="*/ 0 h 19"/>
                    <a:gd name="T2" fmla="*/ 38 w 39"/>
                    <a:gd name="T3" fmla="*/ 11 h 19"/>
                    <a:gd name="T4" fmla="*/ 22 w 39"/>
                    <a:gd name="T5" fmla="*/ 18 h 19"/>
                    <a:gd name="T6" fmla="*/ 0 w 39"/>
                    <a:gd name="T7" fmla="*/ 7 h 19"/>
                    <a:gd name="T8" fmla="*/ 16 w 39"/>
                    <a:gd name="T9" fmla="*/ 0 h 19"/>
                  </a:gdLst>
                  <a:ahLst/>
                  <a:cxnLst>
                    <a:cxn ang="0">
                      <a:pos x="T0" y="T1"/>
                    </a:cxn>
                    <a:cxn ang="0">
                      <a:pos x="T2" y="T3"/>
                    </a:cxn>
                    <a:cxn ang="0">
                      <a:pos x="T4" y="T5"/>
                    </a:cxn>
                    <a:cxn ang="0">
                      <a:pos x="T6" y="T7"/>
                    </a:cxn>
                    <a:cxn ang="0">
                      <a:pos x="T8" y="T9"/>
                    </a:cxn>
                  </a:cxnLst>
                  <a:rect l="0" t="0" r="r" b="b"/>
                  <a:pathLst>
                    <a:path w="39" h="19">
                      <a:moveTo>
                        <a:pt x="16" y="0"/>
                      </a:moveTo>
                      <a:lnTo>
                        <a:pt x="38" y="11"/>
                      </a:lnTo>
                      <a:lnTo>
                        <a:pt x="22" y="18"/>
                      </a:lnTo>
                      <a:lnTo>
                        <a:pt x="0" y="7"/>
                      </a:lnTo>
                      <a:lnTo>
                        <a:pt x="16"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7" name="Freeform 457"/>
                <p:cNvSpPr>
                  <a:spLocks/>
                </p:cNvSpPr>
                <p:nvPr/>
              </p:nvSpPr>
              <p:spPr bwMode="auto">
                <a:xfrm>
                  <a:off x="1330" y="2440"/>
                  <a:ext cx="49" cy="23"/>
                </a:xfrm>
                <a:custGeom>
                  <a:avLst/>
                  <a:gdLst>
                    <a:gd name="T0" fmla="*/ 29 w 49"/>
                    <a:gd name="T1" fmla="*/ 0 h 23"/>
                    <a:gd name="T2" fmla="*/ 48 w 49"/>
                    <a:gd name="T3" fmla="*/ 11 h 23"/>
                    <a:gd name="T4" fmla="*/ 20 w 49"/>
                    <a:gd name="T5" fmla="*/ 22 h 23"/>
                    <a:gd name="T6" fmla="*/ 0 w 49"/>
                    <a:gd name="T7" fmla="*/ 12 h 23"/>
                    <a:gd name="T8" fmla="*/ 29 w 49"/>
                    <a:gd name="T9" fmla="*/ 0 h 23"/>
                  </a:gdLst>
                  <a:ahLst/>
                  <a:cxnLst>
                    <a:cxn ang="0">
                      <a:pos x="T0" y="T1"/>
                    </a:cxn>
                    <a:cxn ang="0">
                      <a:pos x="T2" y="T3"/>
                    </a:cxn>
                    <a:cxn ang="0">
                      <a:pos x="T4" y="T5"/>
                    </a:cxn>
                    <a:cxn ang="0">
                      <a:pos x="T6" y="T7"/>
                    </a:cxn>
                    <a:cxn ang="0">
                      <a:pos x="T8" y="T9"/>
                    </a:cxn>
                  </a:cxnLst>
                  <a:rect l="0" t="0" r="r" b="b"/>
                  <a:pathLst>
                    <a:path w="49" h="23">
                      <a:moveTo>
                        <a:pt x="29" y="0"/>
                      </a:moveTo>
                      <a:lnTo>
                        <a:pt x="48" y="11"/>
                      </a:lnTo>
                      <a:lnTo>
                        <a:pt x="20" y="22"/>
                      </a:lnTo>
                      <a:lnTo>
                        <a:pt x="0" y="12"/>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8" name="Freeform 458"/>
                <p:cNvSpPr>
                  <a:spLocks/>
                </p:cNvSpPr>
                <p:nvPr/>
              </p:nvSpPr>
              <p:spPr bwMode="auto">
                <a:xfrm>
                  <a:off x="1370" y="2422"/>
                  <a:ext cx="49" cy="23"/>
                </a:xfrm>
                <a:custGeom>
                  <a:avLst/>
                  <a:gdLst>
                    <a:gd name="T0" fmla="*/ 27 w 49"/>
                    <a:gd name="T1" fmla="*/ 0 h 23"/>
                    <a:gd name="T2" fmla="*/ 48 w 49"/>
                    <a:gd name="T3" fmla="*/ 11 h 23"/>
                    <a:gd name="T4" fmla="*/ 20 w 49"/>
                    <a:gd name="T5" fmla="*/ 22 h 23"/>
                    <a:gd name="T6" fmla="*/ 0 w 49"/>
                    <a:gd name="T7" fmla="*/ 12 h 23"/>
                    <a:gd name="T8" fmla="*/ 27 w 49"/>
                    <a:gd name="T9" fmla="*/ 0 h 23"/>
                  </a:gdLst>
                  <a:ahLst/>
                  <a:cxnLst>
                    <a:cxn ang="0">
                      <a:pos x="T0" y="T1"/>
                    </a:cxn>
                    <a:cxn ang="0">
                      <a:pos x="T2" y="T3"/>
                    </a:cxn>
                    <a:cxn ang="0">
                      <a:pos x="T4" y="T5"/>
                    </a:cxn>
                    <a:cxn ang="0">
                      <a:pos x="T6" y="T7"/>
                    </a:cxn>
                    <a:cxn ang="0">
                      <a:pos x="T8" y="T9"/>
                    </a:cxn>
                  </a:cxnLst>
                  <a:rect l="0" t="0" r="r" b="b"/>
                  <a:pathLst>
                    <a:path w="49" h="23">
                      <a:moveTo>
                        <a:pt x="27" y="0"/>
                      </a:moveTo>
                      <a:lnTo>
                        <a:pt x="48" y="11"/>
                      </a:lnTo>
                      <a:lnTo>
                        <a:pt x="20" y="22"/>
                      </a:lnTo>
                      <a:lnTo>
                        <a:pt x="0" y="12"/>
                      </a:lnTo>
                      <a:lnTo>
                        <a:pt x="2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39" name="Freeform 459"/>
                <p:cNvSpPr>
                  <a:spLocks/>
                </p:cNvSpPr>
                <p:nvPr/>
              </p:nvSpPr>
              <p:spPr bwMode="auto">
                <a:xfrm>
                  <a:off x="1408" y="2405"/>
                  <a:ext cx="51" cy="23"/>
                </a:xfrm>
                <a:custGeom>
                  <a:avLst/>
                  <a:gdLst>
                    <a:gd name="T0" fmla="*/ 30 w 51"/>
                    <a:gd name="T1" fmla="*/ 0 h 23"/>
                    <a:gd name="T2" fmla="*/ 50 w 51"/>
                    <a:gd name="T3" fmla="*/ 10 h 23"/>
                    <a:gd name="T4" fmla="*/ 21 w 51"/>
                    <a:gd name="T5" fmla="*/ 22 h 23"/>
                    <a:gd name="T6" fmla="*/ 0 w 51"/>
                    <a:gd name="T7" fmla="*/ 12 h 23"/>
                    <a:gd name="T8" fmla="*/ 30 w 51"/>
                    <a:gd name="T9" fmla="*/ 0 h 23"/>
                  </a:gdLst>
                  <a:ahLst/>
                  <a:cxnLst>
                    <a:cxn ang="0">
                      <a:pos x="T0" y="T1"/>
                    </a:cxn>
                    <a:cxn ang="0">
                      <a:pos x="T2" y="T3"/>
                    </a:cxn>
                    <a:cxn ang="0">
                      <a:pos x="T4" y="T5"/>
                    </a:cxn>
                    <a:cxn ang="0">
                      <a:pos x="T6" y="T7"/>
                    </a:cxn>
                    <a:cxn ang="0">
                      <a:pos x="T8" y="T9"/>
                    </a:cxn>
                  </a:cxnLst>
                  <a:rect l="0" t="0" r="r" b="b"/>
                  <a:pathLst>
                    <a:path w="51" h="23">
                      <a:moveTo>
                        <a:pt x="30" y="0"/>
                      </a:moveTo>
                      <a:lnTo>
                        <a:pt x="50" y="10"/>
                      </a:lnTo>
                      <a:lnTo>
                        <a:pt x="21" y="22"/>
                      </a:lnTo>
                      <a:lnTo>
                        <a:pt x="0" y="12"/>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0" name="Freeform 460"/>
                <p:cNvSpPr>
                  <a:spLocks/>
                </p:cNvSpPr>
                <p:nvPr/>
              </p:nvSpPr>
              <p:spPr bwMode="auto">
                <a:xfrm>
                  <a:off x="1445" y="2393"/>
                  <a:ext cx="40" cy="19"/>
                </a:xfrm>
                <a:custGeom>
                  <a:avLst/>
                  <a:gdLst>
                    <a:gd name="T0" fmla="*/ 17 w 40"/>
                    <a:gd name="T1" fmla="*/ 0 h 19"/>
                    <a:gd name="T2" fmla="*/ 39 w 40"/>
                    <a:gd name="T3" fmla="*/ 10 h 19"/>
                    <a:gd name="T4" fmla="*/ 22 w 40"/>
                    <a:gd name="T5" fmla="*/ 18 h 19"/>
                    <a:gd name="T6" fmla="*/ 0 w 40"/>
                    <a:gd name="T7" fmla="*/ 7 h 19"/>
                    <a:gd name="T8" fmla="*/ 17 w 40"/>
                    <a:gd name="T9" fmla="*/ 0 h 19"/>
                  </a:gdLst>
                  <a:ahLst/>
                  <a:cxnLst>
                    <a:cxn ang="0">
                      <a:pos x="T0" y="T1"/>
                    </a:cxn>
                    <a:cxn ang="0">
                      <a:pos x="T2" y="T3"/>
                    </a:cxn>
                    <a:cxn ang="0">
                      <a:pos x="T4" y="T5"/>
                    </a:cxn>
                    <a:cxn ang="0">
                      <a:pos x="T6" y="T7"/>
                    </a:cxn>
                    <a:cxn ang="0">
                      <a:pos x="T8" y="T9"/>
                    </a:cxn>
                  </a:cxnLst>
                  <a:rect l="0" t="0" r="r" b="b"/>
                  <a:pathLst>
                    <a:path w="40" h="19">
                      <a:moveTo>
                        <a:pt x="17" y="0"/>
                      </a:moveTo>
                      <a:lnTo>
                        <a:pt x="39" y="10"/>
                      </a:lnTo>
                      <a:lnTo>
                        <a:pt x="22" y="18"/>
                      </a:lnTo>
                      <a:lnTo>
                        <a:pt x="0" y="7"/>
                      </a:lnTo>
                      <a:lnTo>
                        <a:pt x="1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1" name="Freeform 461"/>
                <p:cNvSpPr>
                  <a:spLocks/>
                </p:cNvSpPr>
                <p:nvPr/>
              </p:nvSpPr>
              <p:spPr bwMode="auto">
                <a:xfrm>
                  <a:off x="1291" y="2458"/>
                  <a:ext cx="49" cy="22"/>
                </a:xfrm>
                <a:custGeom>
                  <a:avLst/>
                  <a:gdLst>
                    <a:gd name="T0" fmla="*/ 29 w 49"/>
                    <a:gd name="T1" fmla="*/ 0 h 22"/>
                    <a:gd name="T2" fmla="*/ 48 w 49"/>
                    <a:gd name="T3" fmla="*/ 9 h 22"/>
                    <a:gd name="T4" fmla="*/ 19 w 49"/>
                    <a:gd name="T5" fmla="*/ 21 h 22"/>
                    <a:gd name="T6" fmla="*/ 0 w 49"/>
                    <a:gd name="T7" fmla="*/ 12 h 22"/>
                    <a:gd name="T8" fmla="*/ 29 w 49"/>
                    <a:gd name="T9" fmla="*/ 0 h 22"/>
                  </a:gdLst>
                  <a:ahLst/>
                  <a:cxnLst>
                    <a:cxn ang="0">
                      <a:pos x="T0" y="T1"/>
                    </a:cxn>
                    <a:cxn ang="0">
                      <a:pos x="T2" y="T3"/>
                    </a:cxn>
                    <a:cxn ang="0">
                      <a:pos x="T4" y="T5"/>
                    </a:cxn>
                    <a:cxn ang="0">
                      <a:pos x="T6" y="T7"/>
                    </a:cxn>
                    <a:cxn ang="0">
                      <a:pos x="T8" y="T9"/>
                    </a:cxn>
                  </a:cxnLst>
                  <a:rect l="0" t="0" r="r" b="b"/>
                  <a:pathLst>
                    <a:path w="49" h="22">
                      <a:moveTo>
                        <a:pt x="29" y="0"/>
                      </a:moveTo>
                      <a:lnTo>
                        <a:pt x="48" y="9"/>
                      </a:lnTo>
                      <a:lnTo>
                        <a:pt x="19" y="21"/>
                      </a:lnTo>
                      <a:lnTo>
                        <a:pt x="0" y="12"/>
                      </a:lnTo>
                      <a:lnTo>
                        <a:pt x="29"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2" name="Freeform 462"/>
                <p:cNvSpPr>
                  <a:spLocks/>
                </p:cNvSpPr>
                <p:nvPr/>
              </p:nvSpPr>
              <p:spPr bwMode="auto">
                <a:xfrm>
                  <a:off x="1294" y="2420"/>
                  <a:ext cx="58" cy="28"/>
                </a:xfrm>
                <a:custGeom>
                  <a:avLst/>
                  <a:gdLst>
                    <a:gd name="T0" fmla="*/ 30 w 58"/>
                    <a:gd name="T1" fmla="*/ 0 h 28"/>
                    <a:gd name="T2" fmla="*/ 57 w 58"/>
                    <a:gd name="T3" fmla="*/ 15 h 28"/>
                    <a:gd name="T4" fmla="*/ 29 w 58"/>
                    <a:gd name="T5" fmla="*/ 27 h 28"/>
                    <a:gd name="T6" fmla="*/ 0 w 58"/>
                    <a:gd name="T7" fmla="*/ 12 h 28"/>
                    <a:gd name="T8" fmla="*/ 30 w 58"/>
                    <a:gd name="T9" fmla="*/ 0 h 28"/>
                  </a:gdLst>
                  <a:ahLst/>
                  <a:cxnLst>
                    <a:cxn ang="0">
                      <a:pos x="T0" y="T1"/>
                    </a:cxn>
                    <a:cxn ang="0">
                      <a:pos x="T2" y="T3"/>
                    </a:cxn>
                    <a:cxn ang="0">
                      <a:pos x="T4" y="T5"/>
                    </a:cxn>
                    <a:cxn ang="0">
                      <a:pos x="T6" y="T7"/>
                    </a:cxn>
                    <a:cxn ang="0">
                      <a:pos x="T8" y="T9"/>
                    </a:cxn>
                  </a:cxnLst>
                  <a:rect l="0" t="0" r="r" b="b"/>
                  <a:pathLst>
                    <a:path w="58" h="28">
                      <a:moveTo>
                        <a:pt x="30" y="0"/>
                      </a:moveTo>
                      <a:lnTo>
                        <a:pt x="57" y="15"/>
                      </a:lnTo>
                      <a:lnTo>
                        <a:pt x="29" y="27"/>
                      </a:lnTo>
                      <a:lnTo>
                        <a:pt x="0" y="12"/>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3" name="Freeform 463"/>
                <p:cNvSpPr>
                  <a:spLocks/>
                </p:cNvSpPr>
                <p:nvPr/>
              </p:nvSpPr>
              <p:spPr bwMode="auto">
                <a:xfrm>
                  <a:off x="1335" y="2404"/>
                  <a:ext cx="56" cy="26"/>
                </a:xfrm>
                <a:custGeom>
                  <a:avLst/>
                  <a:gdLst>
                    <a:gd name="T0" fmla="*/ 28 w 56"/>
                    <a:gd name="T1" fmla="*/ 0 h 26"/>
                    <a:gd name="T2" fmla="*/ 55 w 56"/>
                    <a:gd name="T3" fmla="*/ 14 h 26"/>
                    <a:gd name="T4" fmla="*/ 27 w 56"/>
                    <a:gd name="T5" fmla="*/ 25 h 26"/>
                    <a:gd name="T6" fmla="*/ 0 w 56"/>
                    <a:gd name="T7" fmla="*/ 11 h 26"/>
                    <a:gd name="T8" fmla="*/ 28 w 56"/>
                    <a:gd name="T9" fmla="*/ 0 h 26"/>
                  </a:gdLst>
                  <a:ahLst/>
                  <a:cxnLst>
                    <a:cxn ang="0">
                      <a:pos x="T0" y="T1"/>
                    </a:cxn>
                    <a:cxn ang="0">
                      <a:pos x="T2" y="T3"/>
                    </a:cxn>
                    <a:cxn ang="0">
                      <a:pos x="T4" y="T5"/>
                    </a:cxn>
                    <a:cxn ang="0">
                      <a:pos x="T6" y="T7"/>
                    </a:cxn>
                    <a:cxn ang="0">
                      <a:pos x="T8" y="T9"/>
                    </a:cxn>
                  </a:cxnLst>
                  <a:rect l="0" t="0" r="r" b="b"/>
                  <a:pathLst>
                    <a:path w="56" h="26">
                      <a:moveTo>
                        <a:pt x="28" y="0"/>
                      </a:moveTo>
                      <a:lnTo>
                        <a:pt x="55" y="14"/>
                      </a:lnTo>
                      <a:lnTo>
                        <a:pt x="27" y="25"/>
                      </a:lnTo>
                      <a:lnTo>
                        <a:pt x="0" y="11"/>
                      </a:lnTo>
                      <a:lnTo>
                        <a:pt x="28"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4" name="Freeform 464"/>
                <p:cNvSpPr>
                  <a:spLocks/>
                </p:cNvSpPr>
                <p:nvPr/>
              </p:nvSpPr>
              <p:spPr bwMode="auto">
                <a:xfrm>
                  <a:off x="1374" y="2387"/>
                  <a:ext cx="56" cy="25"/>
                </a:xfrm>
                <a:custGeom>
                  <a:avLst/>
                  <a:gdLst>
                    <a:gd name="T0" fmla="*/ 30 w 56"/>
                    <a:gd name="T1" fmla="*/ 0 h 25"/>
                    <a:gd name="T2" fmla="*/ 55 w 56"/>
                    <a:gd name="T3" fmla="*/ 12 h 25"/>
                    <a:gd name="T4" fmla="*/ 26 w 56"/>
                    <a:gd name="T5" fmla="*/ 24 h 25"/>
                    <a:gd name="T6" fmla="*/ 0 w 56"/>
                    <a:gd name="T7" fmla="*/ 11 h 25"/>
                    <a:gd name="T8" fmla="*/ 30 w 56"/>
                    <a:gd name="T9" fmla="*/ 0 h 25"/>
                  </a:gdLst>
                  <a:ahLst/>
                  <a:cxnLst>
                    <a:cxn ang="0">
                      <a:pos x="T0" y="T1"/>
                    </a:cxn>
                    <a:cxn ang="0">
                      <a:pos x="T2" y="T3"/>
                    </a:cxn>
                    <a:cxn ang="0">
                      <a:pos x="T4" y="T5"/>
                    </a:cxn>
                    <a:cxn ang="0">
                      <a:pos x="T6" y="T7"/>
                    </a:cxn>
                    <a:cxn ang="0">
                      <a:pos x="T8" y="T9"/>
                    </a:cxn>
                  </a:cxnLst>
                  <a:rect l="0" t="0" r="r" b="b"/>
                  <a:pathLst>
                    <a:path w="56" h="25">
                      <a:moveTo>
                        <a:pt x="30" y="0"/>
                      </a:moveTo>
                      <a:lnTo>
                        <a:pt x="55" y="12"/>
                      </a:lnTo>
                      <a:lnTo>
                        <a:pt x="26" y="24"/>
                      </a:lnTo>
                      <a:lnTo>
                        <a:pt x="0" y="11"/>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5" name="Freeform 465"/>
                <p:cNvSpPr>
                  <a:spLocks/>
                </p:cNvSpPr>
                <p:nvPr/>
              </p:nvSpPr>
              <p:spPr bwMode="auto">
                <a:xfrm>
                  <a:off x="1414" y="2377"/>
                  <a:ext cx="41" cy="18"/>
                </a:xfrm>
                <a:custGeom>
                  <a:avLst/>
                  <a:gdLst>
                    <a:gd name="T0" fmla="*/ 17 w 41"/>
                    <a:gd name="T1" fmla="*/ 0 h 18"/>
                    <a:gd name="T2" fmla="*/ 40 w 41"/>
                    <a:gd name="T3" fmla="*/ 10 h 18"/>
                    <a:gd name="T4" fmla="*/ 24 w 41"/>
                    <a:gd name="T5" fmla="*/ 17 h 18"/>
                    <a:gd name="T6" fmla="*/ 0 w 41"/>
                    <a:gd name="T7" fmla="*/ 6 h 18"/>
                    <a:gd name="T8" fmla="*/ 17 w 41"/>
                    <a:gd name="T9" fmla="*/ 0 h 18"/>
                  </a:gdLst>
                  <a:ahLst/>
                  <a:cxnLst>
                    <a:cxn ang="0">
                      <a:pos x="T0" y="T1"/>
                    </a:cxn>
                    <a:cxn ang="0">
                      <a:pos x="T2" y="T3"/>
                    </a:cxn>
                    <a:cxn ang="0">
                      <a:pos x="T4" y="T5"/>
                    </a:cxn>
                    <a:cxn ang="0">
                      <a:pos x="T6" y="T7"/>
                    </a:cxn>
                    <a:cxn ang="0">
                      <a:pos x="T8" y="T9"/>
                    </a:cxn>
                  </a:cxnLst>
                  <a:rect l="0" t="0" r="r" b="b"/>
                  <a:pathLst>
                    <a:path w="41" h="18">
                      <a:moveTo>
                        <a:pt x="17" y="0"/>
                      </a:moveTo>
                      <a:lnTo>
                        <a:pt x="40" y="10"/>
                      </a:lnTo>
                      <a:lnTo>
                        <a:pt x="24" y="17"/>
                      </a:lnTo>
                      <a:lnTo>
                        <a:pt x="0" y="6"/>
                      </a:lnTo>
                      <a:lnTo>
                        <a:pt x="17"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6" name="Freeform 466"/>
                <p:cNvSpPr>
                  <a:spLocks/>
                </p:cNvSpPr>
                <p:nvPr/>
              </p:nvSpPr>
              <p:spPr bwMode="auto">
                <a:xfrm>
                  <a:off x="1253" y="2436"/>
                  <a:ext cx="62" cy="30"/>
                </a:xfrm>
                <a:custGeom>
                  <a:avLst/>
                  <a:gdLst>
                    <a:gd name="T0" fmla="*/ 31 w 62"/>
                    <a:gd name="T1" fmla="*/ 0 h 30"/>
                    <a:gd name="T2" fmla="*/ 61 w 62"/>
                    <a:gd name="T3" fmla="*/ 16 h 30"/>
                    <a:gd name="T4" fmla="*/ 32 w 62"/>
                    <a:gd name="T5" fmla="*/ 29 h 30"/>
                    <a:gd name="T6" fmla="*/ 0 w 62"/>
                    <a:gd name="T7" fmla="*/ 12 h 30"/>
                    <a:gd name="T8" fmla="*/ 31 w 62"/>
                    <a:gd name="T9" fmla="*/ 0 h 30"/>
                  </a:gdLst>
                  <a:ahLst/>
                  <a:cxnLst>
                    <a:cxn ang="0">
                      <a:pos x="T0" y="T1"/>
                    </a:cxn>
                    <a:cxn ang="0">
                      <a:pos x="T2" y="T3"/>
                    </a:cxn>
                    <a:cxn ang="0">
                      <a:pos x="T4" y="T5"/>
                    </a:cxn>
                    <a:cxn ang="0">
                      <a:pos x="T6" y="T7"/>
                    </a:cxn>
                    <a:cxn ang="0">
                      <a:pos x="T8" y="T9"/>
                    </a:cxn>
                  </a:cxnLst>
                  <a:rect l="0" t="0" r="r" b="b"/>
                  <a:pathLst>
                    <a:path w="62" h="30">
                      <a:moveTo>
                        <a:pt x="31" y="0"/>
                      </a:moveTo>
                      <a:lnTo>
                        <a:pt x="61" y="16"/>
                      </a:lnTo>
                      <a:lnTo>
                        <a:pt x="32" y="29"/>
                      </a:lnTo>
                      <a:lnTo>
                        <a:pt x="0" y="12"/>
                      </a:lnTo>
                      <a:lnTo>
                        <a:pt x="31"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7" name="Freeform 467"/>
                <p:cNvSpPr>
                  <a:spLocks/>
                </p:cNvSpPr>
                <p:nvPr/>
              </p:nvSpPr>
              <p:spPr bwMode="auto">
                <a:xfrm>
                  <a:off x="1196" y="2404"/>
                  <a:ext cx="79" cy="40"/>
                </a:xfrm>
                <a:custGeom>
                  <a:avLst/>
                  <a:gdLst>
                    <a:gd name="T0" fmla="*/ 30 w 79"/>
                    <a:gd name="T1" fmla="*/ 0 h 40"/>
                    <a:gd name="T2" fmla="*/ 78 w 79"/>
                    <a:gd name="T3" fmla="*/ 27 h 40"/>
                    <a:gd name="T4" fmla="*/ 48 w 79"/>
                    <a:gd name="T5" fmla="*/ 39 h 40"/>
                    <a:gd name="T6" fmla="*/ 0 w 79"/>
                    <a:gd name="T7" fmla="*/ 12 h 40"/>
                    <a:gd name="T8" fmla="*/ 30 w 79"/>
                    <a:gd name="T9" fmla="*/ 0 h 40"/>
                  </a:gdLst>
                  <a:ahLst/>
                  <a:cxnLst>
                    <a:cxn ang="0">
                      <a:pos x="T0" y="T1"/>
                    </a:cxn>
                    <a:cxn ang="0">
                      <a:pos x="T2" y="T3"/>
                    </a:cxn>
                    <a:cxn ang="0">
                      <a:pos x="T4" y="T5"/>
                    </a:cxn>
                    <a:cxn ang="0">
                      <a:pos x="T6" y="T7"/>
                    </a:cxn>
                    <a:cxn ang="0">
                      <a:pos x="T8" y="T9"/>
                    </a:cxn>
                  </a:cxnLst>
                  <a:rect l="0" t="0" r="r" b="b"/>
                  <a:pathLst>
                    <a:path w="79" h="40">
                      <a:moveTo>
                        <a:pt x="30" y="0"/>
                      </a:moveTo>
                      <a:lnTo>
                        <a:pt x="78" y="27"/>
                      </a:lnTo>
                      <a:lnTo>
                        <a:pt x="48" y="39"/>
                      </a:lnTo>
                      <a:lnTo>
                        <a:pt x="0" y="12"/>
                      </a:lnTo>
                      <a:lnTo>
                        <a:pt x="30"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8" name="Freeform 468"/>
                <p:cNvSpPr>
                  <a:spLocks/>
                </p:cNvSpPr>
                <p:nvPr/>
              </p:nvSpPr>
              <p:spPr bwMode="auto">
                <a:xfrm>
                  <a:off x="1207" y="2358"/>
                  <a:ext cx="109" cy="70"/>
                </a:xfrm>
                <a:custGeom>
                  <a:avLst/>
                  <a:gdLst>
                    <a:gd name="T0" fmla="*/ 0 w 109"/>
                    <a:gd name="T1" fmla="*/ 26 h 70"/>
                    <a:gd name="T2" fmla="*/ 78 w 109"/>
                    <a:gd name="T3" fmla="*/ 69 h 70"/>
                    <a:gd name="T4" fmla="*/ 108 w 109"/>
                    <a:gd name="T5" fmla="*/ 56 h 70"/>
                    <a:gd name="T6" fmla="*/ 54 w 109"/>
                    <a:gd name="T7" fmla="*/ 25 h 70"/>
                    <a:gd name="T8" fmla="*/ 92 w 109"/>
                    <a:gd name="T9" fmla="*/ 10 h 70"/>
                    <a:gd name="T10" fmla="*/ 73 w 109"/>
                    <a:gd name="T11" fmla="*/ 0 h 70"/>
                    <a:gd name="T12" fmla="*/ 0 w 109"/>
                    <a:gd name="T13" fmla="*/ 26 h 70"/>
                  </a:gdLst>
                  <a:ahLst/>
                  <a:cxnLst>
                    <a:cxn ang="0">
                      <a:pos x="T0" y="T1"/>
                    </a:cxn>
                    <a:cxn ang="0">
                      <a:pos x="T2" y="T3"/>
                    </a:cxn>
                    <a:cxn ang="0">
                      <a:pos x="T4" y="T5"/>
                    </a:cxn>
                    <a:cxn ang="0">
                      <a:pos x="T6" y="T7"/>
                    </a:cxn>
                    <a:cxn ang="0">
                      <a:pos x="T8" y="T9"/>
                    </a:cxn>
                    <a:cxn ang="0">
                      <a:pos x="T10" y="T11"/>
                    </a:cxn>
                    <a:cxn ang="0">
                      <a:pos x="T12" y="T13"/>
                    </a:cxn>
                  </a:cxnLst>
                  <a:rect l="0" t="0" r="r" b="b"/>
                  <a:pathLst>
                    <a:path w="109" h="70">
                      <a:moveTo>
                        <a:pt x="0" y="26"/>
                      </a:moveTo>
                      <a:lnTo>
                        <a:pt x="78" y="69"/>
                      </a:lnTo>
                      <a:lnTo>
                        <a:pt x="108" y="56"/>
                      </a:lnTo>
                      <a:lnTo>
                        <a:pt x="54" y="25"/>
                      </a:lnTo>
                      <a:lnTo>
                        <a:pt x="92" y="10"/>
                      </a:lnTo>
                      <a:lnTo>
                        <a:pt x="73" y="0"/>
                      </a:lnTo>
                      <a:lnTo>
                        <a:pt x="0" y="2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49" name="Freeform 469"/>
                <p:cNvSpPr>
                  <a:spLocks/>
                </p:cNvSpPr>
                <p:nvPr/>
              </p:nvSpPr>
              <p:spPr bwMode="auto">
                <a:xfrm>
                  <a:off x="1277" y="2371"/>
                  <a:ext cx="81" cy="41"/>
                </a:xfrm>
                <a:custGeom>
                  <a:avLst/>
                  <a:gdLst>
                    <a:gd name="T0" fmla="*/ 0 w 81"/>
                    <a:gd name="T1" fmla="*/ 12 h 41"/>
                    <a:gd name="T2" fmla="*/ 50 w 81"/>
                    <a:gd name="T3" fmla="*/ 40 h 41"/>
                    <a:gd name="T4" fmla="*/ 80 w 81"/>
                    <a:gd name="T5" fmla="*/ 28 h 41"/>
                    <a:gd name="T6" fmla="*/ 30 w 81"/>
                    <a:gd name="T7" fmla="*/ 0 h 41"/>
                    <a:gd name="T8" fmla="*/ 0 w 81"/>
                    <a:gd name="T9" fmla="*/ 12 h 41"/>
                  </a:gdLst>
                  <a:ahLst/>
                  <a:cxnLst>
                    <a:cxn ang="0">
                      <a:pos x="T0" y="T1"/>
                    </a:cxn>
                    <a:cxn ang="0">
                      <a:pos x="T2" y="T3"/>
                    </a:cxn>
                    <a:cxn ang="0">
                      <a:pos x="T4" y="T5"/>
                    </a:cxn>
                    <a:cxn ang="0">
                      <a:pos x="T6" y="T7"/>
                    </a:cxn>
                    <a:cxn ang="0">
                      <a:pos x="T8" y="T9"/>
                    </a:cxn>
                  </a:cxnLst>
                  <a:rect l="0" t="0" r="r" b="b"/>
                  <a:pathLst>
                    <a:path w="81" h="41">
                      <a:moveTo>
                        <a:pt x="0" y="12"/>
                      </a:moveTo>
                      <a:lnTo>
                        <a:pt x="50" y="40"/>
                      </a:lnTo>
                      <a:lnTo>
                        <a:pt x="80" y="28"/>
                      </a:lnTo>
                      <a:lnTo>
                        <a:pt x="30" y="0"/>
                      </a:lnTo>
                      <a:lnTo>
                        <a:pt x="0" y="1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50" name="Freeform 470"/>
                <p:cNvSpPr>
                  <a:spLocks/>
                </p:cNvSpPr>
                <p:nvPr/>
              </p:nvSpPr>
              <p:spPr bwMode="auto">
                <a:xfrm>
                  <a:off x="1347" y="2372"/>
                  <a:ext cx="51" cy="23"/>
                </a:xfrm>
                <a:custGeom>
                  <a:avLst/>
                  <a:gdLst>
                    <a:gd name="T0" fmla="*/ 0 w 51"/>
                    <a:gd name="T1" fmla="*/ 12 h 23"/>
                    <a:gd name="T2" fmla="*/ 20 w 51"/>
                    <a:gd name="T3" fmla="*/ 22 h 23"/>
                    <a:gd name="T4" fmla="*/ 50 w 51"/>
                    <a:gd name="T5" fmla="*/ 10 h 23"/>
                    <a:gd name="T6" fmla="*/ 29 w 51"/>
                    <a:gd name="T7" fmla="*/ 0 h 23"/>
                    <a:gd name="T8" fmla="*/ 0 w 51"/>
                    <a:gd name="T9" fmla="*/ 12 h 23"/>
                  </a:gdLst>
                  <a:ahLst/>
                  <a:cxnLst>
                    <a:cxn ang="0">
                      <a:pos x="T0" y="T1"/>
                    </a:cxn>
                    <a:cxn ang="0">
                      <a:pos x="T2" y="T3"/>
                    </a:cxn>
                    <a:cxn ang="0">
                      <a:pos x="T4" y="T5"/>
                    </a:cxn>
                    <a:cxn ang="0">
                      <a:pos x="T6" y="T7"/>
                    </a:cxn>
                    <a:cxn ang="0">
                      <a:pos x="T8" y="T9"/>
                    </a:cxn>
                  </a:cxnLst>
                  <a:rect l="0" t="0" r="r" b="b"/>
                  <a:pathLst>
                    <a:path w="51" h="23">
                      <a:moveTo>
                        <a:pt x="0" y="12"/>
                      </a:moveTo>
                      <a:lnTo>
                        <a:pt x="20" y="22"/>
                      </a:lnTo>
                      <a:lnTo>
                        <a:pt x="50" y="10"/>
                      </a:lnTo>
                      <a:lnTo>
                        <a:pt x="29" y="0"/>
                      </a:lnTo>
                      <a:lnTo>
                        <a:pt x="0" y="1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51" name="Freeform 471"/>
                <p:cNvSpPr>
                  <a:spLocks/>
                </p:cNvSpPr>
                <p:nvPr/>
              </p:nvSpPr>
              <p:spPr bwMode="auto">
                <a:xfrm>
                  <a:off x="1315" y="2356"/>
                  <a:ext cx="54" cy="24"/>
                </a:xfrm>
                <a:custGeom>
                  <a:avLst/>
                  <a:gdLst>
                    <a:gd name="T0" fmla="*/ 0 w 54"/>
                    <a:gd name="T1" fmla="*/ 12 h 24"/>
                    <a:gd name="T2" fmla="*/ 24 w 54"/>
                    <a:gd name="T3" fmla="*/ 23 h 24"/>
                    <a:gd name="T4" fmla="*/ 53 w 54"/>
                    <a:gd name="T5" fmla="*/ 12 h 24"/>
                    <a:gd name="T6" fmla="*/ 30 w 54"/>
                    <a:gd name="T7" fmla="*/ 0 h 24"/>
                    <a:gd name="T8" fmla="*/ 0 w 54"/>
                    <a:gd name="T9" fmla="*/ 12 h 24"/>
                  </a:gdLst>
                  <a:ahLst/>
                  <a:cxnLst>
                    <a:cxn ang="0">
                      <a:pos x="T0" y="T1"/>
                    </a:cxn>
                    <a:cxn ang="0">
                      <a:pos x="T2" y="T3"/>
                    </a:cxn>
                    <a:cxn ang="0">
                      <a:pos x="T4" y="T5"/>
                    </a:cxn>
                    <a:cxn ang="0">
                      <a:pos x="T6" y="T7"/>
                    </a:cxn>
                    <a:cxn ang="0">
                      <a:pos x="T8" y="T9"/>
                    </a:cxn>
                  </a:cxnLst>
                  <a:rect l="0" t="0" r="r" b="b"/>
                  <a:pathLst>
                    <a:path w="54" h="24">
                      <a:moveTo>
                        <a:pt x="0" y="12"/>
                      </a:moveTo>
                      <a:lnTo>
                        <a:pt x="24" y="23"/>
                      </a:lnTo>
                      <a:lnTo>
                        <a:pt x="53" y="12"/>
                      </a:lnTo>
                      <a:lnTo>
                        <a:pt x="30" y="0"/>
                      </a:lnTo>
                      <a:lnTo>
                        <a:pt x="0" y="12"/>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52" name="Freeform 472"/>
                <p:cNvSpPr>
                  <a:spLocks/>
                </p:cNvSpPr>
                <p:nvPr/>
              </p:nvSpPr>
              <p:spPr bwMode="auto">
                <a:xfrm>
                  <a:off x="1288" y="2343"/>
                  <a:ext cx="51" cy="20"/>
                </a:xfrm>
                <a:custGeom>
                  <a:avLst/>
                  <a:gdLst>
                    <a:gd name="T0" fmla="*/ 0 w 51"/>
                    <a:gd name="T1" fmla="*/ 9 h 20"/>
                    <a:gd name="T2" fmla="*/ 20 w 51"/>
                    <a:gd name="T3" fmla="*/ 19 h 20"/>
                    <a:gd name="T4" fmla="*/ 50 w 51"/>
                    <a:gd name="T5" fmla="*/ 8 h 20"/>
                    <a:gd name="T6" fmla="*/ 32 w 51"/>
                    <a:gd name="T7" fmla="*/ 0 h 20"/>
                    <a:gd name="T8" fmla="*/ 0 w 51"/>
                    <a:gd name="T9" fmla="*/ 9 h 20"/>
                  </a:gdLst>
                  <a:ahLst/>
                  <a:cxnLst>
                    <a:cxn ang="0">
                      <a:pos x="T0" y="T1"/>
                    </a:cxn>
                    <a:cxn ang="0">
                      <a:pos x="T2" y="T3"/>
                    </a:cxn>
                    <a:cxn ang="0">
                      <a:pos x="T4" y="T5"/>
                    </a:cxn>
                    <a:cxn ang="0">
                      <a:pos x="T6" y="T7"/>
                    </a:cxn>
                    <a:cxn ang="0">
                      <a:pos x="T8" y="T9"/>
                    </a:cxn>
                  </a:cxnLst>
                  <a:rect l="0" t="0" r="r" b="b"/>
                  <a:pathLst>
                    <a:path w="51" h="20">
                      <a:moveTo>
                        <a:pt x="0" y="9"/>
                      </a:moveTo>
                      <a:lnTo>
                        <a:pt x="20" y="19"/>
                      </a:lnTo>
                      <a:lnTo>
                        <a:pt x="50" y="8"/>
                      </a:lnTo>
                      <a:lnTo>
                        <a:pt x="32" y="0"/>
                      </a:lnTo>
                      <a:lnTo>
                        <a:pt x="0" y="9"/>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53" name="Freeform 473"/>
                <p:cNvSpPr>
                  <a:spLocks/>
                </p:cNvSpPr>
                <p:nvPr/>
              </p:nvSpPr>
              <p:spPr bwMode="auto">
                <a:xfrm>
                  <a:off x="1332" y="2332"/>
                  <a:ext cx="32" cy="15"/>
                </a:xfrm>
                <a:custGeom>
                  <a:avLst/>
                  <a:gdLst>
                    <a:gd name="T0" fmla="*/ 0 w 32"/>
                    <a:gd name="T1" fmla="*/ 6 h 15"/>
                    <a:gd name="T2" fmla="*/ 16 w 32"/>
                    <a:gd name="T3" fmla="*/ 14 h 15"/>
                    <a:gd name="T4" fmla="*/ 31 w 32"/>
                    <a:gd name="T5" fmla="*/ 8 h 15"/>
                    <a:gd name="T6" fmla="*/ 15 w 32"/>
                    <a:gd name="T7" fmla="*/ 0 h 15"/>
                    <a:gd name="T8" fmla="*/ 0 w 32"/>
                    <a:gd name="T9" fmla="*/ 6 h 15"/>
                  </a:gdLst>
                  <a:ahLst/>
                  <a:cxnLst>
                    <a:cxn ang="0">
                      <a:pos x="T0" y="T1"/>
                    </a:cxn>
                    <a:cxn ang="0">
                      <a:pos x="T2" y="T3"/>
                    </a:cxn>
                    <a:cxn ang="0">
                      <a:pos x="T4" y="T5"/>
                    </a:cxn>
                    <a:cxn ang="0">
                      <a:pos x="T6" y="T7"/>
                    </a:cxn>
                    <a:cxn ang="0">
                      <a:pos x="T8" y="T9"/>
                    </a:cxn>
                  </a:cxnLst>
                  <a:rect l="0" t="0" r="r" b="b"/>
                  <a:pathLst>
                    <a:path w="32" h="15">
                      <a:moveTo>
                        <a:pt x="0" y="6"/>
                      </a:moveTo>
                      <a:lnTo>
                        <a:pt x="16" y="14"/>
                      </a:lnTo>
                      <a:lnTo>
                        <a:pt x="31" y="8"/>
                      </a:lnTo>
                      <a:lnTo>
                        <a:pt x="15" y="0"/>
                      </a:lnTo>
                      <a:lnTo>
                        <a:pt x="0"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54" name="Freeform 474"/>
                <p:cNvSpPr>
                  <a:spLocks/>
                </p:cNvSpPr>
                <p:nvPr/>
              </p:nvSpPr>
              <p:spPr bwMode="auto">
                <a:xfrm>
                  <a:off x="1354" y="2345"/>
                  <a:ext cx="40" cy="18"/>
                </a:xfrm>
                <a:custGeom>
                  <a:avLst/>
                  <a:gdLst>
                    <a:gd name="T0" fmla="*/ 0 w 40"/>
                    <a:gd name="T1" fmla="*/ 6 h 18"/>
                    <a:gd name="T2" fmla="*/ 23 w 40"/>
                    <a:gd name="T3" fmla="*/ 17 h 18"/>
                    <a:gd name="T4" fmla="*/ 39 w 40"/>
                    <a:gd name="T5" fmla="*/ 10 h 18"/>
                    <a:gd name="T6" fmla="*/ 17 w 40"/>
                    <a:gd name="T7" fmla="*/ 0 h 18"/>
                    <a:gd name="T8" fmla="*/ 0 w 40"/>
                    <a:gd name="T9" fmla="*/ 6 h 18"/>
                  </a:gdLst>
                  <a:ahLst/>
                  <a:cxnLst>
                    <a:cxn ang="0">
                      <a:pos x="T0" y="T1"/>
                    </a:cxn>
                    <a:cxn ang="0">
                      <a:pos x="T2" y="T3"/>
                    </a:cxn>
                    <a:cxn ang="0">
                      <a:pos x="T4" y="T5"/>
                    </a:cxn>
                    <a:cxn ang="0">
                      <a:pos x="T6" y="T7"/>
                    </a:cxn>
                    <a:cxn ang="0">
                      <a:pos x="T8" y="T9"/>
                    </a:cxn>
                  </a:cxnLst>
                  <a:rect l="0" t="0" r="r" b="b"/>
                  <a:pathLst>
                    <a:path w="40" h="18">
                      <a:moveTo>
                        <a:pt x="0" y="6"/>
                      </a:moveTo>
                      <a:lnTo>
                        <a:pt x="23" y="17"/>
                      </a:lnTo>
                      <a:lnTo>
                        <a:pt x="39" y="10"/>
                      </a:lnTo>
                      <a:lnTo>
                        <a:pt x="17" y="0"/>
                      </a:lnTo>
                      <a:lnTo>
                        <a:pt x="0" y="6"/>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55" name="Freeform 475"/>
                <p:cNvSpPr>
                  <a:spLocks/>
                </p:cNvSpPr>
                <p:nvPr/>
              </p:nvSpPr>
              <p:spPr bwMode="auto">
                <a:xfrm>
                  <a:off x="1167" y="2388"/>
                  <a:ext cx="53" cy="24"/>
                </a:xfrm>
                <a:custGeom>
                  <a:avLst/>
                  <a:gdLst>
                    <a:gd name="T0" fmla="*/ 0 w 53"/>
                    <a:gd name="T1" fmla="*/ 11 h 24"/>
                    <a:gd name="T2" fmla="*/ 22 w 53"/>
                    <a:gd name="T3" fmla="*/ 23 h 24"/>
                    <a:gd name="T4" fmla="*/ 52 w 53"/>
                    <a:gd name="T5" fmla="*/ 12 h 24"/>
                    <a:gd name="T6" fmla="*/ 32 w 53"/>
                    <a:gd name="T7" fmla="*/ 0 h 24"/>
                    <a:gd name="T8" fmla="*/ 0 w 53"/>
                    <a:gd name="T9" fmla="*/ 11 h 24"/>
                  </a:gdLst>
                  <a:ahLst/>
                  <a:cxnLst>
                    <a:cxn ang="0">
                      <a:pos x="T0" y="T1"/>
                    </a:cxn>
                    <a:cxn ang="0">
                      <a:pos x="T2" y="T3"/>
                    </a:cxn>
                    <a:cxn ang="0">
                      <a:pos x="T4" y="T5"/>
                    </a:cxn>
                    <a:cxn ang="0">
                      <a:pos x="T6" y="T7"/>
                    </a:cxn>
                    <a:cxn ang="0">
                      <a:pos x="T8" y="T9"/>
                    </a:cxn>
                  </a:cxnLst>
                  <a:rect l="0" t="0" r="r" b="b"/>
                  <a:pathLst>
                    <a:path w="53" h="24">
                      <a:moveTo>
                        <a:pt x="0" y="11"/>
                      </a:moveTo>
                      <a:lnTo>
                        <a:pt x="22" y="23"/>
                      </a:lnTo>
                      <a:lnTo>
                        <a:pt x="52" y="12"/>
                      </a:lnTo>
                      <a:lnTo>
                        <a:pt x="32" y="0"/>
                      </a:lnTo>
                      <a:lnTo>
                        <a:pt x="0" y="11"/>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56" name="Freeform 476"/>
                <p:cNvSpPr>
                  <a:spLocks/>
                </p:cNvSpPr>
                <p:nvPr/>
              </p:nvSpPr>
              <p:spPr bwMode="auto">
                <a:xfrm>
                  <a:off x="1385" y="2360"/>
                  <a:ext cx="39" cy="19"/>
                </a:xfrm>
                <a:custGeom>
                  <a:avLst/>
                  <a:gdLst>
                    <a:gd name="T0" fmla="*/ 0 w 39"/>
                    <a:gd name="T1" fmla="*/ 7 h 19"/>
                    <a:gd name="T2" fmla="*/ 22 w 39"/>
                    <a:gd name="T3" fmla="*/ 18 h 19"/>
                    <a:gd name="T4" fmla="*/ 38 w 39"/>
                    <a:gd name="T5" fmla="*/ 11 h 19"/>
                    <a:gd name="T6" fmla="*/ 15 w 39"/>
                    <a:gd name="T7" fmla="*/ 0 h 19"/>
                    <a:gd name="T8" fmla="*/ 0 w 39"/>
                    <a:gd name="T9" fmla="*/ 7 h 19"/>
                  </a:gdLst>
                  <a:ahLst/>
                  <a:cxnLst>
                    <a:cxn ang="0">
                      <a:pos x="T0" y="T1"/>
                    </a:cxn>
                    <a:cxn ang="0">
                      <a:pos x="T2" y="T3"/>
                    </a:cxn>
                    <a:cxn ang="0">
                      <a:pos x="T4" y="T5"/>
                    </a:cxn>
                    <a:cxn ang="0">
                      <a:pos x="T6" y="T7"/>
                    </a:cxn>
                    <a:cxn ang="0">
                      <a:pos x="T8" y="T9"/>
                    </a:cxn>
                  </a:cxnLst>
                  <a:rect l="0" t="0" r="r" b="b"/>
                  <a:pathLst>
                    <a:path w="39" h="19">
                      <a:moveTo>
                        <a:pt x="0" y="7"/>
                      </a:moveTo>
                      <a:lnTo>
                        <a:pt x="22" y="18"/>
                      </a:lnTo>
                      <a:lnTo>
                        <a:pt x="38" y="11"/>
                      </a:lnTo>
                      <a:lnTo>
                        <a:pt x="15" y="0"/>
                      </a:lnTo>
                      <a:lnTo>
                        <a:pt x="0" y="7"/>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9757" name="Freeform 477"/>
              <p:cNvSpPr>
                <a:spLocks/>
              </p:cNvSpPr>
              <p:nvPr/>
            </p:nvSpPr>
            <p:spPr bwMode="auto">
              <a:xfrm>
                <a:off x="1507" y="2544"/>
                <a:ext cx="294" cy="163"/>
              </a:xfrm>
              <a:custGeom>
                <a:avLst/>
                <a:gdLst>
                  <a:gd name="T0" fmla="*/ 0 w 294"/>
                  <a:gd name="T1" fmla="*/ 162 h 163"/>
                  <a:gd name="T2" fmla="*/ 268 w 294"/>
                  <a:gd name="T3" fmla="*/ 10 h 163"/>
                  <a:gd name="T4" fmla="*/ 293 w 294"/>
                  <a:gd name="T5" fmla="*/ 0 h 163"/>
                  <a:gd name="T6" fmla="*/ 293 w 294"/>
                  <a:gd name="T7" fmla="*/ 19 h 163"/>
                  <a:gd name="T8" fmla="*/ 0 w 294"/>
                  <a:gd name="T9" fmla="*/ 162 h 163"/>
                </a:gdLst>
                <a:ahLst/>
                <a:cxnLst>
                  <a:cxn ang="0">
                    <a:pos x="T0" y="T1"/>
                  </a:cxn>
                  <a:cxn ang="0">
                    <a:pos x="T2" y="T3"/>
                  </a:cxn>
                  <a:cxn ang="0">
                    <a:pos x="T4" y="T5"/>
                  </a:cxn>
                  <a:cxn ang="0">
                    <a:pos x="T6" y="T7"/>
                  </a:cxn>
                  <a:cxn ang="0">
                    <a:pos x="T8" y="T9"/>
                  </a:cxn>
                </a:cxnLst>
                <a:rect l="0" t="0" r="r" b="b"/>
                <a:pathLst>
                  <a:path w="294" h="163">
                    <a:moveTo>
                      <a:pt x="0" y="162"/>
                    </a:moveTo>
                    <a:lnTo>
                      <a:pt x="268" y="10"/>
                    </a:lnTo>
                    <a:lnTo>
                      <a:pt x="293" y="0"/>
                    </a:lnTo>
                    <a:lnTo>
                      <a:pt x="293" y="19"/>
                    </a:lnTo>
                    <a:lnTo>
                      <a:pt x="0" y="162"/>
                    </a:lnTo>
                  </a:path>
                </a:pathLst>
              </a:custGeom>
              <a:solidFill>
                <a:srgbClr val="9F9F9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58" name="Freeform 478"/>
              <p:cNvSpPr>
                <a:spLocks/>
              </p:cNvSpPr>
              <p:nvPr/>
            </p:nvSpPr>
            <p:spPr bwMode="auto">
              <a:xfrm>
                <a:off x="1507" y="2560"/>
                <a:ext cx="298" cy="192"/>
              </a:xfrm>
              <a:custGeom>
                <a:avLst/>
                <a:gdLst>
                  <a:gd name="T0" fmla="*/ 0 w 298"/>
                  <a:gd name="T1" fmla="*/ 191 h 192"/>
                  <a:gd name="T2" fmla="*/ 0 w 298"/>
                  <a:gd name="T3" fmla="*/ 137 h 192"/>
                  <a:gd name="T4" fmla="*/ 297 w 298"/>
                  <a:gd name="T5" fmla="*/ 0 h 192"/>
                  <a:gd name="T6" fmla="*/ 297 w 298"/>
                  <a:gd name="T7" fmla="*/ 67 h 192"/>
                  <a:gd name="T8" fmla="*/ 0 w 298"/>
                  <a:gd name="T9" fmla="*/ 191 h 192"/>
                </a:gdLst>
                <a:ahLst/>
                <a:cxnLst>
                  <a:cxn ang="0">
                    <a:pos x="T0" y="T1"/>
                  </a:cxn>
                  <a:cxn ang="0">
                    <a:pos x="T2" y="T3"/>
                  </a:cxn>
                  <a:cxn ang="0">
                    <a:pos x="T4" y="T5"/>
                  </a:cxn>
                  <a:cxn ang="0">
                    <a:pos x="T6" y="T7"/>
                  </a:cxn>
                  <a:cxn ang="0">
                    <a:pos x="T8" y="T9"/>
                  </a:cxn>
                </a:cxnLst>
                <a:rect l="0" t="0" r="r" b="b"/>
                <a:pathLst>
                  <a:path w="298" h="192">
                    <a:moveTo>
                      <a:pt x="0" y="191"/>
                    </a:moveTo>
                    <a:lnTo>
                      <a:pt x="0" y="137"/>
                    </a:lnTo>
                    <a:lnTo>
                      <a:pt x="297" y="0"/>
                    </a:lnTo>
                    <a:lnTo>
                      <a:pt x="297" y="67"/>
                    </a:lnTo>
                    <a:lnTo>
                      <a:pt x="0" y="19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59" name="Freeform 479"/>
              <p:cNvSpPr>
                <a:spLocks/>
              </p:cNvSpPr>
              <p:nvPr/>
            </p:nvSpPr>
            <p:spPr bwMode="auto">
              <a:xfrm>
                <a:off x="1834" y="2158"/>
                <a:ext cx="182" cy="355"/>
              </a:xfrm>
              <a:custGeom>
                <a:avLst/>
                <a:gdLst>
                  <a:gd name="T0" fmla="*/ 169 w 182"/>
                  <a:gd name="T1" fmla="*/ 0 h 355"/>
                  <a:gd name="T2" fmla="*/ 181 w 182"/>
                  <a:gd name="T3" fmla="*/ 24 h 355"/>
                  <a:gd name="T4" fmla="*/ 12 w 182"/>
                  <a:gd name="T5" fmla="*/ 354 h 355"/>
                  <a:gd name="T6" fmla="*/ 0 w 182"/>
                  <a:gd name="T7" fmla="*/ 329 h 355"/>
                  <a:gd name="T8" fmla="*/ 169 w 182"/>
                  <a:gd name="T9" fmla="*/ 0 h 355"/>
                </a:gdLst>
                <a:ahLst/>
                <a:cxnLst>
                  <a:cxn ang="0">
                    <a:pos x="T0" y="T1"/>
                  </a:cxn>
                  <a:cxn ang="0">
                    <a:pos x="T2" y="T3"/>
                  </a:cxn>
                  <a:cxn ang="0">
                    <a:pos x="T4" y="T5"/>
                  </a:cxn>
                  <a:cxn ang="0">
                    <a:pos x="T6" y="T7"/>
                  </a:cxn>
                  <a:cxn ang="0">
                    <a:pos x="T8" y="T9"/>
                  </a:cxn>
                </a:cxnLst>
                <a:rect l="0" t="0" r="r" b="b"/>
                <a:pathLst>
                  <a:path w="182" h="355">
                    <a:moveTo>
                      <a:pt x="169" y="0"/>
                    </a:moveTo>
                    <a:lnTo>
                      <a:pt x="181" y="24"/>
                    </a:lnTo>
                    <a:lnTo>
                      <a:pt x="12" y="354"/>
                    </a:lnTo>
                    <a:lnTo>
                      <a:pt x="0" y="329"/>
                    </a:lnTo>
                    <a:lnTo>
                      <a:pt x="169" y="0"/>
                    </a:lnTo>
                  </a:path>
                </a:pathLst>
              </a:custGeom>
              <a:solidFill>
                <a:srgbClr val="80808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60" name="Freeform 480"/>
              <p:cNvSpPr>
                <a:spLocks/>
              </p:cNvSpPr>
              <p:nvPr/>
            </p:nvSpPr>
            <p:spPr bwMode="auto">
              <a:xfrm>
                <a:off x="1390" y="1956"/>
                <a:ext cx="617" cy="532"/>
              </a:xfrm>
              <a:custGeom>
                <a:avLst/>
                <a:gdLst>
                  <a:gd name="T0" fmla="*/ 167 w 617"/>
                  <a:gd name="T1" fmla="*/ 0 h 532"/>
                  <a:gd name="T2" fmla="*/ 616 w 617"/>
                  <a:gd name="T3" fmla="*/ 200 h 532"/>
                  <a:gd name="T4" fmla="*/ 446 w 617"/>
                  <a:gd name="T5" fmla="*/ 531 h 532"/>
                  <a:gd name="T6" fmla="*/ 0 w 617"/>
                  <a:gd name="T7" fmla="*/ 312 h 532"/>
                  <a:gd name="T8" fmla="*/ 167 w 617"/>
                  <a:gd name="T9" fmla="*/ 0 h 532"/>
                </a:gdLst>
                <a:ahLst/>
                <a:cxnLst>
                  <a:cxn ang="0">
                    <a:pos x="T0" y="T1"/>
                  </a:cxn>
                  <a:cxn ang="0">
                    <a:pos x="T2" y="T3"/>
                  </a:cxn>
                  <a:cxn ang="0">
                    <a:pos x="T4" y="T5"/>
                  </a:cxn>
                  <a:cxn ang="0">
                    <a:pos x="T6" y="T7"/>
                  </a:cxn>
                  <a:cxn ang="0">
                    <a:pos x="T8" y="T9"/>
                  </a:cxn>
                </a:cxnLst>
                <a:rect l="0" t="0" r="r" b="b"/>
                <a:pathLst>
                  <a:path w="617" h="532">
                    <a:moveTo>
                      <a:pt x="167" y="0"/>
                    </a:moveTo>
                    <a:lnTo>
                      <a:pt x="616" y="200"/>
                    </a:lnTo>
                    <a:lnTo>
                      <a:pt x="446" y="531"/>
                    </a:lnTo>
                    <a:lnTo>
                      <a:pt x="0" y="312"/>
                    </a:lnTo>
                    <a:lnTo>
                      <a:pt x="167" y="0"/>
                    </a:lnTo>
                  </a:path>
                </a:pathLst>
              </a:custGeom>
              <a:solidFill>
                <a:srgbClr val="C0C0C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61" name="Freeform 481"/>
              <p:cNvSpPr>
                <a:spLocks/>
              </p:cNvSpPr>
              <p:nvPr/>
            </p:nvSpPr>
            <p:spPr bwMode="auto">
              <a:xfrm>
                <a:off x="1424" y="1988"/>
                <a:ext cx="550" cy="460"/>
              </a:xfrm>
              <a:custGeom>
                <a:avLst/>
                <a:gdLst>
                  <a:gd name="T0" fmla="*/ 549 w 550"/>
                  <a:gd name="T1" fmla="*/ 187 h 460"/>
                  <a:gd name="T2" fmla="*/ 408 w 550"/>
                  <a:gd name="T3" fmla="*/ 459 h 460"/>
                  <a:gd name="T4" fmla="*/ 0 w 550"/>
                  <a:gd name="T5" fmla="*/ 261 h 460"/>
                  <a:gd name="T6" fmla="*/ 136 w 550"/>
                  <a:gd name="T7" fmla="*/ 0 h 460"/>
                  <a:gd name="T8" fmla="*/ 549 w 550"/>
                  <a:gd name="T9" fmla="*/ 187 h 460"/>
                </a:gdLst>
                <a:ahLst/>
                <a:cxnLst>
                  <a:cxn ang="0">
                    <a:pos x="T0" y="T1"/>
                  </a:cxn>
                  <a:cxn ang="0">
                    <a:pos x="T2" y="T3"/>
                  </a:cxn>
                  <a:cxn ang="0">
                    <a:pos x="T4" y="T5"/>
                  </a:cxn>
                  <a:cxn ang="0">
                    <a:pos x="T6" y="T7"/>
                  </a:cxn>
                  <a:cxn ang="0">
                    <a:pos x="T8" y="T9"/>
                  </a:cxn>
                </a:cxnLst>
                <a:rect l="0" t="0" r="r" b="b"/>
                <a:pathLst>
                  <a:path w="550" h="460">
                    <a:moveTo>
                      <a:pt x="549" y="187"/>
                    </a:moveTo>
                    <a:lnTo>
                      <a:pt x="408" y="459"/>
                    </a:lnTo>
                    <a:lnTo>
                      <a:pt x="0" y="261"/>
                    </a:lnTo>
                    <a:lnTo>
                      <a:pt x="136" y="0"/>
                    </a:lnTo>
                    <a:lnTo>
                      <a:pt x="549" y="187"/>
                    </a:lnTo>
                  </a:path>
                </a:pathLst>
              </a:custGeom>
              <a:solidFill>
                <a:srgbClr val="5F5F5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62" name="Freeform 482"/>
              <p:cNvSpPr>
                <a:spLocks/>
              </p:cNvSpPr>
              <p:nvPr/>
            </p:nvSpPr>
            <p:spPr bwMode="auto">
              <a:xfrm>
                <a:off x="1449" y="2009"/>
                <a:ext cx="500" cy="417"/>
              </a:xfrm>
              <a:custGeom>
                <a:avLst/>
                <a:gdLst>
                  <a:gd name="T0" fmla="*/ 499 w 500"/>
                  <a:gd name="T1" fmla="*/ 173 h 417"/>
                  <a:gd name="T2" fmla="*/ 376 w 500"/>
                  <a:gd name="T3" fmla="*/ 416 h 417"/>
                  <a:gd name="T4" fmla="*/ 0 w 500"/>
                  <a:gd name="T5" fmla="*/ 233 h 417"/>
                  <a:gd name="T6" fmla="*/ 121 w 500"/>
                  <a:gd name="T7" fmla="*/ 0 h 417"/>
                  <a:gd name="T8" fmla="*/ 499 w 500"/>
                  <a:gd name="T9" fmla="*/ 173 h 417"/>
                </a:gdLst>
                <a:ahLst/>
                <a:cxnLst>
                  <a:cxn ang="0">
                    <a:pos x="T0" y="T1"/>
                  </a:cxn>
                  <a:cxn ang="0">
                    <a:pos x="T2" y="T3"/>
                  </a:cxn>
                  <a:cxn ang="0">
                    <a:pos x="T4" y="T5"/>
                  </a:cxn>
                  <a:cxn ang="0">
                    <a:pos x="T6" y="T7"/>
                  </a:cxn>
                  <a:cxn ang="0">
                    <a:pos x="T8" y="T9"/>
                  </a:cxn>
                </a:cxnLst>
                <a:rect l="0" t="0" r="r" b="b"/>
                <a:pathLst>
                  <a:path w="500" h="417">
                    <a:moveTo>
                      <a:pt x="499" y="173"/>
                    </a:moveTo>
                    <a:lnTo>
                      <a:pt x="376" y="416"/>
                    </a:lnTo>
                    <a:lnTo>
                      <a:pt x="0" y="233"/>
                    </a:lnTo>
                    <a:lnTo>
                      <a:pt x="121" y="0"/>
                    </a:lnTo>
                    <a:lnTo>
                      <a:pt x="499" y="17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63" name="Freeform 483"/>
              <p:cNvSpPr>
                <a:spLocks/>
              </p:cNvSpPr>
              <p:nvPr/>
            </p:nvSpPr>
            <p:spPr bwMode="auto">
              <a:xfrm>
                <a:off x="1794" y="2444"/>
                <a:ext cx="33" cy="28"/>
              </a:xfrm>
              <a:custGeom>
                <a:avLst/>
                <a:gdLst>
                  <a:gd name="T0" fmla="*/ 8 w 33"/>
                  <a:gd name="T1" fmla="*/ 0 h 28"/>
                  <a:gd name="T2" fmla="*/ 32 w 33"/>
                  <a:gd name="T3" fmla="*/ 11 h 28"/>
                  <a:gd name="T4" fmla="*/ 24 w 33"/>
                  <a:gd name="T5" fmla="*/ 27 h 28"/>
                  <a:gd name="T6" fmla="*/ 0 w 33"/>
                  <a:gd name="T7" fmla="*/ 16 h 28"/>
                  <a:gd name="T8" fmla="*/ 8 w 33"/>
                  <a:gd name="T9" fmla="*/ 0 h 28"/>
                </a:gdLst>
                <a:ahLst/>
                <a:cxnLst>
                  <a:cxn ang="0">
                    <a:pos x="T0" y="T1"/>
                  </a:cxn>
                  <a:cxn ang="0">
                    <a:pos x="T2" y="T3"/>
                  </a:cxn>
                  <a:cxn ang="0">
                    <a:pos x="T4" y="T5"/>
                  </a:cxn>
                  <a:cxn ang="0">
                    <a:pos x="T6" y="T7"/>
                  </a:cxn>
                  <a:cxn ang="0">
                    <a:pos x="T8" y="T9"/>
                  </a:cxn>
                </a:cxnLst>
                <a:rect l="0" t="0" r="r" b="b"/>
                <a:pathLst>
                  <a:path w="33" h="28">
                    <a:moveTo>
                      <a:pt x="8" y="0"/>
                    </a:moveTo>
                    <a:lnTo>
                      <a:pt x="32" y="11"/>
                    </a:lnTo>
                    <a:lnTo>
                      <a:pt x="24" y="27"/>
                    </a:lnTo>
                    <a:lnTo>
                      <a:pt x="0" y="16"/>
                    </a:lnTo>
                    <a:lnTo>
                      <a:pt x="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64" name="Freeform 484"/>
              <p:cNvSpPr>
                <a:spLocks/>
              </p:cNvSpPr>
              <p:nvPr/>
            </p:nvSpPr>
            <p:spPr bwMode="auto">
              <a:xfrm>
                <a:off x="1391" y="2270"/>
                <a:ext cx="454" cy="243"/>
              </a:xfrm>
              <a:custGeom>
                <a:avLst/>
                <a:gdLst>
                  <a:gd name="T0" fmla="*/ 453 w 454"/>
                  <a:gd name="T1" fmla="*/ 242 h 243"/>
                  <a:gd name="T2" fmla="*/ 12 w 454"/>
                  <a:gd name="T3" fmla="*/ 28 h 243"/>
                  <a:gd name="T4" fmla="*/ 0 w 454"/>
                  <a:gd name="T5" fmla="*/ 0 h 243"/>
                  <a:gd name="T6" fmla="*/ 445 w 454"/>
                  <a:gd name="T7" fmla="*/ 218 h 243"/>
                  <a:gd name="T8" fmla="*/ 453 w 454"/>
                  <a:gd name="T9" fmla="*/ 242 h 243"/>
                </a:gdLst>
                <a:ahLst/>
                <a:cxnLst>
                  <a:cxn ang="0">
                    <a:pos x="T0" y="T1"/>
                  </a:cxn>
                  <a:cxn ang="0">
                    <a:pos x="T2" y="T3"/>
                  </a:cxn>
                  <a:cxn ang="0">
                    <a:pos x="T4" y="T5"/>
                  </a:cxn>
                  <a:cxn ang="0">
                    <a:pos x="T6" y="T7"/>
                  </a:cxn>
                  <a:cxn ang="0">
                    <a:pos x="T8" y="T9"/>
                  </a:cxn>
                </a:cxnLst>
                <a:rect l="0" t="0" r="r" b="b"/>
                <a:pathLst>
                  <a:path w="454" h="243">
                    <a:moveTo>
                      <a:pt x="453" y="242"/>
                    </a:moveTo>
                    <a:lnTo>
                      <a:pt x="12" y="28"/>
                    </a:lnTo>
                    <a:lnTo>
                      <a:pt x="0" y="0"/>
                    </a:lnTo>
                    <a:lnTo>
                      <a:pt x="445" y="218"/>
                    </a:lnTo>
                    <a:lnTo>
                      <a:pt x="453" y="242"/>
                    </a:lnTo>
                  </a:path>
                </a:pathLst>
              </a:custGeom>
              <a:solidFill>
                <a:srgbClr val="5F5F5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765" name="Freeform 485"/>
              <p:cNvSpPr>
                <a:spLocks/>
              </p:cNvSpPr>
              <p:nvPr/>
            </p:nvSpPr>
            <p:spPr bwMode="auto">
              <a:xfrm>
                <a:off x="1513" y="2324"/>
                <a:ext cx="172" cy="135"/>
              </a:xfrm>
              <a:custGeom>
                <a:avLst/>
                <a:gdLst>
                  <a:gd name="T0" fmla="*/ 0 w 172"/>
                  <a:gd name="T1" fmla="*/ 78 h 135"/>
                  <a:gd name="T2" fmla="*/ 47 w 172"/>
                  <a:gd name="T3" fmla="*/ 0 h 135"/>
                  <a:gd name="T4" fmla="*/ 171 w 172"/>
                  <a:gd name="T5" fmla="*/ 58 h 135"/>
                  <a:gd name="T6" fmla="*/ 123 w 172"/>
                  <a:gd name="T7" fmla="*/ 134 h 135"/>
                  <a:gd name="T8" fmla="*/ 0 w 172"/>
                  <a:gd name="T9" fmla="*/ 78 h 135"/>
                </a:gdLst>
                <a:ahLst/>
                <a:cxnLst>
                  <a:cxn ang="0">
                    <a:pos x="T0" y="T1"/>
                  </a:cxn>
                  <a:cxn ang="0">
                    <a:pos x="T2" y="T3"/>
                  </a:cxn>
                  <a:cxn ang="0">
                    <a:pos x="T4" y="T5"/>
                  </a:cxn>
                  <a:cxn ang="0">
                    <a:pos x="T6" y="T7"/>
                  </a:cxn>
                  <a:cxn ang="0">
                    <a:pos x="T8" y="T9"/>
                  </a:cxn>
                </a:cxnLst>
                <a:rect l="0" t="0" r="r" b="b"/>
                <a:pathLst>
                  <a:path w="172" h="135">
                    <a:moveTo>
                      <a:pt x="0" y="78"/>
                    </a:moveTo>
                    <a:lnTo>
                      <a:pt x="47" y="0"/>
                    </a:lnTo>
                    <a:lnTo>
                      <a:pt x="171" y="58"/>
                    </a:lnTo>
                    <a:lnTo>
                      <a:pt x="123" y="134"/>
                    </a:lnTo>
                    <a:lnTo>
                      <a:pt x="0" y="78"/>
                    </a:lnTo>
                  </a:path>
                </a:pathLst>
              </a:custGeom>
              <a:solidFill>
                <a:srgbClr val="C0C0C0"/>
              </a:solidFill>
              <a:ln w="12700" cap="rnd" cmpd="sng">
                <a:solidFill>
                  <a:srgbClr val="9F9F9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9766" name="AutoShape 486"/>
            <p:cNvSpPr>
              <a:spLocks noChangeArrowheads="1"/>
            </p:cNvSpPr>
            <p:nvPr/>
          </p:nvSpPr>
          <p:spPr bwMode="auto">
            <a:xfrm rot="16200000" flipH="1">
              <a:off x="1172" y="1228"/>
              <a:ext cx="631" cy="67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003399">
                    <a:gamma/>
                    <a:tint val="44706"/>
                    <a:invGamma/>
                  </a:srgbClr>
                </a:gs>
                <a:gs pos="100000">
                  <a:srgbClr val="003399"/>
                </a:gs>
              </a:gsLst>
              <a:lin ang="2700000" scaled="1"/>
            </a:gradFill>
            <a:ln w="9525">
              <a:miter lim="800000"/>
              <a:headEnd/>
              <a:tailEnd/>
            </a:ln>
            <a:effectLst/>
            <a:scene3d>
              <a:camera prst="legacyObliqueBottomRight"/>
              <a:lightRig rig="legacyFlat3" dir="b"/>
            </a:scene3d>
            <a:sp3d extrusionH="74600" prstMaterial="legacyMatte">
              <a:bevelT w="13500" h="13500" prst="angle"/>
              <a:bevelB w="13500" h="13500" prst="angle"/>
              <a:extrusionClr>
                <a:srgbClr val="0033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49767" name="AutoShape 487"/>
            <p:cNvSpPr>
              <a:spLocks noChangeArrowheads="1"/>
            </p:cNvSpPr>
            <p:nvPr/>
          </p:nvSpPr>
          <p:spPr bwMode="auto">
            <a:xfrm rot="10800000" flipH="1">
              <a:off x="1248" y="2928"/>
              <a:ext cx="631" cy="67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003399">
                    <a:gamma/>
                    <a:tint val="44706"/>
                    <a:invGamma/>
                  </a:srgbClr>
                </a:gs>
                <a:gs pos="100000">
                  <a:srgbClr val="003399"/>
                </a:gs>
              </a:gsLst>
              <a:lin ang="2700000" scaled="1"/>
            </a:gradFill>
            <a:ln w="9525">
              <a:miter lim="800000"/>
              <a:headEnd/>
              <a:tailEnd/>
            </a:ln>
            <a:effectLst/>
            <a:scene3d>
              <a:camera prst="legacyObliqueBottomRight"/>
              <a:lightRig rig="legacyFlat3" dir="b"/>
            </a:scene3d>
            <a:sp3d extrusionH="74600" prstMaterial="legacyMatte">
              <a:bevelT w="13500" h="13500" prst="angle"/>
              <a:bevelB w="13500" h="13500" prst="angle"/>
              <a:extrusionClr>
                <a:srgbClr val="0033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49768" name="AutoShape 488"/>
            <p:cNvSpPr>
              <a:spLocks noChangeArrowheads="1"/>
            </p:cNvSpPr>
            <p:nvPr/>
          </p:nvSpPr>
          <p:spPr bwMode="auto">
            <a:xfrm rot="5400000" flipH="1">
              <a:off x="3908" y="2908"/>
              <a:ext cx="631" cy="67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003399">
                    <a:gamma/>
                    <a:tint val="44706"/>
                    <a:invGamma/>
                  </a:srgbClr>
                </a:gs>
                <a:gs pos="100000">
                  <a:srgbClr val="003399"/>
                </a:gs>
              </a:gsLst>
              <a:lin ang="2700000" scaled="1"/>
            </a:gradFill>
            <a:ln w="9525">
              <a:miter lim="800000"/>
              <a:headEnd/>
              <a:tailEnd/>
            </a:ln>
            <a:effectLst/>
            <a:scene3d>
              <a:camera prst="legacyObliqueBottomRight"/>
              <a:lightRig rig="legacyFlat3" dir="b"/>
            </a:scene3d>
            <a:sp3d extrusionH="74600" prstMaterial="legacyMatte">
              <a:bevelT w="13500" h="13500" prst="angle"/>
              <a:bevelB w="13500" h="13500" prst="angle"/>
              <a:extrusionClr>
                <a:srgbClr val="0033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49769" name="AutoShape 489"/>
            <p:cNvSpPr>
              <a:spLocks noChangeArrowheads="1"/>
            </p:cNvSpPr>
            <p:nvPr/>
          </p:nvSpPr>
          <p:spPr bwMode="auto">
            <a:xfrm flipH="1">
              <a:off x="3840" y="1152"/>
              <a:ext cx="631" cy="67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003399">
                    <a:gamma/>
                    <a:tint val="44706"/>
                    <a:invGamma/>
                  </a:srgbClr>
                </a:gs>
                <a:gs pos="100000">
                  <a:srgbClr val="003399"/>
                </a:gs>
              </a:gsLst>
              <a:lin ang="2700000" scaled="1"/>
            </a:gradFill>
            <a:ln w="9525">
              <a:miter lim="800000"/>
              <a:headEnd/>
              <a:tailEnd/>
            </a:ln>
            <a:effectLst/>
            <a:scene3d>
              <a:camera prst="legacyObliqueBottomRight"/>
              <a:lightRig rig="legacyFlat3" dir="b"/>
            </a:scene3d>
            <a:sp3d extrusionH="74600" prstMaterial="legacyMatte">
              <a:bevelT w="13500" h="13500" prst="angle"/>
              <a:bevelB w="13500" h="13500" prst="angle"/>
              <a:extrusionClr>
                <a:srgbClr val="0033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2"/>
          <p:cNvSpPr>
            <a:spLocks noGrp="1"/>
          </p:cNvSpPr>
          <p:nvPr>
            <p:ph type="sldNum" sz="quarter" idx="10"/>
          </p:nvPr>
        </p:nvSpPr>
        <p:spPr/>
        <p:txBody>
          <a:bodyPr/>
          <a:lstStyle/>
          <a:p>
            <a:fld id="{25594483-E2DF-46BB-A55D-5C3F7A1DEAC6}" type="slidenum">
              <a:rPr lang="en-US" altLang="en-US"/>
              <a:pPr/>
              <a:t>17</a:t>
            </a:fld>
            <a:endParaRPr lang="en-US" altLang="en-US"/>
          </a:p>
        </p:txBody>
      </p:sp>
      <p:sp>
        <p:nvSpPr>
          <p:cNvPr id="1254479" name="Rectangle 79"/>
          <p:cNvSpPr>
            <a:spLocks noGrp="1" noChangeArrowheads="1"/>
          </p:cNvSpPr>
          <p:nvPr>
            <p:ph type="title"/>
          </p:nvPr>
        </p:nvSpPr>
        <p:spPr>
          <a:xfrm>
            <a:off x="990600" y="228600"/>
            <a:ext cx="8153400" cy="762000"/>
          </a:xfrm>
        </p:spPr>
        <p:txBody>
          <a:bodyPr/>
          <a:lstStyle/>
          <a:p>
            <a:r>
              <a:rPr lang="en-US" altLang="en-US"/>
              <a:t>Strategic Management Is Based Upon a </a:t>
            </a:r>
            <a:br>
              <a:rPr lang="en-US" altLang="en-US"/>
            </a:br>
            <a:r>
              <a:rPr lang="en-US" altLang="en-US"/>
              <a:t>“Double Loop” Learning Approach</a:t>
            </a:r>
          </a:p>
        </p:txBody>
      </p:sp>
      <p:sp>
        <p:nvSpPr>
          <p:cNvPr id="1254406" name="Rectangle 6" descr="This is the Financial Perspectve of the strategy."/>
          <p:cNvSpPr>
            <a:spLocks noChangeArrowheads="1"/>
          </p:cNvSpPr>
          <p:nvPr/>
        </p:nvSpPr>
        <p:spPr bwMode="auto">
          <a:xfrm>
            <a:off x="4054475" y="1355725"/>
            <a:ext cx="1839913" cy="319088"/>
          </a:xfrm>
          <a:prstGeom prst="rect">
            <a:avLst/>
          </a:prstGeom>
          <a:solidFill>
            <a:schemeClr val="bg1"/>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08" name="Rectangle 8" descr="This illustrates the Customer Perspective of the strategy."/>
          <p:cNvSpPr>
            <a:spLocks noChangeArrowheads="1"/>
          </p:cNvSpPr>
          <p:nvPr/>
        </p:nvSpPr>
        <p:spPr bwMode="auto">
          <a:xfrm>
            <a:off x="4054475" y="1698625"/>
            <a:ext cx="1838325" cy="306388"/>
          </a:xfrm>
          <a:prstGeom prst="rect">
            <a:avLst/>
          </a:prstGeom>
          <a:solidFill>
            <a:schemeClr val="bg1"/>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07" name="Rectangle 7" descr="This illustrates the Internal Perspective of the strategy."/>
          <p:cNvSpPr>
            <a:spLocks noChangeArrowheads="1"/>
          </p:cNvSpPr>
          <p:nvPr/>
        </p:nvSpPr>
        <p:spPr bwMode="auto">
          <a:xfrm>
            <a:off x="4054475" y="2036763"/>
            <a:ext cx="1839913" cy="342900"/>
          </a:xfrm>
          <a:prstGeom prst="rect">
            <a:avLst/>
          </a:prstGeom>
          <a:solidFill>
            <a:schemeClr val="bg1"/>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02" name="Rectangle 2" descr="This is the Learning Perspective element of the strategy."/>
          <p:cNvSpPr>
            <a:spLocks noChangeArrowheads="1"/>
          </p:cNvSpPr>
          <p:nvPr/>
        </p:nvSpPr>
        <p:spPr bwMode="auto">
          <a:xfrm>
            <a:off x="4078475" y="2416175"/>
            <a:ext cx="1839913" cy="428625"/>
          </a:xfrm>
          <a:prstGeom prst="rect">
            <a:avLst/>
          </a:prstGeom>
          <a:solidFill>
            <a:schemeClr val="bg1"/>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03" name="Arc 3" descr="This a curved arrow."/>
          <p:cNvSpPr>
            <a:spLocks/>
          </p:cNvSpPr>
          <p:nvPr/>
        </p:nvSpPr>
        <p:spPr bwMode="auto">
          <a:xfrm flipH="1">
            <a:off x="2481263" y="4635500"/>
            <a:ext cx="1219200" cy="1373188"/>
          </a:xfrm>
          <a:custGeom>
            <a:avLst/>
            <a:gdLst>
              <a:gd name="G0" fmla="+- 0 0 0"/>
              <a:gd name="G1" fmla="+- 21600 0 0"/>
              <a:gd name="G2" fmla="+- 21600 0 0"/>
              <a:gd name="T0" fmla="*/ 0 w 21600"/>
              <a:gd name="T1" fmla="*/ 0 h 42967"/>
              <a:gd name="T2" fmla="*/ 3157 w 21600"/>
              <a:gd name="T3" fmla="*/ 42967 h 42967"/>
              <a:gd name="T4" fmla="*/ 0 w 21600"/>
              <a:gd name="T5" fmla="*/ 21600 h 42967"/>
            </a:gdLst>
            <a:ahLst/>
            <a:cxnLst>
              <a:cxn ang="0">
                <a:pos x="T0" y="T1"/>
              </a:cxn>
              <a:cxn ang="0">
                <a:pos x="T2" y="T3"/>
              </a:cxn>
              <a:cxn ang="0">
                <a:pos x="T4" y="T5"/>
              </a:cxn>
            </a:cxnLst>
            <a:rect l="0" t="0" r="r" b="b"/>
            <a:pathLst>
              <a:path w="21600" h="42967" fill="none" extrusionOk="0">
                <a:moveTo>
                  <a:pt x="-1" y="0"/>
                </a:moveTo>
                <a:cubicBezTo>
                  <a:pt x="11929" y="0"/>
                  <a:pt x="21600" y="9670"/>
                  <a:pt x="21600" y="21600"/>
                </a:cubicBezTo>
                <a:cubicBezTo>
                  <a:pt x="21600" y="32309"/>
                  <a:pt x="13752" y="41402"/>
                  <a:pt x="3157" y="42968"/>
                </a:cubicBezTo>
              </a:path>
              <a:path w="21600" h="42967" stroke="0" extrusionOk="0">
                <a:moveTo>
                  <a:pt x="-1" y="0"/>
                </a:moveTo>
                <a:cubicBezTo>
                  <a:pt x="11929" y="0"/>
                  <a:pt x="21600" y="9670"/>
                  <a:pt x="21600" y="21600"/>
                </a:cubicBezTo>
                <a:cubicBezTo>
                  <a:pt x="21600" y="32309"/>
                  <a:pt x="13752" y="41402"/>
                  <a:pt x="3157" y="42968"/>
                </a:cubicBezTo>
                <a:lnTo>
                  <a:pt x="0" y="21600"/>
                </a:lnTo>
                <a:close/>
              </a:path>
            </a:pathLst>
          </a:custGeom>
          <a:noFill/>
          <a:ln w="57150">
            <a:solidFill>
              <a:srgbClr val="00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04" name="Arc 4" descr="This is a curved arrow."/>
          <p:cNvSpPr>
            <a:spLocks/>
          </p:cNvSpPr>
          <p:nvPr/>
        </p:nvSpPr>
        <p:spPr bwMode="auto">
          <a:xfrm>
            <a:off x="6240463" y="4546600"/>
            <a:ext cx="1219200" cy="1525588"/>
          </a:xfrm>
          <a:custGeom>
            <a:avLst/>
            <a:gdLst>
              <a:gd name="G0" fmla="+- 0 0 0"/>
              <a:gd name="G1" fmla="+- 21600 0 0"/>
              <a:gd name="G2" fmla="+- 21600 0 0"/>
              <a:gd name="T0" fmla="*/ 0 w 21600"/>
              <a:gd name="T1" fmla="*/ 0 h 42962"/>
              <a:gd name="T2" fmla="*/ 3195 w 21600"/>
              <a:gd name="T3" fmla="*/ 42962 h 42962"/>
              <a:gd name="T4" fmla="*/ 0 w 21600"/>
              <a:gd name="T5" fmla="*/ 21600 h 42962"/>
            </a:gdLst>
            <a:ahLst/>
            <a:cxnLst>
              <a:cxn ang="0">
                <a:pos x="T0" y="T1"/>
              </a:cxn>
              <a:cxn ang="0">
                <a:pos x="T2" y="T3"/>
              </a:cxn>
              <a:cxn ang="0">
                <a:pos x="T4" y="T5"/>
              </a:cxn>
            </a:cxnLst>
            <a:rect l="0" t="0" r="r" b="b"/>
            <a:pathLst>
              <a:path w="21600" h="42962" fill="none" extrusionOk="0">
                <a:moveTo>
                  <a:pt x="-1" y="0"/>
                </a:moveTo>
                <a:cubicBezTo>
                  <a:pt x="11929" y="0"/>
                  <a:pt x="21600" y="9670"/>
                  <a:pt x="21600" y="21600"/>
                </a:cubicBezTo>
                <a:cubicBezTo>
                  <a:pt x="21600" y="32295"/>
                  <a:pt x="13772" y="41380"/>
                  <a:pt x="3195" y="42962"/>
                </a:cubicBezTo>
              </a:path>
              <a:path w="21600" h="42962" stroke="0" extrusionOk="0">
                <a:moveTo>
                  <a:pt x="-1" y="0"/>
                </a:moveTo>
                <a:cubicBezTo>
                  <a:pt x="11929" y="0"/>
                  <a:pt x="21600" y="9670"/>
                  <a:pt x="21600" y="21600"/>
                </a:cubicBezTo>
                <a:cubicBezTo>
                  <a:pt x="21600" y="32295"/>
                  <a:pt x="13772" y="41380"/>
                  <a:pt x="3195" y="42962"/>
                </a:cubicBezTo>
                <a:lnTo>
                  <a:pt x="0" y="21600"/>
                </a:lnTo>
                <a:close/>
              </a:path>
            </a:pathLst>
          </a:custGeom>
          <a:noFill/>
          <a:ln w="57150">
            <a:solidFill>
              <a:srgbClr val="0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05" name="Arc 5" descr="This is a curved arrow instructing the reader to test the hypotheses. "/>
          <p:cNvSpPr>
            <a:spLocks/>
          </p:cNvSpPr>
          <p:nvPr/>
        </p:nvSpPr>
        <p:spPr bwMode="auto">
          <a:xfrm>
            <a:off x="5948363" y="1803400"/>
            <a:ext cx="1524000" cy="2605088"/>
          </a:xfrm>
          <a:custGeom>
            <a:avLst/>
            <a:gdLst>
              <a:gd name="G0" fmla="+- 0 0 0"/>
              <a:gd name="G1" fmla="+- 21600 0 0"/>
              <a:gd name="G2" fmla="+- 21600 0 0"/>
              <a:gd name="T0" fmla="*/ 0 w 21600"/>
              <a:gd name="T1" fmla="*/ 0 h 42962"/>
              <a:gd name="T2" fmla="*/ 3195 w 21600"/>
              <a:gd name="T3" fmla="*/ 42962 h 42962"/>
              <a:gd name="T4" fmla="*/ 0 w 21600"/>
              <a:gd name="T5" fmla="*/ 21600 h 42962"/>
            </a:gdLst>
            <a:ahLst/>
            <a:cxnLst>
              <a:cxn ang="0">
                <a:pos x="T0" y="T1"/>
              </a:cxn>
              <a:cxn ang="0">
                <a:pos x="T2" y="T3"/>
              </a:cxn>
              <a:cxn ang="0">
                <a:pos x="T4" y="T5"/>
              </a:cxn>
            </a:cxnLst>
            <a:rect l="0" t="0" r="r" b="b"/>
            <a:pathLst>
              <a:path w="21600" h="42962" fill="none" extrusionOk="0">
                <a:moveTo>
                  <a:pt x="-1" y="0"/>
                </a:moveTo>
                <a:cubicBezTo>
                  <a:pt x="11929" y="0"/>
                  <a:pt x="21600" y="9670"/>
                  <a:pt x="21600" y="21600"/>
                </a:cubicBezTo>
                <a:cubicBezTo>
                  <a:pt x="21600" y="32295"/>
                  <a:pt x="13772" y="41380"/>
                  <a:pt x="3195" y="42962"/>
                </a:cubicBezTo>
              </a:path>
              <a:path w="21600" h="42962" stroke="0" extrusionOk="0">
                <a:moveTo>
                  <a:pt x="-1" y="0"/>
                </a:moveTo>
                <a:cubicBezTo>
                  <a:pt x="11929" y="0"/>
                  <a:pt x="21600" y="9670"/>
                  <a:pt x="21600" y="21600"/>
                </a:cubicBezTo>
                <a:cubicBezTo>
                  <a:pt x="21600" y="32295"/>
                  <a:pt x="13772" y="41380"/>
                  <a:pt x="3195" y="42962"/>
                </a:cubicBezTo>
                <a:lnTo>
                  <a:pt x="0" y="21600"/>
                </a:lnTo>
                <a:close/>
              </a:path>
            </a:pathLst>
          </a:custGeom>
          <a:noFill/>
          <a:ln w="57150">
            <a:solidFill>
              <a:srgbClr val="0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09" name="Oval 9" descr="This oval is part of the illustration of the strategy. "/>
          <p:cNvSpPr>
            <a:spLocks noChangeArrowheads="1"/>
          </p:cNvSpPr>
          <p:nvPr/>
        </p:nvSpPr>
        <p:spPr bwMode="auto">
          <a:xfrm>
            <a:off x="4851400" y="1373188"/>
            <a:ext cx="222250" cy="146050"/>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a:solidFill>
                <a:schemeClr val="tx1"/>
              </a:solidFill>
            </a:endParaRPr>
          </a:p>
        </p:txBody>
      </p:sp>
      <p:sp>
        <p:nvSpPr>
          <p:cNvPr id="1254410" name="Oval 10" descr="This oval is part of the illustration of the strategy."/>
          <p:cNvSpPr>
            <a:spLocks noChangeArrowheads="1"/>
          </p:cNvSpPr>
          <p:nvPr/>
        </p:nvSpPr>
        <p:spPr bwMode="auto">
          <a:xfrm>
            <a:off x="5116513" y="1482725"/>
            <a:ext cx="241300" cy="128588"/>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1" name="Oval 11" descr="This oval is part of the illustration of the strategy."/>
          <p:cNvSpPr>
            <a:spLocks noChangeArrowheads="1"/>
          </p:cNvSpPr>
          <p:nvPr/>
        </p:nvSpPr>
        <p:spPr bwMode="auto">
          <a:xfrm>
            <a:off x="4554538" y="1492250"/>
            <a:ext cx="239712" cy="144463"/>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2" name="Arc 12" descr="This arc connects the ovals in the strategy diagram."/>
          <p:cNvSpPr>
            <a:spLocks/>
          </p:cNvSpPr>
          <p:nvPr/>
        </p:nvSpPr>
        <p:spPr bwMode="auto">
          <a:xfrm>
            <a:off x="4721225" y="1439863"/>
            <a:ext cx="125413" cy="47625"/>
          </a:xfrm>
          <a:custGeom>
            <a:avLst/>
            <a:gdLst>
              <a:gd name="G0" fmla="+- 21587 0 0"/>
              <a:gd name="G1" fmla="+- 21598 0 0"/>
              <a:gd name="G2" fmla="+- 21600 0 0"/>
              <a:gd name="T0" fmla="*/ 0 w 21587"/>
              <a:gd name="T1" fmla="*/ 20870 h 21598"/>
              <a:gd name="T2" fmla="*/ 21372 w 21587"/>
              <a:gd name="T3" fmla="*/ 0 h 21598"/>
              <a:gd name="T4" fmla="*/ 21587 w 21587"/>
              <a:gd name="T5" fmla="*/ 21598 h 21598"/>
            </a:gdLst>
            <a:ahLst/>
            <a:cxnLst>
              <a:cxn ang="0">
                <a:pos x="T0" y="T1"/>
              </a:cxn>
              <a:cxn ang="0">
                <a:pos x="T2" y="T3"/>
              </a:cxn>
              <a:cxn ang="0">
                <a:pos x="T4" y="T5"/>
              </a:cxn>
            </a:cxnLst>
            <a:rect l="0" t="0" r="r" b="b"/>
            <a:pathLst>
              <a:path w="21587" h="21598" fill="none" extrusionOk="0">
                <a:moveTo>
                  <a:pt x="-1" y="20869"/>
                </a:moveTo>
                <a:cubicBezTo>
                  <a:pt x="388" y="9313"/>
                  <a:pt x="9809" y="114"/>
                  <a:pt x="21371" y="-1"/>
                </a:cubicBezTo>
              </a:path>
              <a:path w="21587" h="21598" stroke="0" extrusionOk="0">
                <a:moveTo>
                  <a:pt x="-1" y="20869"/>
                </a:moveTo>
                <a:cubicBezTo>
                  <a:pt x="388" y="9313"/>
                  <a:pt x="9809" y="114"/>
                  <a:pt x="21371" y="-1"/>
                </a:cubicBezTo>
                <a:lnTo>
                  <a:pt x="21587" y="21598"/>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3" name="Arc 13" descr="This arc connects the ovals in the strategy diagram."/>
          <p:cNvSpPr>
            <a:spLocks/>
          </p:cNvSpPr>
          <p:nvPr/>
        </p:nvSpPr>
        <p:spPr bwMode="auto">
          <a:xfrm>
            <a:off x="5081588" y="1439863"/>
            <a:ext cx="142875" cy="20637"/>
          </a:xfrm>
          <a:custGeom>
            <a:avLst/>
            <a:gdLst>
              <a:gd name="G0" fmla="+- 242 0 0"/>
              <a:gd name="G1" fmla="+- 21600 0 0"/>
              <a:gd name="G2" fmla="+- 21600 0 0"/>
              <a:gd name="T0" fmla="*/ 0 w 21842"/>
              <a:gd name="T1" fmla="*/ 2 h 21600"/>
              <a:gd name="T2" fmla="*/ 21842 w 21842"/>
              <a:gd name="T3" fmla="*/ 21600 h 21600"/>
              <a:gd name="T4" fmla="*/ 242 w 21842"/>
              <a:gd name="T5" fmla="*/ 21600 h 21600"/>
            </a:gdLst>
            <a:ahLst/>
            <a:cxnLst>
              <a:cxn ang="0">
                <a:pos x="T0" y="T1"/>
              </a:cxn>
              <a:cxn ang="0">
                <a:pos x="T2" y="T3"/>
              </a:cxn>
              <a:cxn ang="0">
                <a:pos x="T4" y="T5"/>
              </a:cxn>
            </a:cxnLst>
            <a:rect l="0" t="0" r="r" b="b"/>
            <a:pathLst>
              <a:path w="21842" h="21600" fill="none" extrusionOk="0">
                <a:moveTo>
                  <a:pt x="-1" y="1"/>
                </a:moveTo>
                <a:cubicBezTo>
                  <a:pt x="80" y="0"/>
                  <a:pt x="161" y="-1"/>
                  <a:pt x="242" y="0"/>
                </a:cubicBezTo>
                <a:cubicBezTo>
                  <a:pt x="12171" y="0"/>
                  <a:pt x="21842" y="9670"/>
                  <a:pt x="21842" y="21600"/>
                </a:cubicBezTo>
              </a:path>
              <a:path w="21842" h="21600" stroke="0" extrusionOk="0">
                <a:moveTo>
                  <a:pt x="-1" y="1"/>
                </a:moveTo>
                <a:cubicBezTo>
                  <a:pt x="80" y="0"/>
                  <a:pt x="161" y="-1"/>
                  <a:pt x="242" y="0"/>
                </a:cubicBezTo>
                <a:cubicBezTo>
                  <a:pt x="12171" y="0"/>
                  <a:pt x="21842" y="9670"/>
                  <a:pt x="21842" y="21600"/>
                </a:cubicBezTo>
                <a:lnTo>
                  <a:pt x="242" y="2160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4" name="Line 14" descr="This is a dotted line showing the linkages of the strategy elements."/>
          <p:cNvSpPr>
            <a:spLocks noChangeShapeType="1"/>
          </p:cNvSpPr>
          <p:nvPr/>
        </p:nvSpPr>
        <p:spPr bwMode="auto">
          <a:xfrm>
            <a:off x="4946650" y="1492250"/>
            <a:ext cx="15875" cy="876300"/>
          </a:xfrm>
          <a:prstGeom prst="line">
            <a:avLst/>
          </a:prstGeom>
          <a:noFill/>
          <a:ln w="12700">
            <a:solidFill>
              <a:srgbClr val="28667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5" name="Arc 15" descr="This arc connects the ovals in the strategy diagram."/>
          <p:cNvSpPr>
            <a:spLocks/>
          </p:cNvSpPr>
          <p:nvPr/>
        </p:nvSpPr>
        <p:spPr bwMode="auto">
          <a:xfrm>
            <a:off x="4486275" y="1611312"/>
            <a:ext cx="79375" cy="174625"/>
          </a:xfrm>
          <a:custGeom>
            <a:avLst/>
            <a:gdLst>
              <a:gd name="G0" fmla="+- 21600 0 0"/>
              <a:gd name="G1" fmla="+- 21590 0 0"/>
              <a:gd name="G2" fmla="+- 21600 0 0"/>
              <a:gd name="T0" fmla="*/ 4003 w 21600"/>
              <a:gd name="T1" fmla="*/ 34115 h 34115"/>
              <a:gd name="T2" fmla="*/ 20956 w 21600"/>
              <a:gd name="T3" fmla="*/ 0 h 34115"/>
              <a:gd name="T4" fmla="*/ 21600 w 21600"/>
              <a:gd name="T5" fmla="*/ 21590 h 34115"/>
            </a:gdLst>
            <a:ahLst/>
            <a:cxnLst>
              <a:cxn ang="0">
                <a:pos x="T0" y="T1"/>
              </a:cxn>
              <a:cxn ang="0">
                <a:pos x="T2" y="T3"/>
              </a:cxn>
              <a:cxn ang="0">
                <a:pos x="T4" y="T5"/>
              </a:cxn>
            </a:cxnLst>
            <a:rect l="0" t="0" r="r" b="b"/>
            <a:pathLst>
              <a:path w="21600" h="34115" fill="none" extrusionOk="0">
                <a:moveTo>
                  <a:pt x="4002" y="34115"/>
                </a:moveTo>
                <a:cubicBezTo>
                  <a:pt x="1398" y="30457"/>
                  <a:pt x="0" y="26079"/>
                  <a:pt x="0" y="21590"/>
                </a:cubicBezTo>
                <a:cubicBezTo>
                  <a:pt x="-1" y="9911"/>
                  <a:pt x="9282" y="347"/>
                  <a:pt x="20955" y="-1"/>
                </a:cubicBezTo>
              </a:path>
              <a:path w="21600" h="34115" stroke="0" extrusionOk="0">
                <a:moveTo>
                  <a:pt x="4002" y="34115"/>
                </a:moveTo>
                <a:cubicBezTo>
                  <a:pt x="1398" y="30457"/>
                  <a:pt x="0" y="26079"/>
                  <a:pt x="0" y="21590"/>
                </a:cubicBezTo>
                <a:cubicBezTo>
                  <a:pt x="-1" y="9911"/>
                  <a:pt x="9282" y="347"/>
                  <a:pt x="20955" y="-1"/>
                </a:cubicBezTo>
                <a:lnTo>
                  <a:pt x="21600" y="2159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6" name="Arc 16" descr="This arc connects the ovals in the strategy diagram."/>
          <p:cNvSpPr>
            <a:spLocks/>
          </p:cNvSpPr>
          <p:nvPr/>
        </p:nvSpPr>
        <p:spPr bwMode="auto">
          <a:xfrm>
            <a:off x="4278313" y="1816100"/>
            <a:ext cx="141287" cy="361950"/>
          </a:xfrm>
          <a:custGeom>
            <a:avLst/>
            <a:gdLst>
              <a:gd name="G0" fmla="+- 21599 0 0"/>
              <a:gd name="G1" fmla="+- 21598 0 0"/>
              <a:gd name="G2" fmla="+- 21600 0 0"/>
              <a:gd name="T0" fmla="*/ 0 w 21599"/>
              <a:gd name="T1" fmla="*/ 21504 h 21598"/>
              <a:gd name="T2" fmla="*/ 21359 w 21599"/>
              <a:gd name="T3" fmla="*/ 0 h 21598"/>
              <a:gd name="T4" fmla="*/ 21599 w 21599"/>
              <a:gd name="T5" fmla="*/ 21598 h 21598"/>
            </a:gdLst>
            <a:ahLst/>
            <a:cxnLst>
              <a:cxn ang="0">
                <a:pos x="T0" y="T1"/>
              </a:cxn>
              <a:cxn ang="0">
                <a:pos x="T2" y="T3"/>
              </a:cxn>
              <a:cxn ang="0">
                <a:pos x="T4" y="T5"/>
              </a:cxn>
            </a:cxnLst>
            <a:rect l="0" t="0" r="r" b="b"/>
            <a:pathLst>
              <a:path w="21599" h="21598" fill="none" extrusionOk="0">
                <a:moveTo>
                  <a:pt x="-1" y="21503"/>
                </a:moveTo>
                <a:cubicBezTo>
                  <a:pt x="50" y="9704"/>
                  <a:pt x="9560" y="130"/>
                  <a:pt x="21358" y="-1"/>
                </a:cubicBezTo>
              </a:path>
              <a:path w="21599" h="21598" stroke="0" extrusionOk="0">
                <a:moveTo>
                  <a:pt x="-1" y="21503"/>
                </a:moveTo>
                <a:cubicBezTo>
                  <a:pt x="50" y="9704"/>
                  <a:pt x="9560" y="130"/>
                  <a:pt x="21358" y="-1"/>
                </a:cubicBezTo>
                <a:lnTo>
                  <a:pt x="21599" y="21598"/>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7" name="Arc 17" descr="This arc connects the ovals in the strategy diagram."/>
          <p:cNvSpPr>
            <a:spLocks/>
          </p:cNvSpPr>
          <p:nvPr/>
        </p:nvSpPr>
        <p:spPr bwMode="auto">
          <a:xfrm>
            <a:off x="4459606" y="1911350"/>
            <a:ext cx="45719" cy="292100"/>
          </a:xfrm>
          <a:custGeom>
            <a:avLst/>
            <a:gdLst>
              <a:gd name="G0" fmla="+- 21600 0 0"/>
              <a:gd name="G1" fmla="+- 21581 0 0"/>
              <a:gd name="G2" fmla="+- 21600 0 0"/>
              <a:gd name="T0" fmla="*/ 0 w 21600"/>
              <a:gd name="T1" fmla="*/ 21581 h 21581"/>
              <a:gd name="T2" fmla="*/ 20701 w 21600"/>
              <a:gd name="T3" fmla="*/ 0 h 21581"/>
              <a:gd name="T4" fmla="*/ 21600 w 21600"/>
              <a:gd name="T5" fmla="*/ 21581 h 21581"/>
            </a:gdLst>
            <a:ahLst/>
            <a:cxnLst>
              <a:cxn ang="0">
                <a:pos x="T0" y="T1"/>
              </a:cxn>
              <a:cxn ang="0">
                <a:pos x="T2" y="T3"/>
              </a:cxn>
              <a:cxn ang="0">
                <a:pos x="T4" y="T5"/>
              </a:cxn>
            </a:cxnLst>
            <a:rect l="0" t="0" r="r" b="b"/>
            <a:pathLst>
              <a:path w="21600" h="21581" fill="none" extrusionOk="0">
                <a:moveTo>
                  <a:pt x="0" y="21581"/>
                </a:moveTo>
                <a:cubicBezTo>
                  <a:pt x="0" y="10001"/>
                  <a:pt x="9131" y="481"/>
                  <a:pt x="20700" y="-1"/>
                </a:cubicBezTo>
              </a:path>
              <a:path w="21600" h="21581" stroke="0" extrusionOk="0">
                <a:moveTo>
                  <a:pt x="0" y="21581"/>
                </a:moveTo>
                <a:cubicBezTo>
                  <a:pt x="0" y="10001"/>
                  <a:pt x="9131" y="481"/>
                  <a:pt x="20700" y="-1"/>
                </a:cubicBezTo>
                <a:lnTo>
                  <a:pt x="21600" y="21581"/>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8" name="Arc 18" descr="This arc connects the ovals in the strategy diagram."/>
          <p:cNvSpPr>
            <a:spLocks/>
          </p:cNvSpPr>
          <p:nvPr/>
        </p:nvSpPr>
        <p:spPr bwMode="auto">
          <a:xfrm>
            <a:off x="4581525" y="1903413"/>
            <a:ext cx="139700" cy="287337"/>
          </a:xfrm>
          <a:custGeom>
            <a:avLst/>
            <a:gdLst>
              <a:gd name="G0" fmla="+- 21600 0 0"/>
              <a:gd name="G1" fmla="+- 0 0 0"/>
              <a:gd name="G2" fmla="+- 21600 0 0"/>
              <a:gd name="T0" fmla="*/ 21354 w 21600"/>
              <a:gd name="T1" fmla="*/ 21598 h 21598"/>
              <a:gd name="T2" fmla="*/ 0 w 21600"/>
              <a:gd name="T3" fmla="*/ 0 h 21598"/>
              <a:gd name="T4" fmla="*/ 21600 w 21600"/>
              <a:gd name="T5" fmla="*/ 0 h 21598"/>
            </a:gdLst>
            <a:ahLst/>
            <a:cxnLst>
              <a:cxn ang="0">
                <a:pos x="T0" y="T1"/>
              </a:cxn>
              <a:cxn ang="0">
                <a:pos x="T2" y="T3"/>
              </a:cxn>
              <a:cxn ang="0">
                <a:pos x="T4" y="T5"/>
              </a:cxn>
            </a:cxnLst>
            <a:rect l="0" t="0" r="r" b="b"/>
            <a:pathLst>
              <a:path w="21600" h="21598" fill="none" extrusionOk="0">
                <a:moveTo>
                  <a:pt x="21353" y="21598"/>
                </a:moveTo>
                <a:cubicBezTo>
                  <a:pt x="9521" y="21463"/>
                  <a:pt x="0" y="11833"/>
                  <a:pt x="0" y="0"/>
                </a:cubicBezTo>
              </a:path>
              <a:path w="21600" h="21598" stroke="0" extrusionOk="0">
                <a:moveTo>
                  <a:pt x="21353" y="21598"/>
                </a:moveTo>
                <a:cubicBezTo>
                  <a:pt x="9521" y="21463"/>
                  <a:pt x="0" y="11833"/>
                  <a:pt x="0" y="0"/>
                </a:cubicBezTo>
                <a:lnTo>
                  <a:pt x="21600" y="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19" name="Arc 19" descr="This arc connects the ovals in the strategy diagram."/>
          <p:cNvSpPr>
            <a:spLocks/>
          </p:cNvSpPr>
          <p:nvPr/>
        </p:nvSpPr>
        <p:spPr bwMode="auto">
          <a:xfrm>
            <a:off x="5421313" y="1911350"/>
            <a:ext cx="38100" cy="2921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0" name="Arc 20" descr="This arc connects the ovals in the strategy diagram."/>
          <p:cNvSpPr>
            <a:spLocks/>
          </p:cNvSpPr>
          <p:nvPr/>
        </p:nvSpPr>
        <p:spPr bwMode="auto">
          <a:xfrm>
            <a:off x="5435820" y="1849438"/>
            <a:ext cx="119063" cy="361950"/>
          </a:xfrm>
          <a:custGeom>
            <a:avLst/>
            <a:gdLst>
              <a:gd name="G0" fmla="+- 0 0 0"/>
              <a:gd name="G1" fmla="+- 21600 0 0"/>
              <a:gd name="G2" fmla="+- 21600 0 0"/>
              <a:gd name="T0" fmla="*/ 0 w 21599"/>
              <a:gd name="T1" fmla="*/ 0 h 21600"/>
              <a:gd name="T2" fmla="*/ 21599 w 21599"/>
              <a:gd name="T3" fmla="*/ 21506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92" y="0"/>
                  <a:pt x="21548" y="9613"/>
                  <a:pt x="21599" y="21505"/>
                </a:cubicBezTo>
              </a:path>
              <a:path w="21599" h="21600" stroke="0" extrusionOk="0">
                <a:moveTo>
                  <a:pt x="-1" y="0"/>
                </a:moveTo>
                <a:cubicBezTo>
                  <a:pt x="11892" y="0"/>
                  <a:pt x="21548" y="9613"/>
                  <a:pt x="21599" y="21505"/>
                </a:cubicBezTo>
                <a:lnTo>
                  <a:pt x="0" y="2160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1" name="Arc 21" descr="This arc connects the ovals in the strategy diagram."/>
          <p:cNvSpPr>
            <a:spLocks/>
          </p:cNvSpPr>
          <p:nvPr/>
        </p:nvSpPr>
        <p:spPr bwMode="auto">
          <a:xfrm>
            <a:off x="5196681" y="1911350"/>
            <a:ext cx="146050" cy="279400"/>
          </a:xfrm>
          <a:custGeom>
            <a:avLst/>
            <a:gdLst>
              <a:gd name="G0" fmla="+- 0 0 0"/>
              <a:gd name="G1" fmla="+- 123 0 0"/>
              <a:gd name="G2" fmla="+- 21600 0 0"/>
              <a:gd name="T0" fmla="*/ 21599 w 21600"/>
              <a:gd name="T1" fmla="*/ 0 h 21723"/>
              <a:gd name="T2" fmla="*/ 0 w 21600"/>
              <a:gd name="T3" fmla="*/ 21723 h 21723"/>
              <a:gd name="T4" fmla="*/ 0 w 21600"/>
              <a:gd name="T5" fmla="*/ 123 h 21723"/>
            </a:gdLst>
            <a:ahLst/>
            <a:cxnLst>
              <a:cxn ang="0">
                <a:pos x="T0" y="T1"/>
              </a:cxn>
              <a:cxn ang="0">
                <a:pos x="T2" y="T3"/>
              </a:cxn>
              <a:cxn ang="0">
                <a:pos x="T4" y="T5"/>
              </a:cxn>
            </a:cxnLst>
            <a:rect l="0" t="0" r="r" b="b"/>
            <a:pathLst>
              <a:path w="21600" h="21723" fill="none" extrusionOk="0">
                <a:moveTo>
                  <a:pt x="21599" y="-1"/>
                </a:moveTo>
                <a:cubicBezTo>
                  <a:pt x="21599" y="40"/>
                  <a:pt x="21600" y="81"/>
                  <a:pt x="21600" y="123"/>
                </a:cubicBezTo>
                <a:cubicBezTo>
                  <a:pt x="21600" y="12052"/>
                  <a:pt x="11929" y="21722"/>
                  <a:pt x="0" y="21723"/>
                </a:cubicBezTo>
              </a:path>
              <a:path w="21600" h="21723" stroke="0" extrusionOk="0">
                <a:moveTo>
                  <a:pt x="21599" y="-1"/>
                </a:moveTo>
                <a:cubicBezTo>
                  <a:pt x="21599" y="40"/>
                  <a:pt x="21600" y="81"/>
                  <a:pt x="21600" y="123"/>
                </a:cubicBezTo>
                <a:cubicBezTo>
                  <a:pt x="21600" y="12052"/>
                  <a:pt x="11929" y="21722"/>
                  <a:pt x="0" y="21723"/>
                </a:cubicBezTo>
                <a:lnTo>
                  <a:pt x="0" y="123"/>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2" name="Arc 22" descr="This arc connects the ovals in the strategy diagram."/>
          <p:cNvSpPr>
            <a:spLocks/>
          </p:cNvSpPr>
          <p:nvPr/>
        </p:nvSpPr>
        <p:spPr bwMode="auto">
          <a:xfrm>
            <a:off x="4760913" y="2287588"/>
            <a:ext cx="90487" cy="20002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3" name="Arc 23" descr="This arc connects the ovals in the strategy diagram."/>
          <p:cNvSpPr>
            <a:spLocks/>
          </p:cNvSpPr>
          <p:nvPr/>
        </p:nvSpPr>
        <p:spPr bwMode="auto">
          <a:xfrm>
            <a:off x="4492625" y="2293938"/>
            <a:ext cx="354013" cy="21907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4" name="Arc 24" descr="This arc connects the ovals in the strategy diagram."/>
          <p:cNvSpPr>
            <a:spLocks/>
          </p:cNvSpPr>
          <p:nvPr/>
        </p:nvSpPr>
        <p:spPr bwMode="auto">
          <a:xfrm>
            <a:off x="4259263" y="2308225"/>
            <a:ext cx="601662" cy="212725"/>
          </a:xfrm>
          <a:custGeom>
            <a:avLst/>
            <a:gdLst>
              <a:gd name="G0" fmla="+- 21600 0 0"/>
              <a:gd name="G1" fmla="+- 0 0 0"/>
              <a:gd name="G2" fmla="+- 21600 0 0"/>
              <a:gd name="T0" fmla="*/ 21543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542" y="21599"/>
                </a:moveTo>
                <a:cubicBezTo>
                  <a:pt x="9635" y="21568"/>
                  <a:pt x="0" y="11907"/>
                  <a:pt x="0" y="0"/>
                </a:cubicBezTo>
              </a:path>
              <a:path w="21600" h="21599" stroke="0" extrusionOk="0">
                <a:moveTo>
                  <a:pt x="21542" y="21599"/>
                </a:moveTo>
                <a:cubicBezTo>
                  <a:pt x="9635" y="21568"/>
                  <a:pt x="0" y="11907"/>
                  <a:pt x="0" y="0"/>
                </a:cubicBezTo>
                <a:lnTo>
                  <a:pt x="21600" y="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5" name="Arc 25" descr="This arc connects the ovals in the strategy diagram."/>
          <p:cNvSpPr>
            <a:spLocks/>
          </p:cNvSpPr>
          <p:nvPr/>
        </p:nvSpPr>
        <p:spPr bwMode="auto">
          <a:xfrm>
            <a:off x="5073650" y="2290763"/>
            <a:ext cx="74613" cy="198437"/>
          </a:xfrm>
          <a:custGeom>
            <a:avLst/>
            <a:gdLst>
              <a:gd name="G0" fmla="+- 352 0 0"/>
              <a:gd name="G1" fmla="+- 176 0 0"/>
              <a:gd name="G2" fmla="+- 21600 0 0"/>
              <a:gd name="T0" fmla="*/ 21951 w 21952"/>
              <a:gd name="T1" fmla="*/ 0 h 21776"/>
              <a:gd name="T2" fmla="*/ 0 w 21952"/>
              <a:gd name="T3" fmla="*/ 21773 h 21776"/>
              <a:gd name="T4" fmla="*/ 352 w 21952"/>
              <a:gd name="T5" fmla="*/ 176 h 21776"/>
            </a:gdLst>
            <a:ahLst/>
            <a:cxnLst>
              <a:cxn ang="0">
                <a:pos x="T0" y="T1"/>
              </a:cxn>
              <a:cxn ang="0">
                <a:pos x="T2" y="T3"/>
              </a:cxn>
              <a:cxn ang="0">
                <a:pos x="T4" y="T5"/>
              </a:cxn>
            </a:cxnLst>
            <a:rect l="0" t="0" r="r" b="b"/>
            <a:pathLst>
              <a:path w="21952" h="21776" fill="none" extrusionOk="0">
                <a:moveTo>
                  <a:pt x="21951" y="-1"/>
                </a:moveTo>
                <a:cubicBezTo>
                  <a:pt x="21951" y="58"/>
                  <a:pt x="21952" y="117"/>
                  <a:pt x="21952" y="176"/>
                </a:cubicBezTo>
                <a:cubicBezTo>
                  <a:pt x="21952" y="12105"/>
                  <a:pt x="12281" y="21776"/>
                  <a:pt x="352" y="21776"/>
                </a:cubicBezTo>
                <a:cubicBezTo>
                  <a:pt x="234" y="21776"/>
                  <a:pt x="117" y="21775"/>
                  <a:pt x="-1" y="21773"/>
                </a:cubicBezTo>
              </a:path>
              <a:path w="21952" h="21776" stroke="0" extrusionOk="0">
                <a:moveTo>
                  <a:pt x="21951" y="-1"/>
                </a:moveTo>
                <a:cubicBezTo>
                  <a:pt x="21951" y="58"/>
                  <a:pt x="21952" y="117"/>
                  <a:pt x="21952" y="176"/>
                </a:cubicBezTo>
                <a:cubicBezTo>
                  <a:pt x="21952" y="12105"/>
                  <a:pt x="12281" y="21776"/>
                  <a:pt x="352" y="21776"/>
                </a:cubicBezTo>
                <a:cubicBezTo>
                  <a:pt x="234" y="21776"/>
                  <a:pt x="117" y="21775"/>
                  <a:pt x="-1" y="21773"/>
                </a:cubicBezTo>
                <a:lnTo>
                  <a:pt x="352" y="176"/>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6" name="Arc 26" descr="This arc connects the ovals in the strategy diagram."/>
          <p:cNvSpPr>
            <a:spLocks/>
          </p:cNvSpPr>
          <p:nvPr/>
        </p:nvSpPr>
        <p:spPr bwMode="auto">
          <a:xfrm>
            <a:off x="5081588" y="2298700"/>
            <a:ext cx="376237" cy="215900"/>
          </a:xfrm>
          <a:custGeom>
            <a:avLst/>
            <a:gdLst>
              <a:gd name="G0" fmla="+- 0 0 0"/>
              <a:gd name="G1" fmla="+- 159 0 0"/>
              <a:gd name="G2" fmla="+- 21600 0 0"/>
              <a:gd name="T0" fmla="*/ 21599 w 21600"/>
              <a:gd name="T1" fmla="*/ 0 h 21759"/>
              <a:gd name="T2" fmla="*/ 0 w 21600"/>
              <a:gd name="T3" fmla="*/ 21759 h 21759"/>
              <a:gd name="T4" fmla="*/ 0 w 21600"/>
              <a:gd name="T5" fmla="*/ 159 h 21759"/>
            </a:gdLst>
            <a:ahLst/>
            <a:cxnLst>
              <a:cxn ang="0">
                <a:pos x="T0" y="T1"/>
              </a:cxn>
              <a:cxn ang="0">
                <a:pos x="T2" y="T3"/>
              </a:cxn>
              <a:cxn ang="0">
                <a:pos x="T4" y="T5"/>
              </a:cxn>
            </a:cxnLst>
            <a:rect l="0" t="0" r="r" b="b"/>
            <a:pathLst>
              <a:path w="21600" h="21759" fill="none" extrusionOk="0">
                <a:moveTo>
                  <a:pt x="21599" y="-1"/>
                </a:moveTo>
                <a:cubicBezTo>
                  <a:pt x="21599" y="52"/>
                  <a:pt x="21600" y="105"/>
                  <a:pt x="21600" y="159"/>
                </a:cubicBezTo>
                <a:cubicBezTo>
                  <a:pt x="21600" y="12088"/>
                  <a:pt x="11929" y="21758"/>
                  <a:pt x="0" y="21759"/>
                </a:cubicBezTo>
              </a:path>
              <a:path w="21600" h="21759" stroke="0" extrusionOk="0">
                <a:moveTo>
                  <a:pt x="21599" y="-1"/>
                </a:moveTo>
                <a:cubicBezTo>
                  <a:pt x="21599" y="52"/>
                  <a:pt x="21600" y="105"/>
                  <a:pt x="21600" y="159"/>
                </a:cubicBezTo>
                <a:cubicBezTo>
                  <a:pt x="21600" y="12088"/>
                  <a:pt x="11929" y="21758"/>
                  <a:pt x="0" y="21759"/>
                </a:cubicBezTo>
                <a:lnTo>
                  <a:pt x="0" y="159"/>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7" name="Arc 27" descr="This arc connects the ovals in the strategy diagram."/>
          <p:cNvSpPr>
            <a:spLocks/>
          </p:cNvSpPr>
          <p:nvPr/>
        </p:nvSpPr>
        <p:spPr bwMode="auto">
          <a:xfrm>
            <a:off x="5067300" y="2289175"/>
            <a:ext cx="538163" cy="231775"/>
          </a:xfrm>
          <a:custGeom>
            <a:avLst/>
            <a:gdLst>
              <a:gd name="G0" fmla="+- 64 0 0"/>
              <a:gd name="G1" fmla="+- 148 0 0"/>
              <a:gd name="G2" fmla="+- 21600 0 0"/>
              <a:gd name="T0" fmla="*/ 21663 w 21664"/>
              <a:gd name="T1" fmla="*/ 0 h 21748"/>
              <a:gd name="T2" fmla="*/ 0 w 21664"/>
              <a:gd name="T3" fmla="*/ 21747 h 21748"/>
              <a:gd name="T4" fmla="*/ 64 w 21664"/>
              <a:gd name="T5" fmla="*/ 148 h 21748"/>
            </a:gdLst>
            <a:ahLst/>
            <a:cxnLst>
              <a:cxn ang="0">
                <a:pos x="T0" y="T1"/>
              </a:cxn>
              <a:cxn ang="0">
                <a:pos x="T2" y="T3"/>
              </a:cxn>
              <a:cxn ang="0">
                <a:pos x="T4" y="T5"/>
              </a:cxn>
            </a:cxnLst>
            <a:rect l="0" t="0" r="r" b="b"/>
            <a:pathLst>
              <a:path w="21664" h="21748" fill="none" extrusionOk="0">
                <a:moveTo>
                  <a:pt x="21663" y="-1"/>
                </a:moveTo>
                <a:cubicBezTo>
                  <a:pt x="21663" y="49"/>
                  <a:pt x="21664" y="98"/>
                  <a:pt x="21664" y="148"/>
                </a:cubicBezTo>
                <a:cubicBezTo>
                  <a:pt x="21664" y="12077"/>
                  <a:pt x="11993" y="21748"/>
                  <a:pt x="64" y="21748"/>
                </a:cubicBezTo>
                <a:cubicBezTo>
                  <a:pt x="42" y="21748"/>
                  <a:pt x="21" y="21747"/>
                  <a:pt x="-1" y="21747"/>
                </a:cubicBezTo>
              </a:path>
              <a:path w="21664" h="21748" stroke="0" extrusionOk="0">
                <a:moveTo>
                  <a:pt x="21663" y="-1"/>
                </a:moveTo>
                <a:cubicBezTo>
                  <a:pt x="21663" y="49"/>
                  <a:pt x="21664" y="98"/>
                  <a:pt x="21664" y="148"/>
                </a:cubicBezTo>
                <a:cubicBezTo>
                  <a:pt x="21664" y="12077"/>
                  <a:pt x="11993" y="21748"/>
                  <a:pt x="64" y="21748"/>
                </a:cubicBezTo>
                <a:cubicBezTo>
                  <a:pt x="42" y="21748"/>
                  <a:pt x="21" y="21747"/>
                  <a:pt x="-1" y="21747"/>
                </a:cubicBezTo>
                <a:lnTo>
                  <a:pt x="64" y="148"/>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28" name="Rectangle 28"/>
          <p:cNvSpPr>
            <a:spLocks noChangeArrowheads="1"/>
          </p:cNvSpPr>
          <p:nvPr/>
        </p:nvSpPr>
        <p:spPr bwMode="auto">
          <a:xfrm>
            <a:off x="5583238" y="1381125"/>
            <a:ext cx="358775"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defTabSz="61913" eaLnBrk="0" hangingPunct="0">
              <a:lnSpc>
                <a:spcPct val="85000"/>
              </a:lnSpc>
            </a:pPr>
            <a:r>
              <a:rPr lang="en-US" altLang="en-US" sz="400" i="1">
                <a:solidFill>
                  <a:schemeClr val="tx1"/>
                </a:solidFill>
              </a:rPr>
              <a:t>Financial</a:t>
            </a:r>
          </a:p>
          <a:p>
            <a:pPr algn="l" defTabSz="61913" eaLnBrk="0" hangingPunct="0">
              <a:lnSpc>
                <a:spcPct val="85000"/>
              </a:lnSpc>
            </a:pPr>
            <a:r>
              <a:rPr lang="en-US" altLang="en-US" sz="400" i="1">
                <a:solidFill>
                  <a:schemeClr val="tx1"/>
                </a:solidFill>
              </a:rPr>
              <a:t>Perspective</a:t>
            </a:r>
          </a:p>
        </p:txBody>
      </p:sp>
      <p:sp>
        <p:nvSpPr>
          <p:cNvPr id="1254429" name="Rectangle 29"/>
          <p:cNvSpPr>
            <a:spLocks noChangeArrowheads="1"/>
          </p:cNvSpPr>
          <p:nvPr/>
        </p:nvSpPr>
        <p:spPr bwMode="auto">
          <a:xfrm>
            <a:off x="5583238" y="1724025"/>
            <a:ext cx="320675"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defTabSz="61913" eaLnBrk="0" hangingPunct="0">
              <a:lnSpc>
                <a:spcPct val="85000"/>
              </a:lnSpc>
            </a:pPr>
            <a:r>
              <a:rPr lang="en-US" altLang="en-US" sz="400" i="1">
                <a:solidFill>
                  <a:schemeClr val="tx1"/>
                </a:solidFill>
              </a:rPr>
              <a:t>Customer</a:t>
            </a:r>
          </a:p>
          <a:p>
            <a:pPr algn="l" defTabSz="61913" eaLnBrk="0" hangingPunct="0">
              <a:lnSpc>
                <a:spcPct val="85000"/>
              </a:lnSpc>
            </a:pPr>
            <a:r>
              <a:rPr lang="en-US" altLang="en-US" sz="400" i="1">
                <a:solidFill>
                  <a:schemeClr val="tx1"/>
                </a:solidFill>
              </a:rPr>
              <a:t>Perspective</a:t>
            </a:r>
          </a:p>
        </p:txBody>
      </p:sp>
      <p:sp>
        <p:nvSpPr>
          <p:cNvPr id="1254430" name="Rectangle 30"/>
          <p:cNvSpPr>
            <a:spLocks noChangeArrowheads="1"/>
          </p:cNvSpPr>
          <p:nvPr/>
        </p:nvSpPr>
        <p:spPr bwMode="auto">
          <a:xfrm>
            <a:off x="5583238" y="2055813"/>
            <a:ext cx="327025"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defTabSz="61913" eaLnBrk="0" hangingPunct="0">
              <a:lnSpc>
                <a:spcPct val="85000"/>
              </a:lnSpc>
            </a:pPr>
            <a:r>
              <a:rPr lang="en-US" altLang="en-US" sz="400" i="1">
                <a:solidFill>
                  <a:schemeClr val="tx1"/>
                </a:solidFill>
              </a:rPr>
              <a:t>Internal</a:t>
            </a:r>
          </a:p>
          <a:p>
            <a:pPr algn="l" defTabSz="61913" eaLnBrk="0" hangingPunct="0">
              <a:lnSpc>
                <a:spcPct val="85000"/>
              </a:lnSpc>
            </a:pPr>
            <a:r>
              <a:rPr lang="en-US" altLang="en-US" sz="400" i="1">
                <a:solidFill>
                  <a:schemeClr val="tx1"/>
                </a:solidFill>
              </a:rPr>
              <a:t>Perspective</a:t>
            </a:r>
          </a:p>
        </p:txBody>
      </p:sp>
      <p:sp>
        <p:nvSpPr>
          <p:cNvPr id="1254431" name="Oval 31" descr="This oval is part of the illustration of the strategy."/>
          <p:cNvSpPr>
            <a:spLocks noChangeArrowheads="1"/>
          </p:cNvSpPr>
          <p:nvPr/>
        </p:nvSpPr>
        <p:spPr bwMode="auto">
          <a:xfrm>
            <a:off x="4694238" y="2163763"/>
            <a:ext cx="214312" cy="165100"/>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32" name="Oval 32" descr="This oval is part of the illustration of the strategy."/>
          <p:cNvSpPr>
            <a:spLocks noChangeArrowheads="1"/>
          </p:cNvSpPr>
          <p:nvPr/>
        </p:nvSpPr>
        <p:spPr bwMode="auto">
          <a:xfrm>
            <a:off x="4973638" y="2190749"/>
            <a:ext cx="244476" cy="177801"/>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33" name="Oval 33" descr="This oval is part of the illustration of the strategy."/>
          <p:cNvSpPr>
            <a:spLocks noChangeArrowheads="1"/>
          </p:cNvSpPr>
          <p:nvPr/>
        </p:nvSpPr>
        <p:spPr bwMode="auto">
          <a:xfrm>
            <a:off x="5548313" y="2157413"/>
            <a:ext cx="214312" cy="171450"/>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34" name="Oval 34" descr="This oval is part of the illustration of the strategy."/>
          <p:cNvSpPr>
            <a:spLocks noChangeArrowheads="1"/>
          </p:cNvSpPr>
          <p:nvPr/>
        </p:nvSpPr>
        <p:spPr bwMode="auto">
          <a:xfrm>
            <a:off x="4419600" y="2163763"/>
            <a:ext cx="207963" cy="165100"/>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35" name="Oval 35" descr="This oval is part of the illustration of the strategy."/>
          <p:cNvSpPr>
            <a:spLocks noChangeArrowheads="1"/>
          </p:cNvSpPr>
          <p:nvPr/>
        </p:nvSpPr>
        <p:spPr bwMode="auto">
          <a:xfrm>
            <a:off x="5286375" y="2178049"/>
            <a:ext cx="212725" cy="150813"/>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36" name="Oval 36" descr="This oval is part of the illustration of the strategy."/>
          <p:cNvSpPr>
            <a:spLocks noChangeArrowheads="1"/>
          </p:cNvSpPr>
          <p:nvPr/>
        </p:nvSpPr>
        <p:spPr bwMode="auto">
          <a:xfrm>
            <a:off x="4132263" y="2157413"/>
            <a:ext cx="212725" cy="171449"/>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38" name="Arc 38" descr="This arc connects the ovals in the strategy diagram."/>
          <p:cNvSpPr>
            <a:spLocks/>
          </p:cNvSpPr>
          <p:nvPr/>
        </p:nvSpPr>
        <p:spPr bwMode="auto">
          <a:xfrm>
            <a:off x="5340350" y="1576388"/>
            <a:ext cx="53975" cy="187325"/>
          </a:xfrm>
          <a:custGeom>
            <a:avLst/>
            <a:gdLst>
              <a:gd name="G0" fmla="+- 650 0 0"/>
              <a:gd name="G1" fmla="+- 21600 0 0"/>
              <a:gd name="G2" fmla="+- 21600 0 0"/>
              <a:gd name="T0" fmla="*/ 0 w 22250"/>
              <a:gd name="T1" fmla="*/ 10 h 32514"/>
              <a:gd name="T2" fmla="*/ 19289 w 22250"/>
              <a:gd name="T3" fmla="*/ 32514 h 32514"/>
              <a:gd name="T4" fmla="*/ 650 w 22250"/>
              <a:gd name="T5" fmla="*/ 21600 h 32514"/>
            </a:gdLst>
            <a:ahLst/>
            <a:cxnLst>
              <a:cxn ang="0">
                <a:pos x="T0" y="T1"/>
              </a:cxn>
              <a:cxn ang="0">
                <a:pos x="T2" y="T3"/>
              </a:cxn>
              <a:cxn ang="0">
                <a:pos x="T4" y="T5"/>
              </a:cxn>
            </a:cxnLst>
            <a:rect l="0" t="0" r="r" b="b"/>
            <a:pathLst>
              <a:path w="22250" h="32514" fill="none" extrusionOk="0">
                <a:moveTo>
                  <a:pt x="-1" y="9"/>
                </a:moveTo>
                <a:cubicBezTo>
                  <a:pt x="216" y="3"/>
                  <a:pt x="433" y="-1"/>
                  <a:pt x="650" y="0"/>
                </a:cubicBezTo>
                <a:cubicBezTo>
                  <a:pt x="12579" y="0"/>
                  <a:pt x="22250" y="9670"/>
                  <a:pt x="22250" y="21600"/>
                </a:cubicBezTo>
                <a:cubicBezTo>
                  <a:pt x="22250" y="25436"/>
                  <a:pt x="21228" y="29203"/>
                  <a:pt x="19289" y="32514"/>
                </a:cubicBezTo>
              </a:path>
              <a:path w="22250" h="32514" stroke="0" extrusionOk="0">
                <a:moveTo>
                  <a:pt x="-1" y="9"/>
                </a:moveTo>
                <a:cubicBezTo>
                  <a:pt x="216" y="3"/>
                  <a:pt x="433" y="-1"/>
                  <a:pt x="650" y="0"/>
                </a:cubicBezTo>
                <a:cubicBezTo>
                  <a:pt x="12579" y="0"/>
                  <a:pt x="22250" y="9670"/>
                  <a:pt x="22250" y="21600"/>
                </a:cubicBezTo>
                <a:cubicBezTo>
                  <a:pt x="22250" y="25436"/>
                  <a:pt x="21228" y="29203"/>
                  <a:pt x="19289" y="32514"/>
                </a:cubicBezTo>
                <a:lnTo>
                  <a:pt x="650" y="2160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39" name="Oval 39" descr="This oval is part of the illustration of the strategy."/>
          <p:cNvSpPr>
            <a:spLocks noChangeArrowheads="1"/>
          </p:cNvSpPr>
          <p:nvPr/>
        </p:nvSpPr>
        <p:spPr bwMode="auto">
          <a:xfrm>
            <a:off x="5251450" y="1743075"/>
            <a:ext cx="231775" cy="177800"/>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40" name="Oval 40" descr="This oval is part of the illustration of the strategy."/>
          <p:cNvSpPr>
            <a:spLocks noChangeArrowheads="1"/>
          </p:cNvSpPr>
          <p:nvPr/>
        </p:nvSpPr>
        <p:spPr bwMode="auto">
          <a:xfrm>
            <a:off x="4418013" y="1743075"/>
            <a:ext cx="187325" cy="177800"/>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41" name="Rectangle 41"/>
          <p:cNvSpPr>
            <a:spLocks noChangeArrowheads="1"/>
          </p:cNvSpPr>
          <p:nvPr/>
        </p:nvSpPr>
        <p:spPr bwMode="auto">
          <a:xfrm>
            <a:off x="4054475" y="1152525"/>
            <a:ext cx="1839913" cy="176213"/>
          </a:xfrm>
          <a:prstGeom prst="rect">
            <a:avLst/>
          </a:prstGeom>
          <a:solidFill>
            <a:srgbClr val="286676"/>
          </a:solidFill>
          <a:ln w="12700">
            <a:solidFill>
              <a:srgbClr val="28667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6525" tIns="136525" rIns="136525" bIns="136525" anchor="ctr"/>
          <a:lstStyle/>
          <a:p>
            <a:pPr eaLnBrk="0" hangingPunct="0">
              <a:spcBef>
                <a:spcPct val="50000"/>
              </a:spcBef>
            </a:pPr>
            <a:r>
              <a:rPr lang="en-US" altLang="en-US" sz="800">
                <a:solidFill>
                  <a:schemeClr val="tx1"/>
                </a:solidFill>
              </a:rPr>
              <a:t>The Strategy</a:t>
            </a:r>
          </a:p>
        </p:txBody>
      </p:sp>
      <p:sp>
        <p:nvSpPr>
          <p:cNvPr id="1254442" name="Arc 42" descr="This arc connects the ovals in the strategy diagram."/>
          <p:cNvSpPr>
            <a:spLocks/>
          </p:cNvSpPr>
          <p:nvPr/>
        </p:nvSpPr>
        <p:spPr bwMode="auto">
          <a:xfrm>
            <a:off x="4675188" y="2525713"/>
            <a:ext cx="185737" cy="125412"/>
          </a:xfrm>
          <a:custGeom>
            <a:avLst/>
            <a:gdLst>
              <a:gd name="G0" fmla="+- 21600 0 0"/>
              <a:gd name="G1" fmla="+- 21599 0 0"/>
              <a:gd name="G2" fmla="+- 21600 0 0"/>
              <a:gd name="T0" fmla="*/ 0 w 21600"/>
              <a:gd name="T1" fmla="*/ 21599 h 21599"/>
              <a:gd name="T2" fmla="*/ 21416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1"/>
                  <a:pt x="9558" y="100"/>
                  <a:pt x="21415" y="-1"/>
                </a:cubicBezTo>
              </a:path>
              <a:path w="21600" h="21599" stroke="0" extrusionOk="0">
                <a:moveTo>
                  <a:pt x="0" y="21599"/>
                </a:moveTo>
                <a:cubicBezTo>
                  <a:pt x="0" y="9741"/>
                  <a:pt x="9558" y="100"/>
                  <a:pt x="21415" y="-1"/>
                </a:cubicBezTo>
                <a:lnTo>
                  <a:pt x="21600" y="21599"/>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43" name="Arc 43" descr="This arc connects the ovals in the strategy diagram."/>
          <p:cNvSpPr>
            <a:spLocks/>
          </p:cNvSpPr>
          <p:nvPr/>
        </p:nvSpPr>
        <p:spPr bwMode="auto">
          <a:xfrm>
            <a:off x="5097463" y="2525713"/>
            <a:ext cx="157162" cy="125412"/>
          </a:xfrm>
          <a:custGeom>
            <a:avLst/>
            <a:gdLst>
              <a:gd name="G0" fmla="+- 219 0 0"/>
              <a:gd name="G1" fmla="+- 21600 0 0"/>
              <a:gd name="G2" fmla="+- 21600 0 0"/>
              <a:gd name="T0" fmla="*/ 0 w 21819"/>
              <a:gd name="T1" fmla="*/ 2 h 21600"/>
              <a:gd name="T2" fmla="*/ 21819 w 21819"/>
              <a:gd name="T3" fmla="*/ 21600 h 21600"/>
              <a:gd name="T4" fmla="*/ 219 w 21819"/>
              <a:gd name="T5" fmla="*/ 21600 h 21600"/>
            </a:gdLst>
            <a:ahLst/>
            <a:cxnLst>
              <a:cxn ang="0">
                <a:pos x="T0" y="T1"/>
              </a:cxn>
              <a:cxn ang="0">
                <a:pos x="T2" y="T3"/>
              </a:cxn>
              <a:cxn ang="0">
                <a:pos x="T4" y="T5"/>
              </a:cxn>
            </a:cxnLst>
            <a:rect l="0" t="0" r="r" b="b"/>
            <a:pathLst>
              <a:path w="21819" h="21600" fill="none" extrusionOk="0">
                <a:moveTo>
                  <a:pt x="-1" y="1"/>
                </a:moveTo>
                <a:cubicBezTo>
                  <a:pt x="72" y="0"/>
                  <a:pt x="145" y="-1"/>
                  <a:pt x="219" y="0"/>
                </a:cubicBezTo>
                <a:cubicBezTo>
                  <a:pt x="12148" y="0"/>
                  <a:pt x="21819" y="9670"/>
                  <a:pt x="21819" y="21600"/>
                </a:cubicBezTo>
              </a:path>
              <a:path w="21819" h="21600" stroke="0" extrusionOk="0">
                <a:moveTo>
                  <a:pt x="-1" y="1"/>
                </a:moveTo>
                <a:cubicBezTo>
                  <a:pt x="72" y="0"/>
                  <a:pt x="145" y="-1"/>
                  <a:pt x="219" y="0"/>
                </a:cubicBezTo>
                <a:cubicBezTo>
                  <a:pt x="12148" y="0"/>
                  <a:pt x="21819" y="9670"/>
                  <a:pt x="21819" y="21600"/>
                </a:cubicBezTo>
                <a:lnTo>
                  <a:pt x="219" y="21600"/>
                </a:lnTo>
                <a:close/>
              </a:path>
            </a:pathLst>
          </a:custGeom>
          <a:noFill/>
          <a:ln w="12700" cap="rnd">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44" name="Line 44" descr="This line connects the ovals in the strategy illustration."/>
          <p:cNvSpPr>
            <a:spLocks noChangeShapeType="1"/>
          </p:cNvSpPr>
          <p:nvPr/>
        </p:nvSpPr>
        <p:spPr bwMode="auto">
          <a:xfrm>
            <a:off x="4908550" y="2576513"/>
            <a:ext cx="53975" cy="7461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45" name="Rectangle 45"/>
          <p:cNvSpPr>
            <a:spLocks noChangeArrowheads="1"/>
          </p:cNvSpPr>
          <p:nvPr/>
        </p:nvSpPr>
        <p:spPr bwMode="auto">
          <a:xfrm>
            <a:off x="5583238" y="2447925"/>
            <a:ext cx="36830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defTabSz="61913" eaLnBrk="0" hangingPunct="0">
              <a:lnSpc>
                <a:spcPct val="85000"/>
              </a:lnSpc>
            </a:pPr>
            <a:r>
              <a:rPr lang="en-US" altLang="en-US" sz="400" i="1">
                <a:solidFill>
                  <a:schemeClr val="tx1"/>
                </a:solidFill>
              </a:rPr>
              <a:t>Learning Perspective</a:t>
            </a:r>
          </a:p>
        </p:txBody>
      </p:sp>
      <p:sp>
        <p:nvSpPr>
          <p:cNvPr id="1254449" name="Oval 49" descr="This oval helps illustrate the strategy."/>
          <p:cNvSpPr>
            <a:spLocks noChangeArrowheads="1"/>
          </p:cNvSpPr>
          <p:nvPr/>
        </p:nvSpPr>
        <p:spPr bwMode="auto">
          <a:xfrm>
            <a:off x="4851400" y="2430463"/>
            <a:ext cx="222250" cy="146050"/>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46" name="Oval 46" descr="This oval helps to illustrate the strategy perspectives."/>
          <p:cNvSpPr>
            <a:spLocks noChangeArrowheads="1"/>
          </p:cNvSpPr>
          <p:nvPr/>
        </p:nvSpPr>
        <p:spPr bwMode="auto">
          <a:xfrm>
            <a:off x="4851400" y="2624138"/>
            <a:ext cx="222250" cy="171450"/>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47" name="Oval 47" descr="This oval helps illustrate the strategy perspectives."/>
          <p:cNvSpPr>
            <a:spLocks noChangeArrowheads="1"/>
          </p:cNvSpPr>
          <p:nvPr/>
        </p:nvSpPr>
        <p:spPr bwMode="auto">
          <a:xfrm>
            <a:off x="4554538" y="2651124"/>
            <a:ext cx="206375" cy="144463"/>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48" name="Oval 48" descr="This oval helps to liiustrate the strategy."/>
          <p:cNvSpPr>
            <a:spLocks noChangeArrowheads="1"/>
          </p:cNvSpPr>
          <p:nvPr/>
        </p:nvSpPr>
        <p:spPr bwMode="auto">
          <a:xfrm>
            <a:off x="5196681" y="2630488"/>
            <a:ext cx="224632" cy="165100"/>
          </a:xfrm>
          <a:prstGeom prst="ellipse">
            <a:avLst/>
          </a:prstGeom>
          <a:solidFill>
            <a:schemeClr val="bg1"/>
          </a:solidFill>
          <a:ln w="12700">
            <a:solidFill>
              <a:srgbClr val="87002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50" name="Rectangle 50"/>
          <p:cNvSpPr>
            <a:spLocks noChangeArrowheads="1"/>
          </p:cNvSpPr>
          <p:nvPr/>
        </p:nvSpPr>
        <p:spPr bwMode="auto">
          <a:xfrm>
            <a:off x="3624263" y="2989263"/>
            <a:ext cx="26447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6525" tIns="136525" rIns="136525" bIns="136525" anchor="ctr"/>
          <a:lstStyle/>
          <a:p>
            <a:pPr eaLnBrk="0" hangingPunct="0">
              <a:spcBef>
                <a:spcPct val="50000"/>
              </a:spcBef>
            </a:pPr>
            <a:r>
              <a:rPr lang="en-US" altLang="en-US" sz="1600" i="1">
                <a:solidFill>
                  <a:srgbClr val="003399"/>
                </a:solidFill>
              </a:rPr>
              <a:t>Strategic Learning Loop</a:t>
            </a:r>
          </a:p>
        </p:txBody>
      </p:sp>
      <p:sp>
        <p:nvSpPr>
          <p:cNvPr id="1254452" name="Rectangle 52"/>
          <p:cNvSpPr>
            <a:spLocks noChangeArrowheads="1"/>
          </p:cNvSpPr>
          <p:nvPr/>
        </p:nvSpPr>
        <p:spPr bwMode="auto">
          <a:xfrm>
            <a:off x="3554413" y="5530850"/>
            <a:ext cx="2905125" cy="241300"/>
          </a:xfrm>
          <a:prstGeom prst="rect">
            <a:avLst/>
          </a:prstGeom>
          <a:solidFill>
            <a:srgbClr val="28667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50812" tIns="150812" rIns="150812" bIns="150812" anchor="ctr"/>
          <a:lstStyle/>
          <a:p>
            <a:pPr defTabSz="1106488" eaLnBrk="0" hangingPunct="0">
              <a:spcBef>
                <a:spcPct val="50000"/>
              </a:spcBef>
            </a:pPr>
            <a:r>
              <a:rPr lang="en-US" altLang="en-US" sz="900">
                <a:solidFill>
                  <a:schemeClr val="tx1"/>
                </a:solidFill>
              </a:rPr>
              <a:t>Performance</a:t>
            </a:r>
          </a:p>
        </p:txBody>
      </p:sp>
      <p:sp>
        <p:nvSpPr>
          <p:cNvPr id="1254451" name="Rectangle 51" descr="This diagram is part of the operational control loop of strategic management."/>
          <p:cNvSpPr>
            <a:spLocks noChangeArrowheads="1"/>
          </p:cNvSpPr>
          <p:nvPr/>
        </p:nvSpPr>
        <p:spPr bwMode="auto">
          <a:xfrm>
            <a:off x="3554413" y="5772150"/>
            <a:ext cx="2905125" cy="6064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53" name="Freeform 53" descr="This arrow shape is part of the performance segment of strategic management."/>
          <p:cNvSpPr>
            <a:spLocks/>
          </p:cNvSpPr>
          <p:nvPr/>
        </p:nvSpPr>
        <p:spPr bwMode="auto">
          <a:xfrm>
            <a:off x="3832225" y="5884863"/>
            <a:ext cx="2354263" cy="447675"/>
          </a:xfrm>
          <a:custGeom>
            <a:avLst/>
            <a:gdLst>
              <a:gd name="T0" fmla="*/ 14 w 1483"/>
              <a:gd name="T1" fmla="*/ 0 h 282"/>
              <a:gd name="T2" fmla="*/ 1306 w 1483"/>
              <a:gd name="T3" fmla="*/ 1 h 282"/>
              <a:gd name="T4" fmla="*/ 1482 w 1483"/>
              <a:gd name="T5" fmla="*/ 136 h 282"/>
              <a:gd name="T6" fmla="*/ 1306 w 1483"/>
              <a:gd name="T7" fmla="*/ 280 h 282"/>
              <a:gd name="T8" fmla="*/ 0 w 1483"/>
              <a:gd name="T9" fmla="*/ 281 h 282"/>
              <a:gd name="T10" fmla="*/ 179 w 1483"/>
              <a:gd name="T11" fmla="*/ 138 h 282"/>
              <a:gd name="T12" fmla="*/ 0 w 1483"/>
              <a:gd name="T13" fmla="*/ 0 h 282"/>
            </a:gdLst>
            <a:ahLst/>
            <a:cxnLst>
              <a:cxn ang="0">
                <a:pos x="T0" y="T1"/>
              </a:cxn>
              <a:cxn ang="0">
                <a:pos x="T2" y="T3"/>
              </a:cxn>
              <a:cxn ang="0">
                <a:pos x="T4" y="T5"/>
              </a:cxn>
              <a:cxn ang="0">
                <a:pos x="T6" y="T7"/>
              </a:cxn>
              <a:cxn ang="0">
                <a:pos x="T8" y="T9"/>
              </a:cxn>
              <a:cxn ang="0">
                <a:pos x="T10" y="T11"/>
              </a:cxn>
              <a:cxn ang="0">
                <a:pos x="T12" y="T13"/>
              </a:cxn>
            </a:cxnLst>
            <a:rect l="0" t="0" r="r" b="b"/>
            <a:pathLst>
              <a:path w="1483" h="282">
                <a:moveTo>
                  <a:pt x="14" y="0"/>
                </a:moveTo>
                <a:lnTo>
                  <a:pt x="1306" y="1"/>
                </a:lnTo>
                <a:lnTo>
                  <a:pt x="1482" y="136"/>
                </a:lnTo>
                <a:lnTo>
                  <a:pt x="1306" y="280"/>
                </a:lnTo>
                <a:lnTo>
                  <a:pt x="0" y="281"/>
                </a:lnTo>
                <a:lnTo>
                  <a:pt x="179" y="138"/>
                </a:lnTo>
                <a:lnTo>
                  <a:pt x="0" y="0"/>
                </a:lnTo>
              </a:path>
            </a:pathLst>
          </a:custGeom>
          <a:solidFill>
            <a:srgbClr val="87002B"/>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4" name="Freeform 54" descr="This shape is part of the 3-D shape that makes up the &quot;Initiatives &amp; Programs&quot; figure. "/>
          <p:cNvSpPr>
            <a:spLocks/>
          </p:cNvSpPr>
          <p:nvPr/>
        </p:nvSpPr>
        <p:spPr bwMode="auto">
          <a:xfrm>
            <a:off x="3835400" y="5835650"/>
            <a:ext cx="2170113" cy="52388"/>
          </a:xfrm>
          <a:custGeom>
            <a:avLst/>
            <a:gdLst>
              <a:gd name="T0" fmla="*/ 0 w 1367"/>
              <a:gd name="T1" fmla="*/ 32 h 33"/>
              <a:gd name="T2" fmla="*/ 52 w 1367"/>
              <a:gd name="T3" fmla="*/ 0 h 33"/>
              <a:gd name="T4" fmla="*/ 1366 w 1367"/>
              <a:gd name="T5" fmla="*/ 0 h 33"/>
              <a:gd name="T6" fmla="*/ 1310 w 1367"/>
              <a:gd name="T7" fmla="*/ 31 h 33"/>
              <a:gd name="T8" fmla="*/ 0 w 1367"/>
              <a:gd name="T9" fmla="*/ 32 h 33"/>
            </a:gdLst>
            <a:ahLst/>
            <a:cxnLst>
              <a:cxn ang="0">
                <a:pos x="T0" y="T1"/>
              </a:cxn>
              <a:cxn ang="0">
                <a:pos x="T2" y="T3"/>
              </a:cxn>
              <a:cxn ang="0">
                <a:pos x="T4" y="T5"/>
              </a:cxn>
              <a:cxn ang="0">
                <a:pos x="T6" y="T7"/>
              </a:cxn>
              <a:cxn ang="0">
                <a:pos x="T8" y="T9"/>
              </a:cxn>
            </a:cxnLst>
            <a:rect l="0" t="0" r="r" b="b"/>
            <a:pathLst>
              <a:path w="1367" h="33">
                <a:moveTo>
                  <a:pt x="0" y="32"/>
                </a:moveTo>
                <a:lnTo>
                  <a:pt x="52" y="0"/>
                </a:lnTo>
                <a:lnTo>
                  <a:pt x="1366" y="0"/>
                </a:lnTo>
                <a:lnTo>
                  <a:pt x="1310" y="31"/>
                </a:lnTo>
                <a:lnTo>
                  <a:pt x="0" y="32"/>
                </a:lnTo>
              </a:path>
            </a:pathLst>
          </a:custGeom>
          <a:solidFill>
            <a:srgbClr val="F3004D"/>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5" name="Freeform 55" descr="This shape is part of the 3-D shape that makes up the &quot;Initiatives &amp; Programs&quot; figure. "/>
          <p:cNvSpPr>
            <a:spLocks/>
          </p:cNvSpPr>
          <p:nvPr/>
        </p:nvSpPr>
        <p:spPr bwMode="auto">
          <a:xfrm>
            <a:off x="5905500" y="5840413"/>
            <a:ext cx="354013" cy="263525"/>
          </a:xfrm>
          <a:custGeom>
            <a:avLst/>
            <a:gdLst>
              <a:gd name="T0" fmla="*/ 176 w 223"/>
              <a:gd name="T1" fmla="*/ 165 h 166"/>
              <a:gd name="T2" fmla="*/ 0 w 223"/>
              <a:gd name="T3" fmla="*/ 26 h 166"/>
              <a:gd name="T4" fmla="*/ 65 w 223"/>
              <a:gd name="T5" fmla="*/ 0 h 166"/>
              <a:gd name="T6" fmla="*/ 222 w 223"/>
              <a:gd name="T7" fmla="*/ 125 h 166"/>
              <a:gd name="T8" fmla="*/ 176 w 223"/>
              <a:gd name="T9" fmla="*/ 165 h 166"/>
            </a:gdLst>
            <a:ahLst/>
            <a:cxnLst>
              <a:cxn ang="0">
                <a:pos x="T0" y="T1"/>
              </a:cxn>
              <a:cxn ang="0">
                <a:pos x="T2" y="T3"/>
              </a:cxn>
              <a:cxn ang="0">
                <a:pos x="T4" y="T5"/>
              </a:cxn>
              <a:cxn ang="0">
                <a:pos x="T6" y="T7"/>
              </a:cxn>
              <a:cxn ang="0">
                <a:pos x="T8" y="T9"/>
              </a:cxn>
            </a:cxnLst>
            <a:rect l="0" t="0" r="r" b="b"/>
            <a:pathLst>
              <a:path w="223" h="166">
                <a:moveTo>
                  <a:pt x="176" y="165"/>
                </a:moveTo>
                <a:lnTo>
                  <a:pt x="0" y="26"/>
                </a:lnTo>
                <a:lnTo>
                  <a:pt x="65" y="0"/>
                </a:lnTo>
                <a:lnTo>
                  <a:pt x="222" y="125"/>
                </a:lnTo>
                <a:lnTo>
                  <a:pt x="176" y="165"/>
                </a:lnTo>
              </a:path>
            </a:pathLst>
          </a:custGeom>
          <a:solidFill>
            <a:srgbClr val="F3004D"/>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456" name="Rectangle 56"/>
          <p:cNvSpPr>
            <a:spLocks noChangeArrowheads="1"/>
          </p:cNvSpPr>
          <p:nvPr/>
        </p:nvSpPr>
        <p:spPr bwMode="auto">
          <a:xfrm>
            <a:off x="4064000" y="5986463"/>
            <a:ext cx="1889125"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spcBef>
                <a:spcPct val="50000"/>
              </a:spcBef>
            </a:pPr>
            <a:r>
              <a:rPr lang="en-US" altLang="en-US" sz="1200">
                <a:solidFill>
                  <a:schemeClr val="tx1"/>
                </a:solidFill>
              </a:rPr>
              <a:t>Initiatives &amp; Programs</a:t>
            </a:r>
          </a:p>
        </p:txBody>
      </p:sp>
      <p:sp>
        <p:nvSpPr>
          <p:cNvPr id="1254459" name="Rectangle 59"/>
          <p:cNvSpPr>
            <a:spLocks noChangeArrowheads="1"/>
          </p:cNvSpPr>
          <p:nvPr/>
        </p:nvSpPr>
        <p:spPr bwMode="auto">
          <a:xfrm>
            <a:off x="6629400" y="2351088"/>
            <a:ext cx="1282700" cy="514350"/>
          </a:xfrm>
          <a:prstGeom prst="rect">
            <a:avLst/>
          </a:prstGeom>
          <a:gradFill rotWithShape="0">
            <a:gsLst>
              <a:gs pos="0">
                <a:schemeClr val="folHlink">
                  <a:gamma/>
                  <a:shade val="46275"/>
                  <a:invGamma/>
                </a:schemeClr>
              </a:gs>
              <a:gs pos="100000">
                <a:schemeClr val="folHlink"/>
              </a:gs>
            </a:gsLst>
            <a:lin ang="2700000" scaled="1"/>
          </a:gradFill>
          <a:ln>
            <a:noFill/>
          </a:ln>
          <a:effectLst/>
          <a:scene3d>
            <a:camera prst="legacyObliqueBottomRight"/>
            <a:lightRig rig="legacyFlat3" dir="b"/>
          </a:scene3d>
          <a:sp3d extrusionH="100000" prstMaterial="legacyMatte">
            <a:bevelT w="13500" h="13500" prst="angle"/>
            <a:bevelB w="13500" h="13500" prst="angle"/>
            <a:extrusionClr>
              <a:schemeClr val="folHlink"/>
            </a:extrusion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flatTx/>
          </a:bodyPr>
          <a:lstStyle/>
          <a:p>
            <a:pPr eaLnBrk="0" hangingPunct="0">
              <a:spcBef>
                <a:spcPct val="50000"/>
              </a:spcBef>
            </a:pPr>
            <a:r>
              <a:rPr lang="en-US" altLang="en-US" sz="1400">
                <a:solidFill>
                  <a:schemeClr val="tx1"/>
                </a:solidFill>
              </a:rPr>
              <a:t>test the hypotheses</a:t>
            </a:r>
          </a:p>
        </p:txBody>
      </p:sp>
      <p:sp>
        <p:nvSpPr>
          <p:cNvPr id="1254460" name="Rectangle 60"/>
          <p:cNvSpPr>
            <a:spLocks noChangeArrowheads="1"/>
          </p:cNvSpPr>
          <p:nvPr/>
        </p:nvSpPr>
        <p:spPr bwMode="auto">
          <a:xfrm>
            <a:off x="6629400" y="6230938"/>
            <a:ext cx="1282700" cy="301625"/>
          </a:xfrm>
          <a:prstGeom prst="rect">
            <a:avLst/>
          </a:prstGeom>
          <a:solidFill>
            <a:srgbClr val="0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spcBef>
                <a:spcPct val="50000"/>
              </a:spcBef>
            </a:pPr>
            <a:r>
              <a:rPr lang="en-US" altLang="en-US" sz="1400">
                <a:solidFill>
                  <a:schemeClr val="tx1"/>
                </a:solidFill>
              </a:rPr>
              <a:t>output</a:t>
            </a:r>
          </a:p>
        </p:txBody>
      </p:sp>
      <p:sp>
        <p:nvSpPr>
          <p:cNvPr id="1254461" name="Rectangle 61"/>
          <p:cNvSpPr>
            <a:spLocks noChangeArrowheads="1"/>
          </p:cNvSpPr>
          <p:nvPr/>
        </p:nvSpPr>
        <p:spPr bwMode="auto">
          <a:xfrm>
            <a:off x="6627813" y="4267200"/>
            <a:ext cx="12827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spcBef>
                <a:spcPct val="50000"/>
              </a:spcBef>
            </a:pPr>
            <a:r>
              <a:rPr lang="en-US" altLang="en-US" sz="1400" i="1">
                <a:solidFill>
                  <a:srgbClr val="003399"/>
                </a:solidFill>
              </a:rPr>
              <a:t>result</a:t>
            </a:r>
          </a:p>
        </p:txBody>
      </p:sp>
      <p:sp>
        <p:nvSpPr>
          <p:cNvPr id="1254462" name="Rectangle 62"/>
          <p:cNvSpPr>
            <a:spLocks noChangeArrowheads="1"/>
          </p:cNvSpPr>
          <p:nvPr/>
        </p:nvSpPr>
        <p:spPr bwMode="auto">
          <a:xfrm>
            <a:off x="3427413" y="5092700"/>
            <a:ext cx="30924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6525" tIns="136525" rIns="136525" bIns="136525" anchor="ctr"/>
          <a:lstStyle/>
          <a:p>
            <a:pPr eaLnBrk="0" hangingPunct="0">
              <a:spcBef>
                <a:spcPct val="50000"/>
              </a:spcBef>
            </a:pPr>
            <a:r>
              <a:rPr lang="en-US" altLang="en-US" sz="1600" i="1" dirty="0">
                <a:solidFill>
                  <a:srgbClr val="003399"/>
                </a:solidFill>
              </a:rPr>
              <a:t>Operational Control Loop</a:t>
            </a:r>
          </a:p>
        </p:txBody>
      </p:sp>
      <p:sp>
        <p:nvSpPr>
          <p:cNvPr id="1254463" name="Rectangle 63"/>
          <p:cNvSpPr>
            <a:spLocks noChangeArrowheads="1"/>
          </p:cNvSpPr>
          <p:nvPr/>
        </p:nvSpPr>
        <p:spPr bwMode="auto">
          <a:xfrm>
            <a:off x="2168525" y="42672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7" rIns="0" bIns="46037">
            <a:spAutoFit/>
          </a:bodyPr>
          <a:lstStyle/>
          <a:p>
            <a:pPr eaLnBrk="0" hangingPunct="0">
              <a:spcBef>
                <a:spcPct val="50000"/>
              </a:spcBef>
            </a:pPr>
            <a:r>
              <a:rPr lang="en-US" altLang="en-US" sz="1400">
                <a:solidFill>
                  <a:srgbClr val="003399"/>
                </a:solidFill>
              </a:rPr>
              <a:t>corrections</a:t>
            </a:r>
          </a:p>
        </p:txBody>
      </p:sp>
      <p:sp>
        <p:nvSpPr>
          <p:cNvPr id="1254465" name="Rectangle 65"/>
          <p:cNvSpPr>
            <a:spLocks noChangeArrowheads="1"/>
          </p:cNvSpPr>
          <p:nvPr/>
        </p:nvSpPr>
        <p:spPr bwMode="auto">
          <a:xfrm>
            <a:off x="2043113" y="6230938"/>
            <a:ext cx="1284287" cy="301625"/>
          </a:xfrm>
          <a:prstGeom prst="rect">
            <a:avLst/>
          </a:prstGeom>
          <a:solidFill>
            <a:srgbClr val="000000"/>
          </a:solidFill>
          <a:ln>
            <a:noFill/>
          </a:ln>
          <a:effectLst/>
          <a:extLs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spcBef>
                <a:spcPct val="50000"/>
              </a:spcBef>
            </a:pPr>
            <a:r>
              <a:rPr lang="en-US" altLang="en-US" sz="1400">
                <a:solidFill>
                  <a:schemeClr val="tx1"/>
                </a:solidFill>
              </a:rPr>
              <a:t>input</a:t>
            </a:r>
          </a:p>
        </p:txBody>
      </p:sp>
      <p:sp>
        <p:nvSpPr>
          <p:cNvPr id="1254466" name="Rectangle 66"/>
          <p:cNvSpPr>
            <a:spLocks noChangeArrowheads="1"/>
          </p:cNvSpPr>
          <p:nvPr/>
        </p:nvSpPr>
        <p:spPr bwMode="auto">
          <a:xfrm rot="16200000">
            <a:off x="3713163" y="3692525"/>
            <a:ext cx="254000" cy="139700"/>
          </a:xfrm>
          <a:prstGeom prst="rect">
            <a:avLst/>
          </a:prstGeom>
          <a:solidFill>
            <a:srgbClr val="28667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2862" rIns="0" bIns="42862" anchor="ctr"/>
          <a:lstStyle/>
          <a:p>
            <a:pPr defTabSz="798513" eaLnBrk="0" hangingPunct="0">
              <a:spcBef>
                <a:spcPct val="50000"/>
              </a:spcBef>
            </a:pPr>
            <a:r>
              <a:rPr lang="en-US" altLang="en-US" sz="400">
                <a:solidFill>
                  <a:schemeClr val="bg1"/>
                </a:solidFill>
              </a:rPr>
              <a:t>Financial</a:t>
            </a:r>
          </a:p>
        </p:txBody>
      </p:sp>
      <p:sp>
        <p:nvSpPr>
          <p:cNvPr id="1254467" name="Rectangle 67"/>
          <p:cNvSpPr>
            <a:spLocks noChangeArrowheads="1"/>
          </p:cNvSpPr>
          <p:nvPr/>
        </p:nvSpPr>
        <p:spPr bwMode="auto">
          <a:xfrm rot="16200000">
            <a:off x="3707606" y="3953669"/>
            <a:ext cx="265113" cy="136525"/>
          </a:xfrm>
          <a:prstGeom prst="rect">
            <a:avLst/>
          </a:prstGeom>
          <a:solidFill>
            <a:srgbClr val="28667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2862" tIns="42862" rIns="42862" bIns="42862" anchor="ctr"/>
          <a:lstStyle/>
          <a:p>
            <a:pPr defTabSz="798513" eaLnBrk="0" hangingPunct="0">
              <a:spcBef>
                <a:spcPct val="50000"/>
              </a:spcBef>
            </a:pPr>
            <a:r>
              <a:rPr lang="en-US" altLang="en-US" sz="500">
                <a:solidFill>
                  <a:schemeClr val="bg1"/>
                </a:solidFill>
              </a:rPr>
              <a:t>Cust</a:t>
            </a:r>
          </a:p>
        </p:txBody>
      </p:sp>
      <p:sp>
        <p:nvSpPr>
          <p:cNvPr id="1254468" name="Rectangle 68"/>
          <p:cNvSpPr>
            <a:spLocks noChangeArrowheads="1"/>
          </p:cNvSpPr>
          <p:nvPr/>
        </p:nvSpPr>
        <p:spPr bwMode="auto">
          <a:xfrm rot="16200000">
            <a:off x="3579813" y="4327525"/>
            <a:ext cx="517525" cy="136525"/>
          </a:xfrm>
          <a:prstGeom prst="rect">
            <a:avLst/>
          </a:prstGeom>
          <a:solidFill>
            <a:srgbClr val="28667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2862" tIns="42862" rIns="42862" bIns="42862" anchor="ctr"/>
          <a:lstStyle/>
          <a:p>
            <a:pPr defTabSz="798513" eaLnBrk="0" hangingPunct="0">
              <a:spcBef>
                <a:spcPct val="50000"/>
              </a:spcBef>
            </a:pPr>
            <a:r>
              <a:rPr lang="en-US" altLang="en-US" sz="600">
                <a:solidFill>
                  <a:schemeClr val="bg1"/>
                </a:solidFill>
              </a:rPr>
              <a:t>Internal</a:t>
            </a:r>
          </a:p>
        </p:txBody>
      </p:sp>
      <p:sp>
        <p:nvSpPr>
          <p:cNvPr id="1254469" name="Rectangle 69"/>
          <p:cNvSpPr>
            <a:spLocks noChangeArrowheads="1"/>
          </p:cNvSpPr>
          <p:nvPr/>
        </p:nvSpPr>
        <p:spPr bwMode="auto">
          <a:xfrm rot="16200000">
            <a:off x="3722688" y="4706938"/>
            <a:ext cx="231775" cy="136525"/>
          </a:xfrm>
          <a:prstGeom prst="rect">
            <a:avLst/>
          </a:prstGeom>
          <a:solidFill>
            <a:srgbClr val="28667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2225" tIns="42862" rIns="22225" bIns="42862" anchor="ctr"/>
          <a:lstStyle/>
          <a:p>
            <a:pPr defTabSz="798513" eaLnBrk="0" hangingPunct="0">
              <a:spcBef>
                <a:spcPct val="50000"/>
              </a:spcBef>
            </a:pPr>
            <a:r>
              <a:rPr lang="en-US" altLang="en-US" sz="600">
                <a:solidFill>
                  <a:schemeClr val="bg1"/>
                </a:solidFill>
              </a:rPr>
              <a:t>L&amp;G</a:t>
            </a:r>
          </a:p>
        </p:txBody>
      </p:sp>
      <p:sp>
        <p:nvSpPr>
          <p:cNvPr id="1254470" name="Rectangle 70"/>
          <p:cNvSpPr>
            <a:spLocks noChangeArrowheads="1"/>
          </p:cNvSpPr>
          <p:nvPr/>
        </p:nvSpPr>
        <p:spPr bwMode="auto">
          <a:xfrm>
            <a:off x="3911600" y="3636963"/>
            <a:ext cx="1120775" cy="12541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2862" tIns="42862" rIns="42862" bIns="42862"/>
          <a:lstStyle/>
          <a:p>
            <a:pPr marL="104775" indent="-104775" algn="l" defTabSz="798513" eaLnBrk="0" hangingPunct="0">
              <a:spcBef>
                <a:spcPct val="25000"/>
              </a:spcBef>
              <a:spcAft>
                <a:spcPct val="25000"/>
              </a:spcAft>
            </a:pPr>
            <a:r>
              <a:rPr lang="en-US" altLang="en-US" sz="500">
                <a:solidFill>
                  <a:schemeClr val="tx1"/>
                </a:solidFill>
              </a:rPr>
              <a:t>Strategic Objectives</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Financially Strong</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Delight the Consumer</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Win-Win Relationship</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Safe &amp; Reliable</a:t>
            </a:r>
          </a:p>
          <a:p>
            <a:pPr marL="104775" indent="-104775" algn="l" defTabSz="798513" eaLnBrk="0" hangingPunct="0">
              <a:spcBef>
                <a:spcPct val="25000"/>
              </a:spcBef>
              <a:spcAft>
                <a:spcPct val="25000"/>
              </a:spcAft>
            </a:pPr>
            <a:endParaRPr lang="en-US" altLang="en-US" sz="500" b="0">
              <a:solidFill>
                <a:schemeClr val="tx1"/>
              </a:solidFill>
            </a:endParaRP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Competitive Supplier</a:t>
            </a:r>
            <a:br>
              <a:rPr lang="en-US" altLang="en-US" sz="500" b="0">
                <a:solidFill>
                  <a:schemeClr val="tx1"/>
                </a:solidFill>
              </a:rPr>
            </a:br>
            <a:endParaRPr lang="en-US" altLang="en-US" sz="500" b="0">
              <a:solidFill>
                <a:schemeClr val="tx1"/>
              </a:solidFill>
            </a:endParaRPr>
          </a:p>
          <a:p>
            <a:pPr marL="104775" indent="-104775" algn="l" defTabSz="798513" eaLnBrk="0" hangingPunct="0">
              <a:spcBef>
                <a:spcPct val="25000"/>
              </a:spcBef>
              <a:spcAft>
                <a:spcPct val="25000"/>
              </a:spcAft>
            </a:pPr>
            <a:endParaRPr lang="en-US" altLang="en-US" sz="500" b="0">
              <a:solidFill>
                <a:schemeClr val="tx1"/>
              </a:solidFill>
            </a:endParaRP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Motivated &amp; Prepared</a:t>
            </a:r>
          </a:p>
        </p:txBody>
      </p:sp>
      <p:sp>
        <p:nvSpPr>
          <p:cNvPr id="1254471" name="Rectangle 71"/>
          <p:cNvSpPr>
            <a:spLocks noChangeArrowheads="1"/>
          </p:cNvSpPr>
          <p:nvPr/>
        </p:nvSpPr>
        <p:spPr bwMode="auto">
          <a:xfrm>
            <a:off x="5035550" y="3636963"/>
            <a:ext cx="1190625" cy="12541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2862" tIns="42862" rIns="42862" bIns="42862"/>
          <a:lstStyle/>
          <a:p>
            <a:pPr marL="104775" indent="-104775" algn="l" defTabSz="798513" eaLnBrk="0" hangingPunct="0">
              <a:spcBef>
                <a:spcPct val="25000"/>
              </a:spcBef>
              <a:spcAft>
                <a:spcPct val="25000"/>
              </a:spcAft>
            </a:pPr>
            <a:r>
              <a:rPr lang="en-US" altLang="en-US" sz="500">
                <a:solidFill>
                  <a:schemeClr val="tx1"/>
                </a:solidFill>
              </a:rPr>
              <a:t>Strategic Measures</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Return of Capital Employed</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Mystery Shopper Rating</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Dealer/Pioneer Gross Profit Split</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Manufacturing Reliability Index</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Days Away from Work Rate</a:t>
            </a: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Laid Down Cost vs. Best Competitive Ratable Supply</a:t>
            </a:r>
          </a:p>
          <a:p>
            <a:pPr marL="104775" indent="-104775" algn="l" defTabSz="798513" eaLnBrk="0" hangingPunct="0">
              <a:spcBef>
                <a:spcPct val="25000"/>
              </a:spcBef>
              <a:spcAft>
                <a:spcPct val="25000"/>
              </a:spcAft>
            </a:pPr>
            <a:endParaRPr lang="en-US" altLang="en-US" sz="500" b="0">
              <a:solidFill>
                <a:schemeClr val="tx1"/>
              </a:solidFill>
            </a:endParaRPr>
          </a:p>
          <a:p>
            <a:pPr marL="104775" indent="-104775" algn="l" defTabSz="798513" eaLnBrk="0" hangingPunct="0">
              <a:spcBef>
                <a:spcPct val="25000"/>
              </a:spcBef>
              <a:spcAft>
                <a:spcPct val="25000"/>
              </a:spcAft>
              <a:buClr>
                <a:srgbClr val="87002B"/>
              </a:buClr>
              <a:buFont typeface="Monotype Sorts" pitchFamily="2" charset="2"/>
              <a:buChar char=""/>
            </a:pPr>
            <a:r>
              <a:rPr lang="en-US" altLang="en-US" sz="500" b="0">
                <a:solidFill>
                  <a:schemeClr val="tx1"/>
                </a:solidFill>
              </a:rPr>
              <a:t>Strategic Competency Availability</a:t>
            </a:r>
          </a:p>
        </p:txBody>
      </p:sp>
      <p:sp>
        <p:nvSpPr>
          <p:cNvPr id="1254472" name="Line 72" descr="This is a segment that separates the Objectives and Measures of the Balanced Scorecard table."/>
          <p:cNvSpPr>
            <a:spLocks noChangeShapeType="1"/>
          </p:cNvSpPr>
          <p:nvPr/>
        </p:nvSpPr>
        <p:spPr bwMode="auto">
          <a:xfrm>
            <a:off x="3778250" y="4659313"/>
            <a:ext cx="2441575"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73" name="Line 73" descr="This is a segment that separates the Objectives and Measures of the Balanced Scorecard table."/>
          <p:cNvSpPr>
            <a:spLocks noChangeShapeType="1"/>
          </p:cNvSpPr>
          <p:nvPr/>
        </p:nvSpPr>
        <p:spPr bwMode="auto">
          <a:xfrm>
            <a:off x="3778250" y="4137025"/>
            <a:ext cx="2441575"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74" name="Line 74" descr="This is a segment that separates the Objectives and Measures of the Balanced Scorecard table."/>
          <p:cNvSpPr>
            <a:spLocks noChangeShapeType="1"/>
          </p:cNvSpPr>
          <p:nvPr/>
        </p:nvSpPr>
        <p:spPr bwMode="auto">
          <a:xfrm>
            <a:off x="3778250" y="3887788"/>
            <a:ext cx="2441575"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75" name="Rectangle 75"/>
          <p:cNvSpPr>
            <a:spLocks noChangeArrowheads="1"/>
          </p:cNvSpPr>
          <p:nvPr/>
        </p:nvSpPr>
        <p:spPr bwMode="auto">
          <a:xfrm>
            <a:off x="3765550" y="3414713"/>
            <a:ext cx="2460625" cy="215900"/>
          </a:xfrm>
          <a:prstGeom prst="rect">
            <a:avLst/>
          </a:prstGeom>
          <a:solidFill>
            <a:srgbClr val="28667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8587" tIns="128587" rIns="128587" bIns="128587" anchor="ctr"/>
          <a:lstStyle/>
          <a:p>
            <a:pPr defTabSz="798513" eaLnBrk="0" hangingPunct="0">
              <a:spcBef>
                <a:spcPct val="50000"/>
              </a:spcBef>
            </a:pPr>
            <a:r>
              <a:rPr lang="en-US" altLang="en-US" sz="800">
                <a:solidFill>
                  <a:schemeClr val="tx1"/>
                </a:solidFill>
              </a:rPr>
              <a:t>Balanced Scorecard</a:t>
            </a:r>
          </a:p>
        </p:txBody>
      </p:sp>
      <p:sp>
        <p:nvSpPr>
          <p:cNvPr id="1254476" name="Arc 76" descr="This is a curved arrow instructing the reader to update the strategy."/>
          <p:cNvSpPr>
            <a:spLocks/>
          </p:cNvSpPr>
          <p:nvPr/>
        </p:nvSpPr>
        <p:spPr bwMode="auto">
          <a:xfrm flipH="1">
            <a:off x="2481263" y="1828800"/>
            <a:ext cx="1524000" cy="2605088"/>
          </a:xfrm>
          <a:custGeom>
            <a:avLst/>
            <a:gdLst>
              <a:gd name="G0" fmla="+- 0 0 0"/>
              <a:gd name="G1" fmla="+- 21600 0 0"/>
              <a:gd name="G2" fmla="+- 21600 0 0"/>
              <a:gd name="T0" fmla="*/ 0 w 21600"/>
              <a:gd name="T1" fmla="*/ 0 h 42962"/>
              <a:gd name="T2" fmla="*/ 3195 w 21600"/>
              <a:gd name="T3" fmla="*/ 42962 h 42962"/>
              <a:gd name="T4" fmla="*/ 0 w 21600"/>
              <a:gd name="T5" fmla="*/ 21600 h 42962"/>
            </a:gdLst>
            <a:ahLst/>
            <a:cxnLst>
              <a:cxn ang="0">
                <a:pos x="T0" y="T1"/>
              </a:cxn>
              <a:cxn ang="0">
                <a:pos x="T2" y="T3"/>
              </a:cxn>
              <a:cxn ang="0">
                <a:pos x="T4" y="T5"/>
              </a:cxn>
            </a:cxnLst>
            <a:rect l="0" t="0" r="r" b="b"/>
            <a:pathLst>
              <a:path w="21600" h="42962" fill="none" extrusionOk="0">
                <a:moveTo>
                  <a:pt x="-1" y="0"/>
                </a:moveTo>
                <a:cubicBezTo>
                  <a:pt x="11929" y="0"/>
                  <a:pt x="21600" y="9670"/>
                  <a:pt x="21600" y="21600"/>
                </a:cubicBezTo>
                <a:cubicBezTo>
                  <a:pt x="21600" y="32295"/>
                  <a:pt x="13772" y="41380"/>
                  <a:pt x="3195" y="42962"/>
                </a:cubicBezTo>
              </a:path>
              <a:path w="21600" h="42962" stroke="0" extrusionOk="0">
                <a:moveTo>
                  <a:pt x="-1" y="0"/>
                </a:moveTo>
                <a:cubicBezTo>
                  <a:pt x="11929" y="0"/>
                  <a:pt x="21600" y="9670"/>
                  <a:pt x="21600" y="21600"/>
                </a:cubicBezTo>
                <a:cubicBezTo>
                  <a:pt x="21600" y="32295"/>
                  <a:pt x="13772" y="41380"/>
                  <a:pt x="3195" y="42962"/>
                </a:cubicBezTo>
                <a:lnTo>
                  <a:pt x="0" y="21600"/>
                </a:lnTo>
                <a:close/>
              </a:path>
            </a:pathLst>
          </a:custGeom>
          <a:noFill/>
          <a:ln w="57150">
            <a:solidFill>
              <a:srgbClr val="00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77" name="Rectangle 77"/>
          <p:cNvSpPr>
            <a:spLocks noChangeArrowheads="1"/>
          </p:cNvSpPr>
          <p:nvPr/>
        </p:nvSpPr>
        <p:spPr bwMode="auto">
          <a:xfrm>
            <a:off x="2020888" y="2351088"/>
            <a:ext cx="1330325" cy="514350"/>
          </a:xfrm>
          <a:prstGeom prst="rect">
            <a:avLst/>
          </a:prstGeom>
          <a:gradFill rotWithShape="0">
            <a:gsLst>
              <a:gs pos="0">
                <a:schemeClr val="folHlink">
                  <a:gamma/>
                  <a:shade val="46275"/>
                  <a:invGamma/>
                </a:schemeClr>
              </a:gs>
              <a:gs pos="100000">
                <a:schemeClr val="folHlink"/>
              </a:gs>
            </a:gsLst>
            <a:lin ang="2700000" scaled="1"/>
          </a:gradFill>
          <a:ln>
            <a:noFill/>
          </a:ln>
          <a:effectLst/>
          <a:scene3d>
            <a:camera prst="legacyObliqueBottomRight"/>
            <a:lightRig rig="legacyFlat3" dir="b"/>
          </a:scene3d>
          <a:sp3d extrusionH="100000" prstMaterial="legacyMatte">
            <a:bevelT w="13500" h="13500" prst="angle"/>
            <a:bevelB w="13500" h="13500" prst="angle"/>
            <a:extrusionClr>
              <a:schemeClr val="folHlink"/>
            </a:extrusion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flatTx/>
          </a:bodyPr>
          <a:lstStyle/>
          <a:p>
            <a:pPr eaLnBrk="0" hangingPunct="0">
              <a:spcBef>
                <a:spcPct val="50000"/>
              </a:spcBef>
            </a:pPr>
            <a:r>
              <a:rPr lang="en-US" altLang="en-US" sz="1400">
                <a:solidFill>
                  <a:schemeClr val="tx1"/>
                </a:solidFill>
              </a:rPr>
              <a:t>update the strategy</a:t>
            </a:r>
          </a:p>
        </p:txBody>
      </p:sp>
      <p:sp>
        <p:nvSpPr>
          <p:cNvPr id="1254478" name="Rectangle 78"/>
          <p:cNvSpPr>
            <a:spLocks noChangeArrowheads="1"/>
          </p:cNvSpPr>
          <p:nvPr/>
        </p:nvSpPr>
        <p:spPr bwMode="auto">
          <a:xfrm rot="-2227707">
            <a:off x="1143000" y="1524000"/>
            <a:ext cx="1143000" cy="625475"/>
          </a:xfrm>
          <a:prstGeom prst="rect">
            <a:avLst/>
          </a:prstGeom>
          <a:gradFill rotWithShape="0">
            <a:gsLst>
              <a:gs pos="0">
                <a:schemeClr val="bg1">
                  <a:gamma/>
                  <a:shade val="46275"/>
                  <a:invGamma/>
                </a:schemeClr>
              </a:gs>
              <a:gs pos="100000">
                <a:schemeClr val="bg1"/>
              </a:gs>
            </a:gsLst>
            <a:lin ang="2700000" scaled="1"/>
          </a:gradFill>
          <a:ln w="12700">
            <a:miter lim="800000"/>
            <a:headEnd/>
            <a:tailEnd/>
          </a:ln>
          <a:effectLst/>
          <a:scene3d>
            <a:camera prst="legacyObliqueBottomRight"/>
            <a:lightRig rig="legacyFlat3" dir="b"/>
          </a:scene3d>
          <a:sp3d extrusionH="1000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eaLnBrk="0" hangingPunct="0"/>
            <a:r>
              <a:rPr lang="en-US" altLang="en-US" sz="1200">
                <a:solidFill>
                  <a:schemeClr val="tx1"/>
                </a:solidFill>
              </a:rPr>
              <a:t>Strategic</a:t>
            </a:r>
            <a:br>
              <a:rPr lang="en-US" altLang="en-US" sz="1200">
                <a:solidFill>
                  <a:schemeClr val="tx1"/>
                </a:solidFill>
              </a:rPr>
            </a:br>
            <a:r>
              <a:rPr lang="en-US" altLang="en-US" sz="1200">
                <a:solidFill>
                  <a:schemeClr val="tx1"/>
                </a:solidFill>
              </a:rPr>
              <a:t>Feedback</a:t>
            </a:r>
            <a:br>
              <a:rPr lang="en-US" altLang="en-US" sz="1200">
                <a:solidFill>
                  <a:schemeClr val="tx1"/>
                </a:solidFill>
              </a:rPr>
            </a:br>
            <a:r>
              <a:rPr lang="en-US" altLang="en-US" sz="1200">
                <a:solidFill>
                  <a:schemeClr val="tx1"/>
                </a:solidFill>
              </a:rPr>
              <a:t>&amp; Learning</a:t>
            </a:r>
            <a:endParaRPr lang="en-US" altLang="en-US" sz="2400">
              <a:solidFill>
                <a:schemeClr val="tx1"/>
              </a:solidFill>
              <a:latin typeface="Times New Roman" pitchFamily="18" charset="0"/>
            </a:endParaRPr>
          </a:p>
        </p:txBody>
      </p:sp>
      <p:sp>
        <p:nvSpPr>
          <p:cNvPr id="1254480" name="Line 80" descr="This is the input arrow to &quot;Initiatives &amp; Programs&quot;."/>
          <p:cNvSpPr>
            <a:spLocks noChangeShapeType="1"/>
          </p:cNvSpPr>
          <p:nvPr/>
        </p:nvSpPr>
        <p:spPr bwMode="auto">
          <a:xfrm flipH="1">
            <a:off x="1871663" y="6172200"/>
            <a:ext cx="169862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457" name="Line 57" descr="This is the output arrow from &quot;Initiatives &amp; Programs&quot;."/>
          <p:cNvSpPr>
            <a:spLocks noChangeShapeType="1"/>
          </p:cNvSpPr>
          <p:nvPr/>
        </p:nvSpPr>
        <p:spPr bwMode="auto">
          <a:xfrm flipH="1">
            <a:off x="6443663" y="6172200"/>
            <a:ext cx="169862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97605EB-8BA8-4778-9523-E95AD84DC422}" type="slidenum">
              <a:rPr lang="en-US" altLang="en-US"/>
              <a:pPr/>
              <a:t>18</a:t>
            </a:fld>
            <a:endParaRPr lang="en-US" altLang="en-US"/>
          </a:p>
        </p:txBody>
      </p:sp>
      <p:sp>
        <p:nvSpPr>
          <p:cNvPr id="1212418" name="Rectangle 2"/>
          <p:cNvSpPr>
            <a:spLocks noGrp="1" noChangeArrowheads="1"/>
          </p:cNvSpPr>
          <p:nvPr>
            <p:ph type="title"/>
          </p:nvPr>
        </p:nvSpPr>
        <p:spPr/>
        <p:txBody>
          <a:bodyPr/>
          <a:lstStyle/>
          <a:p>
            <a:r>
              <a:rPr lang="en-US" altLang="en-US"/>
              <a:t>Elaborate on Your Strategy</a:t>
            </a:r>
          </a:p>
        </p:txBody>
      </p:sp>
      <p:sp>
        <p:nvSpPr>
          <p:cNvPr id="1212419" name="Rectangle 3"/>
          <p:cNvSpPr>
            <a:spLocks noGrp="1" noChangeArrowheads="1"/>
          </p:cNvSpPr>
          <p:nvPr>
            <p:ph type="body" idx="1"/>
          </p:nvPr>
        </p:nvSpPr>
        <p:spPr>
          <a:xfrm>
            <a:off x="990600" y="1174750"/>
            <a:ext cx="7797800" cy="5064125"/>
          </a:xfrm>
        </p:spPr>
        <p:txBody>
          <a:bodyPr/>
          <a:lstStyle/>
          <a:p>
            <a:pPr marL="168275" indent="-168275">
              <a:lnSpc>
                <a:spcPct val="90000"/>
              </a:lnSpc>
              <a:spcBef>
                <a:spcPct val="25000"/>
              </a:spcBef>
              <a:buClrTx/>
            </a:pPr>
            <a:r>
              <a:rPr kumimoji="0" lang="en-US" altLang="en-US" b="1"/>
              <a:t>Think more deeply about your strategy choices </a:t>
            </a:r>
          </a:p>
          <a:p>
            <a:pPr marL="461963" lvl="1" indent="-179388">
              <a:lnSpc>
                <a:spcPct val="90000"/>
              </a:lnSpc>
              <a:spcBef>
                <a:spcPct val="25000"/>
              </a:spcBef>
              <a:buClrTx/>
              <a:buFontTx/>
              <a:buChar char="–"/>
            </a:pPr>
            <a:r>
              <a:rPr kumimoji="0" lang="en-US" altLang="en-US"/>
              <a:t>Write your own strategy statement</a:t>
            </a:r>
          </a:p>
          <a:p>
            <a:pPr marL="461963" lvl="1" indent="-179388">
              <a:lnSpc>
                <a:spcPct val="90000"/>
              </a:lnSpc>
              <a:spcBef>
                <a:spcPct val="25000"/>
              </a:spcBef>
              <a:buClrTx/>
              <a:buFontTx/>
              <a:buChar char="–"/>
            </a:pPr>
            <a:r>
              <a:rPr kumimoji="0" lang="en-US" altLang="en-US"/>
              <a:t>May help to develop a strategy map</a:t>
            </a:r>
          </a:p>
          <a:p>
            <a:pPr marL="461963" lvl="1" indent="-179388">
              <a:lnSpc>
                <a:spcPct val="90000"/>
              </a:lnSpc>
              <a:spcBef>
                <a:spcPct val="25000"/>
              </a:spcBef>
              <a:buClrTx/>
              <a:buFontTx/>
              <a:buNone/>
            </a:pPr>
            <a:endParaRPr kumimoji="0" lang="en-US" altLang="en-US"/>
          </a:p>
          <a:p>
            <a:pPr marL="168275" indent="-168275">
              <a:lnSpc>
                <a:spcPct val="90000"/>
              </a:lnSpc>
              <a:spcBef>
                <a:spcPct val="25000"/>
              </a:spcBef>
              <a:buClrTx/>
            </a:pPr>
            <a:r>
              <a:rPr kumimoji="0" lang="en-US" altLang="en-US" b="1"/>
              <a:t>What may help with expanding your thinking on strategy?</a:t>
            </a:r>
          </a:p>
          <a:p>
            <a:pPr marL="461963" lvl="1" indent="-179388">
              <a:lnSpc>
                <a:spcPct val="90000"/>
              </a:lnSpc>
              <a:spcBef>
                <a:spcPct val="25000"/>
              </a:spcBef>
              <a:buClrTx/>
              <a:buFontTx/>
              <a:buChar char="–"/>
            </a:pPr>
            <a:r>
              <a:rPr kumimoji="0" lang="en-US" altLang="en-US"/>
              <a:t>What demands are the customers or “chain of command” placing on the Service Group?</a:t>
            </a:r>
          </a:p>
          <a:p>
            <a:pPr marL="461963" lvl="1" indent="-179388">
              <a:lnSpc>
                <a:spcPct val="90000"/>
              </a:lnSpc>
              <a:spcBef>
                <a:spcPct val="25000"/>
              </a:spcBef>
              <a:buClrTx/>
              <a:buFontTx/>
              <a:buChar char="–"/>
            </a:pPr>
            <a:r>
              <a:rPr kumimoji="0" lang="en-US" altLang="en-US"/>
              <a:t>Are your customer demands for services changing dramatically?</a:t>
            </a:r>
          </a:p>
          <a:p>
            <a:pPr marL="461963" lvl="1" indent="-179388">
              <a:lnSpc>
                <a:spcPct val="90000"/>
              </a:lnSpc>
              <a:spcBef>
                <a:spcPct val="25000"/>
              </a:spcBef>
              <a:buClrTx/>
              <a:buFontTx/>
              <a:buChar char="–"/>
            </a:pPr>
            <a:r>
              <a:rPr kumimoji="0" lang="en-US" altLang="en-US"/>
              <a:t>Has the environment changed to require new products/services, or service levels, from your group?</a:t>
            </a:r>
          </a:p>
          <a:p>
            <a:pPr marL="461963" lvl="1" indent="-179388">
              <a:lnSpc>
                <a:spcPct val="90000"/>
              </a:lnSpc>
              <a:spcBef>
                <a:spcPct val="25000"/>
              </a:spcBef>
              <a:buClrTx/>
              <a:buFontTx/>
              <a:buChar char="–"/>
            </a:pPr>
            <a:r>
              <a:rPr kumimoji="0" lang="en-US" altLang="en-US"/>
              <a:t>Are there expectation for reduced unit cost?</a:t>
            </a:r>
          </a:p>
          <a:p>
            <a:pPr marL="461963" lvl="1" indent="-179388">
              <a:lnSpc>
                <a:spcPct val="90000"/>
              </a:lnSpc>
              <a:spcBef>
                <a:spcPct val="25000"/>
              </a:spcBef>
              <a:buClrTx/>
              <a:buFontTx/>
              <a:buChar char="–"/>
            </a:pPr>
            <a:r>
              <a:rPr kumimoji="0" lang="en-US" altLang="en-US"/>
              <a:t>What is the future direction of your Service Group?</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6478AE38-E43C-42E3-B0AA-BF4D3C560DD5}" type="slidenum">
              <a:rPr lang="en-US" altLang="en-US" smtClean="0"/>
              <a:pPr/>
              <a:t>19</a:t>
            </a:fld>
            <a:endParaRPr lang="en-US" altLang="en-US"/>
          </a:p>
        </p:txBody>
      </p:sp>
      <p:sp>
        <p:nvSpPr>
          <p:cNvPr id="3" name="Title 2"/>
          <p:cNvSpPr>
            <a:spLocks noGrp="1"/>
          </p:cNvSpPr>
          <p:nvPr>
            <p:ph type="title"/>
          </p:nvPr>
        </p:nvSpPr>
        <p:spPr>
          <a:xfrm>
            <a:off x="990600" y="115261"/>
            <a:ext cx="8153400" cy="783771"/>
          </a:xfrm>
        </p:spPr>
        <p:txBody>
          <a:bodyPr/>
          <a:lstStyle/>
          <a:p>
            <a:r>
              <a:rPr lang="en-US" altLang="en-US" sz="2400" dirty="0"/>
              <a:t>Describe Service Group Strategy on your Performance Management Plan (PMP</a:t>
            </a:r>
            <a:r>
              <a:rPr lang="en-US" altLang="en-US" sz="2400" dirty="0" smtClean="0"/>
              <a:t>)</a:t>
            </a:r>
            <a:endParaRPr lang="en-US" sz="2400" dirty="0"/>
          </a:p>
        </p:txBody>
      </p:sp>
      <p:graphicFrame>
        <p:nvGraphicFramePr>
          <p:cNvPr id="1273860" name="Object 4" descr="This is a blank template of a Performance Management Plan (PMP)."/>
          <p:cNvGraphicFramePr>
            <a:graphicFrameLocks noChangeAspect="1"/>
          </p:cNvGraphicFramePr>
          <p:nvPr>
            <p:extLst>
              <p:ext uri="{D42A27DB-BD31-4B8C-83A1-F6EECF244321}">
                <p14:modId xmlns:p14="http://schemas.microsoft.com/office/powerpoint/2010/main" val="722641364"/>
              </p:ext>
            </p:extLst>
          </p:nvPr>
        </p:nvGraphicFramePr>
        <p:xfrm>
          <a:off x="1692275" y="984250"/>
          <a:ext cx="6629400" cy="5340350"/>
        </p:xfrm>
        <a:graphic>
          <a:graphicData uri="http://schemas.openxmlformats.org/presentationml/2006/ole">
            <mc:AlternateContent xmlns:mc="http://schemas.openxmlformats.org/markup-compatibility/2006">
              <mc:Choice xmlns:v="urn:schemas-microsoft-com:vml" Requires="v">
                <p:oleObj spid="_x0000_s1273887" name="Worksheet" r:id="rId3" imgW="9058656" imgH="7296607" progId="Excel.Sheet.8">
                  <p:embed/>
                </p:oleObj>
              </mc:Choice>
              <mc:Fallback>
                <p:oleObj name="Worksheet" r:id="rId3" imgW="9058656" imgH="7296607"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984250"/>
                        <a:ext cx="6629400"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3861" name="Line 5" descr="This arrow directs the reader where to describe their strategy on the form."/>
          <p:cNvSpPr>
            <a:spLocks noChangeShapeType="1"/>
          </p:cNvSpPr>
          <p:nvPr/>
        </p:nvSpPr>
        <p:spPr bwMode="auto">
          <a:xfrm flipV="1">
            <a:off x="3216275" y="4953000"/>
            <a:ext cx="0" cy="1524000"/>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3863" name="Line 7" descr="This arrow directs the reader to expand on their service strategy choices."/>
          <p:cNvSpPr>
            <a:spLocks noChangeShapeType="1"/>
          </p:cNvSpPr>
          <p:nvPr/>
        </p:nvSpPr>
        <p:spPr bwMode="auto">
          <a:xfrm flipH="1" flipV="1">
            <a:off x="3287713" y="4121150"/>
            <a:ext cx="2714625" cy="2357438"/>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3858" name="Text Box 2"/>
          <p:cNvSpPr txBox="1">
            <a:spLocks noChangeArrowheads="1"/>
          </p:cNvSpPr>
          <p:nvPr/>
        </p:nvSpPr>
        <p:spPr bwMode="auto">
          <a:xfrm>
            <a:off x="1133475" y="6461125"/>
            <a:ext cx="7567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i="1">
                <a:solidFill>
                  <a:srgbClr val="CC0000"/>
                </a:solidFill>
              </a:rPr>
              <a:t>Describe your strategy here by expanding on your choice(s( from prior years.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6063" y="507146"/>
            <a:ext cx="7772400" cy="668511"/>
          </a:xfrm>
        </p:spPr>
        <p:txBody>
          <a:bodyPr/>
          <a:lstStyle/>
          <a:p>
            <a:r>
              <a:rPr lang="en-US" dirty="0" smtClean="0"/>
              <a:t>Additional information</a:t>
            </a:r>
            <a:endParaRPr lang="en-US" dirty="0"/>
          </a:p>
        </p:txBody>
      </p:sp>
      <p:sp>
        <p:nvSpPr>
          <p:cNvPr id="1355779" name="Rectangle 3"/>
          <p:cNvSpPr>
            <a:spLocks noGrp="1" noChangeArrowheads="1"/>
          </p:cNvSpPr>
          <p:nvPr>
            <p:ph type="subTitle" idx="1"/>
          </p:nvPr>
        </p:nvSpPr>
        <p:spPr>
          <a:xfrm>
            <a:off x="1135316" y="1985683"/>
            <a:ext cx="6579454" cy="1752600"/>
          </a:xfrm>
        </p:spPr>
        <p:txBody>
          <a:bodyPr/>
          <a:lstStyle/>
          <a:p>
            <a:r>
              <a:rPr lang="en-US" sz="1800" dirty="0" smtClean="0"/>
              <a:t>For more information on Performance Management in the Office of Research Services:</a:t>
            </a:r>
          </a:p>
          <a:p>
            <a:r>
              <a:rPr lang="en-US" sz="1800" b="0" dirty="0">
                <a:hlinkClick r:id="rId2"/>
              </a:rPr>
              <a:t>http://www.ors.od.nih.gov/OD/OQM/Pages/index.aspx</a:t>
            </a:r>
            <a:endParaRPr lang="en-US" sz="1800" b="0" dirty="0"/>
          </a:p>
          <a:p>
            <a:endParaRPr lang="en-US" sz="2000" dirty="0" smtClean="0"/>
          </a:p>
          <a:p>
            <a:r>
              <a:rPr lang="en-US" sz="1800" dirty="0" smtClean="0"/>
              <a:t>Or Contact:</a:t>
            </a:r>
          </a:p>
          <a:p>
            <a:r>
              <a:rPr lang="en-US" sz="1800" b="0" dirty="0"/>
              <a:t>Antonio Rodriguez</a:t>
            </a:r>
          </a:p>
          <a:p>
            <a:r>
              <a:rPr lang="en-US" sz="1800" b="0" dirty="0"/>
              <a:t>Rodrigan@mail.nih.gov</a:t>
            </a:r>
          </a:p>
          <a:p>
            <a:r>
              <a:rPr lang="en-US" sz="1800" b="0" dirty="0"/>
              <a:t>(301) 402-3440</a:t>
            </a:r>
          </a:p>
          <a:p>
            <a:endParaRPr lang="en-US" sz="1800" dirty="0" smtClean="0"/>
          </a:p>
          <a:p>
            <a:r>
              <a:rPr lang="en-US" sz="1800" dirty="0" smtClean="0"/>
              <a:t>Acknowledgments</a:t>
            </a:r>
          </a:p>
          <a:p>
            <a:r>
              <a:rPr lang="en-US" sz="1800" dirty="0" smtClean="0"/>
              <a:t>This training was developed by the Balanced Scorecard for Government, Inc., in collaboration with the Office of Quality Management.</a:t>
            </a:r>
            <a:r>
              <a:rPr lang="en-US" dirty="0" smtClean="0"/>
              <a:t>  </a:t>
            </a:r>
            <a:endParaRPr lang="en-US" dirty="0"/>
          </a:p>
        </p:txBody>
      </p:sp>
      <p:sp>
        <p:nvSpPr>
          <p:cNvPr id="5" name="Rectangle 7"/>
          <p:cNvSpPr>
            <a:spLocks noGrp="1" noChangeArrowheads="1"/>
          </p:cNvSpPr>
          <p:nvPr>
            <p:ph type="sldNum" sz="quarter" idx="4"/>
          </p:nvPr>
        </p:nvSpPr>
        <p:spPr/>
        <p:txBody>
          <a:bodyPr/>
          <a:lstStyle/>
          <a:p>
            <a:fld id="{583A89E6-D001-493D-8FCF-A6BAE5B4A637}" type="slidenum">
              <a:rPr lang="en-US" altLang="en-US" smtClean="0"/>
              <a:pPr/>
              <a:t>2</a:t>
            </a:fld>
            <a:endParaRPr lang="en-US" alt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DD09A014-B139-4A3E-85EA-FE0B9C221C3D}" type="slidenum">
              <a:rPr lang="en-US" altLang="en-US"/>
              <a:pPr/>
              <a:t>20</a:t>
            </a:fld>
            <a:endParaRPr lang="en-US" altLang="en-US"/>
          </a:p>
        </p:txBody>
      </p:sp>
      <p:sp>
        <p:nvSpPr>
          <p:cNvPr id="1275906" name="Rectangle 2"/>
          <p:cNvSpPr>
            <a:spLocks noGrp="1" noChangeArrowheads="1"/>
          </p:cNvSpPr>
          <p:nvPr>
            <p:ph type="title"/>
          </p:nvPr>
        </p:nvSpPr>
        <p:spPr/>
        <p:txBody>
          <a:bodyPr/>
          <a:lstStyle/>
          <a:p>
            <a:r>
              <a:rPr lang="en-US" altLang="en-US"/>
              <a:t>From Strategy to Objectives…..</a:t>
            </a:r>
          </a:p>
        </p:txBody>
      </p:sp>
      <p:graphicFrame>
        <p:nvGraphicFramePr>
          <p:cNvPr id="1275907" name="Object 3" descr="This is a blank table in which to document your objectives and measures. "/>
          <p:cNvGraphicFramePr>
            <a:graphicFrameLocks noChangeAspect="1"/>
          </p:cNvGraphicFramePr>
          <p:nvPr>
            <p:extLst>
              <p:ext uri="{D42A27DB-BD31-4B8C-83A1-F6EECF244321}">
                <p14:modId xmlns:p14="http://schemas.microsoft.com/office/powerpoint/2010/main" val="3067411268"/>
              </p:ext>
            </p:extLst>
          </p:nvPr>
        </p:nvGraphicFramePr>
        <p:xfrm>
          <a:off x="1579563" y="900113"/>
          <a:ext cx="7010400" cy="5580062"/>
        </p:xfrm>
        <a:graphic>
          <a:graphicData uri="http://schemas.openxmlformats.org/presentationml/2006/ole">
            <mc:AlternateContent xmlns:mc="http://schemas.openxmlformats.org/markup-compatibility/2006">
              <mc:Choice xmlns:v="urn:schemas-microsoft-com:vml" Requires="v">
                <p:oleObj spid="_x0000_s1275937" name="Worksheet" r:id="rId3" imgW="9058656" imgH="7210654" progId="Excel.Sheet.8">
                  <p:embed/>
                </p:oleObj>
              </mc:Choice>
              <mc:Fallback>
                <p:oleObj name="Worksheet" r:id="rId3" imgW="9058656" imgH="7210654"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563" y="900113"/>
                        <a:ext cx="7010400" cy="55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5908" name="Text Box 4"/>
          <p:cNvSpPr txBox="1">
            <a:spLocks noChangeArrowheads="1"/>
          </p:cNvSpPr>
          <p:nvPr/>
        </p:nvSpPr>
        <p:spPr bwMode="auto">
          <a:xfrm>
            <a:off x="4608513" y="3035300"/>
            <a:ext cx="4056062" cy="1920875"/>
          </a:xfrm>
          <a:prstGeom prst="rect">
            <a:avLst/>
          </a:prstGeom>
          <a:gradFill rotWithShape="0">
            <a:gsLst>
              <a:gs pos="0">
                <a:srgbClr val="C0C0C0"/>
              </a:gs>
              <a:gs pos="100000">
                <a:srgbClr val="C0C0C0">
                  <a:gamma/>
                  <a:tint val="27059"/>
                  <a:invGamma/>
                </a:srgbClr>
              </a:gs>
            </a:gsLst>
            <a:lin ang="2700000" scaled="1"/>
          </a:gradFill>
          <a:ln>
            <a:noFill/>
          </a:ln>
          <a:effectLst/>
          <a:scene3d>
            <a:camera prst="legacyObliqueBottomRight"/>
            <a:lightRig rig="legacyFlat3" dir="b"/>
          </a:scene3d>
          <a:sp3d extrusionH="125400" prstMaterial="legacyMatte">
            <a:bevelT w="13500" h="13500" prst="angle"/>
            <a:bevelB w="13500" h="13500" prst="angle"/>
            <a:extrusionClr>
              <a:srgbClr val="C0C0C0"/>
            </a:extrusionClr>
          </a:sp3d>
          <a:extLst>
            <a:ext uri="{91240B29-F687-4F45-9708-019B960494DF}">
              <a14:hiddenLine xmlns:a14="http://schemas.microsoft.com/office/drawing/2010/main" w="12700" cap="sq">
                <a:no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l"/>
            <a:r>
              <a:rPr lang="en-US" altLang="en-US" sz="2400"/>
              <a:t>Next, our focus will be on crafting the objectives.</a:t>
            </a:r>
            <a:r>
              <a:rPr lang="en-US" altLang="en-US" sz="1800" b="0"/>
              <a:t> </a:t>
            </a:r>
          </a:p>
          <a:p>
            <a:pPr algn="l"/>
            <a:endParaRPr lang="en-US" altLang="en-US" sz="1800" i="1">
              <a:solidFill>
                <a:srgbClr val="0000FF"/>
              </a:solidFill>
            </a:endParaRPr>
          </a:p>
          <a:p>
            <a:pPr algn="l"/>
            <a:r>
              <a:rPr lang="en-US" altLang="en-US" sz="1800" i="1">
                <a:solidFill>
                  <a:srgbClr val="003399"/>
                </a:solidFill>
              </a:rPr>
              <a:t>Objectives should enable the achievement of your value proposition and strategy.</a:t>
            </a:r>
            <a:endParaRPr lang="en-US" altLang="en-US" sz="1800" b="0">
              <a:solidFill>
                <a:srgbClr val="003399"/>
              </a:solidFill>
            </a:endParaRPr>
          </a:p>
        </p:txBody>
      </p:sp>
      <p:sp>
        <p:nvSpPr>
          <p:cNvPr id="1275909" name="AutoShape 5" descr="This is an arrow autoshape."/>
          <p:cNvSpPr>
            <a:spLocks noChangeArrowheads="1"/>
          </p:cNvSpPr>
          <p:nvPr/>
        </p:nvSpPr>
        <p:spPr bwMode="auto">
          <a:xfrm>
            <a:off x="3338513" y="1862138"/>
            <a:ext cx="976312" cy="485775"/>
          </a:xfrm>
          <a:prstGeom prst="leftArrow">
            <a:avLst>
              <a:gd name="adj1" fmla="val 58167"/>
              <a:gd name="adj2" fmla="val 65356"/>
            </a:avLst>
          </a:prstGeom>
          <a:gradFill rotWithShape="0">
            <a:gsLst>
              <a:gs pos="0">
                <a:srgbClr val="FF0000"/>
              </a:gs>
              <a:gs pos="100000">
                <a:srgbClr val="FF0000">
                  <a:gamma/>
                  <a:tint val="59608"/>
                  <a:invGamma/>
                </a:srgbClr>
              </a:gs>
            </a:gsLst>
            <a:lin ang="2700000" scaled="1"/>
          </a:gradFill>
          <a:ln w="12700" cap="sq">
            <a:miter lim="800000"/>
            <a:headEnd type="none" w="sm" len="sm"/>
            <a:tailEnd type="none" w="sm" len="sm"/>
          </a:ln>
          <a:effectLst/>
          <a:scene3d>
            <a:camera prst="legacyObliqueBottomRight"/>
            <a:lightRig rig="legacyFlat3" dir="b"/>
          </a:scene3d>
          <a:sp3d extrusionH="100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75913" name="AutoShape 9" descr="This is an arrow autoshape."/>
          <p:cNvSpPr>
            <a:spLocks noChangeArrowheads="1"/>
          </p:cNvSpPr>
          <p:nvPr/>
        </p:nvSpPr>
        <p:spPr bwMode="auto">
          <a:xfrm>
            <a:off x="3340100" y="3074988"/>
            <a:ext cx="976313" cy="485775"/>
          </a:xfrm>
          <a:prstGeom prst="leftArrow">
            <a:avLst>
              <a:gd name="adj1" fmla="val 58167"/>
              <a:gd name="adj2" fmla="val 65356"/>
            </a:avLst>
          </a:prstGeom>
          <a:gradFill rotWithShape="0">
            <a:gsLst>
              <a:gs pos="0">
                <a:srgbClr val="FF0000"/>
              </a:gs>
              <a:gs pos="100000">
                <a:srgbClr val="FF0000">
                  <a:gamma/>
                  <a:tint val="59608"/>
                  <a:invGamma/>
                </a:srgbClr>
              </a:gs>
            </a:gsLst>
            <a:lin ang="2700000" scaled="1"/>
          </a:gradFill>
          <a:ln w="12700" cap="sq">
            <a:miter lim="800000"/>
            <a:headEnd type="none" w="sm" len="sm"/>
            <a:tailEnd type="none" w="sm" len="sm"/>
          </a:ln>
          <a:effectLst/>
          <a:scene3d>
            <a:camera prst="legacyObliqueBottomRight"/>
            <a:lightRig rig="legacyFlat3" dir="b"/>
          </a:scene3d>
          <a:sp3d extrusionH="100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75914" name="AutoShape 10" descr="This is an arrow autoshape."/>
          <p:cNvSpPr>
            <a:spLocks noChangeArrowheads="1"/>
          </p:cNvSpPr>
          <p:nvPr/>
        </p:nvSpPr>
        <p:spPr bwMode="auto">
          <a:xfrm>
            <a:off x="3340100" y="4329113"/>
            <a:ext cx="976313" cy="485775"/>
          </a:xfrm>
          <a:prstGeom prst="leftArrow">
            <a:avLst>
              <a:gd name="adj1" fmla="val 58167"/>
              <a:gd name="adj2" fmla="val 65356"/>
            </a:avLst>
          </a:prstGeom>
          <a:gradFill rotWithShape="0">
            <a:gsLst>
              <a:gs pos="0">
                <a:srgbClr val="FF0000"/>
              </a:gs>
              <a:gs pos="100000">
                <a:srgbClr val="FF0000">
                  <a:gamma/>
                  <a:tint val="59608"/>
                  <a:invGamma/>
                </a:srgbClr>
              </a:gs>
            </a:gsLst>
            <a:lin ang="2700000" scaled="1"/>
          </a:gradFill>
          <a:ln w="12700" cap="sq">
            <a:miter lim="800000"/>
            <a:headEnd type="none" w="sm" len="sm"/>
            <a:tailEnd type="none" w="sm" len="sm"/>
          </a:ln>
          <a:effectLst/>
          <a:scene3d>
            <a:camera prst="legacyObliqueBottomRight"/>
            <a:lightRig rig="legacyFlat3" dir="b"/>
          </a:scene3d>
          <a:sp3d extrusionH="100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75915" name="AutoShape 11" descr="This is an arrow autoshape."/>
          <p:cNvSpPr>
            <a:spLocks noChangeArrowheads="1"/>
          </p:cNvSpPr>
          <p:nvPr/>
        </p:nvSpPr>
        <p:spPr bwMode="auto">
          <a:xfrm>
            <a:off x="3340100" y="5594350"/>
            <a:ext cx="976313" cy="485775"/>
          </a:xfrm>
          <a:prstGeom prst="leftArrow">
            <a:avLst>
              <a:gd name="adj1" fmla="val 58167"/>
              <a:gd name="adj2" fmla="val 65356"/>
            </a:avLst>
          </a:prstGeom>
          <a:gradFill rotWithShape="0">
            <a:gsLst>
              <a:gs pos="0">
                <a:srgbClr val="FF0000"/>
              </a:gs>
              <a:gs pos="100000">
                <a:srgbClr val="FF0000">
                  <a:gamma/>
                  <a:tint val="59608"/>
                  <a:invGamma/>
                </a:srgbClr>
              </a:gs>
            </a:gsLst>
            <a:lin ang="2700000" scaled="1"/>
          </a:gradFill>
          <a:ln w="12700" cap="sq">
            <a:miter lim="800000"/>
            <a:headEnd type="none" w="sm" len="sm"/>
            <a:tailEnd type="none" w="sm" len="sm"/>
          </a:ln>
          <a:effectLst/>
          <a:scene3d>
            <a:camera prst="legacyObliqueBottomRight"/>
            <a:lightRig rig="legacyFlat3" dir="b"/>
          </a:scene3d>
          <a:sp3d extrusionH="100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25045F14-52B0-4A90-9E23-FD8D09DC44CE}" type="slidenum">
              <a:rPr lang="en-US" altLang="en-US"/>
              <a:pPr/>
              <a:t>21</a:t>
            </a:fld>
            <a:endParaRPr lang="en-US" altLang="en-US"/>
          </a:p>
        </p:txBody>
      </p:sp>
      <p:sp>
        <p:nvSpPr>
          <p:cNvPr id="1394690" name="Rectangle 2"/>
          <p:cNvSpPr>
            <a:spLocks noGrp="1" noChangeArrowheads="1"/>
          </p:cNvSpPr>
          <p:nvPr>
            <p:ph type="title"/>
          </p:nvPr>
        </p:nvSpPr>
        <p:spPr/>
        <p:txBody>
          <a:bodyPr/>
          <a:lstStyle/>
          <a:p>
            <a:r>
              <a:rPr lang="en-US" sz="2100"/>
              <a:t>Constructing the Performance Management Plan Objectives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C4EABE58-40B6-47FD-AD76-2242BAF1FD0D}" type="slidenum">
              <a:rPr lang="en-US" altLang="en-US"/>
              <a:pPr/>
              <a:t>22</a:t>
            </a:fld>
            <a:endParaRPr lang="en-US" altLang="en-US"/>
          </a:p>
        </p:txBody>
      </p:sp>
      <p:sp>
        <p:nvSpPr>
          <p:cNvPr id="1297410" name="Rectangle 3074"/>
          <p:cNvSpPr>
            <a:spLocks noGrp="1" noChangeArrowheads="1"/>
          </p:cNvSpPr>
          <p:nvPr>
            <p:ph type="title"/>
          </p:nvPr>
        </p:nvSpPr>
        <p:spPr/>
        <p:txBody>
          <a:bodyPr/>
          <a:lstStyle/>
          <a:p>
            <a:r>
              <a:rPr lang="en-US" altLang="en-US"/>
              <a:t>Objectives</a:t>
            </a:r>
          </a:p>
        </p:txBody>
      </p:sp>
      <p:sp>
        <p:nvSpPr>
          <p:cNvPr id="1297413" name="Rectangle 3077"/>
          <p:cNvSpPr>
            <a:spLocks noChangeArrowheads="1"/>
          </p:cNvSpPr>
          <p:nvPr/>
        </p:nvSpPr>
        <p:spPr bwMode="auto">
          <a:xfrm>
            <a:off x="990600" y="852488"/>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en-US" sz="2200">
                <a:solidFill>
                  <a:srgbClr val="003399"/>
                </a:solidFill>
              </a:rPr>
              <a:t>Objectives are a means to achieve</a:t>
            </a:r>
          </a:p>
          <a:p>
            <a:r>
              <a:rPr kumimoji="1" lang="en-US" altLang="en-US" sz="2200">
                <a:solidFill>
                  <a:srgbClr val="003399"/>
                </a:solidFill>
              </a:rPr>
              <a:t>your value proposition and strategy.</a:t>
            </a:r>
          </a:p>
        </p:txBody>
      </p:sp>
      <p:sp>
        <p:nvSpPr>
          <p:cNvPr id="1297411" name="Rectangle 3075"/>
          <p:cNvSpPr>
            <a:spLocks noGrp="1" noChangeArrowheads="1"/>
          </p:cNvSpPr>
          <p:nvPr>
            <p:ph type="body" sz="half" idx="1"/>
          </p:nvPr>
        </p:nvSpPr>
        <p:spPr>
          <a:xfrm>
            <a:off x="1316038" y="1871663"/>
            <a:ext cx="2949575" cy="4541837"/>
          </a:xfrm>
        </p:spPr>
        <p:txBody>
          <a:bodyPr/>
          <a:lstStyle/>
          <a:p>
            <a:pPr marL="115888" indent="-115888" algn="ctr">
              <a:spcBef>
                <a:spcPct val="0"/>
              </a:spcBef>
              <a:buFontTx/>
              <a:buNone/>
            </a:pPr>
            <a:r>
              <a:rPr lang="en-US" altLang="en-US" sz="1800" b="1"/>
              <a:t>Perspective</a:t>
            </a:r>
          </a:p>
          <a:p>
            <a:pPr marL="115888" indent="-115888" algn="ctr">
              <a:spcBef>
                <a:spcPct val="0"/>
              </a:spcBef>
              <a:buFontTx/>
              <a:buNone/>
            </a:pPr>
            <a:endParaRPr lang="en-US" altLang="en-US" sz="1400" b="1"/>
          </a:p>
          <a:p>
            <a:pPr marL="115888" indent="-115888">
              <a:spcBef>
                <a:spcPct val="0"/>
              </a:spcBef>
            </a:pPr>
            <a:r>
              <a:rPr lang="en-US" altLang="en-US" sz="1600" b="1"/>
              <a:t>Customer</a:t>
            </a:r>
          </a:p>
          <a:p>
            <a:pPr marL="115888" indent="-115888">
              <a:spcBef>
                <a:spcPct val="0"/>
              </a:spcBef>
            </a:pPr>
            <a:endParaRPr lang="en-US" altLang="en-US" sz="1600" b="1"/>
          </a:p>
          <a:p>
            <a:pPr marL="115888" indent="-115888">
              <a:spcBef>
                <a:spcPct val="0"/>
              </a:spcBef>
            </a:pPr>
            <a:endParaRPr lang="en-US" altLang="en-US" sz="1600" b="1"/>
          </a:p>
          <a:p>
            <a:pPr marL="115888" indent="-115888">
              <a:spcBef>
                <a:spcPct val="0"/>
              </a:spcBef>
            </a:pPr>
            <a:r>
              <a:rPr lang="en-US" altLang="en-US" sz="1600" b="1"/>
              <a:t>Internal Business Process</a:t>
            </a:r>
          </a:p>
          <a:p>
            <a:pPr marL="115888" indent="-115888">
              <a:spcBef>
                <a:spcPct val="0"/>
              </a:spcBef>
            </a:pPr>
            <a:endParaRPr lang="en-US" altLang="en-US" sz="1600" b="1"/>
          </a:p>
          <a:p>
            <a:pPr marL="115888" indent="-115888">
              <a:spcBef>
                <a:spcPct val="0"/>
              </a:spcBef>
            </a:pPr>
            <a:endParaRPr lang="en-US" altLang="en-US" sz="1600" b="1"/>
          </a:p>
          <a:p>
            <a:pPr marL="115888" indent="-115888">
              <a:spcBef>
                <a:spcPct val="0"/>
              </a:spcBef>
            </a:pPr>
            <a:r>
              <a:rPr lang="en-US" altLang="en-US" sz="1600" b="1"/>
              <a:t>Learning and Growth</a:t>
            </a:r>
          </a:p>
          <a:p>
            <a:pPr marL="115888" indent="-115888">
              <a:spcBef>
                <a:spcPct val="0"/>
              </a:spcBef>
            </a:pPr>
            <a:endParaRPr lang="en-US" altLang="en-US" sz="1600" b="1"/>
          </a:p>
          <a:p>
            <a:pPr marL="115888" indent="-115888">
              <a:spcBef>
                <a:spcPct val="0"/>
              </a:spcBef>
            </a:pPr>
            <a:endParaRPr lang="en-US" altLang="en-US" sz="1600" b="1"/>
          </a:p>
          <a:p>
            <a:pPr marL="115888" indent="-115888">
              <a:spcBef>
                <a:spcPct val="0"/>
              </a:spcBef>
            </a:pPr>
            <a:endParaRPr lang="en-US" altLang="en-US" sz="1600" b="1"/>
          </a:p>
          <a:p>
            <a:pPr marL="115888" indent="-115888">
              <a:spcBef>
                <a:spcPct val="0"/>
              </a:spcBef>
            </a:pPr>
            <a:r>
              <a:rPr lang="en-US" altLang="en-US" sz="1600" b="1"/>
              <a:t>Financial</a:t>
            </a:r>
          </a:p>
        </p:txBody>
      </p:sp>
      <p:sp>
        <p:nvSpPr>
          <p:cNvPr id="1297412" name="Rectangle 3076"/>
          <p:cNvSpPr>
            <a:spLocks noGrp="1" noChangeArrowheads="1"/>
          </p:cNvSpPr>
          <p:nvPr>
            <p:ph type="body" sz="half" idx="2"/>
          </p:nvPr>
        </p:nvSpPr>
        <p:spPr>
          <a:xfrm>
            <a:off x="4489450" y="1871663"/>
            <a:ext cx="4367213" cy="4541837"/>
          </a:xfrm>
        </p:spPr>
        <p:txBody>
          <a:bodyPr/>
          <a:lstStyle/>
          <a:p>
            <a:pPr marL="115888" indent="-115888" algn="ctr">
              <a:spcBef>
                <a:spcPct val="0"/>
              </a:spcBef>
              <a:buFontTx/>
              <a:buNone/>
            </a:pPr>
            <a:r>
              <a:rPr lang="en-US" altLang="en-US" sz="1800" b="1"/>
              <a:t>Information Needed</a:t>
            </a:r>
          </a:p>
          <a:p>
            <a:pPr marL="115888" indent="-115888" algn="ctr">
              <a:spcBef>
                <a:spcPct val="0"/>
              </a:spcBef>
              <a:buFontTx/>
              <a:buNone/>
            </a:pPr>
            <a:endParaRPr lang="en-US" altLang="en-US" sz="1400" b="1"/>
          </a:p>
          <a:p>
            <a:pPr marL="115888" indent="-115888">
              <a:spcBef>
                <a:spcPct val="0"/>
              </a:spcBef>
            </a:pPr>
            <a:r>
              <a:rPr lang="en-US" altLang="en-US" sz="1600"/>
              <a:t>Customer/stakeholder segmentation, value proposition and strategy</a:t>
            </a:r>
          </a:p>
          <a:p>
            <a:pPr marL="115888" indent="-115888">
              <a:spcBef>
                <a:spcPct val="0"/>
              </a:spcBef>
            </a:pPr>
            <a:endParaRPr lang="en-US" altLang="en-US" sz="1600"/>
          </a:p>
          <a:p>
            <a:pPr marL="115888" indent="-115888">
              <a:spcBef>
                <a:spcPct val="0"/>
              </a:spcBef>
            </a:pPr>
            <a:r>
              <a:rPr lang="en-US" altLang="en-US" sz="1600"/>
              <a:t>Process maps, process data, value proposition and strategy</a:t>
            </a:r>
          </a:p>
          <a:p>
            <a:pPr marL="115888" indent="-115888">
              <a:spcBef>
                <a:spcPct val="0"/>
              </a:spcBef>
            </a:pPr>
            <a:endParaRPr lang="en-US" altLang="en-US" sz="1600"/>
          </a:p>
          <a:p>
            <a:pPr marL="115888" indent="-115888">
              <a:spcBef>
                <a:spcPct val="0"/>
              </a:spcBef>
            </a:pPr>
            <a:r>
              <a:rPr lang="en-US" altLang="en-US" sz="1600"/>
              <a:t>Future needs of the customer and the organization, enablers (people, tools, culture) to get there, value proposition and strategy</a:t>
            </a:r>
          </a:p>
          <a:p>
            <a:pPr marL="115888" indent="-115888">
              <a:spcBef>
                <a:spcPct val="0"/>
              </a:spcBef>
            </a:pPr>
            <a:endParaRPr lang="en-US" altLang="en-US" sz="1600"/>
          </a:p>
          <a:p>
            <a:pPr marL="115888" indent="-115888">
              <a:spcBef>
                <a:spcPct val="0"/>
              </a:spcBef>
            </a:pPr>
            <a:r>
              <a:rPr lang="en-US" altLang="en-US" sz="1600"/>
              <a:t>Customer demands for services/service levels, willingness to pay for services, funding levels available for Service Group, value proposition and strategy</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88352D01-54F6-4689-9478-C580AB54F2C4}" type="slidenum">
              <a:rPr lang="en-US" altLang="en-US"/>
              <a:pPr/>
              <a:t>23</a:t>
            </a:fld>
            <a:endParaRPr lang="en-US" altLang="en-US"/>
          </a:p>
        </p:txBody>
      </p:sp>
      <p:sp>
        <p:nvSpPr>
          <p:cNvPr id="1067010" name="Rectangle 2"/>
          <p:cNvSpPr>
            <a:spLocks noGrp="1" noChangeArrowheads="1"/>
          </p:cNvSpPr>
          <p:nvPr>
            <p:ph type="title"/>
          </p:nvPr>
        </p:nvSpPr>
        <p:spPr>
          <a:xfrm>
            <a:off x="990600" y="228600"/>
            <a:ext cx="8153400" cy="455613"/>
          </a:xfrm>
        </p:spPr>
        <p:txBody>
          <a:bodyPr/>
          <a:lstStyle/>
          <a:p>
            <a:r>
              <a:rPr lang="en-US" altLang="en-US"/>
              <a:t>Crafting Objectives By Perspective</a:t>
            </a:r>
          </a:p>
        </p:txBody>
      </p:sp>
      <p:pic>
        <p:nvPicPr>
          <p:cNvPr id="1067011" name="Picture 3" descr="j0149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319213"/>
            <a:ext cx="6827838" cy="4613275"/>
          </a:xfrm>
          <a:prstGeom prst="rect">
            <a:avLst/>
          </a:prstGeom>
          <a:noFill/>
          <a:extLst>
            <a:ext uri="{909E8E84-426E-40DD-AFC4-6F175D3DCCD1}">
              <a14:hiddenFill xmlns:a14="http://schemas.microsoft.com/office/drawing/2010/main">
                <a:solidFill>
                  <a:srgbClr val="FFFFFF"/>
                </a:solidFill>
              </a14:hiddenFill>
            </a:ext>
          </a:extLst>
        </p:spPr>
      </p:pic>
      <p:sp>
        <p:nvSpPr>
          <p:cNvPr id="1067014" name="Text Box 6"/>
          <p:cNvSpPr txBox="1">
            <a:spLocks noChangeArrowheads="1"/>
          </p:cNvSpPr>
          <p:nvPr/>
        </p:nvSpPr>
        <p:spPr bwMode="auto">
          <a:xfrm>
            <a:off x="1524000" y="147955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2"/>
              </a:buClr>
              <a:buFont typeface="Wingdings" pitchFamily="2" charset="2"/>
              <a:buNone/>
            </a:pPr>
            <a:r>
              <a:rPr lang="en-US" altLang="en-US" sz="2000" i="1">
                <a:solidFill>
                  <a:srgbClr val="003399"/>
                </a:solidFill>
              </a:rPr>
              <a:t>Customer</a:t>
            </a:r>
          </a:p>
        </p:txBody>
      </p:sp>
      <p:sp>
        <p:nvSpPr>
          <p:cNvPr id="1067015" name="Text Box 7"/>
          <p:cNvSpPr txBox="1">
            <a:spLocks noChangeArrowheads="1"/>
          </p:cNvSpPr>
          <p:nvPr/>
        </p:nvSpPr>
        <p:spPr bwMode="auto">
          <a:xfrm>
            <a:off x="5991225" y="1479550"/>
            <a:ext cx="2441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2"/>
              </a:buClr>
              <a:buFont typeface="Wingdings" pitchFamily="2" charset="2"/>
              <a:buNone/>
            </a:pPr>
            <a:r>
              <a:rPr lang="en-US" altLang="en-US" sz="2000" i="1">
                <a:solidFill>
                  <a:srgbClr val="003399"/>
                </a:solidFill>
              </a:rPr>
              <a:t>Internal Processes</a:t>
            </a:r>
          </a:p>
        </p:txBody>
      </p:sp>
      <p:sp>
        <p:nvSpPr>
          <p:cNvPr id="1067012" name="Text Box 4"/>
          <p:cNvSpPr txBox="1">
            <a:spLocks noChangeArrowheads="1"/>
          </p:cNvSpPr>
          <p:nvPr/>
        </p:nvSpPr>
        <p:spPr bwMode="auto">
          <a:xfrm>
            <a:off x="1682750" y="5026025"/>
            <a:ext cx="1284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2"/>
              </a:buClr>
              <a:buFont typeface="Wingdings" pitchFamily="2" charset="2"/>
              <a:buNone/>
            </a:pPr>
            <a:r>
              <a:rPr lang="en-US" altLang="en-US" sz="2000" i="1">
                <a:solidFill>
                  <a:srgbClr val="003399"/>
                </a:solidFill>
              </a:rPr>
              <a:t>Financial</a:t>
            </a:r>
          </a:p>
        </p:txBody>
      </p:sp>
      <p:sp>
        <p:nvSpPr>
          <p:cNvPr id="1067013" name="Text Box 5"/>
          <p:cNvSpPr txBox="1">
            <a:spLocks noChangeArrowheads="1"/>
          </p:cNvSpPr>
          <p:nvPr/>
        </p:nvSpPr>
        <p:spPr bwMode="auto">
          <a:xfrm>
            <a:off x="5921375" y="5026025"/>
            <a:ext cx="2579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2"/>
              </a:buClr>
              <a:buFont typeface="Wingdings" pitchFamily="2" charset="2"/>
              <a:buNone/>
            </a:pPr>
            <a:r>
              <a:rPr lang="en-US" altLang="en-US" sz="2000" i="1">
                <a:solidFill>
                  <a:srgbClr val="003399"/>
                </a:solidFill>
              </a:rPr>
              <a:t>Learning &amp; Growth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A8295CD3-B2D0-4FF0-8AF3-8679F2AEC35C}" type="slidenum">
              <a:rPr lang="en-US" altLang="en-US"/>
              <a:pPr/>
              <a:t>24</a:t>
            </a:fld>
            <a:endParaRPr lang="en-US" altLang="en-US"/>
          </a:p>
        </p:txBody>
      </p:sp>
      <p:sp>
        <p:nvSpPr>
          <p:cNvPr id="1069058" name="Rectangle 2"/>
          <p:cNvSpPr>
            <a:spLocks noGrp="1" noChangeArrowheads="1"/>
          </p:cNvSpPr>
          <p:nvPr>
            <p:ph type="ctrTitle"/>
          </p:nvPr>
        </p:nvSpPr>
        <p:spPr>
          <a:xfrm>
            <a:off x="990600" y="3200400"/>
            <a:ext cx="8153400" cy="479425"/>
          </a:xfrm>
          <a:extLst>
            <a:ext uri="{AF507438-7753-43E0-B8FC-AC1667EBCBE1}">
              <a14:hiddenEffects xmlns:a14="http://schemas.microsoft.com/office/drawing/2010/main">
                <a:effectLst>
                  <a:outerShdw dist="17961" dir="2700000" algn="ctr" rotWithShape="0">
                    <a:schemeClr val="hlink"/>
                  </a:outerShdw>
                </a:effectLst>
              </a14:hiddenEffects>
            </a:ext>
          </a:extLst>
        </p:spPr>
        <p:txBody>
          <a:bodyPr/>
          <a:lstStyle/>
          <a:p>
            <a:r>
              <a:rPr lang="en-US" altLang="en-US"/>
              <a:t>Customer Perspective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lide Number Placeholder 4"/>
          <p:cNvSpPr>
            <a:spLocks noGrp="1"/>
          </p:cNvSpPr>
          <p:nvPr>
            <p:ph type="sldNum" sz="quarter" idx="10"/>
          </p:nvPr>
        </p:nvSpPr>
        <p:spPr/>
        <p:txBody>
          <a:bodyPr/>
          <a:lstStyle/>
          <a:p>
            <a:fld id="{3C108FB6-DFDC-425B-856E-20F0B34FCF04}" type="slidenum">
              <a:rPr lang="en-US" altLang="en-US"/>
              <a:pPr/>
              <a:t>25</a:t>
            </a:fld>
            <a:endParaRPr lang="en-US" altLang="en-US"/>
          </a:p>
        </p:txBody>
      </p:sp>
      <p:sp>
        <p:nvSpPr>
          <p:cNvPr id="1085442" name="Rectangle 2"/>
          <p:cNvSpPr>
            <a:spLocks noGrp="1" noChangeArrowheads="1"/>
          </p:cNvSpPr>
          <p:nvPr>
            <p:ph type="title"/>
          </p:nvPr>
        </p:nvSpPr>
        <p:spPr/>
        <p:txBody>
          <a:bodyPr/>
          <a:lstStyle/>
          <a:p>
            <a:r>
              <a:rPr lang="en-US" altLang="en-US"/>
              <a:t>What Do Our Customers Really Want?</a:t>
            </a:r>
          </a:p>
        </p:txBody>
      </p:sp>
      <p:sp>
        <p:nvSpPr>
          <p:cNvPr id="1085443" name="Rectangle 3"/>
          <p:cNvSpPr>
            <a:spLocks noGrp="1" noChangeArrowheads="1"/>
          </p:cNvSpPr>
          <p:nvPr>
            <p:ph type="body" sz="half" idx="2"/>
          </p:nvPr>
        </p:nvSpPr>
        <p:spPr>
          <a:xfrm>
            <a:off x="1882775" y="3757613"/>
            <a:ext cx="6326188" cy="2339975"/>
          </a:xfrm>
        </p:spPr>
        <p:txBody>
          <a:bodyPr/>
          <a:lstStyle/>
          <a:p>
            <a:pPr marL="0" indent="0">
              <a:spcBef>
                <a:spcPct val="50000"/>
              </a:spcBef>
              <a:buFontTx/>
              <a:buNone/>
            </a:pPr>
            <a:r>
              <a:rPr lang="en-US" altLang="en-US" sz="1800"/>
              <a:t>(Outcome or “end-state”)</a:t>
            </a:r>
          </a:p>
          <a:p>
            <a:pPr marL="0" indent="0">
              <a:spcBef>
                <a:spcPct val="50000"/>
              </a:spcBef>
              <a:buFontTx/>
              <a:buNone/>
            </a:pPr>
            <a:r>
              <a:rPr lang="en-US" altLang="en-US" sz="1800"/>
              <a:t>What are we really trying to accomplish as a Service Group?</a:t>
            </a:r>
          </a:p>
          <a:p>
            <a:pPr marL="0" indent="0">
              <a:spcBef>
                <a:spcPct val="50000"/>
              </a:spcBef>
              <a:buFontTx/>
              <a:buNone/>
            </a:pPr>
            <a:r>
              <a:rPr lang="en-US" altLang="en-US" sz="1800"/>
              <a:t>What outcomes are we offering customers with our Service Group/Discrete Service offerings?</a:t>
            </a:r>
          </a:p>
          <a:p>
            <a:pPr marL="0" indent="0">
              <a:spcBef>
                <a:spcPct val="50000"/>
              </a:spcBef>
              <a:buFontTx/>
              <a:buNone/>
            </a:pPr>
            <a:r>
              <a:rPr lang="en-US" altLang="en-US" sz="1800"/>
              <a:t>What will our customer base look like 5-7 years from now?</a:t>
            </a:r>
          </a:p>
          <a:p>
            <a:pPr marL="0" indent="0">
              <a:spcBef>
                <a:spcPct val="50000"/>
              </a:spcBef>
              <a:buFontTx/>
              <a:buNone/>
            </a:pPr>
            <a:r>
              <a:rPr lang="en-US" altLang="en-US" sz="1800"/>
              <a:t>What will our customer needs be in the future?</a:t>
            </a:r>
          </a:p>
        </p:txBody>
      </p:sp>
      <p:grpSp>
        <p:nvGrpSpPr>
          <p:cNvPr id="1085666" name="Group 226" descr="This picture depicts a woman at a computer giving a high five to a hand coming out of the computer."/>
          <p:cNvGrpSpPr>
            <a:grpSpLocks/>
          </p:cNvGrpSpPr>
          <p:nvPr/>
        </p:nvGrpSpPr>
        <p:grpSpPr bwMode="auto">
          <a:xfrm>
            <a:off x="2101850" y="879475"/>
            <a:ext cx="5340350" cy="2662238"/>
            <a:chOff x="634" y="1189"/>
            <a:chExt cx="2378" cy="1547"/>
          </a:xfrm>
        </p:grpSpPr>
        <p:sp>
          <p:nvSpPr>
            <p:cNvPr id="1085445" name="Freeform 5"/>
            <p:cNvSpPr>
              <a:spLocks/>
            </p:cNvSpPr>
            <p:nvPr/>
          </p:nvSpPr>
          <p:spPr bwMode="auto">
            <a:xfrm>
              <a:off x="1927" y="1189"/>
              <a:ext cx="15" cy="141"/>
            </a:xfrm>
            <a:custGeom>
              <a:avLst/>
              <a:gdLst>
                <a:gd name="T0" fmla="*/ 13 w 15"/>
                <a:gd name="T1" fmla="*/ 61 h 141"/>
                <a:gd name="T2" fmla="*/ 11 w 15"/>
                <a:gd name="T3" fmla="*/ 72 h 141"/>
                <a:gd name="T4" fmla="*/ 11 w 15"/>
                <a:gd name="T5" fmla="*/ 82 h 141"/>
                <a:gd name="T6" fmla="*/ 10 w 15"/>
                <a:gd name="T7" fmla="*/ 92 h 141"/>
                <a:gd name="T8" fmla="*/ 10 w 15"/>
                <a:gd name="T9" fmla="*/ 103 h 141"/>
                <a:gd name="T10" fmla="*/ 10 w 15"/>
                <a:gd name="T11" fmla="*/ 113 h 141"/>
                <a:gd name="T12" fmla="*/ 9 w 15"/>
                <a:gd name="T13" fmla="*/ 123 h 141"/>
                <a:gd name="T14" fmla="*/ 6 w 15"/>
                <a:gd name="T15" fmla="*/ 133 h 141"/>
                <a:gd name="T16" fmla="*/ 3 w 15"/>
                <a:gd name="T17" fmla="*/ 141 h 141"/>
                <a:gd name="T18" fmla="*/ 3 w 15"/>
                <a:gd name="T19" fmla="*/ 141 h 141"/>
                <a:gd name="T20" fmla="*/ 2 w 15"/>
                <a:gd name="T21" fmla="*/ 124 h 141"/>
                <a:gd name="T22" fmla="*/ 1 w 15"/>
                <a:gd name="T23" fmla="*/ 106 h 141"/>
                <a:gd name="T24" fmla="*/ 1 w 15"/>
                <a:gd name="T25" fmla="*/ 88 h 141"/>
                <a:gd name="T26" fmla="*/ 0 w 15"/>
                <a:gd name="T27" fmla="*/ 70 h 141"/>
                <a:gd name="T28" fmla="*/ 1 w 15"/>
                <a:gd name="T29" fmla="*/ 52 h 141"/>
                <a:gd name="T30" fmla="*/ 2 w 15"/>
                <a:gd name="T31" fmla="*/ 34 h 141"/>
                <a:gd name="T32" fmla="*/ 4 w 15"/>
                <a:gd name="T33" fmla="*/ 17 h 141"/>
                <a:gd name="T34" fmla="*/ 7 w 15"/>
                <a:gd name="T35" fmla="*/ 0 h 141"/>
                <a:gd name="T36" fmla="*/ 7 w 15"/>
                <a:gd name="T37" fmla="*/ 0 h 141"/>
                <a:gd name="T38" fmla="*/ 12 w 15"/>
                <a:gd name="T39" fmla="*/ 7 h 141"/>
                <a:gd name="T40" fmla="*/ 14 w 15"/>
                <a:gd name="T41" fmla="*/ 14 h 141"/>
                <a:gd name="T42" fmla="*/ 15 w 15"/>
                <a:gd name="T43" fmla="*/ 21 h 141"/>
                <a:gd name="T44" fmla="*/ 15 w 15"/>
                <a:gd name="T45" fmla="*/ 29 h 141"/>
                <a:gd name="T46" fmla="*/ 14 w 15"/>
                <a:gd name="T47" fmla="*/ 37 h 141"/>
                <a:gd name="T48" fmla="*/ 13 w 15"/>
                <a:gd name="T49" fmla="*/ 46 h 141"/>
                <a:gd name="T50" fmla="*/ 12 w 15"/>
                <a:gd name="T51" fmla="*/ 54 h 141"/>
                <a:gd name="T52" fmla="*/ 13 w 15"/>
                <a:gd name="T53" fmla="*/ 61 h 141"/>
                <a:gd name="T54" fmla="*/ 13 w 15"/>
                <a:gd name="T55" fmla="*/ 61 h 141"/>
                <a:gd name="T56" fmla="*/ 13 w 15"/>
                <a:gd name="T57" fmla="*/ 61 h 141"/>
                <a:gd name="T58" fmla="*/ 13 w 15"/>
                <a:gd name="T59" fmla="*/ 61 h 141"/>
                <a:gd name="T60" fmla="*/ 13 w 15"/>
                <a:gd name="T6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 h="141">
                  <a:moveTo>
                    <a:pt x="13" y="61"/>
                  </a:moveTo>
                  <a:lnTo>
                    <a:pt x="11" y="72"/>
                  </a:lnTo>
                  <a:lnTo>
                    <a:pt x="11" y="82"/>
                  </a:lnTo>
                  <a:lnTo>
                    <a:pt x="10" y="92"/>
                  </a:lnTo>
                  <a:lnTo>
                    <a:pt x="10" y="103"/>
                  </a:lnTo>
                  <a:lnTo>
                    <a:pt x="10" y="113"/>
                  </a:lnTo>
                  <a:lnTo>
                    <a:pt x="9" y="123"/>
                  </a:lnTo>
                  <a:lnTo>
                    <a:pt x="6" y="133"/>
                  </a:lnTo>
                  <a:lnTo>
                    <a:pt x="3" y="141"/>
                  </a:lnTo>
                  <a:lnTo>
                    <a:pt x="3" y="141"/>
                  </a:lnTo>
                  <a:lnTo>
                    <a:pt x="2" y="124"/>
                  </a:lnTo>
                  <a:lnTo>
                    <a:pt x="1" y="106"/>
                  </a:lnTo>
                  <a:lnTo>
                    <a:pt x="1" y="88"/>
                  </a:lnTo>
                  <a:lnTo>
                    <a:pt x="0" y="70"/>
                  </a:lnTo>
                  <a:lnTo>
                    <a:pt x="1" y="52"/>
                  </a:lnTo>
                  <a:lnTo>
                    <a:pt x="2" y="34"/>
                  </a:lnTo>
                  <a:lnTo>
                    <a:pt x="4" y="17"/>
                  </a:lnTo>
                  <a:lnTo>
                    <a:pt x="7" y="0"/>
                  </a:lnTo>
                  <a:lnTo>
                    <a:pt x="7" y="0"/>
                  </a:lnTo>
                  <a:lnTo>
                    <a:pt x="12" y="7"/>
                  </a:lnTo>
                  <a:lnTo>
                    <a:pt x="14" y="14"/>
                  </a:lnTo>
                  <a:lnTo>
                    <a:pt x="15" y="21"/>
                  </a:lnTo>
                  <a:lnTo>
                    <a:pt x="15" y="29"/>
                  </a:lnTo>
                  <a:lnTo>
                    <a:pt x="14" y="37"/>
                  </a:lnTo>
                  <a:lnTo>
                    <a:pt x="13" y="46"/>
                  </a:lnTo>
                  <a:lnTo>
                    <a:pt x="12" y="54"/>
                  </a:lnTo>
                  <a:lnTo>
                    <a:pt x="13" y="61"/>
                  </a:lnTo>
                  <a:lnTo>
                    <a:pt x="13" y="61"/>
                  </a:lnTo>
                  <a:lnTo>
                    <a:pt x="13" y="61"/>
                  </a:lnTo>
                  <a:lnTo>
                    <a:pt x="13" y="61"/>
                  </a:lnTo>
                  <a:lnTo>
                    <a:pt x="13" y="61"/>
                  </a:lnTo>
                  <a:close/>
                </a:path>
              </a:pathLst>
            </a:custGeom>
            <a:solidFill>
              <a:srgbClr val="7FFFFF"/>
            </a:solidFill>
            <a:ln w="3175" cmpd="sng">
              <a:solidFill>
                <a:srgbClr val="000000"/>
              </a:solidFill>
              <a:round/>
              <a:headEnd/>
              <a:tailEnd/>
            </a:ln>
          </p:spPr>
          <p:txBody>
            <a:bodyPr/>
            <a:lstStyle/>
            <a:p>
              <a:endParaRPr lang="en-US"/>
            </a:p>
          </p:txBody>
        </p:sp>
        <p:sp>
          <p:nvSpPr>
            <p:cNvPr id="1085446" name="Freeform 6"/>
            <p:cNvSpPr>
              <a:spLocks/>
            </p:cNvSpPr>
            <p:nvPr/>
          </p:nvSpPr>
          <p:spPr bwMode="auto">
            <a:xfrm>
              <a:off x="1886" y="1195"/>
              <a:ext cx="18" cy="138"/>
            </a:xfrm>
            <a:custGeom>
              <a:avLst/>
              <a:gdLst>
                <a:gd name="T0" fmla="*/ 11 w 18"/>
                <a:gd name="T1" fmla="*/ 25 h 138"/>
                <a:gd name="T2" fmla="*/ 12 w 18"/>
                <a:gd name="T3" fmla="*/ 39 h 138"/>
                <a:gd name="T4" fmla="*/ 13 w 18"/>
                <a:gd name="T5" fmla="*/ 53 h 138"/>
                <a:gd name="T6" fmla="*/ 15 w 18"/>
                <a:gd name="T7" fmla="*/ 67 h 138"/>
                <a:gd name="T8" fmla="*/ 16 w 18"/>
                <a:gd name="T9" fmla="*/ 81 h 138"/>
                <a:gd name="T10" fmla="*/ 17 w 18"/>
                <a:gd name="T11" fmla="*/ 95 h 138"/>
                <a:gd name="T12" fmla="*/ 18 w 18"/>
                <a:gd name="T13" fmla="*/ 110 h 138"/>
                <a:gd name="T14" fmla="*/ 18 w 18"/>
                <a:gd name="T15" fmla="*/ 124 h 138"/>
                <a:gd name="T16" fmla="*/ 17 w 18"/>
                <a:gd name="T17" fmla="*/ 138 h 138"/>
                <a:gd name="T18" fmla="*/ 17 w 18"/>
                <a:gd name="T19" fmla="*/ 138 h 138"/>
                <a:gd name="T20" fmla="*/ 12 w 18"/>
                <a:gd name="T21" fmla="*/ 122 h 138"/>
                <a:gd name="T22" fmla="*/ 8 w 18"/>
                <a:gd name="T23" fmla="*/ 105 h 138"/>
                <a:gd name="T24" fmla="*/ 5 w 18"/>
                <a:gd name="T25" fmla="*/ 88 h 138"/>
                <a:gd name="T26" fmla="*/ 3 w 18"/>
                <a:gd name="T27" fmla="*/ 71 h 138"/>
                <a:gd name="T28" fmla="*/ 2 w 18"/>
                <a:gd name="T29" fmla="*/ 53 h 138"/>
                <a:gd name="T30" fmla="*/ 1 w 18"/>
                <a:gd name="T31" fmla="*/ 35 h 138"/>
                <a:gd name="T32" fmla="*/ 1 w 18"/>
                <a:gd name="T33" fmla="*/ 18 h 138"/>
                <a:gd name="T34" fmla="*/ 0 w 18"/>
                <a:gd name="T35" fmla="*/ 0 h 138"/>
                <a:gd name="T36" fmla="*/ 0 w 18"/>
                <a:gd name="T37" fmla="*/ 0 h 138"/>
                <a:gd name="T38" fmla="*/ 3 w 18"/>
                <a:gd name="T39" fmla="*/ 2 h 138"/>
                <a:gd name="T40" fmla="*/ 6 w 18"/>
                <a:gd name="T41" fmla="*/ 4 h 138"/>
                <a:gd name="T42" fmla="*/ 7 w 18"/>
                <a:gd name="T43" fmla="*/ 7 h 138"/>
                <a:gd name="T44" fmla="*/ 8 w 18"/>
                <a:gd name="T45" fmla="*/ 10 h 138"/>
                <a:gd name="T46" fmla="*/ 9 w 18"/>
                <a:gd name="T47" fmla="*/ 14 h 138"/>
                <a:gd name="T48" fmla="*/ 10 w 18"/>
                <a:gd name="T49" fmla="*/ 18 h 138"/>
                <a:gd name="T50" fmla="*/ 10 w 18"/>
                <a:gd name="T51" fmla="*/ 22 h 138"/>
                <a:gd name="T52" fmla="*/ 11 w 18"/>
                <a:gd name="T53" fmla="*/ 25 h 138"/>
                <a:gd name="T54" fmla="*/ 11 w 18"/>
                <a:gd name="T55" fmla="*/ 25 h 138"/>
                <a:gd name="T56" fmla="*/ 11 w 18"/>
                <a:gd name="T57" fmla="*/ 25 h 138"/>
                <a:gd name="T58" fmla="*/ 11 w 18"/>
                <a:gd name="T59" fmla="*/ 25 h 138"/>
                <a:gd name="T60" fmla="*/ 11 w 18"/>
                <a:gd name="T61" fmla="*/ 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38">
                  <a:moveTo>
                    <a:pt x="11" y="25"/>
                  </a:moveTo>
                  <a:lnTo>
                    <a:pt x="12" y="39"/>
                  </a:lnTo>
                  <a:lnTo>
                    <a:pt x="13" y="53"/>
                  </a:lnTo>
                  <a:lnTo>
                    <a:pt x="15" y="67"/>
                  </a:lnTo>
                  <a:lnTo>
                    <a:pt x="16" y="81"/>
                  </a:lnTo>
                  <a:lnTo>
                    <a:pt x="17" y="95"/>
                  </a:lnTo>
                  <a:lnTo>
                    <a:pt x="18" y="110"/>
                  </a:lnTo>
                  <a:lnTo>
                    <a:pt x="18" y="124"/>
                  </a:lnTo>
                  <a:lnTo>
                    <a:pt x="17" y="138"/>
                  </a:lnTo>
                  <a:lnTo>
                    <a:pt x="17" y="138"/>
                  </a:lnTo>
                  <a:lnTo>
                    <a:pt x="12" y="122"/>
                  </a:lnTo>
                  <a:lnTo>
                    <a:pt x="8" y="105"/>
                  </a:lnTo>
                  <a:lnTo>
                    <a:pt x="5" y="88"/>
                  </a:lnTo>
                  <a:lnTo>
                    <a:pt x="3" y="71"/>
                  </a:lnTo>
                  <a:lnTo>
                    <a:pt x="2" y="53"/>
                  </a:lnTo>
                  <a:lnTo>
                    <a:pt x="1" y="35"/>
                  </a:lnTo>
                  <a:lnTo>
                    <a:pt x="1" y="18"/>
                  </a:lnTo>
                  <a:lnTo>
                    <a:pt x="0" y="0"/>
                  </a:lnTo>
                  <a:lnTo>
                    <a:pt x="0" y="0"/>
                  </a:lnTo>
                  <a:lnTo>
                    <a:pt x="3" y="2"/>
                  </a:lnTo>
                  <a:lnTo>
                    <a:pt x="6" y="4"/>
                  </a:lnTo>
                  <a:lnTo>
                    <a:pt x="7" y="7"/>
                  </a:lnTo>
                  <a:lnTo>
                    <a:pt x="8" y="10"/>
                  </a:lnTo>
                  <a:lnTo>
                    <a:pt x="9" y="14"/>
                  </a:lnTo>
                  <a:lnTo>
                    <a:pt x="10" y="18"/>
                  </a:lnTo>
                  <a:lnTo>
                    <a:pt x="10" y="22"/>
                  </a:lnTo>
                  <a:lnTo>
                    <a:pt x="11" y="25"/>
                  </a:lnTo>
                  <a:lnTo>
                    <a:pt x="11" y="25"/>
                  </a:lnTo>
                  <a:lnTo>
                    <a:pt x="11" y="25"/>
                  </a:lnTo>
                  <a:lnTo>
                    <a:pt x="11" y="25"/>
                  </a:lnTo>
                  <a:lnTo>
                    <a:pt x="11" y="25"/>
                  </a:lnTo>
                  <a:close/>
                </a:path>
              </a:pathLst>
            </a:custGeom>
            <a:solidFill>
              <a:srgbClr val="7FFFFF"/>
            </a:solidFill>
            <a:ln w="3175" cmpd="sng">
              <a:solidFill>
                <a:srgbClr val="000000"/>
              </a:solidFill>
              <a:round/>
              <a:headEnd/>
              <a:tailEnd/>
            </a:ln>
          </p:spPr>
          <p:txBody>
            <a:bodyPr/>
            <a:lstStyle/>
            <a:p>
              <a:endParaRPr lang="en-US"/>
            </a:p>
          </p:txBody>
        </p:sp>
        <p:sp>
          <p:nvSpPr>
            <p:cNvPr id="1085447" name="Freeform 7"/>
            <p:cNvSpPr>
              <a:spLocks/>
            </p:cNvSpPr>
            <p:nvPr/>
          </p:nvSpPr>
          <p:spPr bwMode="auto">
            <a:xfrm>
              <a:off x="1956" y="1208"/>
              <a:ext cx="22" cy="108"/>
            </a:xfrm>
            <a:custGeom>
              <a:avLst/>
              <a:gdLst>
                <a:gd name="T0" fmla="*/ 6 w 22"/>
                <a:gd name="T1" fmla="*/ 93 h 108"/>
                <a:gd name="T2" fmla="*/ 5 w 22"/>
                <a:gd name="T3" fmla="*/ 95 h 108"/>
                <a:gd name="T4" fmla="*/ 4 w 22"/>
                <a:gd name="T5" fmla="*/ 97 h 108"/>
                <a:gd name="T6" fmla="*/ 3 w 22"/>
                <a:gd name="T7" fmla="*/ 99 h 108"/>
                <a:gd name="T8" fmla="*/ 3 w 22"/>
                <a:gd name="T9" fmla="*/ 101 h 108"/>
                <a:gd name="T10" fmla="*/ 2 w 22"/>
                <a:gd name="T11" fmla="*/ 103 h 108"/>
                <a:gd name="T12" fmla="*/ 1 w 22"/>
                <a:gd name="T13" fmla="*/ 105 h 108"/>
                <a:gd name="T14" fmla="*/ 1 w 22"/>
                <a:gd name="T15" fmla="*/ 107 h 108"/>
                <a:gd name="T16" fmla="*/ 0 w 22"/>
                <a:gd name="T17" fmla="*/ 108 h 108"/>
                <a:gd name="T18" fmla="*/ 0 w 22"/>
                <a:gd name="T19" fmla="*/ 108 h 108"/>
                <a:gd name="T20" fmla="*/ 1 w 22"/>
                <a:gd name="T21" fmla="*/ 95 h 108"/>
                <a:gd name="T22" fmla="*/ 3 w 22"/>
                <a:gd name="T23" fmla="*/ 81 h 108"/>
                <a:gd name="T24" fmla="*/ 4 w 22"/>
                <a:gd name="T25" fmla="*/ 68 h 108"/>
                <a:gd name="T26" fmla="*/ 6 w 22"/>
                <a:gd name="T27" fmla="*/ 54 h 108"/>
                <a:gd name="T28" fmla="*/ 8 w 22"/>
                <a:gd name="T29" fmla="*/ 40 h 108"/>
                <a:gd name="T30" fmla="*/ 11 w 22"/>
                <a:gd name="T31" fmla="*/ 26 h 108"/>
                <a:gd name="T32" fmla="*/ 15 w 22"/>
                <a:gd name="T33" fmla="*/ 13 h 108"/>
                <a:gd name="T34" fmla="*/ 20 w 22"/>
                <a:gd name="T35" fmla="*/ 0 h 108"/>
                <a:gd name="T36" fmla="*/ 20 w 22"/>
                <a:gd name="T37" fmla="*/ 0 h 108"/>
                <a:gd name="T38" fmla="*/ 22 w 22"/>
                <a:gd name="T39" fmla="*/ 12 h 108"/>
                <a:gd name="T40" fmla="*/ 22 w 22"/>
                <a:gd name="T41" fmla="*/ 24 h 108"/>
                <a:gd name="T42" fmla="*/ 21 w 22"/>
                <a:gd name="T43" fmla="*/ 35 h 108"/>
                <a:gd name="T44" fmla="*/ 19 w 22"/>
                <a:gd name="T45" fmla="*/ 47 h 108"/>
                <a:gd name="T46" fmla="*/ 15 w 22"/>
                <a:gd name="T47" fmla="*/ 59 h 108"/>
                <a:gd name="T48" fmla="*/ 12 w 22"/>
                <a:gd name="T49" fmla="*/ 70 h 108"/>
                <a:gd name="T50" fmla="*/ 8 w 22"/>
                <a:gd name="T51" fmla="*/ 82 h 108"/>
                <a:gd name="T52" fmla="*/ 6 w 22"/>
                <a:gd name="T53" fmla="*/ 93 h 108"/>
                <a:gd name="T54" fmla="*/ 6 w 22"/>
                <a:gd name="T55" fmla="*/ 93 h 108"/>
                <a:gd name="T56" fmla="*/ 6 w 22"/>
                <a:gd name="T57" fmla="*/ 93 h 108"/>
                <a:gd name="T58" fmla="*/ 6 w 22"/>
                <a:gd name="T59" fmla="*/ 93 h 108"/>
                <a:gd name="T60" fmla="*/ 6 w 22"/>
                <a:gd name="T61"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08">
                  <a:moveTo>
                    <a:pt x="6" y="93"/>
                  </a:moveTo>
                  <a:lnTo>
                    <a:pt x="5" y="95"/>
                  </a:lnTo>
                  <a:lnTo>
                    <a:pt x="4" y="97"/>
                  </a:lnTo>
                  <a:lnTo>
                    <a:pt x="3" y="99"/>
                  </a:lnTo>
                  <a:lnTo>
                    <a:pt x="3" y="101"/>
                  </a:lnTo>
                  <a:lnTo>
                    <a:pt x="2" y="103"/>
                  </a:lnTo>
                  <a:lnTo>
                    <a:pt x="1" y="105"/>
                  </a:lnTo>
                  <a:lnTo>
                    <a:pt x="1" y="107"/>
                  </a:lnTo>
                  <a:lnTo>
                    <a:pt x="0" y="108"/>
                  </a:lnTo>
                  <a:lnTo>
                    <a:pt x="0" y="108"/>
                  </a:lnTo>
                  <a:lnTo>
                    <a:pt x="1" y="95"/>
                  </a:lnTo>
                  <a:lnTo>
                    <a:pt x="3" y="81"/>
                  </a:lnTo>
                  <a:lnTo>
                    <a:pt x="4" y="68"/>
                  </a:lnTo>
                  <a:lnTo>
                    <a:pt x="6" y="54"/>
                  </a:lnTo>
                  <a:lnTo>
                    <a:pt x="8" y="40"/>
                  </a:lnTo>
                  <a:lnTo>
                    <a:pt x="11" y="26"/>
                  </a:lnTo>
                  <a:lnTo>
                    <a:pt x="15" y="13"/>
                  </a:lnTo>
                  <a:lnTo>
                    <a:pt x="20" y="0"/>
                  </a:lnTo>
                  <a:lnTo>
                    <a:pt x="20" y="0"/>
                  </a:lnTo>
                  <a:lnTo>
                    <a:pt x="22" y="12"/>
                  </a:lnTo>
                  <a:lnTo>
                    <a:pt x="22" y="24"/>
                  </a:lnTo>
                  <a:lnTo>
                    <a:pt x="21" y="35"/>
                  </a:lnTo>
                  <a:lnTo>
                    <a:pt x="19" y="47"/>
                  </a:lnTo>
                  <a:lnTo>
                    <a:pt x="15" y="59"/>
                  </a:lnTo>
                  <a:lnTo>
                    <a:pt x="12" y="70"/>
                  </a:lnTo>
                  <a:lnTo>
                    <a:pt x="8" y="82"/>
                  </a:lnTo>
                  <a:lnTo>
                    <a:pt x="6" y="93"/>
                  </a:lnTo>
                  <a:lnTo>
                    <a:pt x="6" y="93"/>
                  </a:lnTo>
                  <a:lnTo>
                    <a:pt x="6" y="93"/>
                  </a:lnTo>
                  <a:lnTo>
                    <a:pt x="6" y="93"/>
                  </a:lnTo>
                  <a:lnTo>
                    <a:pt x="6" y="93"/>
                  </a:lnTo>
                  <a:close/>
                </a:path>
              </a:pathLst>
            </a:custGeom>
            <a:solidFill>
              <a:srgbClr val="7FFFFF"/>
            </a:solidFill>
            <a:ln w="3175" cmpd="sng">
              <a:solidFill>
                <a:srgbClr val="000000"/>
              </a:solidFill>
              <a:round/>
              <a:headEnd/>
              <a:tailEnd/>
            </a:ln>
          </p:spPr>
          <p:txBody>
            <a:bodyPr/>
            <a:lstStyle/>
            <a:p>
              <a:endParaRPr lang="en-US"/>
            </a:p>
          </p:txBody>
        </p:sp>
        <p:sp>
          <p:nvSpPr>
            <p:cNvPr id="1085448" name="Freeform 8"/>
            <p:cNvSpPr>
              <a:spLocks/>
            </p:cNvSpPr>
            <p:nvPr/>
          </p:nvSpPr>
          <p:spPr bwMode="auto">
            <a:xfrm>
              <a:off x="1850" y="1216"/>
              <a:ext cx="32" cy="133"/>
            </a:xfrm>
            <a:custGeom>
              <a:avLst/>
              <a:gdLst>
                <a:gd name="T0" fmla="*/ 15 w 32"/>
                <a:gd name="T1" fmla="*/ 23 h 133"/>
                <a:gd name="T2" fmla="*/ 17 w 32"/>
                <a:gd name="T3" fmla="*/ 36 h 133"/>
                <a:gd name="T4" fmla="*/ 20 w 32"/>
                <a:gd name="T5" fmla="*/ 50 h 133"/>
                <a:gd name="T6" fmla="*/ 23 w 32"/>
                <a:gd name="T7" fmla="*/ 63 h 133"/>
                <a:gd name="T8" fmla="*/ 26 w 32"/>
                <a:gd name="T9" fmla="*/ 77 h 133"/>
                <a:gd name="T10" fmla="*/ 28 w 32"/>
                <a:gd name="T11" fmla="*/ 91 h 133"/>
                <a:gd name="T12" fmla="*/ 30 w 32"/>
                <a:gd name="T13" fmla="*/ 105 h 133"/>
                <a:gd name="T14" fmla="*/ 32 w 32"/>
                <a:gd name="T15" fmla="*/ 119 h 133"/>
                <a:gd name="T16" fmla="*/ 32 w 32"/>
                <a:gd name="T17" fmla="*/ 133 h 133"/>
                <a:gd name="T18" fmla="*/ 32 w 32"/>
                <a:gd name="T19" fmla="*/ 133 h 133"/>
                <a:gd name="T20" fmla="*/ 26 w 32"/>
                <a:gd name="T21" fmla="*/ 118 h 133"/>
                <a:gd name="T22" fmla="*/ 21 w 32"/>
                <a:gd name="T23" fmla="*/ 102 h 133"/>
                <a:gd name="T24" fmla="*/ 16 w 32"/>
                <a:gd name="T25" fmla="*/ 86 h 133"/>
                <a:gd name="T26" fmla="*/ 12 w 32"/>
                <a:gd name="T27" fmla="*/ 69 h 133"/>
                <a:gd name="T28" fmla="*/ 9 w 32"/>
                <a:gd name="T29" fmla="*/ 52 h 133"/>
                <a:gd name="T30" fmla="*/ 6 w 32"/>
                <a:gd name="T31" fmla="*/ 34 h 133"/>
                <a:gd name="T32" fmla="*/ 3 w 32"/>
                <a:gd name="T33" fmla="*/ 17 h 133"/>
                <a:gd name="T34" fmla="*/ 0 w 32"/>
                <a:gd name="T35" fmla="*/ 0 h 133"/>
                <a:gd name="T36" fmla="*/ 0 w 32"/>
                <a:gd name="T37" fmla="*/ 0 h 133"/>
                <a:gd name="T38" fmla="*/ 3 w 32"/>
                <a:gd name="T39" fmla="*/ 2 h 133"/>
                <a:gd name="T40" fmla="*/ 5 w 32"/>
                <a:gd name="T41" fmla="*/ 4 h 133"/>
                <a:gd name="T42" fmla="*/ 7 w 32"/>
                <a:gd name="T43" fmla="*/ 7 h 133"/>
                <a:gd name="T44" fmla="*/ 9 w 32"/>
                <a:gd name="T45" fmla="*/ 10 h 133"/>
                <a:gd name="T46" fmla="*/ 11 w 32"/>
                <a:gd name="T47" fmla="*/ 13 h 133"/>
                <a:gd name="T48" fmla="*/ 12 w 32"/>
                <a:gd name="T49" fmla="*/ 16 h 133"/>
                <a:gd name="T50" fmla="*/ 13 w 32"/>
                <a:gd name="T51" fmla="*/ 20 h 133"/>
                <a:gd name="T52" fmla="*/ 15 w 32"/>
                <a:gd name="T53" fmla="*/ 23 h 133"/>
                <a:gd name="T54" fmla="*/ 15 w 32"/>
                <a:gd name="T55" fmla="*/ 23 h 133"/>
                <a:gd name="T56" fmla="*/ 15 w 32"/>
                <a:gd name="T57" fmla="*/ 23 h 133"/>
                <a:gd name="T58" fmla="*/ 15 w 32"/>
                <a:gd name="T59" fmla="*/ 23 h 133"/>
                <a:gd name="T60" fmla="*/ 15 w 32"/>
                <a:gd name="T61" fmla="*/ 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33">
                  <a:moveTo>
                    <a:pt x="15" y="23"/>
                  </a:moveTo>
                  <a:lnTo>
                    <a:pt x="17" y="36"/>
                  </a:lnTo>
                  <a:lnTo>
                    <a:pt x="20" y="50"/>
                  </a:lnTo>
                  <a:lnTo>
                    <a:pt x="23" y="63"/>
                  </a:lnTo>
                  <a:lnTo>
                    <a:pt x="26" y="77"/>
                  </a:lnTo>
                  <a:lnTo>
                    <a:pt x="28" y="91"/>
                  </a:lnTo>
                  <a:lnTo>
                    <a:pt x="30" y="105"/>
                  </a:lnTo>
                  <a:lnTo>
                    <a:pt x="32" y="119"/>
                  </a:lnTo>
                  <a:lnTo>
                    <a:pt x="32" y="133"/>
                  </a:lnTo>
                  <a:lnTo>
                    <a:pt x="32" y="133"/>
                  </a:lnTo>
                  <a:lnTo>
                    <a:pt x="26" y="118"/>
                  </a:lnTo>
                  <a:lnTo>
                    <a:pt x="21" y="102"/>
                  </a:lnTo>
                  <a:lnTo>
                    <a:pt x="16" y="86"/>
                  </a:lnTo>
                  <a:lnTo>
                    <a:pt x="12" y="69"/>
                  </a:lnTo>
                  <a:lnTo>
                    <a:pt x="9" y="52"/>
                  </a:lnTo>
                  <a:lnTo>
                    <a:pt x="6" y="34"/>
                  </a:lnTo>
                  <a:lnTo>
                    <a:pt x="3" y="17"/>
                  </a:lnTo>
                  <a:lnTo>
                    <a:pt x="0" y="0"/>
                  </a:lnTo>
                  <a:lnTo>
                    <a:pt x="0" y="0"/>
                  </a:lnTo>
                  <a:lnTo>
                    <a:pt x="3" y="2"/>
                  </a:lnTo>
                  <a:lnTo>
                    <a:pt x="5" y="4"/>
                  </a:lnTo>
                  <a:lnTo>
                    <a:pt x="7" y="7"/>
                  </a:lnTo>
                  <a:lnTo>
                    <a:pt x="9" y="10"/>
                  </a:lnTo>
                  <a:lnTo>
                    <a:pt x="11" y="13"/>
                  </a:lnTo>
                  <a:lnTo>
                    <a:pt x="12" y="16"/>
                  </a:lnTo>
                  <a:lnTo>
                    <a:pt x="13" y="20"/>
                  </a:lnTo>
                  <a:lnTo>
                    <a:pt x="15" y="23"/>
                  </a:lnTo>
                  <a:lnTo>
                    <a:pt x="15" y="23"/>
                  </a:lnTo>
                  <a:lnTo>
                    <a:pt x="15" y="23"/>
                  </a:lnTo>
                  <a:lnTo>
                    <a:pt x="15" y="23"/>
                  </a:lnTo>
                  <a:lnTo>
                    <a:pt x="15" y="23"/>
                  </a:lnTo>
                  <a:close/>
                </a:path>
              </a:pathLst>
            </a:custGeom>
            <a:solidFill>
              <a:srgbClr val="7FFFFF"/>
            </a:solidFill>
            <a:ln w="3175" cmpd="sng">
              <a:solidFill>
                <a:srgbClr val="000000"/>
              </a:solidFill>
              <a:round/>
              <a:headEnd/>
              <a:tailEnd/>
            </a:ln>
          </p:spPr>
          <p:txBody>
            <a:bodyPr/>
            <a:lstStyle/>
            <a:p>
              <a:endParaRPr lang="en-US"/>
            </a:p>
          </p:txBody>
        </p:sp>
        <p:sp>
          <p:nvSpPr>
            <p:cNvPr id="1085449" name="Freeform 9"/>
            <p:cNvSpPr>
              <a:spLocks/>
            </p:cNvSpPr>
            <p:nvPr/>
          </p:nvSpPr>
          <p:spPr bwMode="auto">
            <a:xfrm>
              <a:off x="1981" y="1232"/>
              <a:ext cx="38" cy="86"/>
            </a:xfrm>
            <a:custGeom>
              <a:avLst/>
              <a:gdLst>
                <a:gd name="T0" fmla="*/ 37 w 38"/>
                <a:gd name="T1" fmla="*/ 16 h 86"/>
                <a:gd name="T2" fmla="*/ 33 w 38"/>
                <a:gd name="T3" fmla="*/ 25 h 86"/>
                <a:gd name="T4" fmla="*/ 29 w 38"/>
                <a:gd name="T5" fmla="*/ 34 h 86"/>
                <a:gd name="T6" fmla="*/ 25 w 38"/>
                <a:gd name="T7" fmla="*/ 43 h 86"/>
                <a:gd name="T8" fmla="*/ 21 w 38"/>
                <a:gd name="T9" fmla="*/ 53 h 86"/>
                <a:gd name="T10" fmla="*/ 16 w 38"/>
                <a:gd name="T11" fmla="*/ 61 h 86"/>
                <a:gd name="T12" fmla="*/ 12 w 38"/>
                <a:gd name="T13" fmla="*/ 70 h 86"/>
                <a:gd name="T14" fmla="*/ 6 w 38"/>
                <a:gd name="T15" fmla="*/ 78 h 86"/>
                <a:gd name="T16" fmla="*/ 0 w 38"/>
                <a:gd name="T17" fmla="*/ 86 h 86"/>
                <a:gd name="T18" fmla="*/ 0 w 38"/>
                <a:gd name="T19" fmla="*/ 86 h 86"/>
                <a:gd name="T20" fmla="*/ 4 w 38"/>
                <a:gd name="T21" fmla="*/ 75 h 86"/>
                <a:gd name="T22" fmla="*/ 8 w 38"/>
                <a:gd name="T23" fmla="*/ 64 h 86"/>
                <a:gd name="T24" fmla="*/ 12 w 38"/>
                <a:gd name="T25" fmla="*/ 53 h 86"/>
                <a:gd name="T26" fmla="*/ 16 w 38"/>
                <a:gd name="T27" fmla="*/ 42 h 86"/>
                <a:gd name="T28" fmla="*/ 20 w 38"/>
                <a:gd name="T29" fmla="*/ 31 h 86"/>
                <a:gd name="T30" fmla="*/ 24 w 38"/>
                <a:gd name="T31" fmla="*/ 21 h 86"/>
                <a:gd name="T32" fmla="*/ 29 w 38"/>
                <a:gd name="T33" fmla="*/ 10 h 86"/>
                <a:gd name="T34" fmla="*/ 34 w 38"/>
                <a:gd name="T35" fmla="*/ 0 h 86"/>
                <a:gd name="T36" fmla="*/ 34 w 38"/>
                <a:gd name="T37" fmla="*/ 0 h 86"/>
                <a:gd name="T38" fmla="*/ 35 w 38"/>
                <a:gd name="T39" fmla="*/ 1 h 86"/>
                <a:gd name="T40" fmla="*/ 36 w 38"/>
                <a:gd name="T41" fmla="*/ 3 h 86"/>
                <a:gd name="T42" fmla="*/ 37 w 38"/>
                <a:gd name="T43" fmla="*/ 5 h 86"/>
                <a:gd name="T44" fmla="*/ 38 w 38"/>
                <a:gd name="T45" fmla="*/ 7 h 86"/>
                <a:gd name="T46" fmla="*/ 38 w 38"/>
                <a:gd name="T47" fmla="*/ 9 h 86"/>
                <a:gd name="T48" fmla="*/ 38 w 38"/>
                <a:gd name="T49" fmla="*/ 12 h 86"/>
                <a:gd name="T50" fmla="*/ 38 w 38"/>
                <a:gd name="T51" fmla="*/ 14 h 86"/>
                <a:gd name="T52" fmla="*/ 37 w 38"/>
                <a:gd name="T53" fmla="*/ 16 h 86"/>
                <a:gd name="T54" fmla="*/ 37 w 38"/>
                <a:gd name="T55" fmla="*/ 16 h 86"/>
                <a:gd name="T56" fmla="*/ 37 w 38"/>
                <a:gd name="T57" fmla="*/ 16 h 86"/>
                <a:gd name="T58" fmla="*/ 37 w 38"/>
                <a:gd name="T59" fmla="*/ 16 h 86"/>
                <a:gd name="T60" fmla="*/ 37 w 38"/>
                <a:gd name="T61" fmla="*/ 1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86">
                  <a:moveTo>
                    <a:pt x="37" y="16"/>
                  </a:moveTo>
                  <a:lnTo>
                    <a:pt x="33" y="25"/>
                  </a:lnTo>
                  <a:lnTo>
                    <a:pt x="29" y="34"/>
                  </a:lnTo>
                  <a:lnTo>
                    <a:pt x="25" y="43"/>
                  </a:lnTo>
                  <a:lnTo>
                    <a:pt x="21" y="53"/>
                  </a:lnTo>
                  <a:lnTo>
                    <a:pt x="16" y="61"/>
                  </a:lnTo>
                  <a:lnTo>
                    <a:pt x="12" y="70"/>
                  </a:lnTo>
                  <a:lnTo>
                    <a:pt x="6" y="78"/>
                  </a:lnTo>
                  <a:lnTo>
                    <a:pt x="0" y="86"/>
                  </a:lnTo>
                  <a:lnTo>
                    <a:pt x="0" y="86"/>
                  </a:lnTo>
                  <a:lnTo>
                    <a:pt x="4" y="75"/>
                  </a:lnTo>
                  <a:lnTo>
                    <a:pt x="8" y="64"/>
                  </a:lnTo>
                  <a:lnTo>
                    <a:pt x="12" y="53"/>
                  </a:lnTo>
                  <a:lnTo>
                    <a:pt x="16" y="42"/>
                  </a:lnTo>
                  <a:lnTo>
                    <a:pt x="20" y="31"/>
                  </a:lnTo>
                  <a:lnTo>
                    <a:pt x="24" y="21"/>
                  </a:lnTo>
                  <a:lnTo>
                    <a:pt x="29" y="10"/>
                  </a:lnTo>
                  <a:lnTo>
                    <a:pt x="34" y="0"/>
                  </a:lnTo>
                  <a:lnTo>
                    <a:pt x="34" y="0"/>
                  </a:lnTo>
                  <a:lnTo>
                    <a:pt x="35" y="1"/>
                  </a:lnTo>
                  <a:lnTo>
                    <a:pt x="36" y="3"/>
                  </a:lnTo>
                  <a:lnTo>
                    <a:pt x="37" y="5"/>
                  </a:lnTo>
                  <a:lnTo>
                    <a:pt x="38" y="7"/>
                  </a:lnTo>
                  <a:lnTo>
                    <a:pt x="38" y="9"/>
                  </a:lnTo>
                  <a:lnTo>
                    <a:pt x="38" y="12"/>
                  </a:lnTo>
                  <a:lnTo>
                    <a:pt x="38" y="14"/>
                  </a:lnTo>
                  <a:lnTo>
                    <a:pt x="37" y="16"/>
                  </a:lnTo>
                  <a:lnTo>
                    <a:pt x="37" y="16"/>
                  </a:lnTo>
                  <a:lnTo>
                    <a:pt x="37" y="16"/>
                  </a:lnTo>
                  <a:lnTo>
                    <a:pt x="37" y="16"/>
                  </a:lnTo>
                  <a:lnTo>
                    <a:pt x="37" y="16"/>
                  </a:lnTo>
                  <a:close/>
                </a:path>
              </a:pathLst>
            </a:custGeom>
            <a:solidFill>
              <a:srgbClr val="7FFFFF"/>
            </a:solidFill>
            <a:ln w="3175" cmpd="sng">
              <a:solidFill>
                <a:srgbClr val="000000"/>
              </a:solidFill>
              <a:round/>
              <a:headEnd/>
              <a:tailEnd/>
            </a:ln>
          </p:spPr>
          <p:txBody>
            <a:bodyPr/>
            <a:lstStyle/>
            <a:p>
              <a:endParaRPr lang="en-US"/>
            </a:p>
          </p:txBody>
        </p:sp>
        <p:sp>
          <p:nvSpPr>
            <p:cNvPr id="1085450" name="Freeform 10"/>
            <p:cNvSpPr>
              <a:spLocks/>
            </p:cNvSpPr>
            <p:nvPr/>
          </p:nvSpPr>
          <p:spPr bwMode="auto">
            <a:xfrm>
              <a:off x="634" y="1259"/>
              <a:ext cx="2378" cy="1477"/>
            </a:xfrm>
            <a:custGeom>
              <a:avLst/>
              <a:gdLst>
                <a:gd name="T0" fmla="*/ 2012 w 2378"/>
                <a:gd name="T1" fmla="*/ 55 h 1477"/>
                <a:gd name="T2" fmla="*/ 2032 w 2378"/>
                <a:gd name="T3" fmla="*/ 62 h 1477"/>
                <a:gd name="T4" fmla="*/ 2080 w 2378"/>
                <a:gd name="T5" fmla="*/ 109 h 1477"/>
                <a:gd name="T6" fmla="*/ 2127 w 2378"/>
                <a:gd name="T7" fmla="*/ 182 h 1477"/>
                <a:gd name="T8" fmla="*/ 2149 w 2378"/>
                <a:gd name="T9" fmla="*/ 223 h 1477"/>
                <a:gd name="T10" fmla="*/ 2171 w 2378"/>
                <a:gd name="T11" fmla="*/ 258 h 1477"/>
                <a:gd name="T12" fmla="*/ 2179 w 2378"/>
                <a:gd name="T13" fmla="*/ 317 h 1477"/>
                <a:gd name="T14" fmla="*/ 2168 w 2378"/>
                <a:gd name="T15" fmla="*/ 385 h 1477"/>
                <a:gd name="T16" fmla="*/ 2154 w 2378"/>
                <a:gd name="T17" fmla="*/ 453 h 1477"/>
                <a:gd name="T18" fmla="*/ 2136 w 2378"/>
                <a:gd name="T19" fmla="*/ 503 h 1477"/>
                <a:gd name="T20" fmla="*/ 2094 w 2378"/>
                <a:gd name="T21" fmla="*/ 566 h 1477"/>
                <a:gd name="T22" fmla="*/ 1984 w 2378"/>
                <a:gd name="T23" fmla="*/ 631 h 1477"/>
                <a:gd name="T24" fmla="*/ 1924 w 2378"/>
                <a:gd name="T25" fmla="*/ 663 h 1477"/>
                <a:gd name="T26" fmla="*/ 1945 w 2378"/>
                <a:gd name="T27" fmla="*/ 764 h 1477"/>
                <a:gd name="T28" fmla="*/ 2036 w 2378"/>
                <a:gd name="T29" fmla="*/ 837 h 1477"/>
                <a:gd name="T30" fmla="*/ 2174 w 2378"/>
                <a:gd name="T31" fmla="*/ 1302 h 1477"/>
                <a:gd name="T32" fmla="*/ 2378 w 2378"/>
                <a:gd name="T33" fmla="*/ 1477 h 1477"/>
                <a:gd name="T34" fmla="*/ 237 w 2378"/>
                <a:gd name="T35" fmla="*/ 1325 h 1477"/>
                <a:gd name="T36" fmla="*/ 78 w 2378"/>
                <a:gd name="T37" fmla="*/ 1306 h 1477"/>
                <a:gd name="T38" fmla="*/ 127 w 2378"/>
                <a:gd name="T39" fmla="*/ 1039 h 1477"/>
                <a:gd name="T40" fmla="*/ 329 w 2378"/>
                <a:gd name="T41" fmla="*/ 906 h 1477"/>
                <a:gd name="T42" fmla="*/ 364 w 2378"/>
                <a:gd name="T43" fmla="*/ 863 h 1477"/>
                <a:gd name="T44" fmla="*/ 321 w 2378"/>
                <a:gd name="T45" fmla="*/ 685 h 1477"/>
                <a:gd name="T46" fmla="*/ 325 w 2378"/>
                <a:gd name="T47" fmla="*/ 541 h 1477"/>
                <a:gd name="T48" fmla="*/ 678 w 2378"/>
                <a:gd name="T49" fmla="*/ 390 h 1477"/>
                <a:gd name="T50" fmla="*/ 719 w 2378"/>
                <a:gd name="T51" fmla="*/ 345 h 1477"/>
                <a:gd name="T52" fmla="*/ 951 w 2378"/>
                <a:gd name="T53" fmla="*/ 678 h 1477"/>
                <a:gd name="T54" fmla="*/ 1181 w 2378"/>
                <a:gd name="T55" fmla="*/ 239 h 1477"/>
                <a:gd name="T56" fmla="*/ 1230 w 2378"/>
                <a:gd name="T57" fmla="*/ 187 h 1477"/>
                <a:gd name="T58" fmla="*/ 1227 w 2378"/>
                <a:gd name="T59" fmla="*/ 326 h 1477"/>
                <a:gd name="T60" fmla="*/ 1195 w 2378"/>
                <a:gd name="T61" fmla="*/ 593 h 1477"/>
                <a:gd name="T62" fmla="*/ 963 w 2378"/>
                <a:gd name="T63" fmla="*/ 966 h 1477"/>
                <a:gd name="T64" fmla="*/ 826 w 2378"/>
                <a:gd name="T65" fmla="*/ 1081 h 1477"/>
                <a:gd name="T66" fmla="*/ 904 w 2378"/>
                <a:gd name="T67" fmla="*/ 1153 h 1477"/>
                <a:gd name="T68" fmla="*/ 1055 w 2378"/>
                <a:gd name="T69" fmla="*/ 1317 h 1477"/>
                <a:gd name="T70" fmla="*/ 1052 w 2378"/>
                <a:gd name="T71" fmla="*/ 1287 h 1477"/>
                <a:gd name="T72" fmla="*/ 1113 w 2378"/>
                <a:gd name="T73" fmla="*/ 1241 h 1477"/>
                <a:gd name="T74" fmla="*/ 1501 w 2378"/>
                <a:gd name="T75" fmla="*/ 1349 h 1477"/>
                <a:gd name="T76" fmla="*/ 1629 w 2378"/>
                <a:gd name="T77" fmla="*/ 1328 h 1477"/>
                <a:gd name="T78" fmla="*/ 1686 w 2378"/>
                <a:gd name="T79" fmla="*/ 1244 h 1477"/>
                <a:gd name="T80" fmla="*/ 1658 w 2378"/>
                <a:gd name="T81" fmla="*/ 1139 h 1477"/>
                <a:gd name="T82" fmla="*/ 1399 w 2378"/>
                <a:gd name="T83" fmla="*/ 837 h 1477"/>
                <a:gd name="T84" fmla="*/ 1331 w 2378"/>
                <a:gd name="T85" fmla="*/ 577 h 1477"/>
                <a:gd name="T86" fmla="*/ 1322 w 2378"/>
                <a:gd name="T87" fmla="*/ 435 h 1477"/>
                <a:gd name="T88" fmla="*/ 1326 w 2378"/>
                <a:gd name="T89" fmla="*/ 209 h 1477"/>
                <a:gd name="T90" fmla="*/ 1358 w 2378"/>
                <a:gd name="T91" fmla="*/ 141 h 1477"/>
                <a:gd name="T92" fmla="*/ 1388 w 2378"/>
                <a:gd name="T93" fmla="*/ 155 h 1477"/>
                <a:gd name="T94" fmla="*/ 1406 w 2378"/>
                <a:gd name="T95" fmla="*/ 425 h 1477"/>
                <a:gd name="T96" fmla="*/ 1438 w 2378"/>
                <a:gd name="T97" fmla="*/ 513 h 1477"/>
                <a:gd name="T98" fmla="*/ 1495 w 2378"/>
                <a:gd name="T99" fmla="*/ 707 h 1477"/>
                <a:gd name="T100" fmla="*/ 1682 w 2378"/>
                <a:gd name="T101" fmla="*/ 789 h 1477"/>
                <a:gd name="T102" fmla="*/ 1802 w 2378"/>
                <a:gd name="T103" fmla="*/ 702 h 1477"/>
                <a:gd name="T104" fmla="*/ 1702 w 2378"/>
                <a:gd name="T105" fmla="*/ 626 h 1477"/>
                <a:gd name="T106" fmla="*/ 1710 w 2378"/>
                <a:gd name="T107" fmla="*/ 560 h 1477"/>
                <a:gd name="T108" fmla="*/ 1691 w 2378"/>
                <a:gd name="T109" fmla="*/ 506 h 1477"/>
                <a:gd name="T110" fmla="*/ 1682 w 2378"/>
                <a:gd name="T111" fmla="*/ 441 h 1477"/>
                <a:gd name="T112" fmla="*/ 1687 w 2378"/>
                <a:gd name="T113" fmla="*/ 230 h 1477"/>
                <a:gd name="T114" fmla="*/ 1669 w 2378"/>
                <a:gd name="T115" fmla="*/ 215 h 1477"/>
                <a:gd name="T116" fmla="*/ 1664 w 2378"/>
                <a:gd name="T117" fmla="*/ 161 h 1477"/>
                <a:gd name="T118" fmla="*/ 1701 w 2378"/>
                <a:gd name="T119" fmla="*/ 80 h 1477"/>
                <a:gd name="T120" fmla="*/ 1730 w 2378"/>
                <a:gd name="T121" fmla="*/ 45 h 1477"/>
                <a:gd name="T122" fmla="*/ 1771 w 2378"/>
                <a:gd name="T123" fmla="*/ 26 h 1477"/>
                <a:gd name="T124" fmla="*/ 1859 w 2378"/>
                <a:gd name="T125" fmla="*/ 0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8" h="1477">
                  <a:moveTo>
                    <a:pt x="1909" y="9"/>
                  </a:moveTo>
                  <a:lnTo>
                    <a:pt x="1911" y="10"/>
                  </a:lnTo>
                  <a:lnTo>
                    <a:pt x="1913" y="11"/>
                  </a:lnTo>
                  <a:lnTo>
                    <a:pt x="1915" y="12"/>
                  </a:lnTo>
                  <a:lnTo>
                    <a:pt x="1916" y="13"/>
                  </a:lnTo>
                  <a:lnTo>
                    <a:pt x="1918" y="14"/>
                  </a:lnTo>
                  <a:lnTo>
                    <a:pt x="1920" y="14"/>
                  </a:lnTo>
                  <a:lnTo>
                    <a:pt x="1921" y="13"/>
                  </a:lnTo>
                  <a:lnTo>
                    <a:pt x="1923" y="10"/>
                  </a:lnTo>
                  <a:lnTo>
                    <a:pt x="1923" y="10"/>
                  </a:lnTo>
                  <a:lnTo>
                    <a:pt x="1934" y="15"/>
                  </a:lnTo>
                  <a:lnTo>
                    <a:pt x="1946" y="18"/>
                  </a:lnTo>
                  <a:lnTo>
                    <a:pt x="1958" y="21"/>
                  </a:lnTo>
                  <a:lnTo>
                    <a:pt x="1971" y="23"/>
                  </a:lnTo>
                  <a:lnTo>
                    <a:pt x="1983" y="27"/>
                  </a:lnTo>
                  <a:lnTo>
                    <a:pt x="1993" y="32"/>
                  </a:lnTo>
                  <a:lnTo>
                    <a:pt x="2003" y="40"/>
                  </a:lnTo>
                  <a:lnTo>
                    <a:pt x="2010" y="53"/>
                  </a:lnTo>
                  <a:lnTo>
                    <a:pt x="2010" y="53"/>
                  </a:lnTo>
                  <a:lnTo>
                    <a:pt x="2012" y="55"/>
                  </a:lnTo>
                  <a:lnTo>
                    <a:pt x="2015" y="57"/>
                  </a:lnTo>
                  <a:lnTo>
                    <a:pt x="2018" y="59"/>
                  </a:lnTo>
                  <a:lnTo>
                    <a:pt x="2021" y="61"/>
                  </a:lnTo>
                  <a:lnTo>
                    <a:pt x="2024" y="63"/>
                  </a:lnTo>
                  <a:lnTo>
                    <a:pt x="2026" y="65"/>
                  </a:lnTo>
                  <a:lnTo>
                    <a:pt x="2028" y="67"/>
                  </a:lnTo>
                  <a:lnTo>
                    <a:pt x="2030" y="70"/>
                  </a:lnTo>
                  <a:lnTo>
                    <a:pt x="2030" y="70"/>
                  </a:lnTo>
                  <a:lnTo>
                    <a:pt x="2030" y="70"/>
                  </a:lnTo>
                  <a:lnTo>
                    <a:pt x="2031" y="69"/>
                  </a:lnTo>
                  <a:lnTo>
                    <a:pt x="2031" y="69"/>
                  </a:lnTo>
                  <a:lnTo>
                    <a:pt x="2031" y="68"/>
                  </a:lnTo>
                  <a:lnTo>
                    <a:pt x="2031" y="67"/>
                  </a:lnTo>
                  <a:lnTo>
                    <a:pt x="2031" y="67"/>
                  </a:lnTo>
                  <a:lnTo>
                    <a:pt x="2030" y="66"/>
                  </a:lnTo>
                  <a:lnTo>
                    <a:pt x="2030" y="66"/>
                  </a:lnTo>
                  <a:lnTo>
                    <a:pt x="2030" y="66"/>
                  </a:lnTo>
                  <a:lnTo>
                    <a:pt x="2027" y="62"/>
                  </a:lnTo>
                  <a:lnTo>
                    <a:pt x="2027" y="62"/>
                  </a:lnTo>
                  <a:lnTo>
                    <a:pt x="2032" y="62"/>
                  </a:lnTo>
                  <a:lnTo>
                    <a:pt x="2036" y="64"/>
                  </a:lnTo>
                  <a:lnTo>
                    <a:pt x="2040" y="68"/>
                  </a:lnTo>
                  <a:lnTo>
                    <a:pt x="2043" y="72"/>
                  </a:lnTo>
                  <a:lnTo>
                    <a:pt x="2047" y="76"/>
                  </a:lnTo>
                  <a:lnTo>
                    <a:pt x="2051" y="80"/>
                  </a:lnTo>
                  <a:lnTo>
                    <a:pt x="2056" y="81"/>
                  </a:lnTo>
                  <a:lnTo>
                    <a:pt x="2062" y="81"/>
                  </a:lnTo>
                  <a:lnTo>
                    <a:pt x="2062" y="81"/>
                  </a:lnTo>
                  <a:lnTo>
                    <a:pt x="2063" y="83"/>
                  </a:lnTo>
                  <a:lnTo>
                    <a:pt x="2065" y="84"/>
                  </a:lnTo>
                  <a:lnTo>
                    <a:pt x="2066" y="86"/>
                  </a:lnTo>
                  <a:lnTo>
                    <a:pt x="2068" y="88"/>
                  </a:lnTo>
                  <a:lnTo>
                    <a:pt x="2069" y="90"/>
                  </a:lnTo>
                  <a:lnTo>
                    <a:pt x="2070" y="92"/>
                  </a:lnTo>
                  <a:lnTo>
                    <a:pt x="2070" y="94"/>
                  </a:lnTo>
                  <a:lnTo>
                    <a:pt x="2070" y="96"/>
                  </a:lnTo>
                  <a:lnTo>
                    <a:pt x="2070" y="96"/>
                  </a:lnTo>
                  <a:lnTo>
                    <a:pt x="2075" y="99"/>
                  </a:lnTo>
                  <a:lnTo>
                    <a:pt x="2078" y="104"/>
                  </a:lnTo>
                  <a:lnTo>
                    <a:pt x="2080" y="109"/>
                  </a:lnTo>
                  <a:lnTo>
                    <a:pt x="2081" y="115"/>
                  </a:lnTo>
                  <a:lnTo>
                    <a:pt x="2082" y="120"/>
                  </a:lnTo>
                  <a:lnTo>
                    <a:pt x="2084" y="125"/>
                  </a:lnTo>
                  <a:lnTo>
                    <a:pt x="2088" y="127"/>
                  </a:lnTo>
                  <a:lnTo>
                    <a:pt x="2094" y="128"/>
                  </a:lnTo>
                  <a:lnTo>
                    <a:pt x="2094" y="128"/>
                  </a:lnTo>
                  <a:lnTo>
                    <a:pt x="2098" y="132"/>
                  </a:lnTo>
                  <a:lnTo>
                    <a:pt x="2102" y="136"/>
                  </a:lnTo>
                  <a:lnTo>
                    <a:pt x="2105" y="140"/>
                  </a:lnTo>
                  <a:lnTo>
                    <a:pt x="2108" y="144"/>
                  </a:lnTo>
                  <a:lnTo>
                    <a:pt x="2110" y="148"/>
                  </a:lnTo>
                  <a:lnTo>
                    <a:pt x="2113" y="153"/>
                  </a:lnTo>
                  <a:lnTo>
                    <a:pt x="2116" y="157"/>
                  </a:lnTo>
                  <a:lnTo>
                    <a:pt x="2120" y="161"/>
                  </a:lnTo>
                  <a:lnTo>
                    <a:pt x="2120" y="161"/>
                  </a:lnTo>
                  <a:lnTo>
                    <a:pt x="2122" y="165"/>
                  </a:lnTo>
                  <a:lnTo>
                    <a:pt x="2123" y="169"/>
                  </a:lnTo>
                  <a:lnTo>
                    <a:pt x="2124" y="173"/>
                  </a:lnTo>
                  <a:lnTo>
                    <a:pt x="2125" y="177"/>
                  </a:lnTo>
                  <a:lnTo>
                    <a:pt x="2127" y="182"/>
                  </a:lnTo>
                  <a:lnTo>
                    <a:pt x="2128" y="185"/>
                  </a:lnTo>
                  <a:lnTo>
                    <a:pt x="2131" y="189"/>
                  </a:lnTo>
                  <a:lnTo>
                    <a:pt x="2135" y="191"/>
                  </a:lnTo>
                  <a:lnTo>
                    <a:pt x="2135" y="191"/>
                  </a:lnTo>
                  <a:lnTo>
                    <a:pt x="2136" y="193"/>
                  </a:lnTo>
                  <a:lnTo>
                    <a:pt x="2137" y="194"/>
                  </a:lnTo>
                  <a:lnTo>
                    <a:pt x="2138" y="196"/>
                  </a:lnTo>
                  <a:lnTo>
                    <a:pt x="2138" y="197"/>
                  </a:lnTo>
                  <a:lnTo>
                    <a:pt x="2139" y="199"/>
                  </a:lnTo>
                  <a:lnTo>
                    <a:pt x="2139" y="201"/>
                  </a:lnTo>
                  <a:lnTo>
                    <a:pt x="2139" y="203"/>
                  </a:lnTo>
                  <a:lnTo>
                    <a:pt x="2139" y="205"/>
                  </a:lnTo>
                  <a:lnTo>
                    <a:pt x="2139" y="205"/>
                  </a:lnTo>
                  <a:lnTo>
                    <a:pt x="2142" y="207"/>
                  </a:lnTo>
                  <a:lnTo>
                    <a:pt x="2143" y="210"/>
                  </a:lnTo>
                  <a:lnTo>
                    <a:pt x="2144" y="213"/>
                  </a:lnTo>
                  <a:lnTo>
                    <a:pt x="2145" y="216"/>
                  </a:lnTo>
                  <a:lnTo>
                    <a:pt x="2146" y="219"/>
                  </a:lnTo>
                  <a:lnTo>
                    <a:pt x="2147" y="222"/>
                  </a:lnTo>
                  <a:lnTo>
                    <a:pt x="2149" y="223"/>
                  </a:lnTo>
                  <a:lnTo>
                    <a:pt x="2153" y="224"/>
                  </a:lnTo>
                  <a:lnTo>
                    <a:pt x="2153" y="224"/>
                  </a:lnTo>
                  <a:lnTo>
                    <a:pt x="2155" y="226"/>
                  </a:lnTo>
                  <a:lnTo>
                    <a:pt x="2156" y="228"/>
                  </a:lnTo>
                  <a:lnTo>
                    <a:pt x="2158" y="230"/>
                  </a:lnTo>
                  <a:lnTo>
                    <a:pt x="2159" y="233"/>
                  </a:lnTo>
                  <a:lnTo>
                    <a:pt x="2159" y="235"/>
                  </a:lnTo>
                  <a:lnTo>
                    <a:pt x="2159" y="238"/>
                  </a:lnTo>
                  <a:lnTo>
                    <a:pt x="2159" y="240"/>
                  </a:lnTo>
                  <a:lnTo>
                    <a:pt x="2159" y="243"/>
                  </a:lnTo>
                  <a:lnTo>
                    <a:pt x="2159" y="243"/>
                  </a:lnTo>
                  <a:lnTo>
                    <a:pt x="2159" y="246"/>
                  </a:lnTo>
                  <a:lnTo>
                    <a:pt x="2159" y="248"/>
                  </a:lnTo>
                  <a:lnTo>
                    <a:pt x="2161" y="250"/>
                  </a:lnTo>
                  <a:lnTo>
                    <a:pt x="2163" y="251"/>
                  </a:lnTo>
                  <a:lnTo>
                    <a:pt x="2165" y="253"/>
                  </a:lnTo>
                  <a:lnTo>
                    <a:pt x="2167" y="254"/>
                  </a:lnTo>
                  <a:lnTo>
                    <a:pt x="2169" y="256"/>
                  </a:lnTo>
                  <a:lnTo>
                    <a:pt x="2171" y="258"/>
                  </a:lnTo>
                  <a:lnTo>
                    <a:pt x="2171" y="258"/>
                  </a:lnTo>
                  <a:lnTo>
                    <a:pt x="2173" y="261"/>
                  </a:lnTo>
                  <a:lnTo>
                    <a:pt x="2175" y="265"/>
                  </a:lnTo>
                  <a:lnTo>
                    <a:pt x="2176" y="268"/>
                  </a:lnTo>
                  <a:lnTo>
                    <a:pt x="2178" y="272"/>
                  </a:lnTo>
                  <a:lnTo>
                    <a:pt x="2179" y="276"/>
                  </a:lnTo>
                  <a:lnTo>
                    <a:pt x="2179" y="280"/>
                  </a:lnTo>
                  <a:lnTo>
                    <a:pt x="2179" y="284"/>
                  </a:lnTo>
                  <a:lnTo>
                    <a:pt x="2178" y="288"/>
                  </a:lnTo>
                  <a:lnTo>
                    <a:pt x="2178" y="288"/>
                  </a:lnTo>
                  <a:lnTo>
                    <a:pt x="2177" y="291"/>
                  </a:lnTo>
                  <a:lnTo>
                    <a:pt x="2176" y="294"/>
                  </a:lnTo>
                  <a:lnTo>
                    <a:pt x="2174" y="297"/>
                  </a:lnTo>
                  <a:lnTo>
                    <a:pt x="2173" y="299"/>
                  </a:lnTo>
                  <a:lnTo>
                    <a:pt x="2173" y="301"/>
                  </a:lnTo>
                  <a:lnTo>
                    <a:pt x="2174" y="304"/>
                  </a:lnTo>
                  <a:lnTo>
                    <a:pt x="2176" y="306"/>
                  </a:lnTo>
                  <a:lnTo>
                    <a:pt x="2179" y="307"/>
                  </a:lnTo>
                  <a:lnTo>
                    <a:pt x="2179" y="307"/>
                  </a:lnTo>
                  <a:lnTo>
                    <a:pt x="2179" y="312"/>
                  </a:lnTo>
                  <a:lnTo>
                    <a:pt x="2179" y="317"/>
                  </a:lnTo>
                  <a:lnTo>
                    <a:pt x="2179" y="321"/>
                  </a:lnTo>
                  <a:lnTo>
                    <a:pt x="2179" y="326"/>
                  </a:lnTo>
                  <a:lnTo>
                    <a:pt x="2179" y="330"/>
                  </a:lnTo>
                  <a:lnTo>
                    <a:pt x="2179" y="334"/>
                  </a:lnTo>
                  <a:lnTo>
                    <a:pt x="2177" y="339"/>
                  </a:lnTo>
                  <a:lnTo>
                    <a:pt x="2175" y="343"/>
                  </a:lnTo>
                  <a:lnTo>
                    <a:pt x="2175" y="343"/>
                  </a:lnTo>
                  <a:lnTo>
                    <a:pt x="2176" y="347"/>
                  </a:lnTo>
                  <a:lnTo>
                    <a:pt x="2177" y="351"/>
                  </a:lnTo>
                  <a:lnTo>
                    <a:pt x="2177" y="355"/>
                  </a:lnTo>
                  <a:lnTo>
                    <a:pt x="2176" y="359"/>
                  </a:lnTo>
                  <a:lnTo>
                    <a:pt x="2175" y="363"/>
                  </a:lnTo>
                  <a:lnTo>
                    <a:pt x="2174" y="367"/>
                  </a:lnTo>
                  <a:lnTo>
                    <a:pt x="2172" y="371"/>
                  </a:lnTo>
                  <a:lnTo>
                    <a:pt x="2169" y="374"/>
                  </a:lnTo>
                  <a:lnTo>
                    <a:pt x="2169" y="374"/>
                  </a:lnTo>
                  <a:lnTo>
                    <a:pt x="2168" y="376"/>
                  </a:lnTo>
                  <a:lnTo>
                    <a:pt x="2168" y="379"/>
                  </a:lnTo>
                  <a:lnTo>
                    <a:pt x="2168" y="382"/>
                  </a:lnTo>
                  <a:lnTo>
                    <a:pt x="2168" y="385"/>
                  </a:lnTo>
                  <a:lnTo>
                    <a:pt x="2169" y="388"/>
                  </a:lnTo>
                  <a:lnTo>
                    <a:pt x="2168" y="391"/>
                  </a:lnTo>
                  <a:lnTo>
                    <a:pt x="2167" y="393"/>
                  </a:lnTo>
                  <a:lnTo>
                    <a:pt x="2165" y="395"/>
                  </a:lnTo>
                  <a:lnTo>
                    <a:pt x="2165" y="395"/>
                  </a:lnTo>
                  <a:lnTo>
                    <a:pt x="2167" y="399"/>
                  </a:lnTo>
                  <a:lnTo>
                    <a:pt x="2168" y="402"/>
                  </a:lnTo>
                  <a:lnTo>
                    <a:pt x="2169" y="405"/>
                  </a:lnTo>
                  <a:lnTo>
                    <a:pt x="2169" y="409"/>
                  </a:lnTo>
                  <a:lnTo>
                    <a:pt x="2170" y="413"/>
                  </a:lnTo>
                  <a:lnTo>
                    <a:pt x="2169" y="416"/>
                  </a:lnTo>
                  <a:lnTo>
                    <a:pt x="2168" y="420"/>
                  </a:lnTo>
                  <a:lnTo>
                    <a:pt x="2166" y="423"/>
                  </a:lnTo>
                  <a:lnTo>
                    <a:pt x="2166" y="423"/>
                  </a:lnTo>
                  <a:lnTo>
                    <a:pt x="2163" y="428"/>
                  </a:lnTo>
                  <a:lnTo>
                    <a:pt x="2161" y="433"/>
                  </a:lnTo>
                  <a:lnTo>
                    <a:pt x="2159" y="438"/>
                  </a:lnTo>
                  <a:lnTo>
                    <a:pt x="2158" y="443"/>
                  </a:lnTo>
                  <a:lnTo>
                    <a:pt x="2156" y="448"/>
                  </a:lnTo>
                  <a:lnTo>
                    <a:pt x="2154" y="453"/>
                  </a:lnTo>
                  <a:lnTo>
                    <a:pt x="2151" y="457"/>
                  </a:lnTo>
                  <a:lnTo>
                    <a:pt x="2147" y="461"/>
                  </a:lnTo>
                  <a:lnTo>
                    <a:pt x="2147" y="461"/>
                  </a:lnTo>
                  <a:lnTo>
                    <a:pt x="2149" y="466"/>
                  </a:lnTo>
                  <a:lnTo>
                    <a:pt x="2149" y="470"/>
                  </a:lnTo>
                  <a:lnTo>
                    <a:pt x="2147" y="474"/>
                  </a:lnTo>
                  <a:lnTo>
                    <a:pt x="2145" y="477"/>
                  </a:lnTo>
                  <a:lnTo>
                    <a:pt x="2142" y="481"/>
                  </a:lnTo>
                  <a:lnTo>
                    <a:pt x="2138" y="484"/>
                  </a:lnTo>
                  <a:lnTo>
                    <a:pt x="2135" y="487"/>
                  </a:lnTo>
                  <a:lnTo>
                    <a:pt x="2132" y="490"/>
                  </a:lnTo>
                  <a:lnTo>
                    <a:pt x="2132" y="490"/>
                  </a:lnTo>
                  <a:lnTo>
                    <a:pt x="2133" y="491"/>
                  </a:lnTo>
                  <a:lnTo>
                    <a:pt x="2135" y="492"/>
                  </a:lnTo>
                  <a:lnTo>
                    <a:pt x="2135" y="494"/>
                  </a:lnTo>
                  <a:lnTo>
                    <a:pt x="2136" y="496"/>
                  </a:lnTo>
                  <a:lnTo>
                    <a:pt x="2137" y="498"/>
                  </a:lnTo>
                  <a:lnTo>
                    <a:pt x="2137" y="500"/>
                  </a:lnTo>
                  <a:lnTo>
                    <a:pt x="2136" y="501"/>
                  </a:lnTo>
                  <a:lnTo>
                    <a:pt x="2136" y="503"/>
                  </a:lnTo>
                  <a:lnTo>
                    <a:pt x="2136" y="503"/>
                  </a:lnTo>
                  <a:lnTo>
                    <a:pt x="2133" y="507"/>
                  </a:lnTo>
                  <a:lnTo>
                    <a:pt x="2129" y="510"/>
                  </a:lnTo>
                  <a:lnTo>
                    <a:pt x="2125" y="514"/>
                  </a:lnTo>
                  <a:lnTo>
                    <a:pt x="2121" y="517"/>
                  </a:lnTo>
                  <a:lnTo>
                    <a:pt x="2119" y="521"/>
                  </a:lnTo>
                  <a:lnTo>
                    <a:pt x="2117" y="525"/>
                  </a:lnTo>
                  <a:lnTo>
                    <a:pt x="2116" y="530"/>
                  </a:lnTo>
                  <a:lnTo>
                    <a:pt x="2118" y="535"/>
                  </a:lnTo>
                  <a:lnTo>
                    <a:pt x="2118" y="535"/>
                  </a:lnTo>
                  <a:lnTo>
                    <a:pt x="2115" y="538"/>
                  </a:lnTo>
                  <a:lnTo>
                    <a:pt x="2112" y="541"/>
                  </a:lnTo>
                  <a:lnTo>
                    <a:pt x="2108" y="543"/>
                  </a:lnTo>
                  <a:lnTo>
                    <a:pt x="2104" y="545"/>
                  </a:lnTo>
                  <a:lnTo>
                    <a:pt x="2101" y="547"/>
                  </a:lnTo>
                  <a:lnTo>
                    <a:pt x="2099" y="550"/>
                  </a:lnTo>
                  <a:lnTo>
                    <a:pt x="2098" y="553"/>
                  </a:lnTo>
                  <a:lnTo>
                    <a:pt x="2099" y="558"/>
                  </a:lnTo>
                  <a:lnTo>
                    <a:pt x="2099" y="558"/>
                  </a:lnTo>
                  <a:lnTo>
                    <a:pt x="2094" y="566"/>
                  </a:lnTo>
                  <a:lnTo>
                    <a:pt x="2088" y="570"/>
                  </a:lnTo>
                  <a:lnTo>
                    <a:pt x="2081" y="572"/>
                  </a:lnTo>
                  <a:lnTo>
                    <a:pt x="2074" y="573"/>
                  </a:lnTo>
                  <a:lnTo>
                    <a:pt x="2067" y="573"/>
                  </a:lnTo>
                  <a:lnTo>
                    <a:pt x="2060" y="575"/>
                  </a:lnTo>
                  <a:lnTo>
                    <a:pt x="2054" y="579"/>
                  </a:lnTo>
                  <a:lnTo>
                    <a:pt x="2049" y="585"/>
                  </a:lnTo>
                  <a:lnTo>
                    <a:pt x="2049" y="585"/>
                  </a:lnTo>
                  <a:lnTo>
                    <a:pt x="2043" y="591"/>
                  </a:lnTo>
                  <a:lnTo>
                    <a:pt x="2037" y="597"/>
                  </a:lnTo>
                  <a:lnTo>
                    <a:pt x="2032" y="605"/>
                  </a:lnTo>
                  <a:lnTo>
                    <a:pt x="2026" y="612"/>
                  </a:lnTo>
                  <a:lnTo>
                    <a:pt x="2021" y="618"/>
                  </a:lnTo>
                  <a:lnTo>
                    <a:pt x="2014" y="622"/>
                  </a:lnTo>
                  <a:lnTo>
                    <a:pt x="2007" y="623"/>
                  </a:lnTo>
                  <a:lnTo>
                    <a:pt x="1998" y="621"/>
                  </a:lnTo>
                  <a:lnTo>
                    <a:pt x="1998" y="621"/>
                  </a:lnTo>
                  <a:lnTo>
                    <a:pt x="1994" y="623"/>
                  </a:lnTo>
                  <a:lnTo>
                    <a:pt x="1989" y="627"/>
                  </a:lnTo>
                  <a:lnTo>
                    <a:pt x="1984" y="631"/>
                  </a:lnTo>
                  <a:lnTo>
                    <a:pt x="1980" y="635"/>
                  </a:lnTo>
                  <a:lnTo>
                    <a:pt x="1975" y="638"/>
                  </a:lnTo>
                  <a:lnTo>
                    <a:pt x="1971" y="639"/>
                  </a:lnTo>
                  <a:lnTo>
                    <a:pt x="1966" y="638"/>
                  </a:lnTo>
                  <a:lnTo>
                    <a:pt x="1961" y="634"/>
                  </a:lnTo>
                  <a:lnTo>
                    <a:pt x="1961" y="634"/>
                  </a:lnTo>
                  <a:lnTo>
                    <a:pt x="1958" y="634"/>
                  </a:lnTo>
                  <a:lnTo>
                    <a:pt x="1954" y="636"/>
                  </a:lnTo>
                  <a:lnTo>
                    <a:pt x="1950" y="638"/>
                  </a:lnTo>
                  <a:lnTo>
                    <a:pt x="1946" y="640"/>
                  </a:lnTo>
                  <a:lnTo>
                    <a:pt x="1941" y="642"/>
                  </a:lnTo>
                  <a:lnTo>
                    <a:pt x="1937" y="642"/>
                  </a:lnTo>
                  <a:lnTo>
                    <a:pt x="1933" y="641"/>
                  </a:lnTo>
                  <a:lnTo>
                    <a:pt x="1928" y="638"/>
                  </a:lnTo>
                  <a:lnTo>
                    <a:pt x="1928" y="638"/>
                  </a:lnTo>
                  <a:lnTo>
                    <a:pt x="1927" y="643"/>
                  </a:lnTo>
                  <a:lnTo>
                    <a:pt x="1926" y="648"/>
                  </a:lnTo>
                  <a:lnTo>
                    <a:pt x="1925" y="653"/>
                  </a:lnTo>
                  <a:lnTo>
                    <a:pt x="1924" y="658"/>
                  </a:lnTo>
                  <a:lnTo>
                    <a:pt x="1924" y="663"/>
                  </a:lnTo>
                  <a:lnTo>
                    <a:pt x="1923" y="668"/>
                  </a:lnTo>
                  <a:lnTo>
                    <a:pt x="1923" y="673"/>
                  </a:lnTo>
                  <a:lnTo>
                    <a:pt x="1922" y="678"/>
                  </a:lnTo>
                  <a:lnTo>
                    <a:pt x="1922" y="678"/>
                  </a:lnTo>
                  <a:lnTo>
                    <a:pt x="1923" y="680"/>
                  </a:lnTo>
                  <a:lnTo>
                    <a:pt x="1925" y="680"/>
                  </a:lnTo>
                  <a:lnTo>
                    <a:pt x="1927" y="681"/>
                  </a:lnTo>
                  <a:lnTo>
                    <a:pt x="1929" y="681"/>
                  </a:lnTo>
                  <a:lnTo>
                    <a:pt x="1931" y="681"/>
                  </a:lnTo>
                  <a:lnTo>
                    <a:pt x="1933" y="681"/>
                  </a:lnTo>
                  <a:lnTo>
                    <a:pt x="1934" y="682"/>
                  </a:lnTo>
                  <a:lnTo>
                    <a:pt x="1936" y="683"/>
                  </a:lnTo>
                  <a:lnTo>
                    <a:pt x="1936" y="683"/>
                  </a:lnTo>
                  <a:lnTo>
                    <a:pt x="1941" y="694"/>
                  </a:lnTo>
                  <a:lnTo>
                    <a:pt x="1943" y="705"/>
                  </a:lnTo>
                  <a:lnTo>
                    <a:pt x="1944" y="716"/>
                  </a:lnTo>
                  <a:lnTo>
                    <a:pt x="1945" y="728"/>
                  </a:lnTo>
                  <a:lnTo>
                    <a:pt x="1944" y="740"/>
                  </a:lnTo>
                  <a:lnTo>
                    <a:pt x="1944" y="752"/>
                  </a:lnTo>
                  <a:lnTo>
                    <a:pt x="1945" y="764"/>
                  </a:lnTo>
                  <a:lnTo>
                    <a:pt x="1947" y="776"/>
                  </a:lnTo>
                  <a:lnTo>
                    <a:pt x="1947" y="776"/>
                  </a:lnTo>
                  <a:lnTo>
                    <a:pt x="1952" y="787"/>
                  </a:lnTo>
                  <a:lnTo>
                    <a:pt x="1958" y="797"/>
                  </a:lnTo>
                  <a:lnTo>
                    <a:pt x="1966" y="805"/>
                  </a:lnTo>
                  <a:lnTo>
                    <a:pt x="1974" y="812"/>
                  </a:lnTo>
                  <a:lnTo>
                    <a:pt x="1984" y="818"/>
                  </a:lnTo>
                  <a:lnTo>
                    <a:pt x="1994" y="822"/>
                  </a:lnTo>
                  <a:lnTo>
                    <a:pt x="2005" y="825"/>
                  </a:lnTo>
                  <a:lnTo>
                    <a:pt x="2016" y="826"/>
                  </a:lnTo>
                  <a:lnTo>
                    <a:pt x="2016" y="826"/>
                  </a:lnTo>
                  <a:lnTo>
                    <a:pt x="2019" y="826"/>
                  </a:lnTo>
                  <a:lnTo>
                    <a:pt x="2022" y="827"/>
                  </a:lnTo>
                  <a:lnTo>
                    <a:pt x="2024" y="828"/>
                  </a:lnTo>
                  <a:lnTo>
                    <a:pt x="2027" y="829"/>
                  </a:lnTo>
                  <a:lnTo>
                    <a:pt x="2029" y="831"/>
                  </a:lnTo>
                  <a:lnTo>
                    <a:pt x="2032" y="833"/>
                  </a:lnTo>
                  <a:lnTo>
                    <a:pt x="2034" y="835"/>
                  </a:lnTo>
                  <a:lnTo>
                    <a:pt x="2036" y="837"/>
                  </a:lnTo>
                  <a:lnTo>
                    <a:pt x="2036" y="837"/>
                  </a:lnTo>
                  <a:lnTo>
                    <a:pt x="2046" y="858"/>
                  </a:lnTo>
                  <a:lnTo>
                    <a:pt x="2046" y="858"/>
                  </a:lnTo>
                  <a:lnTo>
                    <a:pt x="2049" y="894"/>
                  </a:lnTo>
                  <a:lnTo>
                    <a:pt x="2054" y="929"/>
                  </a:lnTo>
                  <a:lnTo>
                    <a:pt x="2059" y="964"/>
                  </a:lnTo>
                  <a:lnTo>
                    <a:pt x="2065" y="998"/>
                  </a:lnTo>
                  <a:lnTo>
                    <a:pt x="2072" y="1032"/>
                  </a:lnTo>
                  <a:lnTo>
                    <a:pt x="2078" y="1066"/>
                  </a:lnTo>
                  <a:lnTo>
                    <a:pt x="2084" y="1100"/>
                  </a:lnTo>
                  <a:lnTo>
                    <a:pt x="2090" y="1135"/>
                  </a:lnTo>
                  <a:lnTo>
                    <a:pt x="2090" y="1135"/>
                  </a:lnTo>
                  <a:lnTo>
                    <a:pt x="2097" y="1158"/>
                  </a:lnTo>
                  <a:lnTo>
                    <a:pt x="2108" y="1179"/>
                  </a:lnTo>
                  <a:lnTo>
                    <a:pt x="2121" y="1198"/>
                  </a:lnTo>
                  <a:lnTo>
                    <a:pt x="2136" y="1217"/>
                  </a:lnTo>
                  <a:lnTo>
                    <a:pt x="2150" y="1236"/>
                  </a:lnTo>
                  <a:lnTo>
                    <a:pt x="2162" y="1256"/>
                  </a:lnTo>
                  <a:lnTo>
                    <a:pt x="2171" y="1277"/>
                  </a:lnTo>
                  <a:lnTo>
                    <a:pt x="2174" y="1302"/>
                  </a:lnTo>
                  <a:lnTo>
                    <a:pt x="2174" y="1302"/>
                  </a:lnTo>
                  <a:lnTo>
                    <a:pt x="2171" y="1309"/>
                  </a:lnTo>
                  <a:lnTo>
                    <a:pt x="2171" y="1316"/>
                  </a:lnTo>
                  <a:lnTo>
                    <a:pt x="2171" y="1324"/>
                  </a:lnTo>
                  <a:lnTo>
                    <a:pt x="2171" y="1332"/>
                  </a:lnTo>
                  <a:lnTo>
                    <a:pt x="2171" y="1339"/>
                  </a:lnTo>
                  <a:lnTo>
                    <a:pt x="2170" y="1347"/>
                  </a:lnTo>
                  <a:lnTo>
                    <a:pt x="2168" y="1353"/>
                  </a:lnTo>
                  <a:lnTo>
                    <a:pt x="2163" y="1359"/>
                  </a:lnTo>
                  <a:lnTo>
                    <a:pt x="2163" y="1359"/>
                  </a:lnTo>
                  <a:lnTo>
                    <a:pt x="2160" y="1363"/>
                  </a:lnTo>
                  <a:lnTo>
                    <a:pt x="2156" y="1365"/>
                  </a:lnTo>
                  <a:lnTo>
                    <a:pt x="2153" y="1367"/>
                  </a:lnTo>
                  <a:lnTo>
                    <a:pt x="2149" y="1369"/>
                  </a:lnTo>
                  <a:lnTo>
                    <a:pt x="2146" y="1371"/>
                  </a:lnTo>
                  <a:lnTo>
                    <a:pt x="2142" y="1372"/>
                  </a:lnTo>
                  <a:lnTo>
                    <a:pt x="2138" y="1374"/>
                  </a:lnTo>
                  <a:lnTo>
                    <a:pt x="2135" y="1376"/>
                  </a:lnTo>
                  <a:lnTo>
                    <a:pt x="2135" y="1376"/>
                  </a:lnTo>
                  <a:lnTo>
                    <a:pt x="2378" y="1377"/>
                  </a:lnTo>
                  <a:lnTo>
                    <a:pt x="2378" y="1477"/>
                  </a:lnTo>
                  <a:lnTo>
                    <a:pt x="192" y="1477"/>
                  </a:lnTo>
                  <a:lnTo>
                    <a:pt x="192" y="1372"/>
                  </a:lnTo>
                  <a:lnTo>
                    <a:pt x="192" y="1372"/>
                  </a:lnTo>
                  <a:lnTo>
                    <a:pt x="198" y="1372"/>
                  </a:lnTo>
                  <a:lnTo>
                    <a:pt x="205" y="1372"/>
                  </a:lnTo>
                  <a:lnTo>
                    <a:pt x="212" y="1373"/>
                  </a:lnTo>
                  <a:lnTo>
                    <a:pt x="219" y="1373"/>
                  </a:lnTo>
                  <a:lnTo>
                    <a:pt x="225" y="1373"/>
                  </a:lnTo>
                  <a:lnTo>
                    <a:pt x="232" y="1372"/>
                  </a:lnTo>
                  <a:lnTo>
                    <a:pt x="238" y="1372"/>
                  </a:lnTo>
                  <a:lnTo>
                    <a:pt x="245" y="1370"/>
                  </a:lnTo>
                  <a:lnTo>
                    <a:pt x="245" y="1370"/>
                  </a:lnTo>
                  <a:lnTo>
                    <a:pt x="240" y="1366"/>
                  </a:lnTo>
                  <a:lnTo>
                    <a:pt x="238" y="1362"/>
                  </a:lnTo>
                  <a:lnTo>
                    <a:pt x="236" y="1356"/>
                  </a:lnTo>
                  <a:lnTo>
                    <a:pt x="235" y="1350"/>
                  </a:lnTo>
                  <a:lnTo>
                    <a:pt x="235" y="1343"/>
                  </a:lnTo>
                  <a:lnTo>
                    <a:pt x="235" y="1337"/>
                  </a:lnTo>
                  <a:lnTo>
                    <a:pt x="236" y="1331"/>
                  </a:lnTo>
                  <a:lnTo>
                    <a:pt x="237" y="1325"/>
                  </a:lnTo>
                  <a:lnTo>
                    <a:pt x="237" y="1325"/>
                  </a:lnTo>
                  <a:lnTo>
                    <a:pt x="239" y="1322"/>
                  </a:lnTo>
                  <a:lnTo>
                    <a:pt x="240" y="1319"/>
                  </a:lnTo>
                  <a:lnTo>
                    <a:pt x="242" y="1316"/>
                  </a:lnTo>
                  <a:lnTo>
                    <a:pt x="244" y="1313"/>
                  </a:lnTo>
                  <a:lnTo>
                    <a:pt x="245" y="1311"/>
                  </a:lnTo>
                  <a:lnTo>
                    <a:pt x="248" y="1308"/>
                  </a:lnTo>
                  <a:lnTo>
                    <a:pt x="250" y="1306"/>
                  </a:lnTo>
                  <a:lnTo>
                    <a:pt x="253" y="1304"/>
                  </a:lnTo>
                  <a:lnTo>
                    <a:pt x="253" y="1304"/>
                  </a:lnTo>
                  <a:lnTo>
                    <a:pt x="251" y="1302"/>
                  </a:lnTo>
                  <a:lnTo>
                    <a:pt x="251" y="1302"/>
                  </a:lnTo>
                  <a:lnTo>
                    <a:pt x="230" y="1304"/>
                  </a:lnTo>
                  <a:lnTo>
                    <a:pt x="208" y="1305"/>
                  </a:lnTo>
                  <a:lnTo>
                    <a:pt x="187" y="1307"/>
                  </a:lnTo>
                  <a:lnTo>
                    <a:pt x="165" y="1308"/>
                  </a:lnTo>
                  <a:lnTo>
                    <a:pt x="143" y="1309"/>
                  </a:lnTo>
                  <a:lnTo>
                    <a:pt x="122" y="1309"/>
                  </a:lnTo>
                  <a:lnTo>
                    <a:pt x="100" y="1308"/>
                  </a:lnTo>
                  <a:lnTo>
                    <a:pt x="78" y="1306"/>
                  </a:lnTo>
                  <a:lnTo>
                    <a:pt x="78" y="1306"/>
                  </a:lnTo>
                  <a:lnTo>
                    <a:pt x="67" y="1301"/>
                  </a:lnTo>
                  <a:lnTo>
                    <a:pt x="55" y="1296"/>
                  </a:lnTo>
                  <a:lnTo>
                    <a:pt x="44" y="1289"/>
                  </a:lnTo>
                  <a:lnTo>
                    <a:pt x="33" y="1282"/>
                  </a:lnTo>
                  <a:lnTo>
                    <a:pt x="23" y="1273"/>
                  </a:lnTo>
                  <a:lnTo>
                    <a:pt x="14" y="1263"/>
                  </a:lnTo>
                  <a:lnTo>
                    <a:pt x="7" y="1252"/>
                  </a:lnTo>
                  <a:lnTo>
                    <a:pt x="2" y="1238"/>
                  </a:lnTo>
                  <a:lnTo>
                    <a:pt x="2" y="1238"/>
                  </a:lnTo>
                  <a:lnTo>
                    <a:pt x="0" y="1209"/>
                  </a:lnTo>
                  <a:lnTo>
                    <a:pt x="3" y="1182"/>
                  </a:lnTo>
                  <a:lnTo>
                    <a:pt x="12" y="1156"/>
                  </a:lnTo>
                  <a:lnTo>
                    <a:pt x="26" y="1132"/>
                  </a:lnTo>
                  <a:lnTo>
                    <a:pt x="42" y="1110"/>
                  </a:lnTo>
                  <a:lnTo>
                    <a:pt x="61" y="1090"/>
                  </a:lnTo>
                  <a:lnTo>
                    <a:pt x="82" y="1072"/>
                  </a:lnTo>
                  <a:lnTo>
                    <a:pt x="102" y="1055"/>
                  </a:lnTo>
                  <a:lnTo>
                    <a:pt x="102" y="1055"/>
                  </a:lnTo>
                  <a:lnTo>
                    <a:pt x="127" y="1039"/>
                  </a:lnTo>
                  <a:lnTo>
                    <a:pt x="152" y="1022"/>
                  </a:lnTo>
                  <a:lnTo>
                    <a:pt x="177" y="1006"/>
                  </a:lnTo>
                  <a:lnTo>
                    <a:pt x="202" y="990"/>
                  </a:lnTo>
                  <a:lnTo>
                    <a:pt x="227" y="973"/>
                  </a:lnTo>
                  <a:lnTo>
                    <a:pt x="252" y="955"/>
                  </a:lnTo>
                  <a:lnTo>
                    <a:pt x="276" y="936"/>
                  </a:lnTo>
                  <a:lnTo>
                    <a:pt x="300" y="916"/>
                  </a:lnTo>
                  <a:lnTo>
                    <a:pt x="300" y="916"/>
                  </a:lnTo>
                  <a:lnTo>
                    <a:pt x="303" y="915"/>
                  </a:lnTo>
                  <a:lnTo>
                    <a:pt x="306" y="914"/>
                  </a:lnTo>
                  <a:lnTo>
                    <a:pt x="309" y="913"/>
                  </a:lnTo>
                  <a:lnTo>
                    <a:pt x="312" y="913"/>
                  </a:lnTo>
                  <a:lnTo>
                    <a:pt x="315" y="912"/>
                  </a:lnTo>
                  <a:lnTo>
                    <a:pt x="318" y="911"/>
                  </a:lnTo>
                  <a:lnTo>
                    <a:pt x="320" y="910"/>
                  </a:lnTo>
                  <a:lnTo>
                    <a:pt x="322" y="907"/>
                  </a:lnTo>
                  <a:lnTo>
                    <a:pt x="322" y="907"/>
                  </a:lnTo>
                  <a:lnTo>
                    <a:pt x="324" y="907"/>
                  </a:lnTo>
                  <a:lnTo>
                    <a:pt x="327" y="906"/>
                  </a:lnTo>
                  <a:lnTo>
                    <a:pt x="329" y="906"/>
                  </a:lnTo>
                  <a:lnTo>
                    <a:pt x="332" y="906"/>
                  </a:lnTo>
                  <a:lnTo>
                    <a:pt x="335" y="906"/>
                  </a:lnTo>
                  <a:lnTo>
                    <a:pt x="337" y="906"/>
                  </a:lnTo>
                  <a:lnTo>
                    <a:pt x="339" y="905"/>
                  </a:lnTo>
                  <a:lnTo>
                    <a:pt x="341" y="902"/>
                  </a:lnTo>
                  <a:lnTo>
                    <a:pt x="341" y="902"/>
                  </a:lnTo>
                  <a:lnTo>
                    <a:pt x="341" y="890"/>
                  </a:lnTo>
                  <a:lnTo>
                    <a:pt x="341" y="890"/>
                  </a:lnTo>
                  <a:lnTo>
                    <a:pt x="344" y="889"/>
                  </a:lnTo>
                  <a:lnTo>
                    <a:pt x="348" y="889"/>
                  </a:lnTo>
                  <a:lnTo>
                    <a:pt x="351" y="889"/>
                  </a:lnTo>
                  <a:lnTo>
                    <a:pt x="355" y="889"/>
                  </a:lnTo>
                  <a:lnTo>
                    <a:pt x="358" y="889"/>
                  </a:lnTo>
                  <a:lnTo>
                    <a:pt x="361" y="888"/>
                  </a:lnTo>
                  <a:lnTo>
                    <a:pt x="364" y="887"/>
                  </a:lnTo>
                  <a:lnTo>
                    <a:pt x="366" y="884"/>
                  </a:lnTo>
                  <a:lnTo>
                    <a:pt x="366" y="884"/>
                  </a:lnTo>
                  <a:lnTo>
                    <a:pt x="366" y="877"/>
                  </a:lnTo>
                  <a:lnTo>
                    <a:pt x="365" y="870"/>
                  </a:lnTo>
                  <a:lnTo>
                    <a:pt x="364" y="863"/>
                  </a:lnTo>
                  <a:lnTo>
                    <a:pt x="362" y="857"/>
                  </a:lnTo>
                  <a:lnTo>
                    <a:pt x="360" y="851"/>
                  </a:lnTo>
                  <a:lnTo>
                    <a:pt x="356" y="846"/>
                  </a:lnTo>
                  <a:lnTo>
                    <a:pt x="351" y="842"/>
                  </a:lnTo>
                  <a:lnTo>
                    <a:pt x="344" y="839"/>
                  </a:lnTo>
                  <a:lnTo>
                    <a:pt x="344" y="839"/>
                  </a:lnTo>
                  <a:lnTo>
                    <a:pt x="342" y="839"/>
                  </a:lnTo>
                  <a:lnTo>
                    <a:pt x="340" y="839"/>
                  </a:lnTo>
                  <a:lnTo>
                    <a:pt x="338" y="838"/>
                  </a:lnTo>
                  <a:lnTo>
                    <a:pt x="337" y="836"/>
                  </a:lnTo>
                  <a:lnTo>
                    <a:pt x="336" y="834"/>
                  </a:lnTo>
                  <a:lnTo>
                    <a:pt x="336" y="832"/>
                  </a:lnTo>
                  <a:lnTo>
                    <a:pt x="336" y="830"/>
                  </a:lnTo>
                  <a:lnTo>
                    <a:pt x="336" y="827"/>
                  </a:lnTo>
                  <a:lnTo>
                    <a:pt x="336" y="827"/>
                  </a:lnTo>
                  <a:lnTo>
                    <a:pt x="333" y="799"/>
                  </a:lnTo>
                  <a:lnTo>
                    <a:pt x="330" y="771"/>
                  </a:lnTo>
                  <a:lnTo>
                    <a:pt x="327" y="742"/>
                  </a:lnTo>
                  <a:lnTo>
                    <a:pt x="324" y="714"/>
                  </a:lnTo>
                  <a:lnTo>
                    <a:pt x="321" y="685"/>
                  </a:lnTo>
                  <a:lnTo>
                    <a:pt x="317" y="657"/>
                  </a:lnTo>
                  <a:lnTo>
                    <a:pt x="312" y="629"/>
                  </a:lnTo>
                  <a:lnTo>
                    <a:pt x="305" y="602"/>
                  </a:lnTo>
                  <a:lnTo>
                    <a:pt x="305" y="602"/>
                  </a:lnTo>
                  <a:lnTo>
                    <a:pt x="305" y="598"/>
                  </a:lnTo>
                  <a:lnTo>
                    <a:pt x="306" y="595"/>
                  </a:lnTo>
                  <a:lnTo>
                    <a:pt x="308" y="593"/>
                  </a:lnTo>
                  <a:lnTo>
                    <a:pt x="310" y="592"/>
                  </a:lnTo>
                  <a:lnTo>
                    <a:pt x="313" y="590"/>
                  </a:lnTo>
                  <a:lnTo>
                    <a:pt x="316" y="589"/>
                  </a:lnTo>
                  <a:lnTo>
                    <a:pt x="319" y="587"/>
                  </a:lnTo>
                  <a:lnTo>
                    <a:pt x="321" y="585"/>
                  </a:lnTo>
                  <a:lnTo>
                    <a:pt x="321" y="585"/>
                  </a:lnTo>
                  <a:lnTo>
                    <a:pt x="329" y="575"/>
                  </a:lnTo>
                  <a:lnTo>
                    <a:pt x="329" y="575"/>
                  </a:lnTo>
                  <a:lnTo>
                    <a:pt x="329" y="568"/>
                  </a:lnTo>
                  <a:lnTo>
                    <a:pt x="328" y="561"/>
                  </a:lnTo>
                  <a:lnTo>
                    <a:pt x="327" y="555"/>
                  </a:lnTo>
                  <a:lnTo>
                    <a:pt x="326" y="548"/>
                  </a:lnTo>
                  <a:lnTo>
                    <a:pt x="325" y="541"/>
                  </a:lnTo>
                  <a:lnTo>
                    <a:pt x="325" y="534"/>
                  </a:lnTo>
                  <a:lnTo>
                    <a:pt x="324" y="527"/>
                  </a:lnTo>
                  <a:lnTo>
                    <a:pt x="324" y="520"/>
                  </a:lnTo>
                  <a:lnTo>
                    <a:pt x="324" y="520"/>
                  </a:lnTo>
                  <a:lnTo>
                    <a:pt x="345" y="510"/>
                  </a:lnTo>
                  <a:lnTo>
                    <a:pt x="366" y="501"/>
                  </a:lnTo>
                  <a:lnTo>
                    <a:pt x="388" y="493"/>
                  </a:lnTo>
                  <a:lnTo>
                    <a:pt x="410" y="485"/>
                  </a:lnTo>
                  <a:lnTo>
                    <a:pt x="432" y="477"/>
                  </a:lnTo>
                  <a:lnTo>
                    <a:pt x="453" y="469"/>
                  </a:lnTo>
                  <a:lnTo>
                    <a:pt x="475" y="461"/>
                  </a:lnTo>
                  <a:lnTo>
                    <a:pt x="497" y="452"/>
                  </a:lnTo>
                  <a:lnTo>
                    <a:pt x="497" y="452"/>
                  </a:lnTo>
                  <a:lnTo>
                    <a:pt x="523" y="443"/>
                  </a:lnTo>
                  <a:lnTo>
                    <a:pt x="549" y="434"/>
                  </a:lnTo>
                  <a:lnTo>
                    <a:pt x="574" y="425"/>
                  </a:lnTo>
                  <a:lnTo>
                    <a:pt x="600" y="416"/>
                  </a:lnTo>
                  <a:lnTo>
                    <a:pt x="627" y="408"/>
                  </a:lnTo>
                  <a:lnTo>
                    <a:pt x="652" y="399"/>
                  </a:lnTo>
                  <a:lnTo>
                    <a:pt x="678" y="390"/>
                  </a:lnTo>
                  <a:lnTo>
                    <a:pt x="704" y="381"/>
                  </a:lnTo>
                  <a:lnTo>
                    <a:pt x="704" y="381"/>
                  </a:lnTo>
                  <a:lnTo>
                    <a:pt x="706" y="378"/>
                  </a:lnTo>
                  <a:lnTo>
                    <a:pt x="707" y="374"/>
                  </a:lnTo>
                  <a:lnTo>
                    <a:pt x="708" y="371"/>
                  </a:lnTo>
                  <a:lnTo>
                    <a:pt x="707" y="367"/>
                  </a:lnTo>
                  <a:lnTo>
                    <a:pt x="707" y="363"/>
                  </a:lnTo>
                  <a:lnTo>
                    <a:pt x="706" y="359"/>
                  </a:lnTo>
                  <a:lnTo>
                    <a:pt x="706" y="355"/>
                  </a:lnTo>
                  <a:lnTo>
                    <a:pt x="707" y="350"/>
                  </a:lnTo>
                  <a:lnTo>
                    <a:pt x="707" y="350"/>
                  </a:lnTo>
                  <a:lnTo>
                    <a:pt x="709" y="351"/>
                  </a:lnTo>
                  <a:lnTo>
                    <a:pt x="711" y="351"/>
                  </a:lnTo>
                  <a:lnTo>
                    <a:pt x="712" y="350"/>
                  </a:lnTo>
                  <a:lnTo>
                    <a:pt x="713" y="349"/>
                  </a:lnTo>
                  <a:lnTo>
                    <a:pt x="714" y="348"/>
                  </a:lnTo>
                  <a:lnTo>
                    <a:pt x="716" y="346"/>
                  </a:lnTo>
                  <a:lnTo>
                    <a:pt x="717" y="345"/>
                  </a:lnTo>
                  <a:lnTo>
                    <a:pt x="719" y="345"/>
                  </a:lnTo>
                  <a:lnTo>
                    <a:pt x="719" y="345"/>
                  </a:lnTo>
                  <a:lnTo>
                    <a:pt x="745" y="335"/>
                  </a:lnTo>
                  <a:lnTo>
                    <a:pt x="771" y="326"/>
                  </a:lnTo>
                  <a:lnTo>
                    <a:pt x="797" y="316"/>
                  </a:lnTo>
                  <a:lnTo>
                    <a:pt x="823" y="307"/>
                  </a:lnTo>
                  <a:lnTo>
                    <a:pt x="849" y="297"/>
                  </a:lnTo>
                  <a:lnTo>
                    <a:pt x="875" y="288"/>
                  </a:lnTo>
                  <a:lnTo>
                    <a:pt x="901" y="279"/>
                  </a:lnTo>
                  <a:lnTo>
                    <a:pt x="928" y="271"/>
                  </a:lnTo>
                  <a:lnTo>
                    <a:pt x="928" y="271"/>
                  </a:lnTo>
                  <a:lnTo>
                    <a:pt x="931" y="322"/>
                  </a:lnTo>
                  <a:lnTo>
                    <a:pt x="934" y="374"/>
                  </a:lnTo>
                  <a:lnTo>
                    <a:pt x="937" y="426"/>
                  </a:lnTo>
                  <a:lnTo>
                    <a:pt x="940" y="478"/>
                  </a:lnTo>
                  <a:lnTo>
                    <a:pt x="942" y="529"/>
                  </a:lnTo>
                  <a:lnTo>
                    <a:pt x="944" y="580"/>
                  </a:lnTo>
                  <a:lnTo>
                    <a:pt x="946" y="629"/>
                  </a:lnTo>
                  <a:lnTo>
                    <a:pt x="949" y="676"/>
                  </a:lnTo>
                  <a:lnTo>
                    <a:pt x="949" y="676"/>
                  </a:lnTo>
                  <a:lnTo>
                    <a:pt x="951" y="678"/>
                  </a:lnTo>
                  <a:lnTo>
                    <a:pt x="951" y="678"/>
                  </a:lnTo>
                  <a:lnTo>
                    <a:pt x="976" y="665"/>
                  </a:lnTo>
                  <a:lnTo>
                    <a:pt x="1000" y="650"/>
                  </a:lnTo>
                  <a:lnTo>
                    <a:pt x="1024" y="633"/>
                  </a:lnTo>
                  <a:lnTo>
                    <a:pt x="1047" y="614"/>
                  </a:lnTo>
                  <a:lnTo>
                    <a:pt x="1070" y="595"/>
                  </a:lnTo>
                  <a:lnTo>
                    <a:pt x="1092" y="574"/>
                  </a:lnTo>
                  <a:lnTo>
                    <a:pt x="1114" y="554"/>
                  </a:lnTo>
                  <a:lnTo>
                    <a:pt x="1136" y="533"/>
                  </a:lnTo>
                  <a:lnTo>
                    <a:pt x="1136" y="533"/>
                  </a:lnTo>
                  <a:lnTo>
                    <a:pt x="1148" y="501"/>
                  </a:lnTo>
                  <a:lnTo>
                    <a:pt x="1155" y="468"/>
                  </a:lnTo>
                  <a:lnTo>
                    <a:pt x="1158" y="433"/>
                  </a:lnTo>
                  <a:lnTo>
                    <a:pt x="1160" y="397"/>
                  </a:lnTo>
                  <a:lnTo>
                    <a:pt x="1160" y="361"/>
                  </a:lnTo>
                  <a:lnTo>
                    <a:pt x="1162" y="325"/>
                  </a:lnTo>
                  <a:lnTo>
                    <a:pt x="1166" y="290"/>
                  </a:lnTo>
                  <a:lnTo>
                    <a:pt x="1174" y="257"/>
                  </a:lnTo>
                  <a:lnTo>
                    <a:pt x="1174" y="257"/>
                  </a:lnTo>
                  <a:lnTo>
                    <a:pt x="1178" y="248"/>
                  </a:lnTo>
                  <a:lnTo>
                    <a:pt x="1181" y="239"/>
                  </a:lnTo>
                  <a:lnTo>
                    <a:pt x="1184" y="230"/>
                  </a:lnTo>
                  <a:lnTo>
                    <a:pt x="1188" y="221"/>
                  </a:lnTo>
                  <a:lnTo>
                    <a:pt x="1191" y="213"/>
                  </a:lnTo>
                  <a:lnTo>
                    <a:pt x="1195" y="204"/>
                  </a:lnTo>
                  <a:lnTo>
                    <a:pt x="1199" y="196"/>
                  </a:lnTo>
                  <a:lnTo>
                    <a:pt x="1204" y="188"/>
                  </a:lnTo>
                  <a:lnTo>
                    <a:pt x="1204" y="188"/>
                  </a:lnTo>
                  <a:lnTo>
                    <a:pt x="1206" y="188"/>
                  </a:lnTo>
                  <a:lnTo>
                    <a:pt x="1209" y="188"/>
                  </a:lnTo>
                  <a:lnTo>
                    <a:pt x="1211" y="187"/>
                  </a:lnTo>
                  <a:lnTo>
                    <a:pt x="1214" y="188"/>
                  </a:lnTo>
                  <a:lnTo>
                    <a:pt x="1216" y="188"/>
                  </a:lnTo>
                  <a:lnTo>
                    <a:pt x="1219" y="189"/>
                  </a:lnTo>
                  <a:lnTo>
                    <a:pt x="1221" y="190"/>
                  </a:lnTo>
                  <a:lnTo>
                    <a:pt x="1223" y="191"/>
                  </a:lnTo>
                  <a:lnTo>
                    <a:pt x="1223" y="191"/>
                  </a:lnTo>
                  <a:lnTo>
                    <a:pt x="1224" y="189"/>
                  </a:lnTo>
                  <a:lnTo>
                    <a:pt x="1226" y="188"/>
                  </a:lnTo>
                  <a:lnTo>
                    <a:pt x="1228" y="187"/>
                  </a:lnTo>
                  <a:lnTo>
                    <a:pt x="1230" y="187"/>
                  </a:lnTo>
                  <a:lnTo>
                    <a:pt x="1232" y="187"/>
                  </a:lnTo>
                  <a:lnTo>
                    <a:pt x="1234" y="188"/>
                  </a:lnTo>
                  <a:lnTo>
                    <a:pt x="1236" y="188"/>
                  </a:lnTo>
                  <a:lnTo>
                    <a:pt x="1238" y="189"/>
                  </a:lnTo>
                  <a:lnTo>
                    <a:pt x="1238" y="189"/>
                  </a:lnTo>
                  <a:lnTo>
                    <a:pt x="1240" y="193"/>
                  </a:lnTo>
                  <a:lnTo>
                    <a:pt x="1242" y="197"/>
                  </a:lnTo>
                  <a:lnTo>
                    <a:pt x="1242" y="203"/>
                  </a:lnTo>
                  <a:lnTo>
                    <a:pt x="1242" y="208"/>
                  </a:lnTo>
                  <a:lnTo>
                    <a:pt x="1242" y="214"/>
                  </a:lnTo>
                  <a:lnTo>
                    <a:pt x="1242" y="219"/>
                  </a:lnTo>
                  <a:lnTo>
                    <a:pt x="1243" y="224"/>
                  </a:lnTo>
                  <a:lnTo>
                    <a:pt x="1245" y="229"/>
                  </a:lnTo>
                  <a:lnTo>
                    <a:pt x="1245" y="229"/>
                  </a:lnTo>
                  <a:lnTo>
                    <a:pt x="1245" y="246"/>
                  </a:lnTo>
                  <a:lnTo>
                    <a:pt x="1242" y="262"/>
                  </a:lnTo>
                  <a:lnTo>
                    <a:pt x="1237" y="278"/>
                  </a:lnTo>
                  <a:lnTo>
                    <a:pt x="1233" y="294"/>
                  </a:lnTo>
                  <a:lnTo>
                    <a:pt x="1229" y="310"/>
                  </a:lnTo>
                  <a:lnTo>
                    <a:pt x="1227" y="326"/>
                  </a:lnTo>
                  <a:lnTo>
                    <a:pt x="1229" y="342"/>
                  </a:lnTo>
                  <a:lnTo>
                    <a:pt x="1234" y="358"/>
                  </a:lnTo>
                  <a:lnTo>
                    <a:pt x="1234" y="358"/>
                  </a:lnTo>
                  <a:lnTo>
                    <a:pt x="1236" y="374"/>
                  </a:lnTo>
                  <a:lnTo>
                    <a:pt x="1237" y="391"/>
                  </a:lnTo>
                  <a:lnTo>
                    <a:pt x="1238" y="408"/>
                  </a:lnTo>
                  <a:lnTo>
                    <a:pt x="1238" y="424"/>
                  </a:lnTo>
                  <a:lnTo>
                    <a:pt x="1237" y="441"/>
                  </a:lnTo>
                  <a:lnTo>
                    <a:pt x="1236" y="458"/>
                  </a:lnTo>
                  <a:lnTo>
                    <a:pt x="1235" y="474"/>
                  </a:lnTo>
                  <a:lnTo>
                    <a:pt x="1235" y="491"/>
                  </a:lnTo>
                  <a:lnTo>
                    <a:pt x="1235" y="491"/>
                  </a:lnTo>
                  <a:lnTo>
                    <a:pt x="1235" y="506"/>
                  </a:lnTo>
                  <a:lnTo>
                    <a:pt x="1233" y="520"/>
                  </a:lnTo>
                  <a:lnTo>
                    <a:pt x="1230" y="534"/>
                  </a:lnTo>
                  <a:lnTo>
                    <a:pt x="1226" y="547"/>
                  </a:lnTo>
                  <a:lnTo>
                    <a:pt x="1220" y="560"/>
                  </a:lnTo>
                  <a:lnTo>
                    <a:pt x="1212" y="572"/>
                  </a:lnTo>
                  <a:lnTo>
                    <a:pt x="1204" y="583"/>
                  </a:lnTo>
                  <a:lnTo>
                    <a:pt x="1195" y="593"/>
                  </a:lnTo>
                  <a:lnTo>
                    <a:pt x="1195" y="593"/>
                  </a:lnTo>
                  <a:lnTo>
                    <a:pt x="1171" y="629"/>
                  </a:lnTo>
                  <a:lnTo>
                    <a:pt x="1145" y="665"/>
                  </a:lnTo>
                  <a:lnTo>
                    <a:pt x="1118" y="700"/>
                  </a:lnTo>
                  <a:lnTo>
                    <a:pt x="1089" y="735"/>
                  </a:lnTo>
                  <a:lnTo>
                    <a:pt x="1060" y="769"/>
                  </a:lnTo>
                  <a:lnTo>
                    <a:pt x="1030" y="803"/>
                  </a:lnTo>
                  <a:lnTo>
                    <a:pt x="1000" y="837"/>
                  </a:lnTo>
                  <a:lnTo>
                    <a:pt x="971" y="871"/>
                  </a:lnTo>
                  <a:lnTo>
                    <a:pt x="971" y="871"/>
                  </a:lnTo>
                  <a:lnTo>
                    <a:pt x="964" y="880"/>
                  </a:lnTo>
                  <a:lnTo>
                    <a:pt x="960" y="889"/>
                  </a:lnTo>
                  <a:lnTo>
                    <a:pt x="959" y="899"/>
                  </a:lnTo>
                  <a:lnTo>
                    <a:pt x="960" y="909"/>
                  </a:lnTo>
                  <a:lnTo>
                    <a:pt x="961" y="919"/>
                  </a:lnTo>
                  <a:lnTo>
                    <a:pt x="963" y="930"/>
                  </a:lnTo>
                  <a:lnTo>
                    <a:pt x="963" y="941"/>
                  </a:lnTo>
                  <a:lnTo>
                    <a:pt x="963" y="952"/>
                  </a:lnTo>
                  <a:lnTo>
                    <a:pt x="963" y="952"/>
                  </a:lnTo>
                  <a:lnTo>
                    <a:pt x="963" y="966"/>
                  </a:lnTo>
                  <a:lnTo>
                    <a:pt x="964" y="979"/>
                  </a:lnTo>
                  <a:lnTo>
                    <a:pt x="965" y="993"/>
                  </a:lnTo>
                  <a:lnTo>
                    <a:pt x="965" y="1006"/>
                  </a:lnTo>
                  <a:lnTo>
                    <a:pt x="966" y="1019"/>
                  </a:lnTo>
                  <a:lnTo>
                    <a:pt x="966" y="1031"/>
                  </a:lnTo>
                  <a:lnTo>
                    <a:pt x="966" y="1044"/>
                  </a:lnTo>
                  <a:lnTo>
                    <a:pt x="966" y="1057"/>
                  </a:lnTo>
                  <a:lnTo>
                    <a:pt x="966" y="1057"/>
                  </a:lnTo>
                  <a:lnTo>
                    <a:pt x="877" y="1057"/>
                  </a:lnTo>
                  <a:lnTo>
                    <a:pt x="877" y="1057"/>
                  </a:lnTo>
                  <a:lnTo>
                    <a:pt x="876" y="1059"/>
                  </a:lnTo>
                  <a:lnTo>
                    <a:pt x="875" y="1062"/>
                  </a:lnTo>
                  <a:lnTo>
                    <a:pt x="875" y="1065"/>
                  </a:lnTo>
                  <a:lnTo>
                    <a:pt x="874" y="1068"/>
                  </a:lnTo>
                  <a:lnTo>
                    <a:pt x="874" y="1071"/>
                  </a:lnTo>
                  <a:lnTo>
                    <a:pt x="873" y="1074"/>
                  </a:lnTo>
                  <a:lnTo>
                    <a:pt x="872" y="1077"/>
                  </a:lnTo>
                  <a:lnTo>
                    <a:pt x="871" y="1079"/>
                  </a:lnTo>
                  <a:lnTo>
                    <a:pt x="871" y="1079"/>
                  </a:lnTo>
                  <a:lnTo>
                    <a:pt x="826" y="1081"/>
                  </a:lnTo>
                  <a:lnTo>
                    <a:pt x="826" y="1081"/>
                  </a:lnTo>
                  <a:lnTo>
                    <a:pt x="826" y="1088"/>
                  </a:lnTo>
                  <a:lnTo>
                    <a:pt x="827" y="1095"/>
                  </a:lnTo>
                  <a:lnTo>
                    <a:pt x="830" y="1101"/>
                  </a:lnTo>
                  <a:lnTo>
                    <a:pt x="835" y="1106"/>
                  </a:lnTo>
                  <a:lnTo>
                    <a:pt x="840" y="1111"/>
                  </a:lnTo>
                  <a:lnTo>
                    <a:pt x="845" y="1115"/>
                  </a:lnTo>
                  <a:lnTo>
                    <a:pt x="850" y="1119"/>
                  </a:lnTo>
                  <a:lnTo>
                    <a:pt x="856" y="1122"/>
                  </a:lnTo>
                  <a:lnTo>
                    <a:pt x="856" y="1122"/>
                  </a:lnTo>
                  <a:lnTo>
                    <a:pt x="895" y="1124"/>
                  </a:lnTo>
                  <a:lnTo>
                    <a:pt x="895" y="1124"/>
                  </a:lnTo>
                  <a:lnTo>
                    <a:pt x="896" y="1127"/>
                  </a:lnTo>
                  <a:lnTo>
                    <a:pt x="896" y="1132"/>
                  </a:lnTo>
                  <a:lnTo>
                    <a:pt x="896" y="1137"/>
                  </a:lnTo>
                  <a:lnTo>
                    <a:pt x="896" y="1142"/>
                  </a:lnTo>
                  <a:lnTo>
                    <a:pt x="896" y="1146"/>
                  </a:lnTo>
                  <a:lnTo>
                    <a:pt x="897" y="1150"/>
                  </a:lnTo>
                  <a:lnTo>
                    <a:pt x="899" y="1152"/>
                  </a:lnTo>
                  <a:lnTo>
                    <a:pt x="904" y="1153"/>
                  </a:lnTo>
                  <a:lnTo>
                    <a:pt x="904" y="1153"/>
                  </a:lnTo>
                  <a:lnTo>
                    <a:pt x="1027" y="1153"/>
                  </a:lnTo>
                  <a:lnTo>
                    <a:pt x="1028" y="1342"/>
                  </a:lnTo>
                  <a:lnTo>
                    <a:pt x="1028" y="1342"/>
                  </a:lnTo>
                  <a:lnTo>
                    <a:pt x="1031" y="1342"/>
                  </a:lnTo>
                  <a:lnTo>
                    <a:pt x="1035" y="1342"/>
                  </a:lnTo>
                  <a:lnTo>
                    <a:pt x="1038" y="1342"/>
                  </a:lnTo>
                  <a:lnTo>
                    <a:pt x="1042" y="1341"/>
                  </a:lnTo>
                  <a:lnTo>
                    <a:pt x="1045" y="1341"/>
                  </a:lnTo>
                  <a:lnTo>
                    <a:pt x="1049" y="1340"/>
                  </a:lnTo>
                  <a:lnTo>
                    <a:pt x="1053" y="1340"/>
                  </a:lnTo>
                  <a:lnTo>
                    <a:pt x="1056" y="1339"/>
                  </a:lnTo>
                  <a:lnTo>
                    <a:pt x="1056" y="1339"/>
                  </a:lnTo>
                  <a:lnTo>
                    <a:pt x="1057" y="1337"/>
                  </a:lnTo>
                  <a:lnTo>
                    <a:pt x="1057" y="1334"/>
                  </a:lnTo>
                  <a:lnTo>
                    <a:pt x="1057" y="1330"/>
                  </a:lnTo>
                  <a:lnTo>
                    <a:pt x="1056" y="1327"/>
                  </a:lnTo>
                  <a:lnTo>
                    <a:pt x="1056" y="1324"/>
                  </a:lnTo>
                  <a:lnTo>
                    <a:pt x="1055" y="1320"/>
                  </a:lnTo>
                  <a:lnTo>
                    <a:pt x="1055" y="1317"/>
                  </a:lnTo>
                  <a:lnTo>
                    <a:pt x="1055" y="1313"/>
                  </a:lnTo>
                  <a:lnTo>
                    <a:pt x="1055" y="1313"/>
                  </a:lnTo>
                  <a:lnTo>
                    <a:pt x="1053" y="1313"/>
                  </a:lnTo>
                  <a:lnTo>
                    <a:pt x="1052" y="1313"/>
                  </a:lnTo>
                  <a:lnTo>
                    <a:pt x="1050" y="1312"/>
                  </a:lnTo>
                  <a:lnTo>
                    <a:pt x="1049" y="1312"/>
                  </a:lnTo>
                  <a:lnTo>
                    <a:pt x="1047" y="1312"/>
                  </a:lnTo>
                  <a:lnTo>
                    <a:pt x="1046" y="1311"/>
                  </a:lnTo>
                  <a:lnTo>
                    <a:pt x="1045" y="1310"/>
                  </a:lnTo>
                  <a:lnTo>
                    <a:pt x="1044" y="1308"/>
                  </a:lnTo>
                  <a:lnTo>
                    <a:pt x="1044" y="1308"/>
                  </a:lnTo>
                  <a:lnTo>
                    <a:pt x="1044" y="1305"/>
                  </a:lnTo>
                  <a:lnTo>
                    <a:pt x="1044" y="1302"/>
                  </a:lnTo>
                  <a:lnTo>
                    <a:pt x="1044" y="1298"/>
                  </a:lnTo>
                  <a:lnTo>
                    <a:pt x="1045" y="1296"/>
                  </a:lnTo>
                  <a:lnTo>
                    <a:pt x="1046" y="1293"/>
                  </a:lnTo>
                  <a:lnTo>
                    <a:pt x="1047" y="1290"/>
                  </a:lnTo>
                  <a:lnTo>
                    <a:pt x="1049" y="1288"/>
                  </a:lnTo>
                  <a:lnTo>
                    <a:pt x="1052" y="1287"/>
                  </a:lnTo>
                  <a:lnTo>
                    <a:pt x="1052" y="1287"/>
                  </a:lnTo>
                  <a:lnTo>
                    <a:pt x="1057" y="1286"/>
                  </a:lnTo>
                  <a:lnTo>
                    <a:pt x="1060" y="1283"/>
                  </a:lnTo>
                  <a:lnTo>
                    <a:pt x="1061" y="1279"/>
                  </a:lnTo>
                  <a:lnTo>
                    <a:pt x="1063" y="1274"/>
                  </a:lnTo>
                  <a:lnTo>
                    <a:pt x="1063" y="1269"/>
                  </a:lnTo>
                  <a:lnTo>
                    <a:pt x="1064" y="1264"/>
                  </a:lnTo>
                  <a:lnTo>
                    <a:pt x="1065" y="1259"/>
                  </a:lnTo>
                  <a:lnTo>
                    <a:pt x="1068" y="1255"/>
                  </a:lnTo>
                  <a:lnTo>
                    <a:pt x="1068" y="1255"/>
                  </a:lnTo>
                  <a:lnTo>
                    <a:pt x="1069" y="1250"/>
                  </a:lnTo>
                  <a:lnTo>
                    <a:pt x="1072" y="1246"/>
                  </a:lnTo>
                  <a:lnTo>
                    <a:pt x="1075" y="1243"/>
                  </a:lnTo>
                  <a:lnTo>
                    <a:pt x="1078" y="1239"/>
                  </a:lnTo>
                  <a:lnTo>
                    <a:pt x="1081" y="1236"/>
                  </a:lnTo>
                  <a:lnTo>
                    <a:pt x="1085" y="1233"/>
                  </a:lnTo>
                  <a:lnTo>
                    <a:pt x="1088" y="1230"/>
                  </a:lnTo>
                  <a:lnTo>
                    <a:pt x="1092" y="1227"/>
                  </a:lnTo>
                  <a:lnTo>
                    <a:pt x="1092" y="1227"/>
                  </a:lnTo>
                  <a:lnTo>
                    <a:pt x="1113" y="1241"/>
                  </a:lnTo>
                  <a:lnTo>
                    <a:pt x="1113" y="1241"/>
                  </a:lnTo>
                  <a:lnTo>
                    <a:pt x="1160" y="1252"/>
                  </a:lnTo>
                  <a:lnTo>
                    <a:pt x="1207" y="1261"/>
                  </a:lnTo>
                  <a:lnTo>
                    <a:pt x="1254" y="1269"/>
                  </a:lnTo>
                  <a:lnTo>
                    <a:pt x="1302" y="1276"/>
                  </a:lnTo>
                  <a:lnTo>
                    <a:pt x="1349" y="1282"/>
                  </a:lnTo>
                  <a:lnTo>
                    <a:pt x="1397" y="1288"/>
                  </a:lnTo>
                  <a:lnTo>
                    <a:pt x="1445" y="1294"/>
                  </a:lnTo>
                  <a:lnTo>
                    <a:pt x="1494" y="1301"/>
                  </a:lnTo>
                  <a:lnTo>
                    <a:pt x="1494" y="1301"/>
                  </a:lnTo>
                  <a:lnTo>
                    <a:pt x="1494" y="1304"/>
                  </a:lnTo>
                  <a:lnTo>
                    <a:pt x="1494" y="1308"/>
                  </a:lnTo>
                  <a:lnTo>
                    <a:pt x="1494" y="1313"/>
                  </a:lnTo>
                  <a:lnTo>
                    <a:pt x="1494" y="1317"/>
                  </a:lnTo>
                  <a:lnTo>
                    <a:pt x="1495" y="1320"/>
                  </a:lnTo>
                  <a:lnTo>
                    <a:pt x="1496" y="1323"/>
                  </a:lnTo>
                  <a:lnTo>
                    <a:pt x="1499" y="1324"/>
                  </a:lnTo>
                  <a:lnTo>
                    <a:pt x="1504" y="1324"/>
                  </a:lnTo>
                  <a:lnTo>
                    <a:pt x="1504" y="1324"/>
                  </a:lnTo>
                  <a:lnTo>
                    <a:pt x="1501" y="1349"/>
                  </a:lnTo>
                  <a:lnTo>
                    <a:pt x="1501" y="1349"/>
                  </a:lnTo>
                  <a:lnTo>
                    <a:pt x="1496" y="1349"/>
                  </a:lnTo>
                  <a:lnTo>
                    <a:pt x="1491" y="1350"/>
                  </a:lnTo>
                  <a:lnTo>
                    <a:pt x="1488" y="1354"/>
                  </a:lnTo>
                  <a:lnTo>
                    <a:pt x="1485" y="1357"/>
                  </a:lnTo>
                  <a:lnTo>
                    <a:pt x="1482" y="1362"/>
                  </a:lnTo>
                  <a:lnTo>
                    <a:pt x="1480" y="1367"/>
                  </a:lnTo>
                  <a:lnTo>
                    <a:pt x="1478" y="1372"/>
                  </a:lnTo>
                  <a:lnTo>
                    <a:pt x="1475" y="1376"/>
                  </a:lnTo>
                  <a:lnTo>
                    <a:pt x="1475" y="1376"/>
                  </a:lnTo>
                  <a:lnTo>
                    <a:pt x="1608" y="1377"/>
                  </a:lnTo>
                  <a:lnTo>
                    <a:pt x="1608" y="1377"/>
                  </a:lnTo>
                  <a:lnTo>
                    <a:pt x="1611" y="1371"/>
                  </a:lnTo>
                  <a:lnTo>
                    <a:pt x="1613" y="1365"/>
                  </a:lnTo>
                  <a:lnTo>
                    <a:pt x="1615" y="1358"/>
                  </a:lnTo>
                  <a:lnTo>
                    <a:pt x="1617" y="1352"/>
                  </a:lnTo>
                  <a:lnTo>
                    <a:pt x="1619" y="1346"/>
                  </a:lnTo>
                  <a:lnTo>
                    <a:pt x="1622" y="1339"/>
                  </a:lnTo>
                  <a:lnTo>
                    <a:pt x="1625" y="1333"/>
                  </a:lnTo>
                  <a:lnTo>
                    <a:pt x="1629" y="1328"/>
                  </a:lnTo>
                  <a:lnTo>
                    <a:pt x="1629" y="1328"/>
                  </a:lnTo>
                  <a:lnTo>
                    <a:pt x="1625" y="1329"/>
                  </a:lnTo>
                  <a:lnTo>
                    <a:pt x="1621" y="1330"/>
                  </a:lnTo>
                  <a:lnTo>
                    <a:pt x="1616" y="1330"/>
                  </a:lnTo>
                  <a:lnTo>
                    <a:pt x="1612" y="1331"/>
                  </a:lnTo>
                  <a:lnTo>
                    <a:pt x="1607" y="1331"/>
                  </a:lnTo>
                  <a:lnTo>
                    <a:pt x="1603" y="1330"/>
                  </a:lnTo>
                  <a:lnTo>
                    <a:pt x="1598" y="1328"/>
                  </a:lnTo>
                  <a:lnTo>
                    <a:pt x="1595" y="1325"/>
                  </a:lnTo>
                  <a:lnTo>
                    <a:pt x="1595" y="1325"/>
                  </a:lnTo>
                  <a:lnTo>
                    <a:pt x="1597" y="1316"/>
                  </a:lnTo>
                  <a:lnTo>
                    <a:pt x="1597" y="1316"/>
                  </a:lnTo>
                  <a:lnTo>
                    <a:pt x="1607" y="1306"/>
                  </a:lnTo>
                  <a:lnTo>
                    <a:pt x="1617" y="1295"/>
                  </a:lnTo>
                  <a:lnTo>
                    <a:pt x="1628" y="1284"/>
                  </a:lnTo>
                  <a:lnTo>
                    <a:pt x="1638" y="1274"/>
                  </a:lnTo>
                  <a:lnTo>
                    <a:pt x="1649" y="1264"/>
                  </a:lnTo>
                  <a:lnTo>
                    <a:pt x="1660" y="1256"/>
                  </a:lnTo>
                  <a:lnTo>
                    <a:pt x="1673" y="1249"/>
                  </a:lnTo>
                  <a:lnTo>
                    <a:pt x="1686" y="1244"/>
                  </a:lnTo>
                  <a:lnTo>
                    <a:pt x="1686" y="1244"/>
                  </a:lnTo>
                  <a:lnTo>
                    <a:pt x="1687" y="1241"/>
                  </a:lnTo>
                  <a:lnTo>
                    <a:pt x="1687" y="1238"/>
                  </a:lnTo>
                  <a:lnTo>
                    <a:pt x="1685" y="1236"/>
                  </a:lnTo>
                  <a:lnTo>
                    <a:pt x="1684" y="1233"/>
                  </a:lnTo>
                  <a:lnTo>
                    <a:pt x="1682" y="1231"/>
                  </a:lnTo>
                  <a:lnTo>
                    <a:pt x="1680" y="1229"/>
                  </a:lnTo>
                  <a:lnTo>
                    <a:pt x="1679" y="1226"/>
                  </a:lnTo>
                  <a:lnTo>
                    <a:pt x="1678" y="1223"/>
                  </a:lnTo>
                  <a:lnTo>
                    <a:pt x="1678" y="1223"/>
                  </a:lnTo>
                  <a:lnTo>
                    <a:pt x="1678" y="1218"/>
                  </a:lnTo>
                  <a:lnTo>
                    <a:pt x="1676" y="1212"/>
                  </a:lnTo>
                  <a:lnTo>
                    <a:pt x="1674" y="1207"/>
                  </a:lnTo>
                  <a:lnTo>
                    <a:pt x="1672" y="1202"/>
                  </a:lnTo>
                  <a:lnTo>
                    <a:pt x="1670" y="1197"/>
                  </a:lnTo>
                  <a:lnTo>
                    <a:pt x="1668" y="1192"/>
                  </a:lnTo>
                  <a:lnTo>
                    <a:pt x="1667" y="1187"/>
                  </a:lnTo>
                  <a:lnTo>
                    <a:pt x="1666" y="1182"/>
                  </a:lnTo>
                  <a:lnTo>
                    <a:pt x="1666" y="1182"/>
                  </a:lnTo>
                  <a:lnTo>
                    <a:pt x="1662" y="1161"/>
                  </a:lnTo>
                  <a:lnTo>
                    <a:pt x="1658" y="1139"/>
                  </a:lnTo>
                  <a:lnTo>
                    <a:pt x="1655" y="1117"/>
                  </a:lnTo>
                  <a:lnTo>
                    <a:pt x="1652" y="1095"/>
                  </a:lnTo>
                  <a:lnTo>
                    <a:pt x="1648" y="1073"/>
                  </a:lnTo>
                  <a:lnTo>
                    <a:pt x="1643" y="1052"/>
                  </a:lnTo>
                  <a:lnTo>
                    <a:pt x="1638" y="1031"/>
                  </a:lnTo>
                  <a:lnTo>
                    <a:pt x="1631" y="1011"/>
                  </a:lnTo>
                  <a:lnTo>
                    <a:pt x="1631" y="1011"/>
                  </a:lnTo>
                  <a:lnTo>
                    <a:pt x="1613" y="994"/>
                  </a:lnTo>
                  <a:lnTo>
                    <a:pt x="1595" y="977"/>
                  </a:lnTo>
                  <a:lnTo>
                    <a:pt x="1576" y="961"/>
                  </a:lnTo>
                  <a:lnTo>
                    <a:pt x="1557" y="946"/>
                  </a:lnTo>
                  <a:lnTo>
                    <a:pt x="1537" y="932"/>
                  </a:lnTo>
                  <a:lnTo>
                    <a:pt x="1517" y="919"/>
                  </a:lnTo>
                  <a:lnTo>
                    <a:pt x="1496" y="908"/>
                  </a:lnTo>
                  <a:lnTo>
                    <a:pt x="1474" y="899"/>
                  </a:lnTo>
                  <a:lnTo>
                    <a:pt x="1474" y="899"/>
                  </a:lnTo>
                  <a:lnTo>
                    <a:pt x="1454" y="887"/>
                  </a:lnTo>
                  <a:lnTo>
                    <a:pt x="1434" y="873"/>
                  </a:lnTo>
                  <a:lnTo>
                    <a:pt x="1416" y="856"/>
                  </a:lnTo>
                  <a:lnTo>
                    <a:pt x="1399" y="837"/>
                  </a:lnTo>
                  <a:lnTo>
                    <a:pt x="1383" y="816"/>
                  </a:lnTo>
                  <a:lnTo>
                    <a:pt x="1370" y="794"/>
                  </a:lnTo>
                  <a:lnTo>
                    <a:pt x="1358" y="772"/>
                  </a:lnTo>
                  <a:lnTo>
                    <a:pt x="1348" y="750"/>
                  </a:lnTo>
                  <a:lnTo>
                    <a:pt x="1348" y="750"/>
                  </a:lnTo>
                  <a:lnTo>
                    <a:pt x="1344" y="733"/>
                  </a:lnTo>
                  <a:lnTo>
                    <a:pt x="1340" y="715"/>
                  </a:lnTo>
                  <a:lnTo>
                    <a:pt x="1336" y="698"/>
                  </a:lnTo>
                  <a:lnTo>
                    <a:pt x="1332" y="680"/>
                  </a:lnTo>
                  <a:lnTo>
                    <a:pt x="1327" y="663"/>
                  </a:lnTo>
                  <a:lnTo>
                    <a:pt x="1321" y="647"/>
                  </a:lnTo>
                  <a:lnTo>
                    <a:pt x="1314" y="631"/>
                  </a:lnTo>
                  <a:lnTo>
                    <a:pt x="1305" y="616"/>
                  </a:lnTo>
                  <a:lnTo>
                    <a:pt x="1305" y="616"/>
                  </a:lnTo>
                  <a:lnTo>
                    <a:pt x="1307" y="609"/>
                  </a:lnTo>
                  <a:lnTo>
                    <a:pt x="1310" y="602"/>
                  </a:lnTo>
                  <a:lnTo>
                    <a:pt x="1314" y="595"/>
                  </a:lnTo>
                  <a:lnTo>
                    <a:pt x="1319" y="589"/>
                  </a:lnTo>
                  <a:lnTo>
                    <a:pt x="1325" y="583"/>
                  </a:lnTo>
                  <a:lnTo>
                    <a:pt x="1331" y="577"/>
                  </a:lnTo>
                  <a:lnTo>
                    <a:pt x="1337" y="572"/>
                  </a:lnTo>
                  <a:lnTo>
                    <a:pt x="1343" y="568"/>
                  </a:lnTo>
                  <a:lnTo>
                    <a:pt x="1343" y="568"/>
                  </a:lnTo>
                  <a:lnTo>
                    <a:pt x="1342" y="563"/>
                  </a:lnTo>
                  <a:lnTo>
                    <a:pt x="1342" y="559"/>
                  </a:lnTo>
                  <a:lnTo>
                    <a:pt x="1344" y="556"/>
                  </a:lnTo>
                  <a:lnTo>
                    <a:pt x="1347" y="553"/>
                  </a:lnTo>
                  <a:lnTo>
                    <a:pt x="1350" y="551"/>
                  </a:lnTo>
                  <a:lnTo>
                    <a:pt x="1354" y="548"/>
                  </a:lnTo>
                  <a:lnTo>
                    <a:pt x="1357" y="546"/>
                  </a:lnTo>
                  <a:lnTo>
                    <a:pt x="1359" y="542"/>
                  </a:lnTo>
                  <a:lnTo>
                    <a:pt x="1359" y="542"/>
                  </a:lnTo>
                  <a:lnTo>
                    <a:pt x="1354" y="529"/>
                  </a:lnTo>
                  <a:lnTo>
                    <a:pt x="1346" y="517"/>
                  </a:lnTo>
                  <a:lnTo>
                    <a:pt x="1338" y="505"/>
                  </a:lnTo>
                  <a:lnTo>
                    <a:pt x="1330" y="492"/>
                  </a:lnTo>
                  <a:lnTo>
                    <a:pt x="1323" y="479"/>
                  </a:lnTo>
                  <a:lnTo>
                    <a:pt x="1319" y="466"/>
                  </a:lnTo>
                  <a:lnTo>
                    <a:pt x="1318" y="451"/>
                  </a:lnTo>
                  <a:lnTo>
                    <a:pt x="1322" y="435"/>
                  </a:lnTo>
                  <a:lnTo>
                    <a:pt x="1322" y="435"/>
                  </a:lnTo>
                  <a:lnTo>
                    <a:pt x="1324" y="423"/>
                  </a:lnTo>
                  <a:lnTo>
                    <a:pt x="1327" y="411"/>
                  </a:lnTo>
                  <a:lnTo>
                    <a:pt x="1330" y="399"/>
                  </a:lnTo>
                  <a:lnTo>
                    <a:pt x="1332" y="387"/>
                  </a:lnTo>
                  <a:lnTo>
                    <a:pt x="1334" y="375"/>
                  </a:lnTo>
                  <a:lnTo>
                    <a:pt x="1335" y="362"/>
                  </a:lnTo>
                  <a:lnTo>
                    <a:pt x="1335" y="350"/>
                  </a:lnTo>
                  <a:lnTo>
                    <a:pt x="1335" y="337"/>
                  </a:lnTo>
                  <a:lnTo>
                    <a:pt x="1335" y="337"/>
                  </a:lnTo>
                  <a:lnTo>
                    <a:pt x="1332" y="322"/>
                  </a:lnTo>
                  <a:lnTo>
                    <a:pt x="1329" y="307"/>
                  </a:lnTo>
                  <a:lnTo>
                    <a:pt x="1326" y="291"/>
                  </a:lnTo>
                  <a:lnTo>
                    <a:pt x="1323" y="276"/>
                  </a:lnTo>
                  <a:lnTo>
                    <a:pt x="1321" y="260"/>
                  </a:lnTo>
                  <a:lnTo>
                    <a:pt x="1320" y="245"/>
                  </a:lnTo>
                  <a:lnTo>
                    <a:pt x="1322" y="230"/>
                  </a:lnTo>
                  <a:lnTo>
                    <a:pt x="1326" y="215"/>
                  </a:lnTo>
                  <a:lnTo>
                    <a:pt x="1326" y="215"/>
                  </a:lnTo>
                  <a:lnTo>
                    <a:pt x="1326" y="209"/>
                  </a:lnTo>
                  <a:lnTo>
                    <a:pt x="1327" y="202"/>
                  </a:lnTo>
                  <a:lnTo>
                    <a:pt x="1327" y="195"/>
                  </a:lnTo>
                  <a:lnTo>
                    <a:pt x="1328" y="189"/>
                  </a:lnTo>
                  <a:lnTo>
                    <a:pt x="1329" y="182"/>
                  </a:lnTo>
                  <a:lnTo>
                    <a:pt x="1332" y="177"/>
                  </a:lnTo>
                  <a:lnTo>
                    <a:pt x="1335" y="172"/>
                  </a:lnTo>
                  <a:lnTo>
                    <a:pt x="1340" y="168"/>
                  </a:lnTo>
                  <a:lnTo>
                    <a:pt x="1340" y="168"/>
                  </a:lnTo>
                  <a:lnTo>
                    <a:pt x="1343" y="169"/>
                  </a:lnTo>
                  <a:lnTo>
                    <a:pt x="1343" y="169"/>
                  </a:lnTo>
                  <a:lnTo>
                    <a:pt x="1344" y="165"/>
                  </a:lnTo>
                  <a:lnTo>
                    <a:pt x="1345" y="161"/>
                  </a:lnTo>
                  <a:lnTo>
                    <a:pt x="1347" y="156"/>
                  </a:lnTo>
                  <a:lnTo>
                    <a:pt x="1348" y="152"/>
                  </a:lnTo>
                  <a:lnTo>
                    <a:pt x="1349" y="148"/>
                  </a:lnTo>
                  <a:lnTo>
                    <a:pt x="1351" y="145"/>
                  </a:lnTo>
                  <a:lnTo>
                    <a:pt x="1354" y="141"/>
                  </a:lnTo>
                  <a:lnTo>
                    <a:pt x="1356" y="138"/>
                  </a:lnTo>
                  <a:lnTo>
                    <a:pt x="1356" y="138"/>
                  </a:lnTo>
                  <a:lnTo>
                    <a:pt x="1358" y="141"/>
                  </a:lnTo>
                  <a:lnTo>
                    <a:pt x="1359" y="143"/>
                  </a:lnTo>
                  <a:lnTo>
                    <a:pt x="1360" y="146"/>
                  </a:lnTo>
                  <a:lnTo>
                    <a:pt x="1361" y="149"/>
                  </a:lnTo>
                  <a:lnTo>
                    <a:pt x="1362" y="151"/>
                  </a:lnTo>
                  <a:lnTo>
                    <a:pt x="1362" y="154"/>
                  </a:lnTo>
                  <a:lnTo>
                    <a:pt x="1363" y="157"/>
                  </a:lnTo>
                  <a:lnTo>
                    <a:pt x="1364" y="159"/>
                  </a:lnTo>
                  <a:lnTo>
                    <a:pt x="1364" y="159"/>
                  </a:lnTo>
                  <a:lnTo>
                    <a:pt x="1375" y="133"/>
                  </a:lnTo>
                  <a:lnTo>
                    <a:pt x="1375" y="133"/>
                  </a:lnTo>
                  <a:lnTo>
                    <a:pt x="1376" y="134"/>
                  </a:lnTo>
                  <a:lnTo>
                    <a:pt x="1377" y="134"/>
                  </a:lnTo>
                  <a:lnTo>
                    <a:pt x="1377" y="134"/>
                  </a:lnTo>
                  <a:lnTo>
                    <a:pt x="1378" y="135"/>
                  </a:lnTo>
                  <a:lnTo>
                    <a:pt x="1379" y="135"/>
                  </a:lnTo>
                  <a:lnTo>
                    <a:pt x="1379" y="135"/>
                  </a:lnTo>
                  <a:lnTo>
                    <a:pt x="1380" y="135"/>
                  </a:lnTo>
                  <a:lnTo>
                    <a:pt x="1381" y="135"/>
                  </a:lnTo>
                  <a:lnTo>
                    <a:pt x="1381" y="135"/>
                  </a:lnTo>
                  <a:lnTo>
                    <a:pt x="1388" y="155"/>
                  </a:lnTo>
                  <a:lnTo>
                    <a:pt x="1396" y="174"/>
                  </a:lnTo>
                  <a:lnTo>
                    <a:pt x="1403" y="194"/>
                  </a:lnTo>
                  <a:lnTo>
                    <a:pt x="1410" y="214"/>
                  </a:lnTo>
                  <a:lnTo>
                    <a:pt x="1415" y="235"/>
                  </a:lnTo>
                  <a:lnTo>
                    <a:pt x="1419" y="256"/>
                  </a:lnTo>
                  <a:lnTo>
                    <a:pt x="1420" y="278"/>
                  </a:lnTo>
                  <a:lnTo>
                    <a:pt x="1418" y="300"/>
                  </a:lnTo>
                  <a:lnTo>
                    <a:pt x="1418" y="300"/>
                  </a:lnTo>
                  <a:lnTo>
                    <a:pt x="1416" y="313"/>
                  </a:lnTo>
                  <a:lnTo>
                    <a:pt x="1414" y="326"/>
                  </a:lnTo>
                  <a:lnTo>
                    <a:pt x="1411" y="339"/>
                  </a:lnTo>
                  <a:lnTo>
                    <a:pt x="1409" y="351"/>
                  </a:lnTo>
                  <a:lnTo>
                    <a:pt x="1408" y="364"/>
                  </a:lnTo>
                  <a:lnTo>
                    <a:pt x="1406" y="377"/>
                  </a:lnTo>
                  <a:lnTo>
                    <a:pt x="1407" y="390"/>
                  </a:lnTo>
                  <a:lnTo>
                    <a:pt x="1408" y="402"/>
                  </a:lnTo>
                  <a:lnTo>
                    <a:pt x="1408" y="402"/>
                  </a:lnTo>
                  <a:lnTo>
                    <a:pt x="1408" y="410"/>
                  </a:lnTo>
                  <a:lnTo>
                    <a:pt x="1407" y="417"/>
                  </a:lnTo>
                  <a:lnTo>
                    <a:pt x="1406" y="425"/>
                  </a:lnTo>
                  <a:lnTo>
                    <a:pt x="1405" y="433"/>
                  </a:lnTo>
                  <a:lnTo>
                    <a:pt x="1404" y="440"/>
                  </a:lnTo>
                  <a:lnTo>
                    <a:pt x="1404" y="448"/>
                  </a:lnTo>
                  <a:lnTo>
                    <a:pt x="1404" y="456"/>
                  </a:lnTo>
                  <a:lnTo>
                    <a:pt x="1404" y="464"/>
                  </a:lnTo>
                  <a:lnTo>
                    <a:pt x="1404" y="464"/>
                  </a:lnTo>
                  <a:lnTo>
                    <a:pt x="1406" y="470"/>
                  </a:lnTo>
                  <a:lnTo>
                    <a:pt x="1407" y="476"/>
                  </a:lnTo>
                  <a:lnTo>
                    <a:pt x="1409" y="482"/>
                  </a:lnTo>
                  <a:lnTo>
                    <a:pt x="1410" y="488"/>
                  </a:lnTo>
                  <a:lnTo>
                    <a:pt x="1412" y="494"/>
                  </a:lnTo>
                  <a:lnTo>
                    <a:pt x="1414" y="500"/>
                  </a:lnTo>
                  <a:lnTo>
                    <a:pt x="1416" y="506"/>
                  </a:lnTo>
                  <a:lnTo>
                    <a:pt x="1419" y="511"/>
                  </a:lnTo>
                  <a:lnTo>
                    <a:pt x="1419" y="511"/>
                  </a:lnTo>
                  <a:lnTo>
                    <a:pt x="1424" y="509"/>
                  </a:lnTo>
                  <a:lnTo>
                    <a:pt x="1428" y="509"/>
                  </a:lnTo>
                  <a:lnTo>
                    <a:pt x="1431" y="510"/>
                  </a:lnTo>
                  <a:lnTo>
                    <a:pt x="1435" y="512"/>
                  </a:lnTo>
                  <a:lnTo>
                    <a:pt x="1438" y="513"/>
                  </a:lnTo>
                  <a:lnTo>
                    <a:pt x="1441" y="515"/>
                  </a:lnTo>
                  <a:lnTo>
                    <a:pt x="1446" y="516"/>
                  </a:lnTo>
                  <a:lnTo>
                    <a:pt x="1451" y="515"/>
                  </a:lnTo>
                  <a:lnTo>
                    <a:pt x="1451" y="515"/>
                  </a:lnTo>
                  <a:lnTo>
                    <a:pt x="1458" y="518"/>
                  </a:lnTo>
                  <a:lnTo>
                    <a:pt x="1463" y="523"/>
                  </a:lnTo>
                  <a:lnTo>
                    <a:pt x="1466" y="529"/>
                  </a:lnTo>
                  <a:lnTo>
                    <a:pt x="1469" y="536"/>
                  </a:lnTo>
                  <a:lnTo>
                    <a:pt x="1470" y="544"/>
                  </a:lnTo>
                  <a:lnTo>
                    <a:pt x="1471" y="552"/>
                  </a:lnTo>
                  <a:lnTo>
                    <a:pt x="1472" y="560"/>
                  </a:lnTo>
                  <a:lnTo>
                    <a:pt x="1474" y="568"/>
                  </a:lnTo>
                  <a:lnTo>
                    <a:pt x="1474" y="568"/>
                  </a:lnTo>
                  <a:lnTo>
                    <a:pt x="1477" y="588"/>
                  </a:lnTo>
                  <a:lnTo>
                    <a:pt x="1479" y="608"/>
                  </a:lnTo>
                  <a:lnTo>
                    <a:pt x="1482" y="628"/>
                  </a:lnTo>
                  <a:lnTo>
                    <a:pt x="1485" y="648"/>
                  </a:lnTo>
                  <a:lnTo>
                    <a:pt x="1489" y="668"/>
                  </a:lnTo>
                  <a:lnTo>
                    <a:pt x="1492" y="687"/>
                  </a:lnTo>
                  <a:lnTo>
                    <a:pt x="1495" y="707"/>
                  </a:lnTo>
                  <a:lnTo>
                    <a:pt x="1499" y="726"/>
                  </a:lnTo>
                  <a:lnTo>
                    <a:pt x="1499" y="726"/>
                  </a:lnTo>
                  <a:lnTo>
                    <a:pt x="1507" y="733"/>
                  </a:lnTo>
                  <a:lnTo>
                    <a:pt x="1515" y="739"/>
                  </a:lnTo>
                  <a:lnTo>
                    <a:pt x="1523" y="745"/>
                  </a:lnTo>
                  <a:lnTo>
                    <a:pt x="1532" y="750"/>
                  </a:lnTo>
                  <a:lnTo>
                    <a:pt x="1540" y="754"/>
                  </a:lnTo>
                  <a:lnTo>
                    <a:pt x="1549" y="757"/>
                  </a:lnTo>
                  <a:lnTo>
                    <a:pt x="1558" y="759"/>
                  </a:lnTo>
                  <a:lnTo>
                    <a:pt x="1568" y="760"/>
                  </a:lnTo>
                  <a:lnTo>
                    <a:pt x="1568" y="760"/>
                  </a:lnTo>
                  <a:lnTo>
                    <a:pt x="1581" y="768"/>
                  </a:lnTo>
                  <a:lnTo>
                    <a:pt x="1594" y="774"/>
                  </a:lnTo>
                  <a:lnTo>
                    <a:pt x="1609" y="777"/>
                  </a:lnTo>
                  <a:lnTo>
                    <a:pt x="1624" y="779"/>
                  </a:lnTo>
                  <a:lnTo>
                    <a:pt x="1639" y="780"/>
                  </a:lnTo>
                  <a:lnTo>
                    <a:pt x="1654" y="782"/>
                  </a:lnTo>
                  <a:lnTo>
                    <a:pt x="1668" y="785"/>
                  </a:lnTo>
                  <a:lnTo>
                    <a:pt x="1682" y="789"/>
                  </a:lnTo>
                  <a:lnTo>
                    <a:pt x="1682" y="789"/>
                  </a:lnTo>
                  <a:lnTo>
                    <a:pt x="1722" y="789"/>
                  </a:lnTo>
                  <a:lnTo>
                    <a:pt x="1722" y="789"/>
                  </a:lnTo>
                  <a:lnTo>
                    <a:pt x="1732" y="782"/>
                  </a:lnTo>
                  <a:lnTo>
                    <a:pt x="1743" y="778"/>
                  </a:lnTo>
                  <a:lnTo>
                    <a:pt x="1754" y="776"/>
                  </a:lnTo>
                  <a:lnTo>
                    <a:pt x="1766" y="774"/>
                  </a:lnTo>
                  <a:lnTo>
                    <a:pt x="1778" y="773"/>
                  </a:lnTo>
                  <a:lnTo>
                    <a:pt x="1790" y="770"/>
                  </a:lnTo>
                  <a:lnTo>
                    <a:pt x="1801" y="765"/>
                  </a:lnTo>
                  <a:lnTo>
                    <a:pt x="1811" y="758"/>
                  </a:lnTo>
                  <a:lnTo>
                    <a:pt x="1811" y="758"/>
                  </a:lnTo>
                  <a:lnTo>
                    <a:pt x="1811" y="751"/>
                  </a:lnTo>
                  <a:lnTo>
                    <a:pt x="1812" y="743"/>
                  </a:lnTo>
                  <a:lnTo>
                    <a:pt x="1812" y="736"/>
                  </a:lnTo>
                  <a:lnTo>
                    <a:pt x="1811" y="729"/>
                  </a:lnTo>
                  <a:lnTo>
                    <a:pt x="1810" y="721"/>
                  </a:lnTo>
                  <a:lnTo>
                    <a:pt x="1808" y="715"/>
                  </a:lnTo>
                  <a:lnTo>
                    <a:pt x="1805" y="708"/>
                  </a:lnTo>
                  <a:lnTo>
                    <a:pt x="1802" y="702"/>
                  </a:lnTo>
                  <a:lnTo>
                    <a:pt x="1802" y="702"/>
                  </a:lnTo>
                  <a:lnTo>
                    <a:pt x="1797" y="705"/>
                  </a:lnTo>
                  <a:lnTo>
                    <a:pt x="1792" y="708"/>
                  </a:lnTo>
                  <a:lnTo>
                    <a:pt x="1786" y="711"/>
                  </a:lnTo>
                  <a:lnTo>
                    <a:pt x="1781" y="713"/>
                  </a:lnTo>
                  <a:lnTo>
                    <a:pt x="1775" y="715"/>
                  </a:lnTo>
                  <a:lnTo>
                    <a:pt x="1769" y="715"/>
                  </a:lnTo>
                  <a:lnTo>
                    <a:pt x="1763" y="715"/>
                  </a:lnTo>
                  <a:lnTo>
                    <a:pt x="1756" y="714"/>
                  </a:lnTo>
                  <a:lnTo>
                    <a:pt x="1756" y="714"/>
                  </a:lnTo>
                  <a:lnTo>
                    <a:pt x="1745" y="706"/>
                  </a:lnTo>
                  <a:lnTo>
                    <a:pt x="1739" y="695"/>
                  </a:lnTo>
                  <a:lnTo>
                    <a:pt x="1736" y="682"/>
                  </a:lnTo>
                  <a:lnTo>
                    <a:pt x="1734" y="668"/>
                  </a:lnTo>
                  <a:lnTo>
                    <a:pt x="1731" y="654"/>
                  </a:lnTo>
                  <a:lnTo>
                    <a:pt x="1727" y="643"/>
                  </a:lnTo>
                  <a:lnTo>
                    <a:pt x="1719" y="634"/>
                  </a:lnTo>
                  <a:lnTo>
                    <a:pt x="1705" y="630"/>
                  </a:lnTo>
                  <a:lnTo>
                    <a:pt x="1705" y="630"/>
                  </a:lnTo>
                  <a:lnTo>
                    <a:pt x="1703" y="628"/>
                  </a:lnTo>
                  <a:lnTo>
                    <a:pt x="1702" y="626"/>
                  </a:lnTo>
                  <a:lnTo>
                    <a:pt x="1701" y="623"/>
                  </a:lnTo>
                  <a:lnTo>
                    <a:pt x="1701" y="620"/>
                  </a:lnTo>
                  <a:lnTo>
                    <a:pt x="1700" y="617"/>
                  </a:lnTo>
                  <a:lnTo>
                    <a:pt x="1701" y="614"/>
                  </a:lnTo>
                  <a:lnTo>
                    <a:pt x="1701" y="612"/>
                  </a:lnTo>
                  <a:lnTo>
                    <a:pt x="1703" y="609"/>
                  </a:lnTo>
                  <a:lnTo>
                    <a:pt x="1703" y="609"/>
                  </a:lnTo>
                  <a:lnTo>
                    <a:pt x="1704" y="604"/>
                  </a:lnTo>
                  <a:lnTo>
                    <a:pt x="1707" y="600"/>
                  </a:lnTo>
                  <a:lnTo>
                    <a:pt x="1712" y="596"/>
                  </a:lnTo>
                  <a:lnTo>
                    <a:pt x="1716" y="593"/>
                  </a:lnTo>
                  <a:lnTo>
                    <a:pt x="1720" y="590"/>
                  </a:lnTo>
                  <a:lnTo>
                    <a:pt x="1722" y="587"/>
                  </a:lnTo>
                  <a:lnTo>
                    <a:pt x="1723" y="582"/>
                  </a:lnTo>
                  <a:lnTo>
                    <a:pt x="1722" y="576"/>
                  </a:lnTo>
                  <a:lnTo>
                    <a:pt x="1722" y="576"/>
                  </a:lnTo>
                  <a:lnTo>
                    <a:pt x="1721" y="569"/>
                  </a:lnTo>
                  <a:lnTo>
                    <a:pt x="1718" y="565"/>
                  </a:lnTo>
                  <a:lnTo>
                    <a:pt x="1714" y="562"/>
                  </a:lnTo>
                  <a:lnTo>
                    <a:pt x="1710" y="560"/>
                  </a:lnTo>
                  <a:lnTo>
                    <a:pt x="1705" y="559"/>
                  </a:lnTo>
                  <a:lnTo>
                    <a:pt x="1700" y="557"/>
                  </a:lnTo>
                  <a:lnTo>
                    <a:pt x="1696" y="554"/>
                  </a:lnTo>
                  <a:lnTo>
                    <a:pt x="1692" y="550"/>
                  </a:lnTo>
                  <a:lnTo>
                    <a:pt x="1692" y="550"/>
                  </a:lnTo>
                  <a:lnTo>
                    <a:pt x="1690" y="546"/>
                  </a:lnTo>
                  <a:lnTo>
                    <a:pt x="1687" y="543"/>
                  </a:lnTo>
                  <a:lnTo>
                    <a:pt x="1684" y="539"/>
                  </a:lnTo>
                  <a:lnTo>
                    <a:pt x="1681" y="536"/>
                  </a:lnTo>
                  <a:lnTo>
                    <a:pt x="1678" y="532"/>
                  </a:lnTo>
                  <a:lnTo>
                    <a:pt x="1676" y="528"/>
                  </a:lnTo>
                  <a:lnTo>
                    <a:pt x="1675" y="524"/>
                  </a:lnTo>
                  <a:lnTo>
                    <a:pt x="1675" y="519"/>
                  </a:lnTo>
                  <a:lnTo>
                    <a:pt x="1675" y="519"/>
                  </a:lnTo>
                  <a:lnTo>
                    <a:pt x="1678" y="517"/>
                  </a:lnTo>
                  <a:lnTo>
                    <a:pt x="1680" y="515"/>
                  </a:lnTo>
                  <a:lnTo>
                    <a:pt x="1683" y="513"/>
                  </a:lnTo>
                  <a:lnTo>
                    <a:pt x="1686" y="511"/>
                  </a:lnTo>
                  <a:lnTo>
                    <a:pt x="1689" y="509"/>
                  </a:lnTo>
                  <a:lnTo>
                    <a:pt x="1691" y="506"/>
                  </a:lnTo>
                  <a:lnTo>
                    <a:pt x="1693" y="503"/>
                  </a:lnTo>
                  <a:lnTo>
                    <a:pt x="1694" y="500"/>
                  </a:lnTo>
                  <a:lnTo>
                    <a:pt x="1694" y="500"/>
                  </a:lnTo>
                  <a:lnTo>
                    <a:pt x="1689" y="499"/>
                  </a:lnTo>
                  <a:lnTo>
                    <a:pt x="1684" y="498"/>
                  </a:lnTo>
                  <a:lnTo>
                    <a:pt x="1678" y="496"/>
                  </a:lnTo>
                  <a:lnTo>
                    <a:pt x="1673" y="494"/>
                  </a:lnTo>
                  <a:lnTo>
                    <a:pt x="1668" y="491"/>
                  </a:lnTo>
                  <a:lnTo>
                    <a:pt x="1664" y="487"/>
                  </a:lnTo>
                  <a:lnTo>
                    <a:pt x="1661" y="482"/>
                  </a:lnTo>
                  <a:lnTo>
                    <a:pt x="1658" y="476"/>
                  </a:lnTo>
                  <a:lnTo>
                    <a:pt x="1658" y="476"/>
                  </a:lnTo>
                  <a:lnTo>
                    <a:pt x="1656" y="469"/>
                  </a:lnTo>
                  <a:lnTo>
                    <a:pt x="1656" y="463"/>
                  </a:lnTo>
                  <a:lnTo>
                    <a:pt x="1659" y="459"/>
                  </a:lnTo>
                  <a:lnTo>
                    <a:pt x="1663" y="456"/>
                  </a:lnTo>
                  <a:lnTo>
                    <a:pt x="1668" y="453"/>
                  </a:lnTo>
                  <a:lnTo>
                    <a:pt x="1673" y="449"/>
                  </a:lnTo>
                  <a:lnTo>
                    <a:pt x="1678" y="446"/>
                  </a:lnTo>
                  <a:lnTo>
                    <a:pt x="1682" y="441"/>
                  </a:lnTo>
                  <a:lnTo>
                    <a:pt x="1682" y="441"/>
                  </a:lnTo>
                  <a:lnTo>
                    <a:pt x="1697" y="421"/>
                  </a:lnTo>
                  <a:lnTo>
                    <a:pt x="1705" y="399"/>
                  </a:lnTo>
                  <a:lnTo>
                    <a:pt x="1706" y="376"/>
                  </a:lnTo>
                  <a:lnTo>
                    <a:pt x="1703" y="351"/>
                  </a:lnTo>
                  <a:lnTo>
                    <a:pt x="1700" y="326"/>
                  </a:lnTo>
                  <a:lnTo>
                    <a:pt x="1697" y="302"/>
                  </a:lnTo>
                  <a:lnTo>
                    <a:pt x="1699" y="278"/>
                  </a:lnTo>
                  <a:lnTo>
                    <a:pt x="1707" y="256"/>
                  </a:lnTo>
                  <a:lnTo>
                    <a:pt x="1707" y="256"/>
                  </a:lnTo>
                  <a:lnTo>
                    <a:pt x="1705" y="253"/>
                  </a:lnTo>
                  <a:lnTo>
                    <a:pt x="1702" y="250"/>
                  </a:lnTo>
                  <a:lnTo>
                    <a:pt x="1698" y="248"/>
                  </a:lnTo>
                  <a:lnTo>
                    <a:pt x="1694" y="246"/>
                  </a:lnTo>
                  <a:lnTo>
                    <a:pt x="1690" y="243"/>
                  </a:lnTo>
                  <a:lnTo>
                    <a:pt x="1688" y="240"/>
                  </a:lnTo>
                  <a:lnTo>
                    <a:pt x="1687" y="236"/>
                  </a:lnTo>
                  <a:lnTo>
                    <a:pt x="1688" y="231"/>
                  </a:lnTo>
                  <a:lnTo>
                    <a:pt x="1688" y="231"/>
                  </a:lnTo>
                  <a:lnTo>
                    <a:pt x="1687" y="230"/>
                  </a:lnTo>
                  <a:lnTo>
                    <a:pt x="1686" y="230"/>
                  </a:lnTo>
                  <a:lnTo>
                    <a:pt x="1686" y="229"/>
                  </a:lnTo>
                  <a:lnTo>
                    <a:pt x="1685" y="228"/>
                  </a:lnTo>
                  <a:lnTo>
                    <a:pt x="1685" y="227"/>
                  </a:lnTo>
                  <a:lnTo>
                    <a:pt x="1685" y="226"/>
                  </a:lnTo>
                  <a:lnTo>
                    <a:pt x="1685" y="225"/>
                  </a:lnTo>
                  <a:lnTo>
                    <a:pt x="1686" y="224"/>
                  </a:lnTo>
                  <a:lnTo>
                    <a:pt x="1686" y="224"/>
                  </a:lnTo>
                  <a:lnTo>
                    <a:pt x="1684" y="223"/>
                  </a:lnTo>
                  <a:lnTo>
                    <a:pt x="1682" y="223"/>
                  </a:lnTo>
                  <a:lnTo>
                    <a:pt x="1680" y="223"/>
                  </a:lnTo>
                  <a:lnTo>
                    <a:pt x="1678" y="223"/>
                  </a:lnTo>
                  <a:lnTo>
                    <a:pt x="1676" y="222"/>
                  </a:lnTo>
                  <a:lnTo>
                    <a:pt x="1674" y="222"/>
                  </a:lnTo>
                  <a:lnTo>
                    <a:pt x="1672" y="221"/>
                  </a:lnTo>
                  <a:lnTo>
                    <a:pt x="1671" y="219"/>
                  </a:lnTo>
                  <a:lnTo>
                    <a:pt x="1671" y="219"/>
                  </a:lnTo>
                  <a:lnTo>
                    <a:pt x="1670" y="218"/>
                  </a:lnTo>
                  <a:lnTo>
                    <a:pt x="1669" y="216"/>
                  </a:lnTo>
                  <a:lnTo>
                    <a:pt x="1669" y="215"/>
                  </a:lnTo>
                  <a:lnTo>
                    <a:pt x="1669" y="213"/>
                  </a:lnTo>
                  <a:lnTo>
                    <a:pt x="1669" y="211"/>
                  </a:lnTo>
                  <a:lnTo>
                    <a:pt x="1669" y="209"/>
                  </a:lnTo>
                  <a:lnTo>
                    <a:pt x="1669" y="207"/>
                  </a:lnTo>
                  <a:lnTo>
                    <a:pt x="1670" y="205"/>
                  </a:lnTo>
                  <a:lnTo>
                    <a:pt x="1670" y="205"/>
                  </a:lnTo>
                  <a:lnTo>
                    <a:pt x="1668" y="203"/>
                  </a:lnTo>
                  <a:lnTo>
                    <a:pt x="1665" y="202"/>
                  </a:lnTo>
                  <a:lnTo>
                    <a:pt x="1663" y="200"/>
                  </a:lnTo>
                  <a:lnTo>
                    <a:pt x="1660" y="198"/>
                  </a:lnTo>
                  <a:lnTo>
                    <a:pt x="1658" y="196"/>
                  </a:lnTo>
                  <a:lnTo>
                    <a:pt x="1656" y="194"/>
                  </a:lnTo>
                  <a:lnTo>
                    <a:pt x="1655" y="191"/>
                  </a:lnTo>
                  <a:lnTo>
                    <a:pt x="1655" y="188"/>
                  </a:lnTo>
                  <a:lnTo>
                    <a:pt x="1655" y="188"/>
                  </a:lnTo>
                  <a:lnTo>
                    <a:pt x="1655" y="182"/>
                  </a:lnTo>
                  <a:lnTo>
                    <a:pt x="1657" y="176"/>
                  </a:lnTo>
                  <a:lnTo>
                    <a:pt x="1659" y="171"/>
                  </a:lnTo>
                  <a:lnTo>
                    <a:pt x="1662" y="166"/>
                  </a:lnTo>
                  <a:lnTo>
                    <a:pt x="1664" y="161"/>
                  </a:lnTo>
                  <a:lnTo>
                    <a:pt x="1667" y="155"/>
                  </a:lnTo>
                  <a:lnTo>
                    <a:pt x="1669" y="150"/>
                  </a:lnTo>
                  <a:lnTo>
                    <a:pt x="1670" y="144"/>
                  </a:lnTo>
                  <a:lnTo>
                    <a:pt x="1670" y="144"/>
                  </a:lnTo>
                  <a:lnTo>
                    <a:pt x="1673" y="139"/>
                  </a:lnTo>
                  <a:lnTo>
                    <a:pt x="1675" y="134"/>
                  </a:lnTo>
                  <a:lnTo>
                    <a:pt x="1675" y="128"/>
                  </a:lnTo>
                  <a:lnTo>
                    <a:pt x="1675" y="122"/>
                  </a:lnTo>
                  <a:lnTo>
                    <a:pt x="1675" y="116"/>
                  </a:lnTo>
                  <a:lnTo>
                    <a:pt x="1676" y="110"/>
                  </a:lnTo>
                  <a:lnTo>
                    <a:pt x="1678" y="105"/>
                  </a:lnTo>
                  <a:lnTo>
                    <a:pt x="1682" y="100"/>
                  </a:lnTo>
                  <a:lnTo>
                    <a:pt x="1682" y="100"/>
                  </a:lnTo>
                  <a:lnTo>
                    <a:pt x="1683" y="96"/>
                  </a:lnTo>
                  <a:lnTo>
                    <a:pt x="1686" y="93"/>
                  </a:lnTo>
                  <a:lnTo>
                    <a:pt x="1690" y="90"/>
                  </a:lnTo>
                  <a:lnTo>
                    <a:pt x="1694" y="88"/>
                  </a:lnTo>
                  <a:lnTo>
                    <a:pt x="1697" y="86"/>
                  </a:lnTo>
                  <a:lnTo>
                    <a:pt x="1700" y="84"/>
                  </a:lnTo>
                  <a:lnTo>
                    <a:pt x="1701" y="80"/>
                  </a:lnTo>
                  <a:lnTo>
                    <a:pt x="1700" y="74"/>
                  </a:lnTo>
                  <a:lnTo>
                    <a:pt x="1700" y="74"/>
                  </a:lnTo>
                  <a:lnTo>
                    <a:pt x="1703" y="73"/>
                  </a:lnTo>
                  <a:lnTo>
                    <a:pt x="1707" y="70"/>
                  </a:lnTo>
                  <a:lnTo>
                    <a:pt x="1710" y="67"/>
                  </a:lnTo>
                  <a:lnTo>
                    <a:pt x="1713" y="64"/>
                  </a:lnTo>
                  <a:lnTo>
                    <a:pt x="1716" y="61"/>
                  </a:lnTo>
                  <a:lnTo>
                    <a:pt x="1718" y="58"/>
                  </a:lnTo>
                  <a:lnTo>
                    <a:pt x="1721" y="55"/>
                  </a:lnTo>
                  <a:lnTo>
                    <a:pt x="1724" y="53"/>
                  </a:lnTo>
                  <a:lnTo>
                    <a:pt x="1724" y="53"/>
                  </a:lnTo>
                  <a:lnTo>
                    <a:pt x="1724" y="51"/>
                  </a:lnTo>
                  <a:lnTo>
                    <a:pt x="1724" y="49"/>
                  </a:lnTo>
                  <a:lnTo>
                    <a:pt x="1724" y="47"/>
                  </a:lnTo>
                  <a:lnTo>
                    <a:pt x="1725" y="46"/>
                  </a:lnTo>
                  <a:lnTo>
                    <a:pt x="1726" y="45"/>
                  </a:lnTo>
                  <a:lnTo>
                    <a:pt x="1727" y="44"/>
                  </a:lnTo>
                  <a:lnTo>
                    <a:pt x="1729" y="44"/>
                  </a:lnTo>
                  <a:lnTo>
                    <a:pt x="1730" y="45"/>
                  </a:lnTo>
                  <a:lnTo>
                    <a:pt x="1730" y="45"/>
                  </a:lnTo>
                  <a:lnTo>
                    <a:pt x="1731" y="47"/>
                  </a:lnTo>
                  <a:lnTo>
                    <a:pt x="1731" y="47"/>
                  </a:lnTo>
                  <a:lnTo>
                    <a:pt x="1732" y="45"/>
                  </a:lnTo>
                  <a:lnTo>
                    <a:pt x="1734" y="43"/>
                  </a:lnTo>
                  <a:lnTo>
                    <a:pt x="1735" y="41"/>
                  </a:lnTo>
                  <a:lnTo>
                    <a:pt x="1737" y="40"/>
                  </a:lnTo>
                  <a:lnTo>
                    <a:pt x="1738" y="39"/>
                  </a:lnTo>
                  <a:lnTo>
                    <a:pt x="1740" y="38"/>
                  </a:lnTo>
                  <a:lnTo>
                    <a:pt x="1743" y="38"/>
                  </a:lnTo>
                  <a:lnTo>
                    <a:pt x="1745" y="39"/>
                  </a:lnTo>
                  <a:lnTo>
                    <a:pt x="1745" y="39"/>
                  </a:lnTo>
                  <a:lnTo>
                    <a:pt x="1748" y="37"/>
                  </a:lnTo>
                  <a:lnTo>
                    <a:pt x="1751" y="34"/>
                  </a:lnTo>
                  <a:lnTo>
                    <a:pt x="1754" y="32"/>
                  </a:lnTo>
                  <a:lnTo>
                    <a:pt x="1757" y="29"/>
                  </a:lnTo>
                  <a:lnTo>
                    <a:pt x="1760" y="27"/>
                  </a:lnTo>
                  <a:lnTo>
                    <a:pt x="1764" y="26"/>
                  </a:lnTo>
                  <a:lnTo>
                    <a:pt x="1767" y="25"/>
                  </a:lnTo>
                  <a:lnTo>
                    <a:pt x="1771" y="26"/>
                  </a:lnTo>
                  <a:lnTo>
                    <a:pt x="1771" y="26"/>
                  </a:lnTo>
                  <a:lnTo>
                    <a:pt x="1775" y="23"/>
                  </a:lnTo>
                  <a:lnTo>
                    <a:pt x="1778" y="21"/>
                  </a:lnTo>
                  <a:lnTo>
                    <a:pt x="1781" y="18"/>
                  </a:lnTo>
                  <a:lnTo>
                    <a:pt x="1785" y="15"/>
                  </a:lnTo>
                  <a:lnTo>
                    <a:pt x="1789" y="13"/>
                  </a:lnTo>
                  <a:lnTo>
                    <a:pt x="1792" y="12"/>
                  </a:lnTo>
                  <a:lnTo>
                    <a:pt x="1796" y="12"/>
                  </a:lnTo>
                  <a:lnTo>
                    <a:pt x="1800" y="14"/>
                  </a:lnTo>
                  <a:lnTo>
                    <a:pt x="1800" y="14"/>
                  </a:lnTo>
                  <a:lnTo>
                    <a:pt x="1807" y="14"/>
                  </a:lnTo>
                  <a:lnTo>
                    <a:pt x="1814" y="12"/>
                  </a:lnTo>
                  <a:lnTo>
                    <a:pt x="1821" y="10"/>
                  </a:lnTo>
                  <a:lnTo>
                    <a:pt x="1827" y="7"/>
                  </a:lnTo>
                  <a:lnTo>
                    <a:pt x="1834" y="4"/>
                  </a:lnTo>
                  <a:lnTo>
                    <a:pt x="1841" y="2"/>
                  </a:lnTo>
                  <a:lnTo>
                    <a:pt x="1848" y="1"/>
                  </a:lnTo>
                  <a:lnTo>
                    <a:pt x="1856" y="2"/>
                  </a:lnTo>
                  <a:lnTo>
                    <a:pt x="1856" y="2"/>
                  </a:lnTo>
                  <a:lnTo>
                    <a:pt x="1858" y="1"/>
                  </a:lnTo>
                  <a:lnTo>
                    <a:pt x="1859" y="0"/>
                  </a:lnTo>
                  <a:lnTo>
                    <a:pt x="1861" y="0"/>
                  </a:lnTo>
                  <a:lnTo>
                    <a:pt x="1863" y="1"/>
                  </a:lnTo>
                  <a:lnTo>
                    <a:pt x="1865" y="2"/>
                  </a:lnTo>
                  <a:lnTo>
                    <a:pt x="1866" y="4"/>
                  </a:lnTo>
                  <a:lnTo>
                    <a:pt x="1868" y="5"/>
                  </a:lnTo>
                  <a:lnTo>
                    <a:pt x="1870" y="6"/>
                  </a:lnTo>
                  <a:lnTo>
                    <a:pt x="1870" y="6"/>
                  </a:lnTo>
                  <a:lnTo>
                    <a:pt x="1875" y="5"/>
                  </a:lnTo>
                  <a:lnTo>
                    <a:pt x="1880" y="5"/>
                  </a:lnTo>
                  <a:lnTo>
                    <a:pt x="1885" y="6"/>
                  </a:lnTo>
                  <a:lnTo>
                    <a:pt x="1890" y="7"/>
                  </a:lnTo>
                  <a:lnTo>
                    <a:pt x="1895" y="9"/>
                  </a:lnTo>
                  <a:lnTo>
                    <a:pt x="1899" y="10"/>
                  </a:lnTo>
                  <a:lnTo>
                    <a:pt x="1904" y="10"/>
                  </a:lnTo>
                  <a:lnTo>
                    <a:pt x="1909" y="9"/>
                  </a:lnTo>
                  <a:lnTo>
                    <a:pt x="1909" y="9"/>
                  </a:lnTo>
                  <a:lnTo>
                    <a:pt x="1909" y="9"/>
                  </a:lnTo>
                  <a:lnTo>
                    <a:pt x="1909" y="9"/>
                  </a:lnTo>
                  <a:lnTo>
                    <a:pt x="190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51" name="Freeform 11"/>
            <p:cNvSpPr>
              <a:spLocks/>
            </p:cNvSpPr>
            <p:nvPr/>
          </p:nvSpPr>
          <p:spPr bwMode="auto">
            <a:xfrm>
              <a:off x="1812" y="1273"/>
              <a:ext cx="58" cy="112"/>
            </a:xfrm>
            <a:custGeom>
              <a:avLst/>
              <a:gdLst>
                <a:gd name="T0" fmla="*/ 32 w 58"/>
                <a:gd name="T1" fmla="*/ 42 h 112"/>
                <a:gd name="T2" fmla="*/ 36 w 58"/>
                <a:gd name="T3" fmla="*/ 51 h 112"/>
                <a:gd name="T4" fmla="*/ 40 w 58"/>
                <a:gd name="T5" fmla="*/ 59 h 112"/>
                <a:gd name="T6" fmla="*/ 44 w 58"/>
                <a:gd name="T7" fmla="*/ 67 h 112"/>
                <a:gd name="T8" fmla="*/ 48 w 58"/>
                <a:gd name="T9" fmla="*/ 76 h 112"/>
                <a:gd name="T10" fmla="*/ 51 w 58"/>
                <a:gd name="T11" fmla="*/ 84 h 112"/>
                <a:gd name="T12" fmla="*/ 54 w 58"/>
                <a:gd name="T13" fmla="*/ 93 h 112"/>
                <a:gd name="T14" fmla="*/ 56 w 58"/>
                <a:gd name="T15" fmla="*/ 102 h 112"/>
                <a:gd name="T16" fmla="*/ 58 w 58"/>
                <a:gd name="T17" fmla="*/ 112 h 112"/>
                <a:gd name="T18" fmla="*/ 58 w 58"/>
                <a:gd name="T19" fmla="*/ 112 h 112"/>
                <a:gd name="T20" fmla="*/ 49 w 58"/>
                <a:gd name="T21" fmla="*/ 99 h 112"/>
                <a:gd name="T22" fmla="*/ 41 w 58"/>
                <a:gd name="T23" fmla="*/ 85 h 112"/>
                <a:gd name="T24" fmla="*/ 33 w 58"/>
                <a:gd name="T25" fmla="*/ 71 h 112"/>
                <a:gd name="T26" fmla="*/ 26 w 58"/>
                <a:gd name="T27" fmla="*/ 57 h 112"/>
                <a:gd name="T28" fmla="*/ 19 w 58"/>
                <a:gd name="T29" fmla="*/ 43 h 112"/>
                <a:gd name="T30" fmla="*/ 13 w 58"/>
                <a:gd name="T31" fmla="*/ 29 h 112"/>
                <a:gd name="T32" fmla="*/ 6 w 58"/>
                <a:gd name="T33" fmla="*/ 14 h 112"/>
                <a:gd name="T34" fmla="*/ 0 w 58"/>
                <a:gd name="T35" fmla="*/ 0 h 112"/>
                <a:gd name="T36" fmla="*/ 0 w 58"/>
                <a:gd name="T37" fmla="*/ 0 h 112"/>
                <a:gd name="T38" fmla="*/ 6 w 58"/>
                <a:gd name="T39" fmla="*/ 2 h 112"/>
                <a:gd name="T40" fmla="*/ 11 w 58"/>
                <a:gd name="T41" fmla="*/ 6 h 112"/>
                <a:gd name="T42" fmla="*/ 16 w 58"/>
                <a:gd name="T43" fmla="*/ 11 h 112"/>
                <a:gd name="T44" fmla="*/ 19 w 58"/>
                <a:gd name="T45" fmla="*/ 17 h 112"/>
                <a:gd name="T46" fmla="*/ 23 w 58"/>
                <a:gd name="T47" fmla="*/ 23 h 112"/>
                <a:gd name="T48" fmla="*/ 26 w 58"/>
                <a:gd name="T49" fmla="*/ 30 h 112"/>
                <a:gd name="T50" fmla="*/ 29 w 58"/>
                <a:gd name="T51" fmla="*/ 36 h 112"/>
                <a:gd name="T52" fmla="*/ 32 w 58"/>
                <a:gd name="T53" fmla="*/ 42 h 112"/>
                <a:gd name="T54" fmla="*/ 32 w 58"/>
                <a:gd name="T55" fmla="*/ 42 h 112"/>
                <a:gd name="T56" fmla="*/ 32 w 58"/>
                <a:gd name="T57" fmla="*/ 42 h 112"/>
                <a:gd name="T58" fmla="*/ 32 w 58"/>
                <a:gd name="T59" fmla="*/ 42 h 112"/>
                <a:gd name="T60" fmla="*/ 32 w 58"/>
                <a:gd name="T61"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112">
                  <a:moveTo>
                    <a:pt x="32" y="42"/>
                  </a:moveTo>
                  <a:lnTo>
                    <a:pt x="36" y="51"/>
                  </a:lnTo>
                  <a:lnTo>
                    <a:pt x="40" y="59"/>
                  </a:lnTo>
                  <a:lnTo>
                    <a:pt x="44" y="67"/>
                  </a:lnTo>
                  <a:lnTo>
                    <a:pt x="48" y="76"/>
                  </a:lnTo>
                  <a:lnTo>
                    <a:pt x="51" y="84"/>
                  </a:lnTo>
                  <a:lnTo>
                    <a:pt x="54" y="93"/>
                  </a:lnTo>
                  <a:lnTo>
                    <a:pt x="56" y="102"/>
                  </a:lnTo>
                  <a:lnTo>
                    <a:pt x="58" y="112"/>
                  </a:lnTo>
                  <a:lnTo>
                    <a:pt x="58" y="112"/>
                  </a:lnTo>
                  <a:lnTo>
                    <a:pt x="49" y="99"/>
                  </a:lnTo>
                  <a:lnTo>
                    <a:pt x="41" y="85"/>
                  </a:lnTo>
                  <a:lnTo>
                    <a:pt x="33" y="71"/>
                  </a:lnTo>
                  <a:lnTo>
                    <a:pt x="26" y="57"/>
                  </a:lnTo>
                  <a:lnTo>
                    <a:pt x="19" y="43"/>
                  </a:lnTo>
                  <a:lnTo>
                    <a:pt x="13" y="29"/>
                  </a:lnTo>
                  <a:lnTo>
                    <a:pt x="6" y="14"/>
                  </a:lnTo>
                  <a:lnTo>
                    <a:pt x="0" y="0"/>
                  </a:lnTo>
                  <a:lnTo>
                    <a:pt x="0" y="0"/>
                  </a:lnTo>
                  <a:lnTo>
                    <a:pt x="6" y="2"/>
                  </a:lnTo>
                  <a:lnTo>
                    <a:pt x="11" y="6"/>
                  </a:lnTo>
                  <a:lnTo>
                    <a:pt x="16" y="11"/>
                  </a:lnTo>
                  <a:lnTo>
                    <a:pt x="19" y="17"/>
                  </a:lnTo>
                  <a:lnTo>
                    <a:pt x="23" y="23"/>
                  </a:lnTo>
                  <a:lnTo>
                    <a:pt x="26" y="30"/>
                  </a:lnTo>
                  <a:lnTo>
                    <a:pt x="29" y="36"/>
                  </a:lnTo>
                  <a:lnTo>
                    <a:pt x="32" y="42"/>
                  </a:lnTo>
                  <a:lnTo>
                    <a:pt x="32" y="42"/>
                  </a:lnTo>
                  <a:lnTo>
                    <a:pt x="32" y="42"/>
                  </a:lnTo>
                  <a:lnTo>
                    <a:pt x="32" y="42"/>
                  </a:lnTo>
                  <a:lnTo>
                    <a:pt x="32" y="42"/>
                  </a:lnTo>
                  <a:close/>
                </a:path>
              </a:pathLst>
            </a:custGeom>
            <a:solidFill>
              <a:srgbClr val="7FFFFF"/>
            </a:solidFill>
            <a:ln w="3175" cmpd="sng">
              <a:solidFill>
                <a:srgbClr val="000000"/>
              </a:solidFill>
              <a:round/>
              <a:headEnd/>
              <a:tailEnd/>
            </a:ln>
          </p:spPr>
          <p:txBody>
            <a:bodyPr/>
            <a:lstStyle/>
            <a:p>
              <a:endParaRPr lang="en-US"/>
            </a:p>
          </p:txBody>
        </p:sp>
        <p:sp>
          <p:nvSpPr>
            <p:cNvPr id="1085452" name="Freeform 12"/>
            <p:cNvSpPr>
              <a:spLocks/>
            </p:cNvSpPr>
            <p:nvPr/>
          </p:nvSpPr>
          <p:spPr bwMode="auto">
            <a:xfrm>
              <a:off x="1988" y="1275"/>
              <a:ext cx="46" cy="72"/>
            </a:xfrm>
            <a:custGeom>
              <a:avLst/>
              <a:gdLst>
                <a:gd name="T0" fmla="*/ 45 w 46"/>
                <a:gd name="T1" fmla="*/ 16 h 72"/>
                <a:gd name="T2" fmla="*/ 39 w 46"/>
                <a:gd name="T3" fmla="*/ 23 h 72"/>
                <a:gd name="T4" fmla="*/ 34 w 46"/>
                <a:gd name="T5" fmla="*/ 30 h 72"/>
                <a:gd name="T6" fmla="*/ 29 w 46"/>
                <a:gd name="T7" fmla="*/ 37 h 72"/>
                <a:gd name="T8" fmla="*/ 23 w 46"/>
                <a:gd name="T9" fmla="*/ 44 h 72"/>
                <a:gd name="T10" fmla="*/ 17 w 46"/>
                <a:gd name="T11" fmla="*/ 51 h 72"/>
                <a:gd name="T12" fmla="*/ 12 w 46"/>
                <a:gd name="T13" fmla="*/ 58 h 72"/>
                <a:gd name="T14" fmla="*/ 6 w 46"/>
                <a:gd name="T15" fmla="*/ 65 h 72"/>
                <a:gd name="T16" fmla="*/ 0 w 46"/>
                <a:gd name="T17" fmla="*/ 72 h 72"/>
                <a:gd name="T18" fmla="*/ 0 w 46"/>
                <a:gd name="T19" fmla="*/ 72 h 72"/>
                <a:gd name="T20" fmla="*/ 3 w 46"/>
                <a:gd name="T21" fmla="*/ 63 h 72"/>
                <a:gd name="T22" fmla="*/ 7 w 46"/>
                <a:gd name="T23" fmla="*/ 53 h 72"/>
                <a:gd name="T24" fmla="*/ 12 w 46"/>
                <a:gd name="T25" fmla="*/ 44 h 72"/>
                <a:gd name="T26" fmla="*/ 17 w 46"/>
                <a:gd name="T27" fmla="*/ 35 h 72"/>
                <a:gd name="T28" fmla="*/ 23 w 46"/>
                <a:gd name="T29" fmla="*/ 25 h 72"/>
                <a:gd name="T30" fmla="*/ 30 w 46"/>
                <a:gd name="T31" fmla="*/ 17 h 72"/>
                <a:gd name="T32" fmla="*/ 37 w 46"/>
                <a:gd name="T33" fmla="*/ 8 h 72"/>
                <a:gd name="T34" fmla="*/ 45 w 46"/>
                <a:gd name="T35" fmla="*/ 0 h 72"/>
                <a:gd name="T36" fmla="*/ 45 w 46"/>
                <a:gd name="T37" fmla="*/ 0 h 72"/>
                <a:gd name="T38" fmla="*/ 45 w 46"/>
                <a:gd name="T39" fmla="*/ 2 h 72"/>
                <a:gd name="T40" fmla="*/ 46 w 46"/>
                <a:gd name="T41" fmla="*/ 4 h 72"/>
                <a:gd name="T42" fmla="*/ 46 w 46"/>
                <a:gd name="T43" fmla="*/ 6 h 72"/>
                <a:gd name="T44" fmla="*/ 46 w 46"/>
                <a:gd name="T45" fmla="*/ 8 h 72"/>
                <a:gd name="T46" fmla="*/ 46 w 46"/>
                <a:gd name="T47" fmla="*/ 10 h 72"/>
                <a:gd name="T48" fmla="*/ 46 w 46"/>
                <a:gd name="T49" fmla="*/ 12 h 72"/>
                <a:gd name="T50" fmla="*/ 45 w 46"/>
                <a:gd name="T51" fmla="*/ 14 h 72"/>
                <a:gd name="T52" fmla="*/ 45 w 46"/>
                <a:gd name="T53" fmla="*/ 16 h 72"/>
                <a:gd name="T54" fmla="*/ 45 w 46"/>
                <a:gd name="T55" fmla="*/ 16 h 72"/>
                <a:gd name="T56" fmla="*/ 45 w 46"/>
                <a:gd name="T57" fmla="*/ 16 h 72"/>
                <a:gd name="T58" fmla="*/ 45 w 46"/>
                <a:gd name="T59" fmla="*/ 16 h 72"/>
                <a:gd name="T60" fmla="*/ 45 w 46"/>
                <a:gd name="T61"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72">
                  <a:moveTo>
                    <a:pt x="45" y="16"/>
                  </a:moveTo>
                  <a:lnTo>
                    <a:pt x="39" y="23"/>
                  </a:lnTo>
                  <a:lnTo>
                    <a:pt x="34" y="30"/>
                  </a:lnTo>
                  <a:lnTo>
                    <a:pt x="29" y="37"/>
                  </a:lnTo>
                  <a:lnTo>
                    <a:pt x="23" y="44"/>
                  </a:lnTo>
                  <a:lnTo>
                    <a:pt x="17" y="51"/>
                  </a:lnTo>
                  <a:lnTo>
                    <a:pt x="12" y="58"/>
                  </a:lnTo>
                  <a:lnTo>
                    <a:pt x="6" y="65"/>
                  </a:lnTo>
                  <a:lnTo>
                    <a:pt x="0" y="72"/>
                  </a:lnTo>
                  <a:lnTo>
                    <a:pt x="0" y="72"/>
                  </a:lnTo>
                  <a:lnTo>
                    <a:pt x="3" y="63"/>
                  </a:lnTo>
                  <a:lnTo>
                    <a:pt x="7" y="53"/>
                  </a:lnTo>
                  <a:lnTo>
                    <a:pt x="12" y="44"/>
                  </a:lnTo>
                  <a:lnTo>
                    <a:pt x="17" y="35"/>
                  </a:lnTo>
                  <a:lnTo>
                    <a:pt x="23" y="25"/>
                  </a:lnTo>
                  <a:lnTo>
                    <a:pt x="30" y="17"/>
                  </a:lnTo>
                  <a:lnTo>
                    <a:pt x="37" y="8"/>
                  </a:lnTo>
                  <a:lnTo>
                    <a:pt x="45" y="0"/>
                  </a:lnTo>
                  <a:lnTo>
                    <a:pt x="45" y="0"/>
                  </a:lnTo>
                  <a:lnTo>
                    <a:pt x="45" y="2"/>
                  </a:lnTo>
                  <a:lnTo>
                    <a:pt x="46" y="4"/>
                  </a:lnTo>
                  <a:lnTo>
                    <a:pt x="46" y="6"/>
                  </a:lnTo>
                  <a:lnTo>
                    <a:pt x="46" y="8"/>
                  </a:lnTo>
                  <a:lnTo>
                    <a:pt x="46" y="10"/>
                  </a:lnTo>
                  <a:lnTo>
                    <a:pt x="46" y="12"/>
                  </a:lnTo>
                  <a:lnTo>
                    <a:pt x="45" y="14"/>
                  </a:lnTo>
                  <a:lnTo>
                    <a:pt x="45" y="16"/>
                  </a:lnTo>
                  <a:lnTo>
                    <a:pt x="45" y="16"/>
                  </a:lnTo>
                  <a:lnTo>
                    <a:pt x="45" y="16"/>
                  </a:lnTo>
                  <a:lnTo>
                    <a:pt x="45" y="16"/>
                  </a:lnTo>
                  <a:lnTo>
                    <a:pt x="45" y="16"/>
                  </a:lnTo>
                  <a:close/>
                </a:path>
              </a:pathLst>
            </a:custGeom>
            <a:solidFill>
              <a:srgbClr val="7FFFFF"/>
            </a:solidFill>
            <a:ln w="3175" cmpd="sng">
              <a:solidFill>
                <a:srgbClr val="000000"/>
              </a:solidFill>
              <a:round/>
              <a:headEnd/>
              <a:tailEnd/>
            </a:ln>
          </p:spPr>
          <p:txBody>
            <a:bodyPr/>
            <a:lstStyle/>
            <a:p>
              <a:endParaRPr lang="en-US"/>
            </a:p>
          </p:txBody>
        </p:sp>
        <p:sp>
          <p:nvSpPr>
            <p:cNvPr id="1085453" name="Freeform 13"/>
            <p:cNvSpPr>
              <a:spLocks/>
            </p:cNvSpPr>
            <p:nvPr/>
          </p:nvSpPr>
          <p:spPr bwMode="auto">
            <a:xfrm>
              <a:off x="2467" y="1276"/>
              <a:ext cx="12" cy="5"/>
            </a:xfrm>
            <a:custGeom>
              <a:avLst/>
              <a:gdLst>
                <a:gd name="T0" fmla="*/ 0 w 12"/>
                <a:gd name="T1" fmla="*/ 5 h 5"/>
                <a:gd name="T2" fmla="*/ 6 w 12"/>
                <a:gd name="T3" fmla="*/ 0 h 5"/>
                <a:gd name="T4" fmla="*/ 12 w 12"/>
                <a:gd name="T5" fmla="*/ 0 h 5"/>
                <a:gd name="T6" fmla="*/ 0 w 12"/>
                <a:gd name="T7" fmla="*/ 5 h 5"/>
                <a:gd name="T8" fmla="*/ 0 w 12"/>
                <a:gd name="T9" fmla="*/ 5 h 5"/>
                <a:gd name="T10" fmla="*/ 0 w 12"/>
                <a:gd name="T11" fmla="*/ 5 h 5"/>
                <a:gd name="T12" fmla="*/ 0 w 1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0" y="5"/>
                  </a:moveTo>
                  <a:lnTo>
                    <a:pt x="6" y="0"/>
                  </a:lnTo>
                  <a:lnTo>
                    <a:pt x="12" y="0"/>
                  </a:lnTo>
                  <a:lnTo>
                    <a:pt x="0" y="5"/>
                  </a:lnTo>
                  <a:lnTo>
                    <a:pt x="0" y="5"/>
                  </a:lnTo>
                  <a:lnTo>
                    <a:pt x="0"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54" name="Freeform 14"/>
            <p:cNvSpPr>
              <a:spLocks/>
            </p:cNvSpPr>
            <p:nvPr/>
          </p:nvSpPr>
          <p:spPr bwMode="auto">
            <a:xfrm>
              <a:off x="2506" y="1281"/>
              <a:ext cx="6" cy="2"/>
            </a:xfrm>
            <a:custGeom>
              <a:avLst/>
              <a:gdLst>
                <a:gd name="T0" fmla="*/ 6 w 6"/>
                <a:gd name="T1" fmla="*/ 0 h 2"/>
                <a:gd name="T2" fmla="*/ 6 w 6"/>
                <a:gd name="T3" fmla="*/ 0 h 2"/>
                <a:gd name="T4" fmla="*/ 5 w 6"/>
                <a:gd name="T5" fmla="*/ 1 h 2"/>
                <a:gd name="T6" fmla="*/ 5 w 6"/>
                <a:gd name="T7" fmla="*/ 1 h 2"/>
                <a:gd name="T8" fmla="*/ 4 w 6"/>
                <a:gd name="T9" fmla="*/ 2 h 2"/>
                <a:gd name="T10" fmla="*/ 3 w 6"/>
                <a:gd name="T11" fmla="*/ 2 h 2"/>
                <a:gd name="T12" fmla="*/ 2 w 6"/>
                <a:gd name="T13" fmla="*/ 2 h 2"/>
                <a:gd name="T14" fmla="*/ 1 w 6"/>
                <a:gd name="T15" fmla="*/ 2 h 2"/>
                <a:gd name="T16" fmla="*/ 0 w 6"/>
                <a:gd name="T17" fmla="*/ 2 h 2"/>
                <a:gd name="T18" fmla="*/ 0 w 6"/>
                <a:gd name="T19" fmla="*/ 2 h 2"/>
                <a:gd name="T20" fmla="*/ 1 w 6"/>
                <a:gd name="T21" fmla="*/ 2 h 2"/>
                <a:gd name="T22" fmla="*/ 2 w 6"/>
                <a:gd name="T23" fmla="*/ 1 h 2"/>
                <a:gd name="T24" fmla="*/ 2 w 6"/>
                <a:gd name="T25" fmla="*/ 1 h 2"/>
                <a:gd name="T26" fmla="*/ 3 w 6"/>
                <a:gd name="T27" fmla="*/ 1 h 2"/>
                <a:gd name="T28" fmla="*/ 4 w 6"/>
                <a:gd name="T29" fmla="*/ 0 h 2"/>
                <a:gd name="T30" fmla="*/ 4 w 6"/>
                <a:gd name="T31" fmla="*/ 0 h 2"/>
                <a:gd name="T32" fmla="*/ 5 w 6"/>
                <a:gd name="T33" fmla="*/ 0 h 2"/>
                <a:gd name="T34" fmla="*/ 6 w 6"/>
                <a:gd name="T35" fmla="*/ 0 h 2"/>
                <a:gd name="T36" fmla="*/ 6 w 6"/>
                <a:gd name="T37" fmla="*/ 0 h 2"/>
                <a:gd name="T38" fmla="*/ 6 w 6"/>
                <a:gd name="T39" fmla="*/ 0 h 2"/>
                <a:gd name="T40" fmla="*/ 6 w 6"/>
                <a:gd name="T41" fmla="*/ 0 h 2"/>
                <a:gd name="T42" fmla="*/ 6 w 6"/>
                <a:gd name="T4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2">
                  <a:moveTo>
                    <a:pt x="6" y="0"/>
                  </a:moveTo>
                  <a:lnTo>
                    <a:pt x="6" y="0"/>
                  </a:lnTo>
                  <a:lnTo>
                    <a:pt x="5" y="1"/>
                  </a:lnTo>
                  <a:lnTo>
                    <a:pt x="5" y="1"/>
                  </a:lnTo>
                  <a:lnTo>
                    <a:pt x="4" y="2"/>
                  </a:lnTo>
                  <a:lnTo>
                    <a:pt x="3" y="2"/>
                  </a:lnTo>
                  <a:lnTo>
                    <a:pt x="2" y="2"/>
                  </a:lnTo>
                  <a:lnTo>
                    <a:pt x="1" y="2"/>
                  </a:lnTo>
                  <a:lnTo>
                    <a:pt x="0" y="2"/>
                  </a:lnTo>
                  <a:lnTo>
                    <a:pt x="0" y="2"/>
                  </a:lnTo>
                  <a:lnTo>
                    <a:pt x="1" y="2"/>
                  </a:lnTo>
                  <a:lnTo>
                    <a:pt x="2" y="1"/>
                  </a:lnTo>
                  <a:lnTo>
                    <a:pt x="2" y="1"/>
                  </a:lnTo>
                  <a:lnTo>
                    <a:pt x="3" y="1"/>
                  </a:lnTo>
                  <a:lnTo>
                    <a:pt x="4" y="0"/>
                  </a:lnTo>
                  <a:lnTo>
                    <a:pt x="4" y="0"/>
                  </a:lnTo>
                  <a:lnTo>
                    <a:pt x="5" y="0"/>
                  </a:lnTo>
                  <a:lnTo>
                    <a:pt x="6" y="0"/>
                  </a:lnTo>
                  <a:lnTo>
                    <a:pt x="6" y="0"/>
                  </a:lnTo>
                  <a:lnTo>
                    <a:pt x="6" y="0"/>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55" name="Freeform 15"/>
            <p:cNvSpPr>
              <a:spLocks/>
            </p:cNvSpPr>
            <p:nvPr/>
          </p:nvSpPr>
          <p:spPr bwMode="auto">
            <a:xfrm>
              <a:off x="2562" y="1285"/>
              <a:ext cx="5" cy="2"/>
            </a:xfrm>
            <a:custGeom>
              <a:avLst/>
              <a:gdLst>
                <a:gd name="T0" fmla="*/ 5 w 5"/>
                <a:gd name="T1" fmla="*/ 1 h 2"/>
                <a:gd name="T2" fmla="*/ 4 w 5"/>
                <a:gd name="T3" fmla="*/ 1 h 2"/>
                <a:gd name="T4" fmla="*/ 4 w 5"/>
                <a:gd name="T5" fmla="*/ 2 h 2"/>
                <a:gd name="T6" fmla="*/ 3 w 5"/>
                <a:gd name="T7" fmla="*/ 2 h 2"/>
                <a:gd name="T8" fmla="*/ 3 w 5"/>
                <a:gd name="T9" fmla="*/ 2 h 2"/>
                <a:gd name="T10" fmla="*/ 2 w 5"/>
                <a:gd name="T11" fmla="*/ 2 h 2"/>
                <a:gd name="T12" fmla="*/ 1 w 5"/>
                <a:gd name="T13" fmla="*/ 2 h 2"/>
                <a:gd name="T14" fmla="*/ 1 w 5"/>
                <a:gd name="T15" fmla="*/ 2 h 2"/>
                <a:gd name="T16" fmla="*/ 0 w 5"/>
                <a:gd name="T17" fmla="*/ 2 h 2"/>
                <a:gd name="T18" fmla="*/ 0 w 5"/>
                <a:gd name="T19" fmla="*/ 2 h 2"/>
                <a:gd name="T20" fmla="*/ 2 w 5"/>
                <a:gd name="T21" fmla="*/ 0 h 2"/>
                <a:gd name="T22" fmla="*/ 2 w 5"/>
                <a:gd name="T23" fmla="*/ 0 h 2"/>
                <a:gd name="T24" fmla="*/ 2 w 5"/>
                <a:gd name="T25" fmla="*/ 0 h 2"/>
                <a:gd name="T26" fmla="*/ 2 w 5"/>
                <a:gd name="T27" fmla="*/ 1 h 2"/>
                <a:gd name="T28" fmla="*/ 2 w 5"/>
                <a:gd name="T29" fmla="*/ 1 h 2"/>
                <a:gd name="T30" fmla="*/ 3 w 5"/>
                <a:gd name="T31" fmla="*/ 1 h 2"/>
                <a:gd name="T32" fmla="*/ 3 w 5"/>
                <a:gd name="T33" fmla="*/ 1 h 2"/>
                <a:gd name="T34" fmla="*/ 4 w 5"/>
                <a:gd name="T35" fmla="*/ 1 h 2"/>
                <a:gd name="T36" fmla="*/ 4 w 5"/>
                <a:gd name="T37" fmla="*/ 1 h 2"/>
                <a:gd name="T38" fmla="*/ 5 w 5"/>
                <a:gd name="T39" fmla="*/ 1 h 2"/>
                <a:gd name="T40" fmla="*/ 5 w 5"/>
                <a:gd name="T41" fmla="*/ 1 h 2"/>
                <a:gd name="T42" fmla="*/ 5 w 5"/>
                <a:gd name="T43" fmla="*/ 1 h 2"/>
                <a:gd name="T44" fmla="*/ 5 w 5"/>
                <a:gd name="T45" fmla="*/ 1 h 2"/>
                <a:gd name="T46" fmla="*/ 5 w 5"/>
                <a:gd name="T4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2">
                  <a:moveTo>
                    <a:pt x="5" y="1"/>
                  </a:moveTo>
                  <a:lnTo>
                    <a:pt x="4" y="1"/>
                  </a:lnTo>
                  <a:lnTo>
                    <a:pt x="4" y="2"/>
                  </a:lnTo>
                  <a:lnTo>
                    <a:pt x="3" y="2"/>
                  </a:lnTo>
                  <a:lnTo>
                    <a:pt x="3" y="2"/>
                  </a:lnTo>
                  <a:lnTo>
                    <a:pt x="2" y="2"/>
                  </a:lnTo>
                  <a:lnTo>
                    <a:pt x="1" y="2"/>
                  </a:lnTo>
                  <a:lnTo>
                    <a:pt x="1" y="2"/>
                  </a:lnTo>
                  <a:lnTo>
                    <a:pt x="0" y="2"/>
                  </a:lnTo>
                  <a:lnTo>
                    <a:pt x="0" y="2"/>
                  </a:lnTo>
                  <a:lnTo>
                    <a:pt x="2" y="0"/>
                  </a:lnTo>
                  <a:lnTo>
                    <a:pt x="2" y="0"/>
                  </a:lnTo>
                  <a:lnTo>
                    <a:pt x="2" y="0"/>
                  </a:lnTo>
                  <a:lnTo>
                    <a:pt x="2" y="1"/>
                  </a:lnTo>
                  <a:lnTo>
                    <a:pt x="2" y="1"/>
                  </a:lnTo>
                  <a:lnTo>
                    <a:pt x="3" y="1"/>
                  </a:lnTo>
                  <a:lnTo>
                    <a:pt x="3" y="1"/>
                  </a:lnTo>
                  <a:lnTo>
                    <a:pt x="4" y="1"/>
                  </a:lnTo>
                  <a:lnTo>
                    <a:pt x="4" y="1"/>
                  </a:lnTo>
                  <a:lnTo>
                    <a:pt x="5" y="1"/>
                  </a:lnTo>
                  <a:lnTo>
                    <a:pt x="5" y="1"/>
                  </a:lnTo>
                  <a:lnTo>
                    <a:pt x="5" y="1"/>
                  </a:lnTo>
                  <a:lnTo>
                    <a:pt x="5" y="1"/>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56" name="Freeform 16"/>
            <p:cNvSpPr>
              <a:spLocks/>
            </p:cNvSpPr>
            <p:nvPr/>
          </p:nvSpPr>
          <p:spPr bwMode="auto">
            <a:xfrm>
              <a:off x="2507" y="1288"/>
              <a:ext cx="14" cy="5"/>
            </a:xfrm>
            <a:custGeom>
              <a:avLst/>
              <a:gdLst>
                <a:gd name="T0" fmla="*/ 14 w 14"/>
                <a:gd name="T1" fmla="*/ 0 h 5"/>
                <a:gd name="T2" fmla="*/ 13 w 14"/>
                <a:gd name="T3" fmla="*/ 2 h 5"/>
                <a:gd name="T4" fmla="*/ 11 w 14"/>
                <a:gd name="T5" fmla="*/ 3 h 5"/>
                <a:gd name="T6" fmla="*/ 9 w 14"/>
                <a:gd name="T7" fmla="*/ 4 h 5"/>
                <a:gd name="T8" fmla="*/ 8 w 14"/>
                <a:gd name="T9" fmla="*/ 4 h 5"/>
                <a:gd name="T10" fmla="*/ 6 w 14"/>
                <a:gd name="T11" fmla="*/ 5 h 5"/>
                <a:gd name="T12" fmla="*/ 4 w 14"/>
                <a:gd name="T13" fmla="*/ 5 h 5"/>
                <a:gd name="T14" fmla="*/ 2 w 14"/>
                <a:gd name="T15" fmla="*/ 5 h 5"/>
                <a:gd name="T16" fmla="*/ 0 w 14"/>
                <a:gd name="T17" fmla="*/ 5 h 5"/>
                <a:gd name="T18" fmla="*/ 0 w 14"/>
                <a:gd name="T19" fmla="*/ 5 h 5"/>
                <a:gd name="T20" fmla="*/ 1 w 14"/>
                <a:gd name="T21" fmla="*/ 3 h 5"/>
                <a:gd name="T22" fmla="*/ 2 w 14"/>
                <a:gd name="T23" fmla="*/ 2 h 5"/>
                <a:gd name="T24" fmla="*/ 4 w 14"/>
                <a:gd name="T25" fmla="*/ 1 h 5"/>
                <a:gd name="T26" fmla="*/ 6 w 14"/>
                <a:gd name="T27" fmla="*/ 0 h 5"/>
                <a:gd name="T28" fmla="*/ 8 w 14"/>
                <a:gd name="T29" fmla="*/ 0 h 5"/>
                <a:gd name="T30" fmla="*/ 10 w 14"/>
                <a:gd name="T31" fmla="*/ 0 h 5"/>
                <a:gd name="T32" fmla="*/ 12 w 14"/>
                <a:gd name="T33" fmla="*/ 0 h 5"/>
                <a:gd name="T34" fmla="*/ 14 w 14"/>
                <a:gd name="T35" fmla="*/ 0 h 5"/>
                <a:gd name="T36" fmla="*/ 14 w 14"/>
                <a:gd name="T37" fmla="*/ 0 h 5"/>
                <a:gd name="T38" fmla="*/ 14 w 14"/>
                <a:gd name="T39" fmla="*/ 0 h 5"/>
                <a:gd name="T40" fmla="*/ 14 w 14"/>
                <a:gd name="T41" fmla="*/ 0 h 5"/>
                <a:gd name="T42" fmla="*/ 14 w 14"/>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5">
                  <a:moveTo>
                    <a:pt x="14" y="0"/>
                  </a:moveTo>
                  <a:lnTo>
                    <a:pt x="13" y="2"/>
                  </a:lnTo>
                  <a:lnTo>
                    <a:pt x="11" y="3"/>
                  </a:lnTo>
                  <a:lnTo>
                    <a:pt x="9" y="4"/>
                  </a:lnTo>
                  <a:lnTo>
                    <a:pt x="8" y="4"/>
                  </a:lnTo>
                  <a:lnTo>
                    <a:pt x="6" y="5"/>
                  </a:lnTo>
                  <a:lnTo>
                    <a:pt x="4" y="5"/>
                  </a:lnTo>
                  <a:lnTo>
                    <a:pt x="2" y="5"/>
                  </a:lnTo>
                  <a:lnTo>
                    <a:pt x="0" y="5"/>
                  </a:lnTo>
                  <a:lnTo>
                    <a:pt x="0" y="5"/>
                  </a:lnTo>
                  <a:lnTo>
                    <a:pt x="1" y="3"/>
                  </a:lnTo>
                  <a:lnTo>
                    <a:pt x="2" y="2"/>
                  </a:lnTo>
                  <a:lnTo>
                    <a:pt x="4" y="1"/>
                  </a:lnTo>
                  <a:lnTo>
                    <a:pt x="6" y="0"/>
                  </a:lnTo>
                  <a:lnTo>
                    <a:pt x="8" y="0"/>
                  </a:lnTo>
                  <a:lnTo>
                    <a:pt x="10" y="0"/>
                  </a:lnTo>
                  <a:lnTo>
                    <a:pt x="12" y="0"/>
                  </a:lnTo>
                  <a:lnTo>
                    <a:pt x="14" y="0"/>
                  </a:lnTo>
                  <a:lnTo>
                    <a:pt x="14" y="0"/>
                  </a:lnTo>
                  <a:lnTo>
                    <a:pt x="14"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57" name="Freeform 17"/>
            <p:cNvSpPr>
              <a:spLocks/>
            </p:cNvSpPr>
            <p:nvPr/>
          </p:nvSpPr>
          <p:spPr bwMode="auto">
            <a:xfrm>
              <a:off x="2564" y="1292"/>
              <a:ext cx="14" cy="7"/>
            </a:xfrm>
            <a:custGeom>
              <a:avLst/>
              <a:gdLst>
                <a:gd name="T0" fmla="*/ 14 w 14"/>
                <a:gd name="T1" fmla="*/ 0 h 7"/>
                <a:gd name="T2" fmla="*/ 13 w 14"/>
                <a:gd name="T3" fmla="*/ 1 h 7"/>
                <a:gd name="T4" fmla="*/ 11 w 14"/>
                <a:gd name="T5" fmla="*/ 2 h 7"/>
                <a:gd name="T6" fmla="*/ 10 w 14"/>
                <a:gd name="T7" fmla="*/ 3 h 7"/>
                <a:gd name="T8" fmla="*/ 8 w 14"/>
                <a:gd name="T9" fmla="*/ 4 h 7"/>
                <a:gd name="T10" fmla="*/ 6 w 14"/>
                <a:gd name="T11" fmla="*/ 5 h 7"/>
                <a:gd name="T12" fmla="*/ 4 w 14"/>
                <a:gd name="T13" fmla="*/ 6 h 7"/>
                <a:gd name="T14" fmla="*/ 2 w 14"/>
                <a:gd name="T15" fmla="*/ 6 h 7"/>
                <a:gd name="T16" fmla="*/ 0 w 14"/>
                <a:gd name="T17" fmla="*/ 6 h 7"/>
                <a:gd name="T18" fmla="*/ 0 w 14"/>
                <a:gd name="T19" fmla="*/ 6 h 7"/>
                <a:gd name="T20" fmla="*/ 1 w 14"/>
                <a:gd name="T21" fmla="*/ 7 h 7"/>
                <a:gd name="T22" fmla="*/ 2 w 14"/>
                <a:gd name="T23" fmla="*/ 6 h 7"/>
                <a:gd name="T24" fmla="*/ 4 w 14"/>
                <a:gd name="T25" fmla="*/ 5 h 7"/>
                <a:gd name="T26" fmla="*/ 6 w 14"/>
                <a:gd name="T27" fmla="*/ 4 h 7"/>
                <a:gd name="T28" fmla="*/ 8 w 14"/>
                <a:gd name="T29" fmla="*/ 3 h 7"/>
                <a:gd name="T30" fmla="*/ 10 w 14"/>
                <a:gd name="T31" fmla="*/ 1 h 7"/>
                <a:gd name="T32" fmla="*/ 12 w 14"/>
                <a:gd name="T33" fmla="*/ 0 h 7"/>
                <a:gd name="T34" fmla="*/ 14 w 14"/>
                <a:gd name="T35" fmla="*/ 0 h 7"/>
                <a:gd name="T36" fmla="*/ 14 w 14"/>
                <a:gd name="T37" fmla="*/ 0 h 7"/>
                <a:gd name="T38" fmla="*/ 14 w 14"/>
                <a:gd name="T39" fmla="*/ 0 h 7"/>
                <a:gd name="T40" fmla="*/ 14 w 14"/>
                <a:gd name="T41" fmla="*/ 0 h 7"/>
                <a:gd name="T42" fmla="*/ 14 w 14"/>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7">
                  <a:moveTo>
                    <a:pt x="14" y="0"/>
                  </a:moveTo>
                  <a:lnTo>
                    <a:pt x="13" y="1"/>
                  </a:lnTo>
                  <a:lnTo>
                    <a:pt x="11" y="2"/>
                  </a:lnTo>
                  <a:lnTo>
                    <a:pt x="10" y="3"/>
                  </a:lnTo>
                  <a:lnTo>
                    <a:pt x="8" y="4"/>
                  </a:lnTo>
                  <a:lnTo>
                    <a:pt x="6" y="5"/>
                  </a:lnTo>
                  <a:lnTo>
                    <a:pt x="4" y="6"/>
                  </a:lnTo>
                  <a:lnTo>
                    <a:pt x="2" y="6"/>
                  </a:lnTo>
                  <a:lnTo>
                    <a:pt x="0" y="6"/>
                  </a:lnTo>
                  <a:lnTo>
                    <a:pt x="0" y="6"/>
                  </a:lnTo>
                  <a:lnTo>
                    <a:pt x="1" y="7"/>
                  </a:lnTo>
                  <a:lnTo>
                    <a:pt x="2" y="6"/>
                  </a:lnTo>
                  <a:lnTo>
                    <a:pt x="4" y="5"/>
                  </a:lnTo>
                  <a:lnTo>
                    <a:pt x="6" y="4"/>
                  </a:lnTo>
                  <a:lnTo>
                    <a:pt x="8" y="3"/>
                  </a:lnTo>
                  <a:lnTo>
                    <a:pt x="10" y="1"/>
                  </a:lnTo>
                  <a:lnTo>
                    <a:pt x="12" y="0"/>
                  </a:lnTo>
                  <a:lnTo>
                    <a:pt x="14" y="0"/>
                  </a:lnTo>
                  <a:lnTo>
                    <a:pt x="14" y="0"/>
                  </a:lnTo>
                  <a:lnTo>
                    <a:pt x="14"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58" name="Freeform 18"/>
            <p:cNvSpPr>
              <a:spLocks/>
            </p:cNvSpPr>
            <p:nvPr/>
          </p:nvSpPr>
          <p:spPr bwMode="auto">
            <a:xfrm>
              <a:off x="2483" y="1296"/>
              <a:ext cx="5" cy="8"/>
            </a:xfrm>
            <a:custGeom>
              <a:avLst/>
              <a:gdLst>
                <a:gd name="T0" fmla="*/ 0 w 5"/>
                <a:gd name="T1" fmla="*/ 8 h 8"/>
                <a:gd name="T2" fmla="*/ 5 w 5"/>
                <a:gd name="T3" fmla="*/ 0 h 8"/>
                <a:gd name="T4" fmla="*/ 5 w 5"/>
                <a:gd name="T5" fmla="*/ 0 h 8"/>
                <a:gd name="T6" fmla="*/ 5 w 5"/>
                <a:gd name="T7" fmla="*/ 2 h 8"/>
                <a:gd name="T8" fmla="*/ 5 w 5"/>
                <a:gd name="T9" fmla="*/ 3 h 8"/>
                <a:gd name="T10" fmla="*/ 5 w 5"/>
                <a:gd name="T11" fmla="*/ 3 h 8"/>
                <a:gd name="T12" fmla="*/ 4 w 5"/>
                <a:gd name="T13" fmla="*/ 4 h 8"/>
                <a:gd name="T14" fmla="*/ 3 w 5"/>
                <a:gd name="T15" fmla="*/ 5 h 8"/>
                <a:gd name="T16" fmla="*/ 2 w 5"/>
                <a:gd name="T17" fmla="*/ 6 h 8"/>
                <a:gd name="T18" fmla="*/ 1 w 5"/>
                <a:gd name="T19" fmla="*/ 7 h 8"/>
                <a:gd name="T20" fmla="*/ 0 w 5"/>
                <a:gd name="T21" fmla="*/ 8 h 8"/>
                <a:gd name="T22" fmla="*/ 0 w 5"/>
                <a:gd name="T23" fmla="*/ 8 h 8"/>
                <a:gd name="T24" fmla="*/ 0 w 5"/>
                <a:gd name="T25" fmla="*/ 8 h 8"/>
                <a:gd name="T26" fmla="*/ 0 w 5"/>
                <a:gd name="T27" fmla="*/ 8 h 8"/>
                <a:gd name="T28" fmla="*/ 0 w 5"/>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0" y="8"/>
                  </a:moveTo>
                  <a:lnTo>
                    <a:pt x="5" y="0"/>
                  </a:lnTo>
                  <a:lnTo>
                    <a:pt x="5" y="0"/>
                  </a:lnTo>
                  <a:lnTo>
                    <a:pt x="5" y="2"/>
                  </a:lnTo>
                  <a:lnTo>
                    <a:pt x="5" y="3"/>
                  </a:lnTo>
                  <a:lnTo>
                    <a:pt x="5" y="3"/>
                  </a:lnTo>
                  <a:lnTo>
                    <a:pt x="4" y="4"/>
                  </a:lnTo>
                  <a:lnTo>
                    <a:pt x="3" y="5"/>
                  </a:lnTo>
                  <a:lnTo>
                    <a:pt x="2" y="6"/>
                  </a:lnTo>
                  <a:lnTo>
                    <a:pt x="1" y="7"/>
                  </a:lnTo>
                  <a:lnTo>
                    <a:pt x="0" y="8"/>
                  </a:lnTo>
                  <a:lnTo>
                    <a:pt x="0" y="8"/>
                  </a:lnTo>
                  <a:lnTo>
                    <a:pt x="0" y="8"/>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59" name="Freeform 19"/>
            <p:cNvSpPr>
              <a:spLocks/>
            </p:cNvSpPr>
            <p:nvPr/>
          </p:nvSpPr>
          <p:spPr bwMode="auto">
            <a:xfrm>
              <a:off x="2597" y="1296"/>
              <a:ext cx="13" cy="5"/>
            </a:xfrm>
            <a:custGeom>
              <a:avLst/>
              <a:gdLst>
                <a:gd name="T0" fmla="*/ 13 w 13"/>
                <a:gd name="T1" fmla="*/ 0 h 5"/>
                <a:gd name="T2" fmla="*/ 11 w 13"/>
                <a:gd name="T3" fmla="*/ 1 h 5"/>
                <a:gd name="T4" fmla="*/ 10 w 13"/>
                <a:gd name="T5" fmla="*/ 2 h 5"/>
                <a:gd name="T6" fmla="*/ 8 w 13"/>
                <a:gd name="T7" fmla="*/ 3 h 5"/>
                <a:gd name="T8" fmla="*/ 7 w 13"/>
                <a:gd name="T9" fmla="*/ 4 h 5"/>
                <a:gd name="T10" fmla="*/ 5 w 13"/>
                <a:gd name="T11" fmla="*/ 5 h 5"/>
                <a:gd name="T12" fmla="*/ 4 w 13"/>
                <a:gd name="T13" fmla="*/ 5 h 5"/>
                <a:gd name="T14" fmla="*/ 2 w 13"/>
                <a:gd name="T15" fmla="*/ 5 h 5"/>
                <a:gd name="T16" fmla="*/ 0 w 13"/>
                <a:gd name="T17" fmla="*/ 4 h 5"/>
                <a:gd name="T18" fmla="*/ 0 w 13"/>
                <a:gd name="T19" fmla="*/ 4 h 5"/>
                <a:gd name="T20" fmla="*/ 0 w 13"/>
                <a:gd name="T21" fmla="*/ 3 h 5"/>
                <a:gd name="T22" fmla="*/ 0 w 13"/>
                <a:gd name="T23" fmla="*/ 2 h 5"/>
                <a:gd name="T24" fmla="*/ 2 w 13"/>
                <a:gd name="T25" fmla="*/ 1 h 5"/>
                <a:gd name="T26" fmla="*/ 4 w 13"/>
                <a:gd name="T27" fmla="*/ 1 h 5"/>
                <a:gd name="T28" fmla="*/ 6 w 13"/>
                <a:gd name="T29" fmla="*/ 0 h 5"/>
                <a:gd name="T30" fmla="*/ 8 w 13"/>
                <a:gd name="T31" fmla="*/ 0 h 5"/>
                <a:gd name="T32" fmla="*/ 11 w 13"/>
                <a:gd name="T33" fmla="*/ 0 h 5"/>
                <a:gd name="T34" fmla="*/ 13 w 13"/>
                <a:gd name="T35" fmla="*/ 0 h 5"/>
                <a:gd name="T36" fmla="*/ 13 w 13"/>
                <a:gd name="T37" fmla="*/ 0 h 5"/>
                <a:gd name="T38" fmla="*/ 13 w 13"/>
                <a:gd name="T39" fmla="*/ 0 h 5"/>
                <a:gd name="T40" fmla="*/ 13 w 13"/>
                <a:gd name="T41" fmla="*/ 0 h 5"/>
                <a:gd name="T42" fmla="*/ 13 w 13"/>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5">
                  <a:moveTo>
                    <a:pt x="13" y="0"/>
                  </a:moveTo>
                  <a:lnTo>
                    <a:pt x="11" y="1"/>
                  </a:lnTo>
                  <a:lnTo>
                    <a:pt x="10" y="2"/>
                  </a:lnTo>
                  <a:lnTo>
                    <a:pt x="8" y="3"/>
                  </a:lnTo>
                  <a:lnTo>
                    <a:pt x="7" y="4"/>
                  </a:lnTo>
                  <a:lnTo>
                    <a:pt x="5" y="5"/>
                  </a:lnTo>
                  <a:lnTo>
                    <a:pt x="4" y="5"/>
                  </a:lnTo>
                  <a:lnTo>
                    <a:pt x="2" y="5"/>
                  </a:lnTo>
                  <a:lnTo>
                    <a:pt x="0" y="4"/>
                  </a:lnTo>
                  <a:lnTo>
                    <a:pt x="0" y="4"/>
                  </a:lnTo>
                  <a:lnTo>
                    <a:pt x="0" y="3"/>
                  </a:lnTo>
                  <a:lnTo>
                    <a:pt x="0" y="2"/>
                  </a:lnTo>
                  <a:lnTo>
                    <a:pt x="2" y="1"/>
                  </a:lnTo>
                  <a:lnTo>
                    <a:pt x="4" y="1"/>
                  </a:lnTo>
                  <a:lnTo>
                    <a:pt x="6" y="0"/>
                  </a:lnTo>
                  <a:lnTo>
                    <a:pt x="8" y="0"/>
                  </a:lnTo>
                  <a:lnTo>
                    <a:pt x="11" y="0"/>
                  </a:lnTo>
                  <a:lnTo>
                    <a:pt x="13" y="0"/>
                  </a:lnTo>
                  <a:lnTo>
                    <a:pt x="13" y="0"/>
                  </a:lnTo>
                  <a:lnTo>
                    <a:pt x="13" y="0"/>
                  </a:lnTo>
                  <a:lnTo>
                    <a:pt x="13"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60" name="Freeform 20"/>
            <p:cNvSpPr>
              <a:spLocks/>
            </p:cNvSpPr>
            <p:nvPr/>
          </p:nvSpPr>
          <p:spPr bwMode="auto">
            <a:xfrm>
              <a:off x="2530" y="1298"/>
              <a:ext cx="6" cy="8"/>
            </a:xfrm>
            <a:custGeom>
              <a:avLst/>
              <a:gdLst>
                <a:gd name="T0" fmla="*/ 0 w 6"/>
                <a:gd name="T1" fmla="*/ 8 h 8"/>
                <a:gd name="T2" fmla="*/ 0 w 6"/>
                <a:gd name="T3" fmla="*/ 0 h 8"/>
                <a:gd name="T4" fmla="*/ 6 w 6"/>
                <a:gd name="T5" fmla="*/ 2 h 8"/>
                <a:gd name="T6" fmla="*/ 0 w 6"/>
                <a:gd name="T7" fmla="*/ 8 h 8"/>
                <a:gd name="T8" fmla="*/ 0 w 6"/>
                <a:gd name="T9" fmla="*/ 8 h 8"/>
                <a:gd name="T10" fmla="*/ 0 w 6"/>
                <a:gd name="T11" fmla="*/ 8 h 8"/>
                <a:gd name="T12" fmla="*/ 0 w 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8"/>
                  </a:moveTo>
                  <a:lnTo>
                    <a:pt x="0" y="0"/>
                  </a:lnTo>
                  <a:lnTo>
                    <a:pt x="6" y="2"/>
                  </a:lnTo>
                  <a:lnTo>
                    <a:pt x="0" y="8"/>
                  </a:lnTo>
                  <a:lnTo>
                    <a:pt x="0" y="8"/>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61" name="Freeform 21"/>
            <p:cNvSpPr>
              <a:spLocks/>
            </p:cNvSpPr>
            <p:nvPr/>
          </p:nvSpPr>
          <p:spPr bwMode="auto">
            <a:xfrm>
              <a:off x="2514" y="1301"/>
              <a:ext cx="5" cy="7"/>
            </a:xfrm>
            <a:custGeom>
              <a:avLst/>
              <a:gdLst>
                <a:gd name="T0" fmla="*/ 5 w 5"/>
                <a:gd name="T1" fmla="*/ 0 h 7"/>
                <a:gd name="T2" fmla="*/ 4 w 5"/>
                <a:gd name="T3" fmla="*/ 1 h 7"/>
                <a:gd name="T4" fmla="*/ 4 w 5"/>
                <a:gd name="T5" fmla="*/ 2 h 7"/>
                <a:gd name="T6" fmla="*/ 4 w 5"/>
                <a:gd name="T7" fmla="*/ 3 h 7"/>
                <a:gd name="T8" fmla="*/ 3 w 5"/>
                <a:gd name="T9" fmla="*/ 4 h 7"/>
                <a:gd name="T10" fmla="*/ 3 w 5"/>
                <a:gd name="T11" fmla="*/ 5 h 7"/>
                <a:gd name="T12" fmla="*/ 2 w 5"/>
                <a:gd name="T13" fmla="*/ 6 h 7"/>
                <a:gd name="T14" fmla="*/ 1 w 5"/>
                <a:gd name="T15" fmla="*/ 7 h 7"/>
                <a:gd name="T16" fmla="*/ 1 w 5"/>
                <a:gd name="T17" fmla="*/ 7 h 7"/>
                <a:gd name="T18" fmla="*/ 1 w 5"/>
                <a:gd name="T19" fmla="*/ 7 h 7"/>
                <a:gd name="T20" fmla="*/ 0 w 5"/>
                <a:gd name="T21" fmla="*/ 7 h 7"/>
                <a:gd name="T22" fmla="*/ 0 w 5"/>
                <a:gd name="T23" fmla="*/ 6 h 7"/>
                <a:gd name="T24" fmla="*/ 0 w 5"/>
                <a:gd name="T25" fmla="*/ 5 h 7"/>
                <a:gd name="T26" fmla="*/ 0 w 5"/>
                <a:gd name="T27" fmla="*/ 4 h 7"/>
                <a:gd name="T28" fmla="*/ 0 w 5"/>
                <a:gd name="T29" fmla="*/ 4 h 7"/>
                <a:gd name="T30" fmla="*/ 0 w 5"/>
                <a:gd name="T31" fmla="*/ 3 h 7"/>
                <a:gd name="T32" fmla="*/ 0 w 5"/>
                <a:gd name="T33" fmla="*/ 2 h 7"/>
                <a:gd name="T34" fmla="*/ 0 w 5"/>
                <a:gd name="T35" fmla="*/ 1 h 7"/>
                <a:gd name="T36" fmla="*/ 0 w 5"/>
                <a:gd name="T37" fmla="*/ 1 h 7"/>
                <a:gd name="T38" fmla="*/ 0 w 5"/>
                <a:gd name="T39" fmla="*/ 2 h 7"/>
                <a:gd name="T40" fmla="*/ 1 w 5"/>
                <a:gd name="T41" fmla="*/ 2 h 7"/>
                <a:gd name="T42" fmla="*/ 2 w 5"/>
                <a:gd name="T43" fmla="*/ 1 h 7"/>
                <a:gd name="T44" fmla="*/ 2 w 5"/>
                <a:gd name="T45" fmla="*/ 1 h 7"/>
                <a:gd name="T46" fmla="*/ 3 w 5"/>
                <a:gd name="T47" fmla="*/ 0 h 7"/>
                <a:gd name="T48" fmla="*/ 3 w 5"/>
                <a:gd name="T49" fmla="*/ 0 h 7"/>
                <a:gd name="T50" fmla="*/ 4 w 5"/>
                <a:gd name="T51" fmla="*/ 0 h 7"/>
                <a:gd name="T52" fmla="*/ 5 w 5"/>
                <a:gd name="T53" fmla="*/ 0 h 7"/>
                <a:gd name="T54" fmla="*/ 5 w 5"/>
                <a:gd name="T55" fmla="*/ 0 h 7"/>
                <a:gd name="T56" fmla="*/ 5 w 5"/>
                <a:gd name="T57" fmla="*/ 0 h 7"/>
                <a:gd name="T58" fmla="*/ 5 w 5"/>
                <a:gd name="T59" fmla="*/ 0 h 7"/>
                <a:gd name="T60" fmla="*/ 5 w 5"/>
                <a:gd name="T6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7">
                  <a:moveTo>
                    <a:pt x="5" y="0"/>
                  </a:moveTo>
                  <a:lnTo>
                    <a:pt x="4" y="1"/>
                  </a:lnTo>
                  <a:lnTo>
                    <a:pt x="4" y="2"/>
                  </a:lnTo>
                  <a:lnTo>
                    <a:pt x="4" y="3"/>
                  </a:lnTo>
                  <a:lnTo>
                    <a:pt x="3" y="4"/>
                  </a:lnTo>
                  <a:lnTo>
                    <a:pt x="3" y="5"/>
                  </a:lnTo>
                  <a:lnTo>
                    <a:pt x="2" y="6"/>
                  </a:lnTo>
                  <a:lnTo>
                    <a:pt x="1" y="7"/>
                  </a:lnTo>
                  <a:lnTo>
                    <a:pt x="1" y="7"/>
                  </a:lnTo>
                  <a:lnTo>
                    <a:pt x="1" y="7"/>
                  </a:lnTo>
                  <a:lnTo>
                    <a:pt x="0" y="7"/>
                  </a:lnTo>
                  <a:lnTo>
                    <a:pt x="0" y="6"/>
                  </a:lnTo>
                  <a:lnTo>
                    <a:pt x="0" y="5"/>
                  </a:lnTo>
                  <a:lnTo>
                    <a:pt x="0" y="4"/>
                  </a:lnTo>
                  <a:lnTo>
                    <a:pt x="0" y="4"/>
                  </a:lnTo>
                  <a:lnTo>
                    <a:pt x="0" y="3"/>
                  </a:lnTo>
                  <a:lnTo>
                    <a:pt x="0" y="2"/>
                  </a:lnTo>
                  <a:lnTo>
                    <a:pt x="0" y="1"/>
                  </a:lnTo>
                  <a:lnTo>
                    <a:pt x="0" y="1"/>
                  </a:lnTo>
                  <a:lnTo>
                    <a:pt x="0" y="2"/>
                  </a:lnTo>
                  <a:lnTo>
                    <a:pt x="1" y="2"/>
                  </a:lnTo>
                  <a:lnTo>
                    <a:pt x="2" y="1"/>
                  </a:lnTo>
                  <a:lnTo>
                    <a:pt x="2" y="1"/>
                  </a:lnTo>
                  <a:lnTo>
                    <a:pt x="3" y="0"/>
                  </a:lnTo>
                  <a:lnTo>
                    <a:pt x="3" y="0"/>
                  </a:lnTo>
                  <a:lnTo>
                    <a:pt x="4" y="0"/>
                  </a:lnTo>
                  <a:lnTo>
                    <a:pt x="5" y="0"/>
                  </a:lnTo>
                  <a:lnTo>
                    <a:pt x="5" y="0"/>
                  </a:lnTo>
                  <a:lnTo>
                    <a:pt x="5" y="0"/>
                  </a:lnTo>
                  <a:lnTo>
                    <a:pt x="5"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63" name="Freeform 23"/>
            <p:cNvSpPr>
              <a:spLocks/>
            </p:cNvSpPr>
            <p:nvPr/>
          </p:nvSpPr>
          <p:spPr bwMode="auto">
            <a:xfrm>
              <a:off x="2536" y="1303"/>
              <a:ext cx="4" cy="4"/>
            </a:xfrm>
            <a:custGeom>
              <a:avLst/>
              <a:gdLst>
                <a:gd name="T0" fmla="*/ 0 w 4"/>
                <a:gd name="T1" fmla="*/ 4 h 4"/>
                <a:gd name="T2" fmla="*/ 4 w 4"/>
                <a:gd name="T3" fmla="*/ 0 h 4"/>
                <a:gd name="T4" fmla="*/ 2 w 4"/>
                <a:gd name="T5" fmla="*/ 4 h 4"/>
                <a:gd name="T6" fmla="*/ 0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4" y="0"/>
                  </a:lnTo>
                  <a:lnTo>
                    <a:pt x="2" y="4"/>
                  </a:lnTo>
                  <a:lnTo>
                    <a:pt x="0" y="4"/>
                  </a:lnTo>
                  <a:lnTo>
                    <a:pt x="0" y="4"/>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64" name="Freeform 24"/>
            <p:cNvSpPr>
              <a:spLocks/>
            </p:cNvSpPr>
            <p:nvPr/>
          </p:nvSpPr>
          <p:spPr bwMode="auto">
            <a:xfrm>
              <a:off x="2596" y="1304"/>
              <a:ext cx="21" cy="10"/>
            </a:xfrm>
            <a:custGeom>
              <a:avLst/>
              <a:gdLst>
                <a:gd name="T0" fmla="*/ 21 w 21"/>
                <a:gd name="T1" fmla="*/ 3 h 10"/>
                <a:gd name="T2" fmla="*/ 19 w 21"/>
                <a:gd name="T3" fmla="*/ 4 h 10"/>
                <a:gd name="T4" fmla="*/ 16 w 21"/>
                <a:gd name="T5" fmla="*/ 5 h 10"/>
                <a:gd name="T6" fmla="*/ 14 w 21"/>
                <a:gd name="T7" fmla="*/ 6 h 10"/>
                <a:gd name="T8" fmla="*/ 11 w 21"/>
                <a:gd name="T9" fmla="*/ 7 h 10"/>
                <a:gd name="T10" fmla="*/ 8 w 21"/>
                <a:gd name="T11" fmla="*/ 8 h 10"/>
                <a:gd name="T12" fmla="*/ 6 w 21"/>
                <a:gd name="T13" fmla="*/ 9 h 10"/>
                <a:gd name="T14" fmla="*/ 3 w 21"/>
                <a:gd name="T15" fmla="*/ 10 h 10"/>
                <a:gd name="T16" fmla="*/ 0 w 21"/>
                <a:gd name="T17" fmla="*/ 10 h 10"/>
                <a:gd name="T18" fmla="*/ 0 w 21"/>
                <a:gd name="T19" fmla="*/ 10 h 10"/>
                <a:gd name="T20" fmla="*/ 3 w 21"/>
                <a:gd name="T21" fmla="*/ 8 h 10"/>
                <a:gd name="T22" fmla="*/ 5 w 21"/>
                <a:gd name="T23" fmla="*/ 7 h 10"/>
                <a:gd name="T24" fmla="*/ 8 w 21"/>
                <a:gd name="T25" fmla="*/ 5 h 10"/>
                <a:gd name="T26" fmla="*/ 11 w 21"/>
                <a:gd name="T27" fmla="*/ 4 h 10"/>
                <a:gd name="T28" fmla="*/ 13 w 21"/>
                <a:gd name="T29" fmla="*/ 3 h 10"/>
                <a:gd name="T30" fmla="*/ 16 w 21"/>
                <a:gd name="T31" fmla="*/ 2 h 10"/>
                <a:gd name="T32" fmla="*/ 19 w 21"/>
                <a:gd name="T33" fmla="*/ 1 h 10"/>
                <a:gd name="T34" fmla="*/ 21 w 21"/>
                <a:gd name="T35" fmla="*/ 0 h 10"/>
                <a:gd name="T36" fmla="*/ 21 w 21"/>
                <a:gd name="T37" fmla="*/ 0 h 10"/>
                <a:gd name="T38" fmla="*/ 21 w 21"/>
                <a:gd name="T39" fmla="*/ 3 h 10"/>
                <a:gd name="T40" fmla="*/ 21 w 21"/>
                <a:gd name="T41" fmla="*/ 3 h 10"/>
                <a:gd name="T42" fmla="*/ 21 w 21"/>
                <a:gd name="T43" fmla="*/ 3 h 10"/>
                <a:gd name="T44" fmla="*/ 21 w 21"/>
                <a:gd name="T4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0">
                  <a:moveTo>
                    <a:pt x="21" y="3"/>
                  </a:moveTo>
                  <a:lnTo>
                    <a:pt x="19" y="4"/>
                  </a:lnTo>
                  <a:lnTo>
                    <a:pt x="16" y="5"/>
                  </a:lnTo>
                  <a:lnTo>
                    <a:pt x="14" y="6"/>
                  </a:lnTo>
                  <a:lnTo>
                    <a:pt x="11" y="7"/>
                  </a:lnTo>
                  <a:lnTo>
                    <a:pt x="8" y="8"/>
                  </a:lnTo>
                  <a:lnTo>
                    <a:pt x="6" y="9"/>
                  </a:lnTo>
                  <a:lnTo>
                    <a:pt x="3" y="10"/>
                  </a:lnTo>
                  <a:lnTo>
                    <a:pt x="0" y="10"/>
                  </a:lnTo>
                  <a:lnTo>
                    <a:pt x="0" y="10"/>
                  </a:lnTo>
                  <a:lnTo>
                    <a:pt x="3" y="8"/>
                  </a:lnTo>
                  <a:lnTo>
                    <a:pt x="5" y="7"/>
                  </a:lnTo>
                  <a:lnTo>
                    <a:pt x="8" y="5"/>
                  </a:lnTo>
                  <a:lnTo>
                    <a:pt x="11" y="4"/>
                  </a:lnTo>
                  <a:lnTo>
                    <a:pt x="13" y="3"/>
                  </a:lnTo>
                  <a:lnTo>
                    <a:pt x="16" y="2"/>
                  </a:lnTo>
                  <a:lnTo>
                    <a:pt x="19" y="1"/>
                  </a:lnTo>
                  <a:lnTo>
                    <a:pt x="21" y="0"/>
                  </a:lnTo>
                  <a:lnTo>
                    <a:pt x="21" y="0"/>
                  </a:lnTo>
                  <a:lnTo>
                    <a:pt x="21" y="3"/>
                  </a:lnTo>
                  <a:lnTo>
                    <a:pt x="21" y="3"/>
                  </a:lnTo>
                  <a:lnTo>
                    <a:pt x="21" y="3"/>
                  </a:lnTo>
                  <a:lnTo>
                    <a:pt x="2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65" name="Freeform 25"/>
            <p:cNvSpPr>
              <a:spLocks/>
            </p:cNvSpPr>
            <p:nvPr/>
          </p:nvSpPr>
          <p:spPr bwMode="auto">
            <a:xfrm>
              <a:off x="2559" y="1306"/>
              <a:ext cx="6" cy="12"/>
            </a:xfrm>
            <a:custGeom>
              <a:avLst/>
              <a:gdLst>
                <a:gd name="T0" fmla="*/ 2 w 6"/>
                <a:gd name="T1" fmla="*/ 12 h 12"/>
                <a:gd name="T2" fmla="*/ 1 w 6"/>
                <a:gd name="T3" fmla="*/ 10 h 12"/>
                <a:gd name="T4" fmla="*/ 0 w 6"/>
                <a:gd name="T5" fmla="*/ 9 h 12"/>
                <a:gd name="T6" fmla="*/ 0 w 6"/>
                <a:gd name="T7" fmla="*/ 7 h 12"/>
                <a:gd name="T8" fmla="*/ 0 w 6"/>
                <a:gd name="T9" fmla="*/ 5 h 12"/>
                <a:gd name="T10" fmla="*/ 1 w 6"/>
                <a:gd name="T11" fmla="*/ 4 h 12"/>
                <a:gd name="T12" fmla="*/ 2 w 6"/>
                <a:gd name="T13" fmla="*/ 2 h 12"/>
                <a:gd name="T14" fmla="*/ 3 w 6"/>
                <a:gd name="T15" fmla="*/ 1 h 12"/>
                <a:gd name="T16" fmla="*/ 5 w 6"/>
                <a:gd name="T17" fmla="*/ 0 h 12"/>
                <a:gd name="T18" fmla="*/ 5 w 6"/>
                <a:gd name="T19" fmla="*/ 0 h 12"/>
                <a:gd name="T20" fmla="*/ 6 w 6"/>
                <a:gd name="T21" fmla="*/ 0 h 12"/>
                <a:gd name="T22" fmla="*/ 2 w 6"/>
                <a:gd name="T23" fmla="*/ 12 h 12"/>
                <a:gd name="T24" fmla="*/ 2 w 6"/>
                <a:gd name="T25" fmla="*/ 12 h 12"/>
                <a:gd name="T26" fmla="*/ 2 w 6"/>
                <a:gd name="T27" fmla="*/ 12 h 12"/>
                <a:gd name="T28" fmla="*/ 2 w 6"/>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2">
                  <a:moveTo>
                    <a:pt x="2" y="12"/>
                  </a:moveTo>
                  <a:lnTo>
                    <a:pt x="1" y="10"/>
                  </a:lnTo>
                  <a:lnTo>
                    <a:pt x="0" y="9"/>
                  </a:lnTo>
                  <a:lnTo>
                    <a:pt x="0" y="7"/>
                  </a:lnTo>
                  <a:lnTo>
                    <a:pt x="0" y="5"/>
                  </a:lnTo>
                  <a:lnTo>
                    <a:pt x="1" y="4"/>
                  </a:lnTo>
                  <a:lnTo>
                    <a:pt x="2" y="2"/>
                  </a:lnTo>
                  <a:lnTo>
                    <a:pt x="3" y="1"/>
                  </a:lnTo>
                  <a:lnTo>
                    <a:pt x="5" y="0"/>
                  </a:lnTo>
                  <a:lnTo>
                    <a:pt x="5" y="0"/>
                  </a:lnTo>
                  <a:lnTo>
                    <a:pt x="6" y="0"/>
                  </a:lnTo>
                  <a:lnTo>
                    <a:pt x="2" y="12"/>
                  </a:lnTo>
                  <a:lnTo>
                    <a:pt x="2" y="12"/>
                  </a:lnTo>
                  <a:lnTo>
                    <a:pt x="2" y="12"/>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66" name="Freeform 26"/>
            <p:cNvSpPr>
              <a:spLocks/>
            </p:cNvSpPr>
            <p:nvPr/>
          </p:nvSpPr>
          <p:spPr bwMode="auto">
            <a:xfrm>
              <a:off x="2501" y="1314"/>
              <a:ext cx="2" cy="5"/>
            </a:xfrm>
            <a:custGeom>
              <a:avLst/>
              <a:gdLst>
                <a:gd name="T0" fmla="*/ 1 w 2"/>
                <a:gd name="T1" fmla="*/ 5 h 5"/>
                <a:gd name="T2" fmla="*/ 0 w 2"/>
                <a:gd name="T3" fmla="*/ 5 h 5"/>
                <a:gd name="T4" fmla="*/ 2 w 2"/>
                <a:gd name="T5" fmla="*/ 0 h 5"/>
                <a:gd name="T6" fmla="*/ 2 w 2"/>
                <a:gd name="T7" fmla="*/ 0 h 5"/>
                <a:gd name="T8" fmla="*/ 2 w 2"/>
                <a:gd name="T9" fmla="*/ 1 h 5"/>
                <a:gd name="T10" fmla="*/ 2 w 2"/>
                <a:gd name="T11" fmla="*/ 1 h 5"/>
                <a:gd name="T12" fmla="*/ 2 w 2"/>
                <a:gd name="T13" fmla="*/ 2 h 5"/>
                <a:gd name="T14" fmla="*/ 2 w 2"/>
                <a:gd name="T15" fmla="*/ 3 h 5"/>
                <a:gd name="T16" fmla="*/ 2 w 2"/>
                <a:gd name="T17" fmla="*/ 3 h 5"/>
                <a:gd name="T18" fmla="*/ 2 w 2"/>
                <a:gd name="T19" fmla="*/ 4 h 5"/>
                <a:gd name="T20" fmla="*/ 1 w 2"/>
                <a:gd name="T21" fmla="*/ 4 h 5"/>
                <a:gd name="T22" fmla="*/ 1 w 2"/>
                <a:gd name="T23" fmla="*/ 5 h 5"/>
                <a:gd name="T24" fmla="*/ 1 w 2"/>
                <a:gd name="T25" fmla="*/ 5 h 5"/>
                <a:gd name="T26" fmla="*/ 1 w 2"/>
                <a:gd name="T27" fmla="*/ 5 h 5"/>
                <a:gd name="T28" fmla="*/ 1 w 2"/>
                <a:gd name="T29" fmla="*/ 5 h 5"/>
                <a:gd name="T30" fmla="*/ 1 w 2"/>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5">
                  <a:moveTo>
                    <a:pt x="1" y="5"/>
                  </a:moveTo>
                  <a:lnTo>
                    <a:pt x="0" y="5"/>
                  </a:lnTo>
                  <a:lnTo>
                    <a:pt x="2" y="0"/>
                  </a:lnTo>
                  <a:lnTo>
                    <a:pt x="2" y="0"/>
                  </a:lnTo>
                  <a:lnTo>
                    <a:pt x="2" y="1"/>
                  </a:lnTo>
                  <a:lnTo>
                    <a:pt x="2" y="1"/>
                  </a:lnTo>
                  <a:lnTo>
                    <a:pt x="2" y="2"/>
                  </a:lnTo>
                  <a:lnTo>
                    <a:pt x="2" y="3"/>
                  </a:lnTo>
                  <a:lnTo>
                    <a:pt x="2" y="3"/>
                  </a:lnTo>
                  <a:lnTo>
                    <a:pt x="2" y="4"/>
                  </a:lnTo>
                  <a:lnTo>
                    <a:pt x="1" y="4"/>
                  </a:lnTo>
                  <a:lnTo>
                    <a:pt x="1" y="5"/>
                  </a:lnTo>
                  <a:lnTo>
                    <a:pt x="1" y="5"/>
                  </a:lnTo>
                  <a:lnTo>
                    <a:pt x="1" y="5"/>
                  </a:lnTo>
                  <a:lnTo>
                    <a:pt x="1" y="5"/>
                  </a:ln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67" name="Freeform 27"/>
            <p:cNvSpPr>
              <a:spLocks/>
            </p:cNvSpPr>
            <p:nvPr/>
          </p:nvSpPr>
          <p:spPr bwMode="auto">
            <a:xfrm>
              <a:off x="2544" y="1315"/>
              <a:ext cx="5" cy="10"/>
            </a:xfrm>
            <a:custGeom>
              <a:avLst/>
              <a:gdLst>
                <a:gd name="T0" fmla="*/ 1 w 5"/>
                <a:gd name="T1" fmla="*/ 9 h 10"/>
                <a:gd name="T2" fmla="*/ 1 w 5"/>
                <a:gd name="T3" fmla="*/ 10 h 10"/>
                <a:gd name="T4" fmla="*/ 1 w 5"/>
                <a:gd name="T5" fmla="*/ 10 h 10"/>
                <a:gd name="T6" fmla="*/ 1 w 5"/>
                <a:gd name="T7" fmla="*/ 9 h 10"/>
                <a:gd name="T8" fmla="*/ 0 w 5"/>
                <a:gd name="T9" fmla="*/ 9 h 10"/>
                <a:gd name="T10" fmla="*/ 0 w 5"/>
                <a:gd name="T11" fmla="*/ 8 h 10"/>
                <a:gd name="T12" fmla="*/ 0 w 5"/>
                <a:gd name="T13" fmla="*/ 7 h 10"/>
                <a:gd name="T14" fmla="*/ 0 w 5"/>
                <a:gd name="T15" fmla="*/ 6 h 10"/>
                <a:gd name="T16" fmla="*/ 0 w 5"/>
                <a:gd name="T17" fmla="*/ 5 h 10"/>
                <a:gd name="T18" fmla="*/ 0 w 5"/>
                <a:gd name="T19" fmla="*/ 4 h 10"/>
                <a:gd name="T20" fmla="*/ 0 w 5"/>
                <a:gd name="T21" fmla="*/ 3 h 10"/>
                <a:gd name="T22" fmla="*/ 0 w 5"/>
                <a:gd name="T23" fmla="*/ 3 h 10"/>
                <a:gd name="T24" fmla="*/ 4 w 5"/>
                <a:gd name="T25" fmla="*/ 0 h 10"/>
                <a:gd name="T26" fmla="*/ 4 w 5"/>
                <a:gd name="T27" fmla="*/ 0 h 10"/>
                <a:gd name="T28" fmla="*/ 4 w 5"/>
                <a:gd name="T29" fmla="*/ 1 h 10"/>
                <a:gd name="T30" fmla="*/ 5 w 5"/>
                <a:gd name="T31" fmla="*/ 2 h 10"/>
                <a:gd name="T32" fmla="*/ 4 w 5"/>
                <a:gd name="T33" fmla="*/ 3 h 10"/>
                <a:gd name="T34" fmla="*/ 4 w 5"/>
                <a:gd name="T35" fmla="*/ 4 h 10"/>
                <a:gd name="T36" fmla="*/ 4 w 5"/>
                <a:gd name="T37" fmla="*/ 6 h 10"/>
                <a:gd name="T38" fmla="*/ 3 w 5"/>
                <a:gd name="T39" fmla="*/ 7 h 10"/>
                <a:gd name="T40" fmla="*/ 2 w 5"/>
                <a:gd name="T41" fmla="*/ 8 h 10"/>
                <a:gd name="T42" fmla="*/ 1 w 5"/>
                <a:gd name="T43" fmla="*/ 9 h 10"/>
                <a:gd name="T44" fmla="*/ 1 w 5"/>
                <a:gd name="T45" fmla="*/ 9 h 10"/>
                <a:gd name="T46" fmla="*/ 1 w 5"/>
                <a:gd name="T47" fmla="*/ 9 h 10"/>
                <a:gd name="T48" fmla="*/ 1 w 5"/>
                <a:gd name="T49" fmla="*/ 9 h 10"/>
                <a:gd name="T50" fmla="*/ 1 w 5"/>
                <a:gd name="T5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0">
                  <a:moveTo>
                    <a:pt x="1" y="9"/>
                  </a:moveTo>
                  <a:lnTo>
                    <a:pt x="1" y="10"/>
                  </a:lnTo>
                  <a:lnTo>
                    <a:pt x="1" y="10"/>
                  </a:lnTo>
                  <a:lnTo>
                    <a:pt x="1" y="9"/>
                  </a:lnTo>
                  <a:lnTo>
                    <a:pt x="0" y="9"/>
                  </a:lnTo>
                  <a:lnTo>
                    <a:pt x="0" y="8"/>
                  </a:lnTo>
                  <a:lnTo>
                    <a:pt x="0" y="7"/>
                  </a:lnTo>
                  <a:lnTo>
                    <a:pt x="0" y="6"/>
                  </a:lnTo>
                  <a:lnTo>
                    <a:pt x="0" y="5"/>
                  </a:lnTo>
                  <a:lnTo>
                    <a:pt x="0" y="4"/>
                  </a:lnTo>
                  <a:lnTo>
                    <a:pt x="0" y="3"/>
                  </a:lnTo>
                  <a:lnTo>
                    <a:pt x="0" y="3"/>
                  </a:lnTo>
                  <a:lnTo>
                    <a:pt x="4" y="0"/>
                  </a:lnTo>
                  <a:lnTo>
                    <a:pt x="4" y="0"/>
                  </a:lnTo>
                  <a:lnTo>
                    <a:pt x="4" y="1"/>
                  </a:lnTo>
                  <a:lnTo>
                    <a:pt x="5" y="2"/>
                  </a:lnTo>
                  <a:lnTo>
                    <a:pt x="4" y="3"/>
                  </a:lnTo>
                  <a:lnTo>
                    <a:pt x="4" y="4"/>
                  </a:lnTo>
                  <a:lnTo>
                    <a:pt x="4" y="6"/>
                  </a:lnTo>
                  <a:lnTo>
                    <a:pt x="3" y="7"/>
                  </a:lnTo>
                  <a:lnTo>
                    <a:pt x="2" y="8"/>
                  </a:lnTo>
                  <a:lnTo>
                    <a:pt x="1" y="9"/>
                  </a:lnTo>
                  <a:lnTo>
                    <a:pt x="1" y="9"/>
                  </a:lnTo>
                  <a:lnTo>
                    <a:pt x="1" y="9"/>
                  </a:lnTo>
                  <a:lnTo>
                    <a:pt x="1" y="9"/>
                  </a:ln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68" name="Freeform 28"/>
            <p:cNvSpPr>
              <a:spLocks/>
            </p:cNvSpPr>
            <p:nvPr/>
          </p:nvSpPr>
          <p:spPr bwMode="auto">
            <a:xfrm>
              <a:off x="2611" y="1315"/>
              <a:ext cx="14" cy="10"/>
            </a:xfrm>
            <a:custGeom>
              <a:avLst/>
              <a:gdLst>
                <a:gd name="T0" fmla="*/ 14 w 14"/>
                <a:gd name="T1" fmla="*/ 0 h 10"/>
                <a:gd name="T2" fmla="*/ 14 w 14"/>
                <a:gd name="T3" fmla="*/ 2 h 10"/>
                <a:gd name="T4" fmla="*/ 13 w 14"/>
                <a:gd name="T5" fmla="*/ 3 h 10"/>
                <a:gd name="T6" fmla="*/ 12 w 14"/>
                <a:gd name="T7" fmla="*/ 3 h 10"/>
                <a:gd name="T8" fmla="*/ 12 w 14"/>
                <a:gd name="T9" fmla="*/ 2 h 10"/>
                <a:gd name="T10" fmla="*/ 11 w 14"/>
                <a:gd name="T11" fmla="*/ 2 h 10"/>
                <a:gd name="T12" fmla="*/ 10 w 14"/>
                <a:gd name="T13" fmla="*/ 1 h 10"/>
                <a:gd name="T14" fmla="*/ 9 w 14"/>
                <a:gd name="T15" fmla="*/ 2 h 10"/>
                <a:gd name="T16" fmla="*/ 9 w 14"/>
                <a:gd name="T17" fmla="*/ 3 h 10"/>
                <a:gd name="T18" fmla="*/ 9 w 14"/>
                <a:gd name="T19" fmla="*/ 3 h 10"/>
                <a:gd name="T20" fmla="*/ 0 w 14"/>
                <a:gd name="T21" fmla="*/ 10 h 10"/>
                <a:gd name="T22" fmla="*/ 0 w 14"/>
                <a:gd name="T23" fmla="*/ 10 h 10"/>
                <a:gd name="T24" fmla="*/ 1 w 14"/>
                <a:gd name="T25" fmla="*/ 8 h 10"/>
                <a:gd name="T26" fmla="*/ 3 w 14"/>
                <a:gd name="T27" fmla="*/ 6 h 10"/>
                <a:gd name="T28" fmla="*/ 4 w 14"/>
                <a:gd name="T29" fmla="*/ 5 h 10"/>
                <a:gd name="T30" fmla="*/ 6 w 14"/>
                <a:gd name="T31" fmla="*/ 4 h 10"/>
                <a:gd name="T32" fmla="*/ 8 w 14"/>
                <a:gd name="T33" fmla="*/ 3 h 10"/>
                <a:gd name="T34" fmla="*/ 10 w 14"/>
                <a:gd name="T35" fmla="*/ 2 h 10"/>
                <a:gd name="T36" fmla="*/ 12 w 14"/>
                <a:gd name="T37" fmla="*/ 1 h 10"/>
                <a:gd name="T38" fmla="*/ 14 w 14"/>
                <a:gd name="T39" fmla="*/ 0 h 10"/>
                <a:gd name="T40" fmla="*/ 14 w 14"/>
                <a:gd name="T41" fmla="*/ 0 h 10"/>
                <a:gd name="T42" fmla="*/ 14 w 14"/>
                <a:gd name="T43" fmla="*/ 0 h 10"/>
                <a:gd name="T44" fmla="*/ 14 w 14"/>
                <a:gd name="T45" fmla="*/ 0 h 10"/>
                <a:gd name="T46" fmla="*/ 14 w 14"/>
                <a:gd name="T4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0">
                  <a:moveTo>
                    <a:pt x="14" y="0"/>
                  </a:moveTo>
                  <a:lnTo>
                    <a:pt x="14" y="2"/>
                  </a:lnTo>
                  <a:lnTo>
                    <a:pt x="13" y="3"/>
                  </a:lnTo>
                  <a:lnTo>
                    <a:pt x="12" y="3"/>
                  </a:lnTo>
                  <a:lnTo>
                    <a:pt x="12" y="2"/>
                  </a:lnTo>
                  <a:lnTo>
                    <a:pt x="11" y="2"/>
                  </a:lnTo>
                  <a:lnTo>
                    <a:pt x="10" y="1"/>
                  </a:lnTo>
                  <a:lnTo>
                    <a:pt x="9" y="2"/>
                  </a:lnTo>
                  <a:lnTo>
                    <a:pt x="9" y="3"/>
                  </a:lnTo>
                  <a:lnTo>
                    <a:pt x="9" y="3"/>
                  </a:lnTo>
                  <a:lnTo>
                    <a:pt x="0" y="10"/>
                  </a:lnTo>
                  <a:lnTo>
                    <a:pt x="0" y="10"/>
                  </a:lnTo>
                  <a:lnTo>
                    <a:pt x="1" y="8"/>
                  </a:lnTo>
                  <a:lnTo>
                    <a:pt x="3" y="6"/>
                  </a:lnTo>
                  <a:lnTo>
                    <a:pt x="4" y="5"/>
                  </a:lnTo>
                  <a:lnTo>
                    <a:pt x="6" y="4"/>
                  </a:lnTo>
                  <a:lnTo>
                    <a:pt x="8" y="3"/>
                  </a:lnTo>
                  <a:lnTo>
                    <a:pt x="10" y="2"/>
                  </a:lnTo>
                  <a:lnTo>
                    <a:pt x="12" y="1"/>
                  </a:lnTo>
                  <a:lnTo>
                    <a:pt x="14" y="0"/>
                  </a:lnTo>
                  <a:lnTo>
                    <a:pt x="14" y="0"/>
                  </a:lnTo>
                  <a:lnTo>
                    <a:pt x="14"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0" name="Freeform 30"/>
            <p:cNvSpPr>
              <a:spLocks/>
            </p:cNvSpPr>
            <p:nvPr/>
          </p:nvSpPr>
          <p:spPr bwMode="auto">
            <a:xfrm>
              <a:off x="2623" y="1323"/>
              <a:ext cx="11" cy="6"/>
            </a:xfrm>
            <a:custGeom>
              <a:avLst/>
              <a:gdLst>
                <a:gd name="T0" fmla="*/ 11 w 11"/>
                <a:gd name="T1" fmla="*/ 1 h 6"/>
                <a:gd name="T2" fmla="*/ 10 w 11"/>
                <a:gd name="T3" fmla="*/ 2 h 6"/>
                <a:gd name="T4" fmla="*/ 9 w 11"/>
                <a:gd name="T5" fmla="*/ 3 h 6"/>
                <a:gd name="T6" fmla="*/ 7 w 11"/>
                <a:gd name="T7" fmla="*/ 4 h 6"/>
                <a:gd name="T8" fmla="*/ 6 w 11"/>
                <a:gd name="T9" fmla="*/ 5 h 6"/>
                <a:gd name="T10" fmla="*/ 4 w 11"/>
                <a:gd name="T11" fmla="*/ 5 h 6"/>
                <a:gd name="T12" fmla="*/ 3 w 11"/>
                <a:gd name="T13" fmla="*/ 5 h 6"/>
                <a:gd name="T14" fmla="*/ 1 w 11"/>
                <a:gd name="T15" fmla="*/ 6 h 6"/>
                <a:gd name="T16" fmla="*/ 0 w 11"/>
                <a:gd name="T17" fmla="*/ 6 h 6"/>
                <a:gd name="T18" fmla="*/ 0 w 11"/>
                <a:gd name="T19" fmla="*/ 6 h 6"/>
                <a:gd name="T20" fmla="*/ 0 w 11"/>
                <a:gd name="T21" fmla="*/ 5 h 6"/>
                <a:gd name="T22" fmla="*/ 2 w 11"/>
                <a:gd name="T23" fmla="*/ 4 h 6"/>
                <a:gd name="T24" fmla="*/ 3 w 11"/>
                <a:gd name="T25" fmla="*/ 2 h 6"/>
                <a:gd name="T26" fmla="*/ 5 w 11"/>
                <a:gd name="T27" fmla="*/ 2 h 6"/>
                <a:gd name="T28" fmla="*/ 6 w 11"/>
                <a:gd name="T29" fmla="*/ 1 h 6"/>
                <a:gd name="T30" fmla="*/ 8 w 11"/>
                <a:gd name="T31" fmla="*/ 0 h 6"/>
                <a:gd name="T32" fmla="*/ 9 w 11"/>
                <a:gd name="T33" fmla="*/ 0 h 6"/>
                <a:gd name="T34" fmla="*/ 11 w 11"/>
                <a:gd name="T35" fmla="*/ 1 h 6"/>
                <a:gd name="T36" fmla="*/ 11 w 11"/>
                <a:gd name="T37" fmla="*/ 1 h 6"/>
                <a:gd name="T38" fmla="*/ 11 w 11"/>
                <a:gd name="T39" fmla="*/ 1 h 6"/>
                <a:gd name="T40" fmla="*/ 11 w 11"/>
                <a:gd name="T41" fmla="*/ 1 h 6"/>
                <a:gd name="T42" fmla="*/ 11 w 11"/>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6">
                  <a:moveTo>
                    <a:pt x="11" y="1"/>
                  </a:moveTo>
                  <a:lnTo>
                    <a:pt x="10" y="2"/>
                  </a:lnTo>
                  <a:lnTo>
                    <a:pt x="9" y="3"/>
                  </a:lnTo>
                  <a:lnTo>
                    <a:pt x="7" y="4"/>
                  </a:lnTo>
                  <a:lnTo>
                    <a:pt x="6" y="5"/>
                  </a:lnTo>
                  <a:lnTo>
                    <a:pt x="4" y="5"/>
                  </a:lnTo>
                  <a:lnTo>
                    <a:pt x="3" y="5"/>
                  </a:lnTo>
                  <a:lnTo>
                    <a:pt x="1" y="6"/>
                  </a:lnTo>
                  <a:lnTo>
                    <a:pt x="0" y="6"/>
                  </a:lnTo>
                  <a:lnTo>
                    <a:pt x="0" y="6"/>
                  </a:lnTo>
                  <a:lnTo>
                    <a:pt x="0" y="5"/>
                  </a:lnTo>
                  <a:lnTo>
                    <a:pt x="2" y="4"/>
                  </a:lnTo>
                  <a:lnTo>
                    <a:pt x="3" y="2"/>
                  </a:lnTo>
                  <a:lnTo>
                    <a:pt x="5" y="2"/>
                  </a:lnTo>
                  <a:lnTo>
                    <a:pt x="6" y="1"/>
                  </a:lnTo>
                  <a:lnTo>
                    <a:pt x="8" y="0"/>
                  </a:lnTo>
                  <a:lnTo>
                    <a:pt x="9" y="0"/>
                  </a:lnTo>
                  <a:lnTo>
                    <a:pt x="11" y="1"/>
                  </a:lnTo>
                  <a:lnTo>
                    <a:pt x="11" y="1"/>
                  </a:lnTo>
                  <a:lnTo>
                    <a:pt x="11" y="1"/>
                  </a:lnTo>
                  <a:lnTo>
                    <a:pt x="11" y="1"/>
                  </a:lnTo>
                  <a:lnTo>
                    <a:pt x="1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1" name="Freeform 31"/>
            <p:cNvSpPr>
              <a:spLocks/>
            </p:cNvSpPr>
            <p:nvPr/>
          </p:nvSpPr>
          <p:spPr bwMode="auto">
            <a:xfrm>
              <a:off x="2495" y="1325"/>
              <a:ext cx="6" cy="11"/>
            </a:xfrm>
            <a:custGeom>
              <a:avLst/>
              <a:gdLst>
                <a:gd name="T0" fmla="*/ 6 w 6"/>
                <a:gd name="T1" fmla="*/ 1 h 11"/>
                <a:gd name="T2" fmla="*/ 6 w 6"/>
                <a:gd name="T3" fmla="*/ 3 h 11"/>
                <a:gd name="T4" fmla="*/ 6 w 6"/>
                <a:gd name="T5" fmla="*/ 4 h 11"/>
                <a:gd name="T6" fmla="*/ 5 w 6"/>
                <a:gd name="T7" fmla="*/ 5 h 11"/>
                <a:gd name="T8" fmla="*/ 4 w 6"/>
                <a:gd name="T9" fmla="*/ 7 h 11"/>
                <a:gd name="T10" fmla="*/ 3 w 6"/>
                <a:gd name="T11" fmla="*/ 8 h 11"/>
                <a:gd name="T12" fmla="*/ 2 w 6"/>
                <a:gd name="T13" fmla="*/ 9 h 11"/>
                <a:gd name="T14" fmla="*/ 1 w 6"/>
                <a:gd name="T15" fmla="*/ 10 h 11"/>
                <a:gd name="T16" fmla="*/ 0 w 6"/>
                <a:gd name="T17" fmla="*/ 11 h 11"/>
                <a:gd name="T18" fmla="*/ 0 w 6"/>
                <a:gd name="T19" fmla="*/ 11 h 11"/>
                <a:gd name="T20" fmla="*/ 1 w 6"/>
                <a:gd name="T21" fmla="*/ 0 h 11"/>
                <a:gd name="T22" fmla="*/ 6 w 6"/>
                <a:gd name="T23" fmla="*/ 1 h 11"/>
                <a:gd name="T24" fmla="*/ 6 w 6"/>
                <a:gd name="T25" fmla="*/ 1 h 11"/>
                <a:gd name="T26" fmla="*/ 6 w 6"/>
                <a:gd name="T27" fmla="*/ 1 h 11"/>
                <a:gd name="T28" fmla="*/ 6 w 6"/>
                <a:gd name="T2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1">
                  <a:moveTo>
                    <a:pt x="6" y="1"/>
                  </a:moveTo>
                  <a:lnTo>
                    <a:pt x="6" y="3"/>
                  </a:lnTo>
                  <a:lnTo>
                    <a:pt x="6" y="4"/>
                  </a:lnTo>
                  <a:lnTo>
                    <a:pt x="5" y="5"/>
                  </a:lnTo>
                  <a:lnTo>
                    <a:pt x="4" y="7"/>
                  </a:lnTo>
                  <a:lnTo>
                    <a:pt x="3" y="8"/>
                  </a:lnTo>
                  <a:lnTo>
                    <a:pt x="2" y="9"/>
                  </a:lnTo>
                  <a:lnTo>
                    <a:pt x="1" y="10"/>
                  </a:lnTo>
                  <a:lnTo>
                    <a:pt x="0" y="11"/>
                  </a:lnTo>
                  <a:lnTo>
                    <a:pt x="0" y="11"/>
                  </a:lnTo>
                  <a:lnTo>
                    <a:pt x="1" y="0"/>
                  </a:lnTo>
                  <a:lnTo>
                    <a:pt x="6" y="1"/>
                  </a:lnTo>
                  <a:lnTo>
                    <a:pt x="6" y="1"/>
                  </a:lnTo>
                  <a:lnTo>
                    <a:pt x="6" y="1"/>
                  </a:ln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2" name="Freeform 32"/>
            <p:cNvSpPr>
              <a:spLocks/>
            </p:cNvSpPr>
            <p:nvPr/>
          </p:nvSpPr>
          <p:spPr bwMode="auto">
            <a:xfrm>
              <a:off x="2012" y="1326"/>
              <a:ext cx="31" cy="30"/>
            </a:xfrm>
            <a:custGeom>
              <a:avLst/>
              <a:gdLst>
                <a:gd name="T0" fmla="*/ 30 w 31"/>
                <a:gd name="T1" fmla="*/ 14 h 30"/>
                <a:gd name="T2" fmla="*/ 27 w 31"/>
                <a:gd name="T3" fmla="*/ 16 h 30"/>
                <a:gd name="T4" fmla="*/ 23 w 31"/>
                <a:gd name="T5" fmla="*/ 19 h 30"/>
                <a:gd name="T6" fmla="*/ 19 w 31"/>
                <a:gd name="T7" fmla="*/ 22 h 30"/>
                <a:gd name="T8" fmla="*/ 15 w 31"/>
                <a:gd name="T9" fmla="*/ 24 h 30"/>
                <a:gd name="T10" fmla="*/ 11 w 31"/>
                <a:gd name="T11" fmla="*/ 26 h 30"/>
                <a:gd name="T12" fmla="*/ 7 w 31"/>
                <a:gd name="T13" fmla="*/ 28 h 30"/>
                <a:gd name="T14" fmla="*/ 3 w 31"/>
                <a:gd name="T15" fmla="*/ 29 h 30"/>
                <a:gd name="T16" fmla="*/ 0 w 31"/>
                <a:gd name="T17" fmla="*/ 30 h 30"/>
                <a:gd name="T18" fmla="*/ 0 w 31"/>
                <a:gd name="T19" fmla="*/ 30 h 30"/>
                <a:gd name="T20" fmla="*/ 28 w 31"/>
                <a:gd name="T21" fmla="*/ 0 h 30"/>
                <a:gd name="T22" fmla="*/ 28 w 31"/>
                <a:gd name="T23" fmla="*/ 0 h 30"/>
                <a:gd name="T24" fmla="*/ 29 w 31"/>
                <a:gd name="T25" fmla="*/ 1 h 30"/>
                <a:gd name="T26" fmla="*/ 30 w 31"/>
                <a:gd name="T27" fmla="*/ 3 h 30"/>
                <a:gd name="T28" fmla="*/ 31 w 31"/>
                <a:gd name="T29" fmla="*/ 4 h 30"/>
                <a:gd name="T30" fmla="*/ 31 w 31"/>
                <a:gd name="T31" fmla="*/ 6 h 30"/>
                <a:gd name="T32" fmla="*/ 31 w 31"/>
                <a:gd name="T33" fmla="*/ 8 h 30"/>
                <a:gd name="T34" fmla="*/ 31 w 31"/>
                <a:gd name="T35" fmla="*/ 10 h 30"/>
                <a:gd name="T36" fmla="*/ 31 w 31"/>
                <a:gd name="T37" fmla="*/ 12 h 30"/>
                <a:gd name="T38" fmla="*/ 30 w 31"/>
                <a:gd name="T39" fmla="*/ 14 h 30"/>
                <a:gd name="T40" fmla="*/ 30 w 31"/>
                <a:gd name="T41" fmla="*/ 14 h 30"/>
                <a:gd name="T42" fmla="*/ 30 w 31"/>
                <a:gd name="T43" fmla="*/ 14 h 30"/>
                <a:gd name="T44" fmla="*/ 30 w 31"/>
                <a:gd name="T45" fmla="*/ 14 h 30"/>
                <a:gd name="T46" fmla="*/ 30 w 31"/>
                <a:gd name="T4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0">
                  <a:moveTo>
                    <a:pt x="30" y="14"/>
                  </a:moveTo>
                  <a:lnTo>
                    <a:pt x="27" y="16"/>
                  </a:lnTo>
                  <a:lnTo>
                    <a:pt x="23" y="19"/>
                  </a:lnTo>
                  <a:lnTo>
                    <a:pt x="19" y="22"/>
                  </a:lnTo>
                  <a:lnTo>
                    <a:pt x="15" y="24"/>
                  </a:lnTo>
                  <a:lnTo>
                    <a:pt x="11" y="26"/>
                  </a:lnTo>
                  <a:lnTo>
                    <a:pt x="7" y="28"/>
                  </a:lnTo>
                  <a:lnTo>
                    <a:pt x="3" y="29"/>
                  </a:lnTo>
                  <a:lnTo>
                    <a:pt x="0" y="30"/>
                  </a:lnTo>
                  <a:lnTo>
                    <a:pt x="0" y="30"/>
                  </a:lnTo>
                  <a:lnTo>
                    <a:pt x="28" y="0"/>
                  </a:lnTo>
                  <a:lnTo>
                    <a:pt x="28" y="0"/>
                  </a:lnTo>
                  <a:lnTo>
                    <a:pt x="29" y="1"/>
                  </a:lnTo>
                  <a:lnTo>
                    <a:pt x="30" y="3"/>
                  </a:lnTo>
                  <a:lnTo>
                    <a:pt x="31" y="4"/>
                  </a:lnTo>
                  <a:lnTo>
                    <a:pt x="31" y="6"/>
                  </a:lnTo>
                  <a:lnTo>
                    <a:pt x="31" y="8"/>
                  </a:lnTo>
                  <a:lnTo>
                    <a:pt x="31" y="10"/>
                  </a:lnTo>
                  <a:lnTo>
                    <a:pt x="31" y="12"/>
                  </a:lnTo>
                  <a:lnTo>
                    <a:pt x="30" y="14"/>
                  </a:lnTo>
                  <a:lnTo>
                    <a:pt x="30" y="14"/>
                  </a:lnTo>
                  <a:lnTo>
                    <a:pt x="30" y="14"/>
                  </a:lnTo>
                  <a:lnTo>
                    <a:pt x="30" y="14"/>
                  </a:lnTo>
                  <a:lnTo>
                    <a:pt x="30" y="14"/>
                  </a:lnTo>
                  <a:close/>
                </a:path>
              </a:pathLst>
            </a:custGeom>
            <a:solidFill>
              <a:srgbClr val="7FFFFF"/>
            </a:solidFill>
            <a:ln w="3175" cmpd="sng">
              <a:solidFill>
                <a:srgbClr val="000000"/>
              </a:solidFill>
              <a:round/>
              <a:headEnd/>
              <a:tailEnd/>
            </a:ln>
          </p:spPr>
          <p:txBody>
            <a:bodyPr/>
            <a:lstStyle/>
            <a:p>
              <a:endParaRPr lang="en-US"/>
            </a:p>
          </p:txBody>
        </p:sp>
        <p:sp>
          <p:nvSpPr>
            <p:cNvPr id="1085473" name="Freeform 33"/>
            <p:cNvSpPr>
              <a:spLocks/>
            </p:cNvSpPr>
            <p:nvPr/>
          </p:nvSpPr>
          <p:spPr bwMode="auto">
            <a:xfrm>
              <a:off x="2580" y="1330"/>
              <a:ext cx="2" cy="6"/>
            </a:xfrm>
            <a:custGeom>
              <a:avLst/>
              <a:gdLst>
                <a:gd name="T0" fmla="*/ 0 w 2"/>
                <a:gd name="T1" fmla="*/ 6 h 6"/>
                <a:gd name="T2" fmla="*/ 2 w 2"/>
                <a:gd name="T3" fmla="*/ 0 h 6"/>
                <a:gd name="T4" fmla="*/ 2 w 2"/>
                <a:gd name="T5" fmla="*/ 0 h 6"/>
                <a:gd name="T6" fmla="*/ 2 w 2"/>
                <a:gd name="T7" fmla="*/ 1 h 6"/>
                <a:gd name="T8" fmla="*/ 2 w 2"/>
                <a:gd name="T9" fmla="*/ 2 h 6"/>
                <a:gd name="T10" fmla="*/ 2 w 2"/>
                <a:gd name="T11" fmla="*/ 3 h 6"/>
                <a:gd name="T12" fmla="*/ 1 w 2"/>
                <a:gd name="T13" fmla="*/ 4 h 6"/>
                <a:gd name="T14" fmla="*/ 1 w 2"/>
                <a:gd name="T15" fmla="*/ 4 h 6"/>
                <a:gd name="T16" fmla="*/ 1 w 2"/>
                <a:gd name="T17" fmla="*/ 5 h 6"/>
                <a:gd name="T18" fmla="*/ 1 w 2"/>
                <a:gd name="T19" fmla="*/ 6 h 6"/>
                <a:gd name="T20" fmla="*/ 0 w 2"/>
                <a:gd name="T21" fmla="*/ 6 h 6"/>
                <a:gd name="T22" fmla="*/ 0 w 2"/>
                <a:gd name="T23" fmla="*/ 6 h 6"/>
                <a:gd name="T24" fmla="*/ 0 w 2"/>
                <a:gd name="T25" fmla="*/ 6 h 6"/>
                <a:gd name="T26" fmla="*/ 0 w 2"/>
                <a:gd name="T27" fmla="*/ 6 h 6"/>
                <a:gd name="T28" fmla="*/ 0 w 2"/>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6">
                  <a:moveTo>
                    <a:pt x="0" y="6"/>
                  </a:moveTo>
                  <a:lnTo>
                    <a:pt x="2" y="0"/>
                  </a:lnTo>
                  <a:lnTo>
                    <a:pt x="2" y="0"/>
                  </a:lnTo>
                  <a:lnTo>
                    <a:pt x="2" y="1"/>
                  </a:lnTo>
                  <a:lnTo>
                    <a:pt x="2" y="2"/>
                  </a:lnTo>
                  <a:lnTo>
                    <a:pt x="2" y="3"/>
                  </a:lnTo>
                  <a:lnTo>
                    <a:pt x="1" y="4"/>
                  </a:lnTo>
                  <a:lnTo>
                    <a:pt x="1" y="4"/>
                  </a:lnTo>
                  <a:lnTo>
                    <a:pt x="1" y="5"/>
                  </a:lnTo>
                  <a:lnTo>
                    <a:pt x="1" y="6"/>
                  </a:lnTo>
                  <a:lnTo>
                    <a:pt x="0" y="6"/>
                  </a:lnTo>
                  <a:lnTo>
                    <a:pt x="0" y="6"/>
                  </a:lnTo>
                  <a:lnTo>
                    <a:pt x="0" y="6"/>
                  </a:lnTo>
                  <a:lnTo>
                    <a:pt x="0" y="6"/>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4" name="Freeform 34"/>
            <p:cNvSpPr>
              <a:spLocks/>
            </p:cNvSpPr>
            <p:nvPr/>
          </p:nvSpPr>
          <p:spPr bwMode="auto">
            <a:xfrm>
              <a:off x="2534" y="1332"/>
              <a:ext cx="3" cy="8"/>
            </a:xfrm>
            <a:custGeom>
              <a:avLst/>
              <a:gdLst>
                <a:gd name="T0" fmla="*/ 3 w 3"/>
                <a:gd name="T1" fmla="*/ 6 h 8"/>
                <a:gd name="T2" fmla="*/ 1 w 3"/>
                <a:gd name="T3" fmla="*/ 8 h 8"/>
                <a:gd name="T4" fmla="*/ 1 w 3"/>
                <a:gd name="T5" fmla="*/ 8 h 8"/>
                <a:gd name="T6" fmla="*/ 1 w 3"/>
                <a:gd name="T7" fmla="*/ 6 h 8"/>
                <a:gd name="T8" fmla="*/ 1 w 3"/>
                <a:gd name="T9" fmla="*/ 5 h 8"/>
                <a:gd name="T10" fmla="*/ 1 w 3"/>
                <a:gd name="T11" fmla="*/ 4 h 8"/>
                <a:gd name="T12" fmla="*/ 1 w 3"/>
                <a:gd name="T13" fmla="*/ 3 h 8"/>
                <a:gd name="T14" fmla="*/ 0 w 3"/>
                <a:gd name="T15" fmla="*/ 3 h 8"/>
                <a:gd name="T16" fmla="*/ 1 w 3"/>
                <a:gd name="T17" fmla="*/ 2 h 8"/>
                <a:gd name="T18" fmla="*/ 1 w 3"/>
                <a:gd name="T19" fmla="*/ 1 h 8"/>
                <a:gd name="T20" fmla="*/ 2 w 3"/>
                <a:gd name="T21" fmla="*/ 0 h 8"/>
                <a:gd name="T22" fmla="*/ 2 w 3"/>
                <a:gd name="T23" fmla="*/ 0 h 8"/>
                <a:gd name="T24" fmla="*/ 2 w 3"/>
                <a:gd name="T25" fmla="*/ 0 h 8"/>
                <a:gd name="T26" fmla="*/ 3 w 3"/>
                <a:gd name="T27" fmla="*/ 0 h 8"/>
                <a:gd name="T28" fmla="*/ 3 w 3"/>
                <a:gd name="T29" fmla="*/ 1 h 8"/>
                <a:gd name="T30" fmla="*/ 3 w 3"/>
                <a:gd name="T31" fmla="*/ 2 h 8"/>
                <a:gd name="T32" fmla="*/ 3 w 3"/>
                <a:gd name="T33" fmla="*/ 3 h 8"/>
                <a:gd name="T34" fmla="*/ 3 w 3"/>
                <a:gd name="T35" fmla="*/ 4 h 8"/>
                <a:gd name="T36" fmla="*/ 3 w 3"/>
                <a:gd name="T37" fmla="*/ 5 h 8"/>
                <a:gd name="T38" fmla="*/ 3 w 3"/>
                <a:gd name="T39" fmla="*/ 6 h 8"/>
                <a:gd name="T40" fmla="*/ 3 w 3"/>
                <a:gd name="T41" fmla="*/ 6 h 8"/>
                <a:gd name="T42" fmla="*/ 3 w 3"/>
                <a:gd name="T43" fmla="*/ 6 h 8"/>
                <a:gd name="T44" fmla="*/ 3 w 3"/>
                <a:gd name="T45" fmla="*/ 6 h 8"/>
                <a:gd name="T46" fmla="*/ 3 w 3"/>
                <a:gd name="T4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8">
                  <a:moveTo>
                    <a:pt x="3" y="6"/>
                  </a:moveTo>
                  <a:lnTo>
                    <a:pt x="1" y="8"/>
                  </a:lnTo>
                  <a:lnTo>
                    <a:pt x="1" y="8"/>
                  </a:lnTo>
                  <a:lnTo>
                    <a:pt x="1" y="6"/>
                  </a:lnTo>
                  <a:lnTo>
                    <a:pt x="1" y="5"/>
                  </a:lnTo>
                  <a:lnTo>
                    <a:pt x="1" y="4"/>
                  </a:lnTo>
                  <a:lnTo>
                    <a:pt x="1" y="3"/>
                  </a:lnTo>
                  <a:lnTo>
                    <a:pt x="0" y="3"/>
                  </a:lnTo>
                  <a:lnTo>
                    <a:pt x="1" y="2"/>
                  </a:lnTo>
                  <a:lnTo>
                    <a:pt x="1" y="1"/>
                  </a:lnTo>
                  <a:lnTo>
                    <a:pt x="2" y="0"/>
                  </a:lnTo>
                  <a:lnTo>
                    <a:pt x="2" y="0"/>
                  </a:lnTo>
                  <a:lnTo>
                    <a:pt x="2" y="0"/>
                  </a:lnTo>
                  <a:lnTo>
                    <a:pt x="3" y="0"/>
                  </a:lnTo>
                  <a:lnTo>
                    <a:pt x="3" y="1"/>
                  </a:lnTo>
                  <a:lnTo>
                    <a:pt x="3" y="2"/>
                  </a:lnTo>
                  <a:lnTo>
                    <a:pt x="3" y="3"/>
                  </a:lnTo>
                  <a:lnTo>
                    <a:pt x="3" y="4"/>
                  </a:lnTo>
                  <a:lnTo>
                    <a:pt x="3" y="5"/>
                  </a:lnTo>
                  <a:lnTo>
                    <a:pt x="3" y="6"/>
                  </a:lnTo>
                  <a:lnTo>
                    <a:pt x="3" y="6"/>
                  </a:lnTo>
                  <a:lnTo>
                    <a:pt x="3" y="6"/>
                  </a:lnTo>
                  <a:lnTo>
                    <a:pt x="3" y="6"/>
                  </a:ln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5" name="Freeform 35"/>
            <p:cNvSpPr>
              <a:spLocks/>
            </p:cNvSpPr>
            <p:nvPr/>
          </p:nvSpPr>
          <p:spPr bwMode="auto">
            <a:xfrm>
              <a:off x="2555" y="1332"/>
              <a:ext cx="1" cy="8"/>
            </a:xfrm>
            <a:custGeom>
              <a:avLst/>
              <a:gdLst>
                <a:gd name="T0" fmla="*/ 1 w 1"/>
                <a:gd name="T1" fmla="*/ 0 h 8"/>
                <a:gd name="T2" fmla="*/ 0 w 1"/>
                <a:gd name="T3" fmla="*/ 8 h 8"/>
                <a:gd name="T4" fmla="*/ 1 w 1"/>
                <a:gd name="T5" fmla="*/ 0 h 8"/>
                <a:gd name="T6" fmla="*/ 1 w 1"/>
                <a:gd name="T7" fmla="*/ 0 h 8"/>
                <a:gd name="T8" fmla="*/ 1 w 1"/>
                <a:gd name="T9" fmla="*/ 0 h 8"/>
                <a:gd name="T10" fmla="*/ 1 w 1"/>
                <a:gd name="T11" fmla="*/ 0 h 8"/>
              </a:gdLst>
              <a:ahLst/>
              <a:cxnLst>
                <a:cxn ang="0">
                  <a:pos x="T0" y="T1"/>
                </a:cxn>
                <a:cxn ang="0">
                  <a:pos x="T2" y="T3"/>
                </a:cxn>
                <a:cxn ang="0">
                  <a:pos x="T4" y="T5"/>
                </a:cxn>
                <a:cxn ang="0">
                  <a:pos x="T6" y="T7"/>
                </a:cxn>
                <a:cxn ang="0">
                  <a:pos x="T8" y="T9"/>
                </a:cxn>
                <a:cxn ang="0">
                  <a:pos x="T10" y="T11"/>
                </a:cxn>
              </a:cxnLst>
              <a:rect l="0" t="0" r="r" b="b"/>
              <a:pathLst>
                <a:path w="1" h="8">
                  <a:moveTo>
                    <a:pt x="1" y="0"/>
                  </a:moveTo>
                  <a:lnTo>
                    <a:pt x="0" y="8"/>
                  </a:lnTo>
                  <a:lnTo>
                    <a:pt x="1" y="0"/>
                  </a:lnTo>
                  <a:lnTo>
                    <a:pt x="1"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6" name="Freeform 36"/>
            <p:cNvSpPr>
              <a:spLocks/>
            </p:cNvSpPr>
            <p:nvPr/>
          </p:nvSpPr>
          <p:spPr bwMode="auto">
            <a:xfrm>
              <a:off x="2594" y="1333"/>
              <a:ext cx="16" cy="29"/>
            </a:xfrm>
            <a:custGeom>
              <a:avLst/>
              <a:gdLst>
                <a:gd name="T0" fmla="*/ 16 w 16"/>
                <a:gd name="T1" fmla="*/ 0 h 29"/>
                <a:gd name="T2" fmla="*/ 15 w 16"/>
                <a:gd name="T3" fmla="*/ 4 h 29"/>
                <a:gd name="T4" fmla="*/ 14 w 16"/>
                <a:gd name="T5" fmla="*/ 8 h 29"/>
                <a:gd name="T6" fmla="*/ 12 w 16"/>
                <a:gd name="T7" fmla="*/ 11 h 29"/>
                <a:gd name="T8" fmla="*/ 10 w 16"/>
                <a:gd name="T9" fmla="*/ 15 h 29"/>
                <a:gd name="T10" fmla="*/ 7 w 16"/>
                <a:gd name="T11" fmla="*/ 19 h 29"/>
                <a:gd name="T12" fmla="*/ 4 w 16"/>
                <a:gd name="T13" fmla="*/ 22 h 29"/>
                <a:gd name="T14" fmla="*/ 2 w 16"/>
                <a:gd name="T15" fmla="*/ 26 h 29"/>
                <a:gd name="T16" fmla="*/ 0 w 16"/>
                <a:gd name="T17" fmla="*/ 29 h 29"/>
                <a:gd name="T18" fmla="*/ 0 w 16"/>
                <a:gd name="T19" fmla="*/ 29 h 29"/>
                <a:gd name="T20" fmla="*/ 1 w 16"/>
                <a:gd name="T21" fmla="*/ 25 h 29"/>
                <a:gd name="T22" fmla="*/ 2 w 16"/>
                <a:gd name="T23" fmla="*/ 21 h 29"/>
                <a:gd name="T24" fmla="*/ 4 w 16"/>
                <a:gd name="T25" fmla="*/ 17 h 29"/>
                <a:gd name="T26" fmla="*/ 6 w 16"/>
                <a:gd name="T27" fmla="*/ 13 h 29"/>
                <a:gd name="T28" fmla="*/ 8 w 16"/>
                <a:gd name="T29" fmla="*/ 9 h 29"/>
                <a:gd name="T30" fmla="*/ 11 w 16"/>
                <a:gd name="T31" fmla="*/ 6 h 29"/>
                <a:gd name="T32" fmla="*/ 13 w 16"/>
                <a:gd name="T33" fmla="*/ 3 h 29"/>
                <a:gd name="T34" fmla="*/ 16 w 16"/>
                <a:gd name="T35" fmla="*/ 0 h 29"/>
                <a:gd name="T36" fmla="*/ 16 w 16"/>
                <a:gd name="T37" fmla="*/ 0 h 29"/>
                <a:gd name="T38" fmla="*/ 16 w 16"/>
                <a:gd name="T39" fmla="*/ 0 h 29"/>
                <a:gd name="T40" fmla="*/ 16 w 16"/>
                <a:gd name="T41" fmla="*/ 0 h 29"/>
                <a:gd name="T42" fmla="*/ 16 w 16"/>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9">
                  <a:moveTo>
                    <a:pt x="16" y="0"/>
                  </a:moveTo>
                  <a:lnTo>
                    <a:pt x="15" y="4"/>
                  </a:lnTo>
                  <a:lnTo>
                    <a:pt x="14" y="8"/>
                  </a:lnTo>
                  <a:lnTo>
                    <a:pt x="12" y="11"/>
                  </a:lnTo>
                  <a:lnTo>
                    <a:pt x="10" y="15"/>
                  </a:lnTo>
                  <a:lnTo>
                    <a:pt x="7" y="19"/>
                  </a:lnTo>
                  <a:lnTo>
                    <a:pt x="4" y="22"/>
                  </a:lnTo>
                  <a:lnTo>
                    <a:pt x="2" y="26"/>
                  </a:lnTo>
                  <a:lnTo>
                    <a:pt x="0" y="29"/>
                  </a:lnTo>
                  <a:lnTo>
                    <a:pt x="0" y="29"/>
                  </a:lnTo>
                  <a:lnTo>
                    <a:pt x="1" y="25"/>
                  </a:lnTo>
                  <a:lnTo>
                    <a:pt x="2" y="21"/>
                  </a:lnTo>
                  <a:lnTo>
                    <a:pt x="4" y="17"/>
                  </a:lnTo>
                  <a:lnTo>
                    <a:pt x="6" y="13"/>
                  </a:lnTo>
                  <a:lnTo>
                    <a:pt x="8" y="9"/>
                  </a:lnTo>
                  <a:lnTo>
                    <a:pt x="11" y="6"/>
                  </a:lnTo>
                  <a:lnTo>
                    <a:pt x="13" y="3"/>
                  </a:lnTo>
                  <a:lnTo>
                    <a:pt x="16" y="0"/>
                  </a:lnTo>
                  <a:lnTo>
                    <a:pt x="16" y="0"/>
                  </a:lnTo>
                  <a:lnTo>
                    <a:pt x="16" y="0"/>
                  </a:lnTo>
                  <a:lnTo>
                    <a:pt x="16"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7" name="Freeform 37"/>
            <p:cNvSpPr>
              <a:spLocks/>
            </p:cNvSpPr>
            <p:nvPr/>
          </p:nvSpPr>
          <p:spPr bwMode="auto">
            <a:xfrm>
              <a:off x="2623" y="1334"/>
              <a:ext cx="8" cy="12"/>
            </a:xfrm>
            <a:custGeom>
              <a:avLst/>
              <a:gdLst>
                <a:gd name="T0" fmla="*/ 0 w 8"/>
                <a:gd name="T1" fmla="*/ 12 h 12"/>
                <a:gd name="T2" fmla="*/ 0 w 8"/>
                <a:gd name="T3" fmla="*/ 10 h 12"/>
                <a:gd name="T4" fmla="*/ 0 w 8"/>
                <a:gd name="T5" fmla="*/ 8 h 12"/>
                <a:gd name="T6" fmla="*/ 1 w 8"/>
                <a:gd name="T7" fmla="*/ 7 h 12"/>
                <a:gd name="T8" fmla="*/ 2 w 8"/>
                <a:gd name="T9" fmla="*/ 5 h 12"/>
                <a:gd name="T10" fmla="*/ 3 w 8"/>
                <a:gd name="T11" fmla="*/ 4 h 12"/>
                <a:gd name="T12" fmla="*/ 5 w 8"/>
                <a:gd name="T13" fmla="*/ 2 h 12"/>
                <a:gd name="T14" fmla="*/ 6 w 8"/>
                <a:gd name="T15" fmla="*/ 1 h 12"/>
                <a:gd name="T16" fmla="*/ 8 w 8"/>
                <a:gd name="T17" fmla="*/ 0 h 12"/>
                <a:gd name="T18" fmla="*/ 8 w 8"/>
                <a:gd name="T19" fmla="*/ 0 h 12"/>
                <a:gd name="T20" fmla="*/ 8 w 8"/>
                <a:gd name="T21" fmla="*/ 1 h 12"/>
                <a:gd name="T22" fmla="*/ 7 w 8"/>
                <a:gd name="T23" fmla="*/ 3 h 12"/>
                <a:gd name="T24" fmla="*/ 6 w 8"/>
                <a:gd name="T25" fmla="*/ 4 h 12"/>
                <a:gd name="T26" fmla="*/ 5 w 8"/>
                <a:gd name="T27" fmla="*/ 6 h 12"/>
                <a:gd name="T28" fmla="*/ 4 w 8"/>
                <a:gd name="T29" fmla="*/ 7 h 12"/>
                <a:gd name="T30" fmla="*/ 3 w 8"/>
                <a:gd name="T31" fmla="*/ 8 h 12"/>
                <a:gd name="T32" fmla="*/ 2 w 8"/>
                <a:gd name="T33" fmla="*/ 10 h 12"/>
                <a:gd name="T34" fmla="*/ 0 w 8"/>
                <a:gd name="T35" fmla="*/ 12 h 12"/>
                <a:gd name="T36" fmla="*/ 0 w 8"/>
                <a:gd name="T37" fmla="*/ 12 h 12"/>
                <a:gd name="T38" fmla="*/ 0 w 8"/>
                <a:gd name="T39" fmla="*/ 12 h 12"/>
                <a:gd name="T40" fmla="*/ 0 w 8"/>
                <a:gd name="T41" fmla="*/ 12 h 12"/>
                <a:gd name="T42" fmla="*/ 0 w 8"/>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2">
                  <a:moveTo>
                    <a:pt x="0" y="12"/>
                  </a:moveTo>
                  <a:lnTo>
                    <a:pt x="0" y="10"/>
                  </a:lnTo>
                  <a:lnTo>
                    <a:pt x="0" y="8"/>
                  </a:lnTo>
                  <a:lnTo>
                    <a:pt x="1" y="7"/>
                  </a:lnTo>
                  <a:lnTo>
                    <a:pt x="2" y="5"/>
                  </a:lnTo>
                  <a:lnTo>
                    <a:pt x="3" y="4"/>
                  </a:lnTo>
                  <a:lnTo>
                    <a:pt x="5" y="2"/>
                  </a:lnTo>
                  <a:lnTo>
                    <a:pt x="6" y="1"/>
                  </a:lnTo>
                  <a:lnTo>
                    <a:pt x="8" y="0"/>
                  </a:lnTo>
                  <a:lnTo>
                    <a:pt x="8" y="0"/>
                  </a:lnTo>
                  <a:lnTo>
                    <a:pt x="8" y="1"/>
                  </a:lnTo>
                  <a:lnTo>
                    <a:pt x="7" y="3"/>
                  </a:lnTo>
                  <a:lnTo>
                    <a:pt x="6" y="4"/>
                  </a:lnTo>
                  <a:lnTo>
                    <a:pt x="5" y="6"/>
                  </a:lnTo>
                  <a:lnTo>
                    <a:pt x="4" y="7"/>
                  </a:lnTo>
                  <a:lnTo>
                    <a:pt x="3" y="8"/>
                  </a:lnTo>
                  <a:lnTo>
                    <a:pt x="2" y="10"/>
                  </a:lnTo>
                  <a:lnTo>
                    <a:pt x="0" y="12"/>
                  </a:lnTo>
                  <a:lnTo>
                    <a:pt x="0" y="12"/>
                  </a:lnTo>
                  <a:lnTo>
                    <a:pt x="0" y="12"/>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8" name="Freeform 38"/>
            <p:cNvSpPr>
              <a:spLocks/>
            </p:cNvSpPr>
            <p:nvPr/>
          </p:nvSpPr>
          <p:spPr bwMode="auto">
            <a:xfrm>
              <a:off x="2587" y="1335"/>
              <a:ext cx="3" cy="7"/>
            </a:xfrm>
            <a:custGeom>
              <a:avLst/>
              <a:gdLst>
                <a:gd name="T0" fmla="*/ 2 w 3"/>
                <a:gd name="T1" fmla="*/ 7 h 7"/>
                <a:gd name="T2" fmla="*/ 1 w 3"/>
                <a:gd name="T3" fmla="*/ 6 h 7"/>
                <a:gd name="T4" fmla="*/ 0 w 3"/>
                <a:gd name="T5" fmla="*/ 5 h 7"/>
                <a:gd name="T6" fmla="*/ 1 w 3"/>
                <a:gd name="T7" fmla="*/ 5 h 7"/>
                <a:gd name="T8" fmla="*/ 1 w 3"/>
                <a:gd name="T9" fmla="*/ 4 h 7"/>
                <a:gd name="T10" fmla="*/ 2 w 3"/>
                <a:gd name="T11" fmla="*/ 3 h 7"/>
                <a:gd name="T12" fmla="*/ 3 w 3"/>
                <a:gd name="T13" fmla="*/ 2 h 7"/>
                <a:gd name="T14" fmla="*/ 3 w 3"/>
                <a:gd name="T15" fmla="*/ 2 h 7"/>
                <a:gd name="T16" fmla="*/ 3 w 3"/>
                <a:gd name="T17" fmla="*/ 0 h 7"/>
                <a:gd name="T18" fmla="*/ 3 w 3"/>
                <a:gd name="T19" fmla="*/ 0 h 7"/>
                <a:gd name="T20" fmla="*/ 3 w 3"/>
                <a:gd name="T21" fmla="*/ 2 h 7"/>
                <a:gd name="T22" fmla="*/ 3 w 3"/>
                <a:gd name="T23" fmla="*/ 2 h 7"/>
                <a:gd name="T24" fmla="*/ 3 w 3"/>
                <a:gd name="T25" fmla="*/ 3 h 7"/>
                <a:gd name="T26" fmla="*/ 3 w 3"/>
                <a:gd name="T27" fmla="*/ 4 h 7"/>
                <a:gd name="T28" fmla="*/ 3 w 3"/>
                <a:gd name="T29" fmla="*/ 5 h 7"/>
                <a:gd name="T30" fmla="*/ 3 w 3"/>
                <a:gd name="T31" fmla="*/ 5 h 7"/>
                <a:gd name="T32" fmla="*/ 2 w 3"/>
                <a:gd name="T33" fmla="*/ 6 h 7"/>
                <a:gd name="T34" fmla="*/ 2 w 3"/>
                <a:gd name="T35" fmla="*/ 7 h 7"/>
                <a:gd name="T36" fmla="*/ 2 w 3"/>
                <a:gd name="T37" fmla="*/ 7 h 7"/>
                <a:gd name="T38" fmla="*/ 2 w 3"/>
                <a:gd name="T39" fmla="*/ 7 h 7"/>
                <a:gd name="T40" fmla="*/ 2 w 3"/>
                <a:gd name="T41" fmla="*/ 7 h 7"/>
                <a:gd name="T42" fmla="*/ 2 w 3"/>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7">
                  <a:moveTo>
                    <a:pt x="2" y="7"/>
                  </a:moveTo>
                  <a:lnTo>
                    <a:pt x="1" y="6"/>
                  </a:lnTo>
                  <a:lnTo>
                    <a:pt x="0" y="5"/>
                  </a:lnTo>
                  <a:lnTo>
                    <a:pt x="1" y="5"/>
                  </a:lnTo>
                  <a:lnTo>
                    <a:pt x="1" y="4"/>
                  </a:lnTo>
                  <a:lnTo>
                    <a:pt x="2" y="3"/>
                  </a:lnTo>
                  <a:lnTo>
                    <a:pt x="3" y="2"/>
                  </a:lnTo>
                  <a:lnTo>
                    <a:pt x="3" y="2"/>
                  </a:lnTo>
                  <a:lnTo>
                    <a:pt x="3" y="0"/>
                  </a:lnTo>
                  <a:lnTo>
                    <a:pt x="3" y="0"/>
                  </a:lnTo>
                  <a:lnTo>
                    <a:pt x="3" y="2"/>
                  </a:lnTo>
                  <a:lnTo>
                    <a:pt x="3" y="2"/>
                  </a:lnTo>
                  <a:lnTo>
                    <a:pt x="3" y="3"/>
                  </a:lnTo>
                  <a:lnTo>
                    <a:pt x="3" y="4"/>
                  </a:lnTo>
                  <a:lnTo>
                    <a:pt x="3" y="5"/>
                  </a:lnTo>
                  <a:lnTo>
                    <a:pt x="3" y="5"/>
                  </a:lnTo>
                  <a:lnTo>
                    <a:pt x="2" y="6"/>
                  </a:lnTo>
                  <a:lnTo>
                    <a:pt x="2" y="7"/>
                  </a:lnTo>
                  <a:lnTo>
                    <a:pt x="2" y="7"/>
                  </a:lnTo>
                  <a:lnTo>
                    <a:pt x="2" y="7"/>
                  </a:lnTo>
                  <a:lnTo>
                    <a:pt x="2" y="7"/>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79" name="Freeform 39"/>
            <p:cNvSpPr>
              <a:spLocks/>
            </p:cNvSpPr>
            <p:nvPr/>
          </p:nvSpPr>
          <p:spPr bwMode="auto">
            <a:xfrm>
              <a:off x="2597" y="1335"/>
              <a:ext cx="2" cy="5"/>
            </a:xfrm>
            <a:custGeom>
              <a:avLst/>
              <a:gdLst>
                <a:gd name="T0" fmla="*/ 2 w 2"/>
                <a:gd name="T1" fmla="*/ 0 h 5"/>
                <a:gd name="T2" fmla="*/ 0 w 2"/>
                <a:gd name="T3" fmla="*/ 5 h 5"/>
                <a:gd name="T4" fmla="*/ 2 w 2"/>
                <a:gd name="T5" fmla="*/ 0 h 5"/>
                <a:gd name="T6" fmla="*/ 2 w 2"/>
                <a:gd name="T7" fmla="*/ 0 h 5"/>
                <a:gd name="T8" fmla="*/ 2 w 2"/>
                <a:gd name="T9" fmla="*/ 0 h 5"/>
                <a:gd name="T10" fmla="*/ 2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2" y="0"/>
                  </a:moveTo>
                  <a:lnTo>
                    <a:pt x="0" y="5"/>
                  </a:lnTo>
                  <a:lnTo>
                    <a:pt x="2" y="0"/>
                  </a:lnTo>
                  <a:lnTo>
                    <a:pt x="2"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0" name="Freeform 40"/>
            <p:cNvSpPr>
              <a:spLocks/>
            </p:cNvSpPr>
            <p:nvPr/>
          </p:nvSpPr>
          <p:spPr bwMode="auto">
            <a:xfrm>
              <a:off x="2664" y="1340"/>
              <a:ext cx="8" cy="9"/>
            </a:xfrm>
            <a:custGeom>
              <a:avLst/>
              <a:gdLst>
                <a:gd name="T0" fmla="*/ 0 w 8"/>
                <a:gd name="T1" fmla="*/ 9 h 9"/>
                <a:gd name="T2" fmla="*/ 0 w 8"/>
                <a:gd name="T3" fmla="*/ 8 h 9"/>
                <a:gd name="T4" fmla="*/ 0 w 8"/>
                <a:gd name="T5" fmla="*/ 7 h 9"/>
                <a:gd name="T6" fmla="*/ 1 w 8"/>
                <a:gd name="T7" fmla="*/ 6 h 9"/>
                <a:gd name="T8" fmla="*/ 2 w 8"/>
                <a:gd name="T9" fmla="*/ 4 h 9"/>
                <a:gd name="T10" fmla="*/ 4 w 8"/>
                <a:gd name="T11" fmla="*/ 3 h 9"/>
                <a:gd name="T12" fmla="*/ 5 w 8"/>
                <a:gd name="T13" fmla="*/ 1 h 9"/>
                <a:gd name="T14" fmla="*/ 7 w 8"/>
                <a:gd name="T15" fmla="*/ 0 h 9"/>
                <a:gd name="T16" fmla="*/ 8 w 8"/>
                <a:gd name="T17" fmla="*/ 0 h 9"/>
                <a:gd name="T18" fmla="*/ 8 w 8"/>
                <a:gd name="T19" fmla="*/ 0 h 9"/>
                <a:gd name="T20" fmla="*/ 8 w 8"/>
                <a:gd name="T21" fmla="*/ 1 h 9"/>
                <a:gd name="T22" fmla="*/ 7 w 8"/>
                <a:gd name="T23" fmla="*/ 3 h 9"/>
                <a:gd name="T24" fmla="*/ 7 w 8"/>
                <a:gd name="T25" fmla="*/ 4 h 9"/>
                <a:gd name="T26" fmla="*/ 5 w 8"/>
                <a:gd name="T27" fmla="*/ 6 h 9"/>
                <a:gd name="T28" fmla="*/ 4 w 8"/>
                <a:gd name="T29" fmla="*/ 7 h 9"/>
                <a:gd name="T30" fmla="*/ 3 w 8"/>
                <a:gd name="T31" fmla="*/ 8 h 9"/>
                <a:gd name="T32" fmla="*/ 2 w 8"/>
                <a:gd name="T33" fmla="*/ 9 h 9"/>
                <a:gd name="T34" fmla="*/ 0 w 8"/>
                <a:gd name="T35" fmla="*/ 9 h 9"/>
                <a:gd name="T36" fmla="*/ 0 w 8"/>
                <a:gd name="T37" fmla="*/ 9 h 9"/>
                <a:gd name="T38" fmla="*/ 0 w 8"/>
                <a:gd name="T39" fmla="*/ 9 h 9"/>
                <a:gd name="T40" fmla="*/ 0 w 8"/>
                <a:gd name="T41" fmla="*/ 9 h 9"/>
                <a:gd name="T42" fmla="*/ 0 w 8"/>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9">
                  <a:moveTo>
                    <a:pt x="0" y="9"/>
                  </a:moveTo>
                  <a:lnTo>
                    <a:pt x="0" y="8"/>
                  </a:lnTo>
                  <a:lnTo>
                    <a:pt x="0" y="7"/>
                  </a:lnTo>
                  <a:lnTo>
                    <a:pt x="1" y="6"/>
                  </a:lnTo>
                  <a:lnTo>
                    <a:pt x="2" y="4"/>
                  </a:lnTo>
                  <a:lnTo>
                    <a:pt x="4" y="3"/>
                  </a:lnTo>
                  <a:lnTo>
                    <a:pt x="5" y="1"/>
                  </a:lnTo>
                  <a:lnTo>
                    <a:pt x="7" y="0"/>
                  </a:lnTo>
                  <a:lnTo>
                    <a:pt x="8" y="0"/>
                  </a:lnTo>
                  <a:lnTo>
                    <a:pt x="8" y="0"/>
                  </a:lnTo>
                  <a:lnTo>
                    <a:pt x="8" y="1"/>
                  </a:lnTo>
                  <a:lnTo>
                    <a:pt x="7" y="3"/>
                  </a:lnTo>
                  <a:lnTo>
                    <a:pt x="7" y="4"/>
                  </a:lnTo>
                  <a:lnTo>
                    <a:pt x="5" y="6"/>
                  </a:lnTo>
                  <a:lnTo>
                    <a:pt x="4" y="7"/>
                  </a:lnTo>
                  <a:lnTo>
                    <a:pt x="3" y="8"/>
                  </a:lnTo>
                  <a:lnTo>
                    <a:pt x="2" y="9"/>
                  </a:lnTo>
                  <a:lnTo>
                    <a:pt x="0" y="9"/>
                  </a:lnTo>
                  <a:lnTo>
                    <a:pt x="0" y="9"/>
                  </a:lnTo>
                  <a:lnTo>
                    <a:pt x="0" y="9"/>
                  </a:lnTo>
                  <a:lnTo>
                    <a:pt x="0"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1" name="Freeform 41"/>
            <p:cNvSpPr>
              <a:spLocks/>
            </p:cNvSpPr>
            <p:nvPr/>
          </p:nvSpPr>
          <p:spPr bwMode="auto">
            <a:xfrm>
              <a:off x="2685" y="1344"/>
              <a:ext cx="9" cy="6"/>
            </a:xfrm>
            <a:custGeom>
              <a:avLst/>
              <a:gdLst>
                <a:gd name="T0" fmla="*/ 9 w 9"/>
                <a:gd name="T1" fmla="*/ 6 h 6"/>
                <a:gd name="T2" fmla="*/ 0 w 9"/>
                <a:gd name="T3" fmla="*/ 2 h 6"/>
                <a:gd name="T4" fmla="*/ 1 w 9"/>
                <a:gd name="T5" fmla="*/ 0 h 6"/>
                <a:gd name="T6" fmla="*/ 1 w 9"/>
                <a:gd name="T7" fmla="*/ 0 h 6"/>
                <a:gd name="T8" fmla="*/ 2 w 9"/>
                <a:gd name="T9" fmla="*/ 0 h 6"/>
                <a:gd name="T10" fmla="*/ 3 w 9"/>
                <a:gd name="T11" fmla="*/ 0 h 6"/>
                <a:gd name="T12" fmla="*/ 5 w 9"/>
                <a:gd name="T13" fmla="*/ 1 h 6"/>
                <a:gd name="T14" fmla="*/ 6 w 9"/>
                <a:gd name="T15" fmla="*/ 2 h 6"/>
                <a:gd name="T16" fmla="*/ 7 w 9"/>
                <a:gd name="T17" fmla="*/ 3 h 6"/>
                <a:gd name="T18" fmla="*/ 7 w 9"/>
                <a:gd name="T19" fmla="*/ 4 h 6"/>
                <a:gd name="T20" fmla="*/ 8 w 9"/>
                <a:gd name="T21" fmla="*/ 5 h 6"/>
                <a:gd name="T22" fmla="*/ 9 w 9"/>
                <a:gd name="T23" fmla="*/ 6 h 6"/>
                <a:gd name="T24" fmla="*/ 9 w 9"/>
                <a:gd name="T25" fmla="*/ 6 h 6"/>
                <a:gd name="T26" fmla="*/ 9 w 9"/>
                <a:gd name="T27" fmla="*/ 6 h 6"/>
                <a:gd name="T28" fmla="*/ 9 w 9"/>
                <a:gd name="T29" fmla="*/ 6 h 6"/>
                <a:gd name="T30" fmla="*/ 9 w 9"/>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6">
                  <a:moveTo>
                    <a:pt x="9" y="6"/>
                  </a:moveTo>
                  <a:lnTo>
                    <a:pt x="0" y="2"/>
                  </a:lnTo>
                  <a:lnTo>
                    <a:pt x="1" y="0"/>
                  </a:lnTo>
                  <a:lnTo>
                    <a:pt x="1" y="0"/>
                  </a:lnTo>
                  <a:lnTo>
                    <a:pt x="2" y="0"/>
                  </a:lnTo>
                  <a:lnTo>
                    <a:pt x="3" y="0"/>
                  </a:lnTo>
                  <a:lnTo>
                    <a:pt x="5" y="1"/>
                  </a:lnTo>
                  <a:lnTo>
                    <a:pt x="6" y="2"/>
                  </a:lnTo>
                  <a:lnTo>
                    <a:pt x="7" y="3"/>
                  </a:lnTo>
                  <a:lnTo>
                    <a:pt x="7" y="4"/>
                  </a:lnTo>
                  <a:lnTo>
                    <a:pt x="8" y="5"/>
                  </a:lnTo>
                  <a:lnTo>
                    <a:pt x="9" y="6"/>
                  </a:lnTo>
                  <a:lnTo>
                    <a:pt x="9" y="6"/>
                  </a:lnTo>
                  <a:lnTo>
                    <a:pt x="9" y="6"/>
                  </a:lnTo>
                  <a:lnTo>
                    <a:pt x="9" y="6"/>
                  </a:ln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2" name="Freeform 42"/>
            <p:cNvSpPr>
              <a:spLocks/>
            </p:cNvSpPr>
            <p:nvPr/>
          </p:nvSpPr>
          <p:spPr bwMode="auto">
            <a:xfrm>
              <a:off x="2607" y="1347"/>
              <a:ext cx="10" cy="23"/>
            </a:xfrm>
            <a:custGeom>
              <a:avLst/>
              <a:gdLst>
                <a:gd name="T0" fmla="*/ 0 w 10"/>
                <a:gd name="T1" fmla="*/ 23 h 23"/>
                <a:gd name="T2" fmla="*/ 0 w 10"/>
                <a:gd name="T3" fmla="*/ 20 h 23"/>
                <a:gd name="T4" fmla="*/ 1 w 10"/>
                <a:gd name="T5" fmla="*/ 17 h 23"/>
                <a:gd name="T6" fmla="*/ 2 w 10"/>
                <a:gd name="T7" fmla="*/ 14 h 23"/>
                <a:gd name="T8" fmla="*/ 3 w 10"/>
                <a:gd name="T9" fmla="*/ 11 h 23"/>
                <a:gd name="T10" fmla="*/ 4 w 10"/>
                <a:gd name="T11" fmla="*/ 8 h 23"/>
                <a:gd name="T12" fmla="*/ 6 w 10"/>
                <a:gd name="T13" fmla="*/ 5 h 23"/>
                <a:gd name="T14" fmla="*/ 8 w 10"/>
                <a:gd name="T15" fmla="*/ 3 h 23"/>
                <a:gd name="T16" fmla="*/ 9 w 10"/>
                <a:gd name="T17" fmla="*/ 0 h 23"/>
                <a:gd name="T18" fmla="*/ 9 w 10"/>
                <a:gd name="T19" fmla="*/ 0 h 23"/>
                <a:gd name="T20" fmla="*/ 10 w 10"/>
                <a:gd name="T21" fmla="*/ 4 h 23"/>
                <a:gd name="T22" fmla="*/ 10 w 10"/>
                <a:gd name="T23" fmla="*/ 7 h 23"/>
                <a:gd name="T24" fmla="*/ 9 w 10"/>
                <a:gd name="T25" fmla="*/ 10 h 23"/>
                <a:gd name="T26" fmla="*/ 7 w 10"/>
                <a:gd name="T27" fmla="*/ 13 h 23"/>
                <a:gd name="T28" fmla="*/ 5 w 10"/>
                <a:gd name="T29" fmla="*/ 16 h 23"/>
                <a:gd name="T30" fmla="*/ 3 w 10"/>
                <a:gd name="T31" fmla="*/ 18 h 23"/>
                <a:gd name="T32" fmla="*/ 1 w 10"/>
                <a:gd name="T33" fmla="*/ 21 h 23"/>
                <a:gd name="T34" fmla="*/ 0 w 10"/>
                <a:gd name="T35" fmla="*/ 23 h 23"/>
                <a:gd name="T36" fmla="*/ 0 w 10"/>
                <a:gd name="T37" fmla="*/ 23 h 23"/>
                <a:gd name="T38" fmla="*/ 0 w 10"/>
                <a:gd name="T39" fmla="*/ 23 h 23"/>
                <a:gd name="T40" fmla="*/ 0 w 10"/>
                <a:gd name="T41" fmla="*/ 23 h 23"/>
                <a:gd name="T42" fmla="*/ 0 w 10"/>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23">
                  <a:moveTo>
                    <a:pt x="0" y="23"/>
                  </a:moveTo>
                  <a:lnTo>
                    <a:pt x="0" y="20"/>
                  </a:lnTo>
                  <a:lnTo>
                    <a:pt x="1" y="17"/>
                  </a:lnTo>
                  <a:lnTo>
                    <a:pt x="2" y="14"/>
                  </a:lnTo>
                  <a:lnTo>
                    <a:pt x="3" y="11"/>
                  </a:lnTo>
                  <a:lnTo>
                    <a:pt x="4" y="8"/>
                  </a:lnTo>
                  <a:lnTo>
                    <a:pt x="6" y="5"/>
                  </a:lnTo>
                  <a:lnTo>
                    <a:pt x="8" y="3"/>
                  </a:lnTo>
                  <a:lnTo>
                    <a:pt x="9" y="0"/>
                  </a:lnTo>
                  <a:lnTo>
                    <a:pt x="9" y="0"/>
                  </a:lnTo>
                  <a:lnTo>
                    <a:pt x="10" y="4"/>
                  </a:lnTo>
                  <a:lnTo>
                    <a:pt x="10" y="7"/>
                  </a:lnTo>
                  <a:lnTo>
                    <a:pt x="9" y="10"/>
                  </a:lnTo>
                  <a:lnTo>
                    <a:pt x="7" y="13"/>
                  </a:lnTo>
                  <a:lnTo>
                    <a:pt x="5" y="16"/>
                  </a:lnTo>
                  <a:lnTo>
                    <a:pt x="3" y="18"/>
                  </a:lnTo>
                  <a:lnTo>
                    <a:pt x="1" y="21"/>
                  </a:lnTo>
                  <a:lnTo>
                    <a:pt x="0" y="23"/>
                  </a:lnTo>
                  <a:lnTo>
                    <a:pt x="0" y="23"/>
                  </a:lnTo>
                  <a:lnTo>
                    <a:pt x="0" y="23"/>
                  </a:lnTo>
                  <a:lnTo>
                    <a:pt x="0" y="23"/>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3" name="Freeform 43"/>
            <p:cNvSpPr>
              <a:spLocks/>
            </p:cNvSpPr>
            <p:nvPr/>
          </p:nvSpPr>
          <p:spPr bwMode="auto">
            <a:xfrm>
              <a:off x="2541" y="1348"/>
              <a:ext cx="6" cy="18"/>
            </a:xfrm>
            <a:custGeom>
              <a:avLst/>
              <a:gdLst>
                <a:gd name="T0" fmla="*/ 3 w 6"/>
                <a:gd name="T1" fmla="*/ 17 h 18"/>
                <a:gd name="T2" fmla="*/ 2 w 6"/>
                <a:gd name="T3" fmla="*/ 18 h 18"/>
                <a:gd name="T4" fmla="*/ 2 w 6"/>
                <a:gd name="T5" fmla="*/ 18 h 18"/>
                <a:gd name="T6" fmla="*/ 2 w 6"/>
                <a:gd name="T7" fmla="*/ 15 h 18"/>
                <a:gd name="T8" fmla="*/ 1 w 6"/>
                <a:gd name="T9" fmla="*/ 13 h 18"/>
                <a:gd name="T10" fmla="*/ 0 w 6"/>
                <a:gd name="T11" fmla="*/ 11 h 18"/>
                <a:gd name="T12" fmla="*/ 0 w 6"/>
                <a:gd name="T13" fmla="*/ 8 h 18"/>
                <a:gd name="T14" fmla="*/ 0 w 6"/>
                <a:gd name="T15" fmla="*/ 6 h 18"/>
                <a:gd name="T16" fmla="*/ 0 w 6"/>
                <a:gd name="T17" fmla="*/ 4 h 18"/>
                <a:gd name="T18" fmla="*/ 1 w 6"/>
                <a:gd name="T19" fmla="*/ 2 h 18"/>
                <a:gd name="T20" fmla="*/ 3 w 6"/>
                <a:gd name="T21" fmla="*/ 0 h 18"/>
                <a:gd name="T22" fmla="*/ 3 w 6"/>
                <a:gd name="T23" fmla="*/ 0 h 18"/>
                <a:gd name="T24" fmla="*/ 4 w 6"/>
                <a:gd name="T25" fmla="*/ 2 h 18"/>
                <a:gd name="T26" fmla="*/ 5 w 6"/>
                <a:gd name="T27" fmla="*/ 4 h 18"/>
                <a:gd name="T28" fmla="*/ 5 w 6"/>
                <a:gd name="T29" fmla="*/ 6 h 18"/>
                <a:gd name="T30" fmla="*/ 6 w 6"/>
                <a:gd name="T31" fmla="*/ 8 h 18"/>
                <a:gd name="T32" fmla="*/ 5 w 6"/>
                <a:gd name="T33" fmla="*/ 11 h 18"/>
                <a:gd name="T34" fmla="*/ 5 w 6"/>
                <a:gd name="T35" fmla="*/ 13 h 18"/>
                <a:gd name="T36" fmla="*/ 4 w 6"/>
                <a:gd name="T37" fmla="*/ 15 h 18"/>
                <a:gd name="T38" fmla="*/ 3 w 6"/>
                <a:gd name="T39" fmla="*/ 17 h 18"/>
                <a:gd name="T40" fmla="*/ 3 w 6"/>
                <a:gd name="T41" fmla="*/ 17 h 18"/>
                <a:gd name="T42" fmla="*/ 3 w 6"/>
                <a:gd name="T43" fmla="*/ 17 h 18"/>
                <a:gd name="T44" fmla="*/ 3 w 6"/>
                <a:gd name="T45" fmla="*/ 17 h 18"/>
                <a:gd name="T46" fmla="*/ 3 w 6"/>
                <a:gd name="T4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18">
                  <a:moveTo>
                    <a:pt x="3" y="17"/>
                  </a:moveTo>
                  <a:lnTo>
                    <a:pt x="2" y="18"/>
                  </a:lnTo>
                  <a:lnTo>
                    <a:pt x="2" y="18"/>
                  </a:lnTo>
                  <a:lnTo>
                    <a:pt x="2" y="15"/>
                  </a:lnTo>
                  <a:lnTo>
                    <a:pt x="1" y="13"/>
                  </a:lnTo>
                  <a:lnTo>
                    <a:pt x="0" y="11"/>
                  </a:lnTo>
                  <a:lnTo>
                    <a:pt x="0" y="8"/>
                  </a:lnTo>
                  <a:lnTo>
                    <a:pt x="0" y="6"/>
                  </a:lnTo>
                  <a:lnTo>
                    <a:pt x="0" y="4"/>
                  </a:lnTo>
                  <a:lnTo>
                    <a:pt x="1" y="2"/>
                  </a:lnTo>
                  <a:lnTo>
                    <a:pt x="3" y="0"/>
                  </a:lnTo>
                  <a:lnTo>
                    <a:pt x="3" y="0"/>
                  </a:lnTo>
                  <a:lnTo>
                    <a:pt x="4" y="2"/>
                  </a:lnTo>
                  <a:lnTo>
                    <a:pt x="5" y="4"/>
                  </a:lnTo>
                  <a:lnTo>
                    <a:pt x="5" y="6"/>
                  </a:lnTo>
                  <a:lnTo>
                    <a:pt x="6" y="8"/>
                  </a:lnTo>
                  <a:lnTo>
                    <a:pt x="5" y="11"/>
                  </a:lnTo>
                  <a:lnTo>
                    <a:pt x="5" y="13"/>
                  </a:lnTo>
                  <a:lnTo>
                    <a:pt x="4" y="15"/>
                  </a:lnTo>
                  <a:lnTo>
                    <a:pt x="3" y="17"/>
                  </a:lnTo>
                  <a:lnTo>
                    <a:pt x="3" y="17"/>
                  </a:lnTo>
                  <a:lnTo>
                    <a:pt x="3" y="17"/>
                  </a:lnTo>
                  <a:lnTo>
                    <a:pt x="3" y="17"/>
                  </a:lnTo>
                  <a:lnTo>
                    <a:pt x="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4" name="Freeform 44"/>
            <p:cNvSpPr>
              <a:spLocks/>
            </p:cNvSpPr>
            <p:nvPr/>
          </p:nvSpPr>
          <p:spPr bwMode="auto">
            <a:xfrm>
              <a:off x="2567" y="1349"/>
              <a:ext cx="4" cy="11"/>
            </a:xfrm>
            <a:custGeom>
              <a:avLst/>
              <a:gdLst>
                <a:gd name="T0" fmla="*/ 0 w 4"/>
                <a:gd name="T1" fmla="*/ 11 h 11"/>
                <a:gd name="T2" fmla="*/ 4 w 4"/>
                <a:gd name="T3" fmla="*/ 0 h 11"/>
                <a:gd name="T4" fmla="*/ 3 w 4"/>
                <a:gd name="T5" fmla="*/ 8 h 11"/>
                <a:gd name="T6" fmla="*/ 0 w 4"/>
                <a:gd name="T7" fmla="*/ 11 h 11"/>
                <a:gd name="T8" fmla="*/ 0 w 4"/>
                <a:gd name="T9" fmla="*/ 11 h 11"/>
                <a:gd name="T10" fmla="*/ 0 w 4"/>
                <a:gd name="T11" fmla="*/ 11 h 11"/>
                <a:gd name="T12" fmla="*/ 0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0" y="11"/>
                  </a:moveTo>
                  <a:lnTo>
                    <a:pt x="4" y="0"/>
                  </a:lnTo>
                  <a:lnTo>
                    <a:pt x="3" y="8"/>
                  </a:lnTo>
                  <a:lnTo>
                    <a:pt x="0" y="11"/>
                  </a:lnTo>
                  <a:lnTo>
                    <a:pt x="0" y="11"/>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5" name="Freeform 45"/>
            <p:cNvSpPr>
              <a:spLocks/>
            </p:cNvSpPr>
            <p:nvPr/>
          </p:nvSpPr>
          <p:spPr bwMode="auto">
            <a:xfrm>
              <a:off x="2593" y="1350"/>
              <a:ext cx="14" cy="27"/>
            </a:xfrm>
            <a:custGeom>
              <a:avLst/>
              <a:gdLst>
                <a:gd name="T0" fmla="*/ 0 w 14"/>
                <a:gd name="T1" fmla="*/ 27 h 27"/>
                <a:gd name="T2" fmla="*/ 0 w 14"/>
                <a:gd name="T3" fmla="*/ 25 h 27"/>
                <a:gd name="T4" fmla="*/ 0 w 14"/>
                <a:gd name="T5" fmla="*/ 22 h 27"/>
                <a:gd name="T6" fmla="*/ 2 w 14"/>
                <a:gd name="T7" fmla="*/ 19 h 27"/>
                <a:gd name="T8" fmla="*/ 4 w 14"/>
                <a:gd name="T9" fmla="*/ 15 h 27"/>
                <a:gd name="T10" fmla="*/ 6 w 14"/>
                <a:gd name="T11" fmla="*/ 11 h 27"/>
                <a:gd name="T12" fmla="*/ 9 w 14"/>
                <a:gd name="T13" fmla="*/ 7 h 27"/>
                <a:gd name="T14" fmla="*/ 11 w 14"/>
                <a:gd name="T15" fmla="*/ 4 h 27"/>
                <a:gd name="T16" fmla="*/ 14 w 14"/>
                <a:gd name="T17" fmla="*/ 0 h 27"/>
                <a:gd name="T18" fmla="*/ 14 w 14"/>
                <a:gd name="T19" fmla="*/ 0 h 27"/>
                <a:gd name="T20" fmla="*/ 0 w 14"/>
                <a:gd name="T21" fmla="*/ 27 h 27"/>
                <a:gd name="T22" fmla="*/ 0 w 14"/>
                <a:gd name="T23" fmla="*/ 27 h 27"/>
                <a:gd name="T24" fmla="*/ 0 w 14"/>
                <a:gd name="T25" fmla="*/ 27 h 27"/>
                <a:gd name="T26" fmla="*/ 0 w 14"/>
                <a:gd name="T2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7">
                  <a:moveTo>
                    <a:pt x="0" y="27"/>
                  </a:moveTo>
                  <a:lnTo>
                    <a:pt x="0" y="25"/>
                  </a:lnTo>
                  <a:lnTo>
                    <a:pt x="0" y="22"/>
                  </a:lnTo>
                  <a:lnTo>
                    <a:pt x="2" y="19"/>
                  </a:lnTo>
                  <a:lnTo>
                    <a:pt x="4" y="15"/>
                  </a:lnTo>
                  <a:lnTo>
                    <a:pt x="6" y="11"/>
                  </a:lnTo>
                  <a:lnTo>
                    <a:pt x="9" y="7"/>
                  </a:lnTo>
                  <a:lnTo>
                    <a:pt x="11" y="4"/>
                  </a:lnTo>
                  <a:lnTo>
                    <a:pt x="14" y="0"/>
                  </a:lnTo>
                  <a:lnTo>
                    <a:pt x="14" y="0"/>
                  </a:lnTo>
                  <a:lnTo>
                    <a:pt x="0" y="27"/>
                  </a:lnTo>
                  <a:lnTo>
                    <a:pt x="0" y="27"/>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6" name="Freeform 46"/>
            <p:cNvSpPr>
              <a:spLocks/>
            </p:cNvSpPr>
            <p:nvPr/>
          </p:nvSpPr>
          <p:spPr bwMode="auto">
            <a:xfrm>
              <a:off x="1817" y="1353"/>
              <a:ext cx="30" cy="39"/>
            </a:xfrm>
            <a:custGeom>
              <a:avLst/>
              <a:gdLst>
                <a:gd name="T0" fmla="*/ 30 w 30"/>
                <a:gd name="T1" fmla="*/ 39 h 39"/>
                <a:gd name="T2" fmla="*/ 26 w 30"/>
                <a:gd name="T3" fmla="*/ 35 h 39"/>
                <a:gd name="T4" fmla="*/ 21 w 30"/>
                <a:gd name="T5" fmla="*/ 31 h 39"/>
                <a:gd name="T6" fmla="*/ 17 w 30"/>
                <a:gd name="T7" fmla="*/ 26 h 39"/>
                <a:gd name="T8" fmla="*/ 12 w 30"/>
                <a:gd name="T9" fmla="*/ 21 h 39"/>
                <a:gd name="T10" fmla="*/ 8 w 30"/>
                <a:gd name="T11" fmla="*/ 16 h 39"/>
                <a:gd name="T12" fmla="*/ 5 w 30"/>
                <a:gd name="T13" fmla="*/ 10 h 39"/>
                <a:gd name="T14" fmla="*/ 2 w 30"/>
                <a:gd name="T15" fmla="*/ 5 h 39"/>
                <a:gd name="T16" fmla="*/ 0 w 30"/>
                <a:gd name="T17" fmla="*/ 0 h 39"/>
                <a:gd name="T18" fmla="*/ 0 w 30"/>
                <a:gd name="T19" fmla="*/ 0 h 39"/>
                <a:gd name="T20" fmla="*/ 6 w 30"/>
                <a:gd name="T21" fmla="*/ 2 h 39"/>
                <a:gd name="T22" fmla="*/ 11 w 30"/>
                <a:gd name="T23" fmla="*/ 6 h 39"/>
                <a:gd name="T24" fmla="*/ 16 w 30"/>
                <a:gd name="T25" fmla="*/ 10 h 39"/>
                <a:gd name="T26" fmla="*/ 20 w 30"/>
                <a:gd name="T27" fmla="*/ 16 h 39"/>
                <a:gd name="T28" fmla="*/ 23 w 30"/>
                <a:gd name="T29" fmla="*/ 21 h 39"/>
                <a:gd name="T30" fmla="*/ 26 w 30"/>
                <a:gd name="T31" fmla="*/ 27 h 39"/>
                <a:gd name="T32" fmla="*/ 29 w 30"/>
                <a:gd name="T33" fmla="*/ 34 h 39"/>
                <a:gd name="T34" fmla="*/ 30 w 30"/>
                <a:gd name="T35" fmla="*/ 39 h 39"/>
                <a:gd name="T36" fmla="*/ 30 w 30"/>
                <a:gd name="T37" fmla="*/ 39 h 39"/>
                <a:gd name="T38" fmla="*/ 30 w 30"/>
                <a:gd name="T39" fmla="*/ 39 h 39"/>
                <a:gd name="T40" fmla="*/ 30 w 30"/>
                <a:gd name="T41" fmla="*/ 39 h 39"/>
                <a:gd name="T42" fmla="*/ 30 w 30"/>
                <a:gd name="T4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9">
                  <a:moveTo>
                    <a:pt x="30" y="39"/>
                  </a:moveTo>
                  <a:lnTo>
                    <a:pt x="26" y="35"/>
                  </a:lnTo>
                  <a:lnTo>
                    <a:pt x="21" y="31"/>
                  </a:lnTo>
                  <a:lnTo>
                    <a:pt x="17" y="26"/>
                  </a:lnTo>
                  <a:lnTo>
                    <a:pt x="12" y="21"/>
                  </a:lnTo>
                  <a:lnTo>
                    <a:pt x="8" y="16"/>
                  </a:lnTo>
                  <a:lnTo>
                    <a:pt x="5" y="10"/>
                  </a:lnTo>
                  <a:lnTo>
                    <a:pt x="2" y="5"/>
                  </a:lnTo>
                  <a:lnTo>
                    <a:pt x="0" y="0"/>
                  </a:lnTo>
                  <a:lnTo>
                    <a:pt x="0" y="0"/>
                  </a:lnTo>
                  <a:lnTo>
                    <a:pt x="6" y="2"/>
                  </a:lnTo>
                  <a:lnTo>
                    <a:pt x="11" y="6"/>
                  </a:lnTo>
                  <a:lnTo>
                    <a:pt x="16" y="10"/>
                  </a:lnTo>
                  <a:lnTo>
                    <a:pt x="20" y="16"/>
                  </a:lnTo>
                  <a:lnTo>
                    <a:pt x="23" y="21"/>
                  </a:lnTo>
                  <a:lnTo>
                    <a:pt x="26" y="27"/>
                  </a:lnTo>
                  <a:lnTo>
                    <a:pt x="29" y="34"/>
                  </a:lnTo>
                  <a:lnTo>
                    <a:pt x="30" y="39"/>
                  </a:lnTo>
                  <a:lnTo>
                    <a:pt x="30" y="39"/>
                  </a:lnTo>
                  <a:lnTo>
                    <a:pt x="30" y="39"/>
                  </a:lnTo>
                  <a:lnTo>
                    <a:pt x="30" y="39"/>
                  </a:lnTo>
                  <a:lnTo>
                    <a:pt x="30" y="39"/>
                  </a:lnTo>
                  <a:close/>
                </a:path>
              </a:pathLst>
            </a:custGeom>
            <a:solidFill>
              <a:srgbClr val="7FFFFF"/>
            </a:solidFill>
            <a:ln w="3175" cmpd="sng">
              <a:solidFill>
                <a:srgbClr val="000000"/>
              </a:solidFill>
              <a:round/>
              <a:headEnd/>
              <a:tailEnd/>
            </a:ln>
          </p:spPr>
          <p:txBody>
            <a:bodyPr/>
            <a:lstStyle/>
            <a:p>
              <a:endParaRPr lang="en-US"/>
            </a:p>
          </p:txBody>
        </p:sp>
        <p:sp>
          <p:nvSpPr>
            <p:cNvPr id="1085487" name="Freeform 47"/>
            <p:cNvSpPr>
              <a:spLocks/>
            </p:cNvSpPr>
            <p:nvPr/>
          </p:nvSpPr>
          <p:spPr bwMode="auto">
            <a:xfrm>
              <a:off x="2519" y="1353"/>
              <a:ext cx="2" cy="6"/>
            </a:xfrm>
            <a:custGeom>
              <a:avLst/>
              <a:gdLst>
                <a:gd name="T0" fmla="*/ 2 w 2"/>
                <a:gd name="T1" fmla="*/ 6 h 6"/>
                <a:gd name="T2" fmla="*/ 1 w 2"/>
                <a:gd name="T3" fmla="*/ 6 h 6"/>
                <a:gd name="T4" fmla="*/ 0 w 2"/>
                <a:gd name="T5" fmla="*/ 5 h 6"/>
                <a:gd name="T6" fmla="*/ 0 w 2"/>
                <a:gd name="T7" fmla="*/ 4 h 6"/>
                <a:gd name="T8" fmla="*/ 0 w 2"/>
                <a:gd name="T9" fmla="*/ 3 h 6"/>
                <a:gd name="T10" fmla="*/ 1 w 2"/>
                <a:gd name="T11" fmla="*/ 2 h 6"/>
                <a:gd name="T12" fmla="*/ 1 w 2"/>
                <a:gd name="T13" fmla="*/ 2 h 6"/>
                <a:gd name="T14" fmla="*/ 2 w 2"/>
                <a:gd name="T15" fmla="*/ 1 h 6"/>
                <a:gd name="T16" fmla="*/ 2 w 2"/>
                <a:gd name="T17" fmla="*/ 0 h 6"/>
                <a:gd name="T18" fmla="*/ 2 w 2"/>
                <a:gd name="T19" fmla="*/ 0 h 6"/>
                <a:gd name="T20" fmla="*/ 2 w 2"/>
                <a:gd name="T21" fmla="*/ 6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1" y="6"/>
                  </a:lnTo>
                  <a:lnTo>
                    <a:pt x="0" y="5"/>
                  </a:lnTo>
                  <a:lnTo>
                    <a:pt x="0" y="4"/>
                  </a:lnTo>
                  <a:lnTo>
                    <a:pt x="0" y="3"/>
                  </a:lnTo>
                  <a:lnTo>
                    <a:pt x="1" y="2"/>
                  </a:lnTo>
                  <a:lnTo>
                    <a:pt x="1" y="2"/>
                  </a:lnTo>
                  <a:lnTo>
                    <a:pt x="2" y="1"/>
                  </a:lnTo>
                  <a:lnTo>
                    <a:pt x="2" y="0"/>
                  </a:lnTo>
                  <a:lnTo>
                    <a:pt x="2" y="0"/>
                  </a:lnTo>
                  <a:lnTo>
                    <a:pt x="2" y="6"/>
                  </a:lnTo>
                  <a:lnTo>
                    <a:pt x="2" y="6"/>
                  </a:lnTo>
                  <a:lnTo>
                    <a:pt x="2" y="6"/>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8" name="Freeform 48"/>
            <p:cNvSpPr>
              <a:spLocks/>
            </p:cNvSpPr>
            <p:nvPr/>
          </p:nvSpPr>
          <p:spPr bwMode="auto">
            <a:xfrm>
              <a:off x="2630" y="1353"/>
              <a:ext cx="2" cy="7"/>
            </a:xfrm>
            <a:custGeom>
              <a:avLst/>
              <a:gdLst>
                <a:gd name="T0" fmla="*/ 2 w 2"/>
                <a:gd name="T1" fmla="*/ 0 h 7"/>
                <a:gd name="T2" fmla="*/ 0 w 2"/>
                <a:gd name="T3" fmla="*/ 7 h 7"/>
                <a:gd name="T4" fmla="*/ 2 w 2"/>
                <a:gd name="T5" fmla="*/ 0 h 7"/>
                <a:gd name="T6" fmla="*/ 2 w 2"/>
                <a:gd name="T7" fmla="*/ 0 h 7"/>
                <a:gd name="T8" fmla="*/ 2 w 2"/>
                <a:gd name="T9" fmla="*/ 0 h 7"/>
                <a:gd name="T10" fmla="*/ 2 w 2"/>
                <a:gd name="T11" fmla="*/ 0 h 7"/>
              </a:gdLst>
              <a:ahLst/>
              <a:cxnLst>
                <a:cxn ang="0">
                  <a:pos x="T0" y="T1"/>
                </a:cxn>
                <a:cxn ang="0">
                  <a:pos x="T2" y="T3"/>
                </a:cxn>
                <a:cxn ang="0">
                  <a:pos x="T4" y="T5"/>
                </a:cxn>
                <a:cxn ang="0">
                  <a:pos x="T6" y="T7"/>
                </a:cxn>
                <a:cxn ang="0">
                  <a:pos x="T8" y="T9"/>
                </a:cxn>
                <a:cxn ang="0">
                  <a:pos x="T10" y="T11"/>
                </a:cxn>
              </a:cxnLst>
              <a:rect l="0" t="0" r="r" b="b"/>
              <a:pathLst>
                <a:path w="2" h="7">
                  <a:moveTo>
                    <a:pt x="2" y="0"/>
                  </a:moveTo>
                  <a:lnTo>
                    <a:pt x="0" y="7"/>
                  </a:lnTo>
                  <a:lnTo>
                    <a:pt x="2" y="0"/>
                  </a:lnTo>
                  <a:lnTo>
                    <a:pt x="2"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89" name="Freeform 49"/>
            <p:cNvSpPr>
              <a:spLocks/>
            </p:cNvSpPr>
            <p:nvPr/>
          </p:nvSpPr>
          <p:spPr bwMode="auto">
            <a:xfrm>
              <a:off x="2576" y="1356"/>
              <a:ext cx="1" cy="5"/>
            </a:xfrm>
            <a:custGeom>
              <a:avLst/>
              <a:gdLst>
                <a:gd name="T0" fmla="*/ 0 w 1"/>
                <a:gd name="T1" fmla="*/ 0 h 5"/>
                <a:gd name="T2" fmla="*/ 1 w 1"/>
                <a:gd name="T3" fmla="*/ 0 h 5"/>
                <a:gd name="T4" fmla="*/ 1 w 1"/>
                <a:gd name="T5" fmla="*/ 5 h 5"/>
                <a:gd name="T6" fmla="*/ 0 w 1"/>
                <a:gd name="T7" fmla="*/ 5 h 5"/>
                <a:gd name="T8" fmla="*/ 0 w 1"/>
                <a:gd name="T9" fmla="*/ 0 h 5"/>
                <a:gd name="T10" fmla="*/ 0 w 1"/>
                <a:gd name="T11" fmla="*/ 0 h 5"/>
                <a:gd name="T12" fmla="*/ 0 w 1"/>
                <a:gd name="T13" fmla="*/ 0 h 5"/>
                <a:gd name="T14" fmla="*/ 0 w 1"/>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5">
                  <a:moveTo>
                    <a:pt x="0" y="0"/>
                  </a:moveTo>
                  <a:lnTo>
                    <a:pt x="1" y="0"/>
                  </a:lnTo>
                  <a:lnTo>
                    <a:pt x="1" y="5"/>
                  </a:lnTo>
                  <a:lnTo>
                    <a:pt x="0" y="5"/>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0" name="Freeform 50"/>
            <p:cNvSpPr>
              <a:spLocks/>
            </p:cNvSpPr>
            <p:nvPr/>
          </p:nvSpPr>
          <p:spPr bwMode="auto">
            <a:xfrm>
              <a:off x="2583" y="1360"/>
              <a:ext cx="2" cy="5"/>
            </a:xfrm>
            <a:custGeom>
              <a:avLst/>
              <a:gdLst>
                <a:gd name="T0" fmla="*/ 0 w 2"/>
                <a:gd name="T1" fmla="*/ 0 h 5"/>
                <a:gd name="T2" fmla="*/ 2 w 2"/>
                <a:gd name="T3" fmla="*/ 0 h 5"/>
                <a:gd name="T4" fmla="*/ 2 w 2"/>
                <a:gd name="T5" fmla="*/ 5 h 5"/>
                <a:gd name="T6" fmla="*/ 0 w 2"/>
                <a:gd name="T7" fmla="*/ 5 h 5"/>
                <a:gd name="T8" fmla="*/ 0 w 2"/>
                <a:gd name="T9" fmla="*/ 0 h 5"/>
                <a:gd name="T10" fmla="*/ 0 w 2"/>
                <a:gd name="T11" fmla="*/ 0 h 5"/>
                <a:gd name="T12" fmla="*/ 0 w 2"/>
                <a:gd name="T13" fmla="*/ 0 h 5"/>
                <a:gd name="T14" fmla="*/ 0 w 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0"/>
                  </a:moveTo>
                  <a:lnTo>
                    <a:pt x="2" y="0"/>
                  </a:lnTo>
                  <a:lnTo>
                    <a:pt x="2" y="5"/>
                  </a:lnTo>
                  <a:lnTo>
                    <a:pt x="0" y="5"/>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1" name="Freeform 51"/>
            <p:cNvSpPr>
              <a:spLocks/>
            </p:cNvSpPr>
            <p:nvPr/>
          </p:nvSpPr>
          <p:spPr bwMode="auto">
            <a:xfrm>
              <a:off x="2646" y="1361"/>
              <a:ext cx="11" cy="14"/>
            </a:xfrm>
            <a:custGeom>
              <a:avLst/>
              <a:gdLst>
                <a:gd name="T0" fmla="*/ 9 w 11"/>
                <a:gd name="T1" fmla="*/ 0 h 14"/>
                <a:gd name="T2" fmla="*/ 10 w 11"/>
                <a:gd name="T3" fmla="*/ 2 h 14"/>
                <a:gd name="T4" fmla="*/ 10 w 11"/>
                <a:gd name="T5" fmla="*/ 3 h 14"/>
                <a:gd name="T6" fmla="*/ 9 w 11"/>
                <a:gd name="T7" fmla="*/ 5 h 14"/>
                <a:gd name="T8" fmla="*/ 9 w 11"/>
                <a:gd name="T9" fmla="*/ 7 h 14"/>
                <a:gd name="T10" fmla="*/ 8 w 11"/>
                <a:gd name="T11" fmla="*/ 8 h 14"/>
                <a:gd name="T12" fmla="*/ 8 w 11"/>
                <a:gd name="T13" fmla="*/ 10 h 14"/>
                <a:gd name="T14" fmla="*/ 9 w 11"/>
                <a:gd name="T15" fmla="*/ 12 h 14"/>
                <a:gd name="T16" fmla="*/ 11 w 11"/>
                <a:gd name="T17" fmla="*/ 13 h 14"/>
                <a:gd name="T18" fmla="*/ 11 w 11"/>
                <a:gd name="T19" fmla="*/ 13 h 14"/>
                <a:gd name="T20" fmla="*/ 11 w 11"/>
                <a:gd name="T21" fmla="*/ 14 h 14"/>
                <a:gd name="T22" fmla="*/ 11 w 11"/>
                <a:gd name="T23" fmla="*/ 14 h 14"/>
                <a:gd name="T24" fmla="*/ 10 w 11"/>
                <a:gd name="T25" fmla="*/ 13 h 14"/>
                <a:gd name="T26" fmla="*/ 9 w 11"/>
                <a:gd name="T27" fmla="*/ 12 h 14"/>
                <a:gd name="T28" fmla="*/ 8 w 11"/>
                <a:gd name="T29" fmla="*/ 12 h 14"/>
                <a:gd name="T30" fmla="*/ 7 w 11"/>
                <a:gd name="T31" fmla="*/ 11 h 14"/>
                <a:gd name="T32" fmla="*/ 6 w 11"/>
                <a:gd name="T33" fmla="*/ 11 h 14"/>
                <a:gd name="T34" fmla="*/ 5 w 11"/>
                <a:gd name="T35" fmla="*/ 10 h 14"/>
                <a:gd name="T36" fmla="*/ 4 w 11"/>
                <a:gd name="T37" fmla="*/ 10 h 14"/>
                <a:gd name="T38" fmla="*/ 3 w 11"/>
                <a:gd name="T39" fmla="*/ 9 h 14"/>
                <a:gd name="T40" fmla="*/ 3 w 11"/>
                <a:gd name="T41" fmla="*/ 9 h 14"/>
                <a:gd name="T42" fmla="*/ 0 w 11"/>
                <a:gd name="T43" fmla="*/ 13 h 14"/>
                <a:gd name="T44" fmla="*/ 0 w 11"/>
                <a:gd name="T45" fmla="*/ 13 h 14"/>
                <a:gd name="T46" fmla="*/ 0 w 11"/>
                <a:gd name="T47" fmla="*/ 10 h 14"/>
                <a:gd name="T48" fmla="*/ 1 w 11"/>
                <a:gd name="T49" fmla="*/ 8 h 14"/>
                <a:gd name="T50" fmla="*/ 1 w 11"/>
                <a:gd name="T51" fmla="*/ 6 h 14"/>
                <a:gd name="T52" fmla="*/ 2 w 11"/>
                <a:gd name="T53" fmla="*/ 3 h 14"/>
                <a:gd name="T54" fmla="*/ 3 w 11"/>
                <a:gd name="T55" fmla="*/ 2 h 14"/>
                <a:gd name="T56" fmla="*/ 4 w 11"/>
                <a:gd name="T57" fmla="*/ 1 h 14"/>
                <a:gd name="T58" fmla="*/ 6 w 11"/>
                <a:gd name="T59" fmla="*/ 0 h 14"/>
                <a:gd name="T60" fmla="*/ 9 w 11"/>
                <a:gd name="T61" fmla="*/ 0 h 14"/>
                <a:gd name="T62" fmla="*/ 9 w 11"/>
                <a:gd name="T63" fmla="*/ 0 h 14"/>
                <a:gd name="T64" fmla="*/ 9 w 11"/>
                <a:gd name="T65" fmla="*/ 0 h 14"/>
                <a:gd name="T66" fmla="*/ 9 w 11"/>
                <a:gd name="T67" fmla="*/ 0 h 14"/>
                <a:gd name="T68" fmla="*/ 9 w 11"/>
                <a:gd name="T6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4">
                  <a:moveTo>
                    <a:pt x="9" y="0"/>
                  </a:moveTo>
                  <a:lnTo>
                    <a:pt x="10" y="2"/>
                  </a:lnTo>
                  <a:lnTo>
                    <a:pt x="10" y="3"/>
                  </a:lnTo>
                  <a:lnTo>
                    <a:pt x="9" y="5"/>
                  </a:lnTo>
                  <a:lnTo>
                    <a:pt x="9" y="7"/>
                  </a:lnTo>
                  <a:lnTo>
                    <a:pt x="8" y="8"/>
                  </a:lnTo>
                  <a:lnTo>
                    <a:pt x="8" y="10"/>
                  </a:lnTo>
                  <a:lnTo>
                    <a:pt x="9" y="12"/>
                  </a:lnTo>
                  <a:lnTo>
                    <a:pt x="11" y="13"/>
                  </a:lnTo>
                  <a:lnTo>
                    <a:pt x="11" y="13"/>
                  </a:lnTo>
                  <a:lnTo>
                    <a:pt x="11" y="14"/>
                  </a:lnTo>
                  <a:lnTo>
                    <a:pt x="11" y="14"/>
                  </a:lnTo>
                  <a:lnTo>
                    <a:pt x="10" y="13"/>
                  </a:lnTo>
                  <a:lnTo>
                    <a:pt x="9" y="12"/>
                  </a:lnTo>
                  <a:lnTo>
                    <a:pt x="8" y="12"/>
                  </a:lnTo>
                  <a:lnTo>
                    <a:pt x="7" y="11"/>
                  </a:lnTo>
                  <a:lnTo>
                    <a:pt x="6" y="11"/>
                  </a:lnTo>
                  <a:lnTo>
                    <a:pt x="5" y="10"/>
                  </a:lnTo>
                  <a:lnTo>
                    <a:pt x="4" y="10"/>
                  </a:lnTo>
                  <a:lnTo>
                    <a:pt x="3" y="9"/>
                  </a:lnTo>
                  <a:lnTo>
                    <a:pt x="3" y="9"/>
                  </a:lnTo>
                  <a:lnTo>
                    <a:pt x="0" y="13"/>
                  </a:lnTo>
                  <a:lnTo>
                    <a:pt x="0" y="13"/>
                  </a:lnTo>
                  <a:lnTo>
                    <a:pt x="0" y="10"/>
                  </a:lnTo>
                  <a:lnTo>
                    <a:pt x="1" y="8"/>
                  </a:lnTo>
                  <a:lnTo>
                    <a:pt x="1" y="6"/>
                  </a:lnTo>
                  <a:lnTo>
                    <a:pt x="2" y="3"/>
                  </a:lnTo>
                  <a:lnTo>
                    <a:pt x="3" y="2"/>
                  </a:lnTo>
                  <a:lnTo>
                    <a:pt x="4" y="1"/>
                  </a:lnTo>
                  <a:lnTo>
                    <a:pt x="6" y="0"/>
                  </a:lnTo>
                  <a:lnTo>
                    <a:pt x="9" y="0"/>
                  </a:lnTo>
                  <a:lnTo>
                    <a:pt x="9" y="0"/>
                  </a:lnTo>
                  <a:lnTo>
                    <a:pt x="9" y="0"/>
                  </a:lnTo>
                  <a:lnTo>
                    <a:pt x="9"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2" name="Freeform 52"/>
            <p:cNvSpPr>
              <a:spLocks/>
            </p:cNvSpPr>
            <p:nvPr/>
          </p:nvSpPr>
          <p:spPr bwMode="auto">
            <a:xfrm>
              <a:off x="2691" y="1362"/>
              <a:ext cx="13" cy="17"/>
            </a:xfrm>
            <a:custGeom>
              <a:avLst/>
              <a:gdLst>
                <a:gd name="T0" fmla="*/ 1 w 13"/>
                <a:gd name="T1" fmla="*/ 17 h 17"/>
                <a:gd name="T2" fmla="*/ 0 w 13"/>
                <a:gd name="T3" fmla="*/ 17 h 17"/>
                <a:gd name="T4" fmla="*/ 0 w 13"/>
                <a:gd name="T5" fmla="*/ 17 h 17"/>
                <a:gd name="T6" fmla="*/ 0 w 13"/>
                <a:gd name="T7" fmla="*/ 16 h 17"/>
                <a:gd name="T8" fmla="*/ 2 w 13"/>
                <a:gd name="T9" fmla="*/ 14 h 17"/>
                <a:gd name="T10" fmla="*/ 4 w 13"/>
                <a:gd name="T11" fmla="*/ 13 h 17"/>
                <a:gd name="T12" fmla="*/ 6 w 13"/>
                <a:gd name="T13" fmla="*/ 11 h 17"/>
                <a:gd name="T14" fmla="*/ 9 w 13"/>
                <a:gd name="T15" fmla="*/ 8 h 17"/>
                <a:gd name="T16" fmla="*/ 11 w 13"/>
                <a:gd name="T17" fmla="*/ 6 h 17"/>
                <a:gd name="T18" fmla="*/ 12 w 13"/>
                <a:gd name="T19" fmla="*/ 3 h 17"/>
                <a:gd name="T20" fmla="*/ 13 w 13"/>
                <a:gd name="T21" fmla="*/ 0 h 17"/>
                <a:gd name="T22" fmla="*/ 13 w 13"/>
                <a:gd name="T23" fmla="*/ 0 h 17"/>
                <a:gd name="T24" fmla="*/ 13 w 13"/>
                <a:gd name="T25" fmla="*/ 3 h 17"/>
                <a:gd name="T26" fmla="*/ 13 w 13"/>
                <a:gd name="T27" fmla="*/ 6 h 17"/>
                <a:gd name="T28" fmla="*/ 11 w 13"/>
                <a:gd name="T29" fmla="*/ 8 h 17"/>
                <a:gd name="T30" fmla="*/ 10 w 13"/>
                <a:gd name="T31" fmla="*/ 10 h 17"/>
                <a:gd name="T32" fmla="*/ 8 w 13"/>
                <a:gd name="T33" fmla="*/ 12 h 17"/>
                <a:gd name="T34" fmla="*/ 5 w 13"/>
                <a:gd name="T35" fmla="*/ 14 h 17"/>
                <a:gd name="T36" fmla="*/ 3 w 13"/>
                <a:gd name="T37" fmla="*/ 16 h 17"/>
                <a:gd name="T38" fmla="*/ 1 w 13"/>
                <a:gd name="T39" fmla="*/ 17 h 17"/>
                <a:gd name="T40" fmla="*/ 1 w 13"/>
                <a:gd name="T41" fmla="*/ 17 h 17"/>
                <a:gd name="T42" fmla="*/ 1 w 13"/>
                <a:gd name="T43" fmla="*/ 17 h 17"/>
                <a:gd name="T44" fmla="*/ 1 w 13"/>
                <a:gd name="T45" fmla="*/ 17 h 17"/>
                <a:gd name="T46" fmla="*/ 1 w 13"/>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7">
                  <a:moveTo>
                    <a:pt x="1" y="17"/>
                  </a:moveTo>
                  <a:lnTo>
                    <a:pt x="0" y="17"/>
                  </a:lnTo>
                  <a:lnTo>
                    <a:pt x="0" y="17"/>
                  </a:lnTo>
                  <a:lnTo>
                    <a:pt x="0" y="16"/>
                  </a:lnTo>
                  <a:lnTo>
                    <a:pt x="2" y="14"/>
                  </a:lnTo>
                  <a:lnTo>
                    <a:pt x="4" y="13"/>
                  </a:lnTo>
                  <a:lnTo>
                    <a:pt x="6" y="11"/>
                  </a:lnTo>
                  <a:lnTo>
                    <a:pt x="9" y="8"/>
                  </a:lnTo>
                  <a:lnTo>
                    <a:pt x="11" y="6"/>
                  </a:lnTo>
                  <a:lnTo>
                    <a:pt x="12" y="3"/>
                  </a:lnTo>
                  <a:lnTo>
                    <a:pt x="13" y="0"/>
                  </a:lnTo>
                  <a:lnTo>
                    <a:pt x="13" y="0"/>
                  </a:lnTo>
                  <a:lnTo>
                    <a:pt x="13" y="3"/>
                  </a:lnTo>
                  <a:lnTo>
                    <a:pt x="13" y="6"/>
                  </a:lnTo>
                  <a:lnTo>
                    <a:pt x="11" y="8"/>
                  </a:lnTo>
                  <a:lnTo>
                    <a:pt x="10" y="10"/>
                  </a:lnTo>
                  <a:lnTo>
                    <a:pt x="8" y="12"/>
                  </a:lnTo>
                  <a:lnTo>
                    <a:pt x="5" y="14"/>
                  </a:lnTo>
                  <a:lnTo>
                    <a:pt x="3" y="16"/>
                  </a:lnTo>
                  <a:lnTo>
                    <a:pt x="1" y="17"/>
                  </a:lnTo>
                  <a:lnTo>
                    <a:pt x="1" y="17"/>
                  </a:lnTo>
                  <a:lnTo>
                    <a:pt x="1" y="17"/>
                  </a:lnTo>
                  <a:lnTo>
                    <a:pt x="1" y="17"/>
                  </a:lnTo>
                  <a:lnTo>
                    <a:pt x="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3" name="Freeform 53"/>
            <p:cNvSpPr>
              <a:spLocks/>
            </p:cNvSpPr>
            <p:nvPr/>
          </p:nvSpPr>
          <p:spPr bwMode="auto">
            <a:xfrm>
              <a:off x="2676" y="1364"/>
              <a:ext cx="11" cy="6"/>
            </a:xfrm>
            <a:custGeom>
              <a:avLst/>
              <a:gdLst>
                <a:gd name="T0" fmla="*/ 11 w 11"/>
                <a:gd name="T1" fmla="*/ 1 h 6"/>
                <a:gd name="T2" fmla="*/ 10 w 11"/>
                <a:gd name="T3" fmla="*/ 2 h 6"/>
                <a:gd name="T4" fmla="*/ 9 w 11"/>
                <a:gd name="T5" fmla="*/ 3 h 6"/>
                <a:gd name="T6" fmla="*/ 8 w 11"/>
                <a:gd name="T7" fmla="*/ 4 h 6"/>
                <a:gd name="T8" fmla="*/ 6 w 11"/>
                <a:gd name="T9" fmla="*/ 5 h 6"/>
                <a:gd name="T10" fmla="*/ 5 w 11"/>
                <a:gd name="T11" fmla="*/ 5 h 6"/>
                <a:gd name="T12" fmla="*/ 3 w 11"/>
                <a:gd name="T13" fmla="*/ 5 h 6"/>
                <a:gd name="T14" fmla="*/ 2 w 11"/>
                <a:gd name="T15" fmla="*/ 6 h 6"/>
                <a:gd name="T16" fmla="*/ 0 w 11"/>
                <a:gd name="T17" fmla="*/ 6 h 6"/>
                <a:gd name="T18" fmla="*/ 0 w 11"/>
                <a:gd name="T19" fmla="*/ 6 h 6"/>
                <a:gd name="T20" fmla="*/ 2 w 11"/>
                <a:gd name="T21" fmla="*/ 6 h 6"/>
                <a:gd name="T22" fmla="*/ 3 w 11"/>
                <a:gd name="T23" fmla="*/ 5 h 6"/>
                <a:gd name="T24" fmla="*/ 4 w 11"/>
                <a:gd name="T25" fmla="*/ 3 h 6"/>
                <a:gd name="T26" fmla="*/ 6 w 11"/>
                <a:gd name="T27" fmla="*/ 2 h 6"/>
                <a:gd name="T28" fmla="*/ 7 w 11"/>
                <a:gd name="T29" fmla="*/ 1 h 6"/>
                <a:gd name="T30" fmla="*/ 8 w 11"/>
                <a:gd name="T31" fmla="*/ 1 h 6"/>
                <a:gd name="T32" fmla="*/ 10 w 11"/>
                <a:gd name="T33" fmla="*/ 0 h 6"/>
                <a:gd name="T34" fmla="*/ 11 w 11"/>
                <a:gd name="T35" fmla="*/ 1 h 6"/>
                <a:gd name="T36" fmla="*/ 11 w 11"/>
                <a:gd name="T37" fmla="*/ 1 h 6"/>
                <a:gd name="T38" fmla="*/ 11 w 11"/>
                <a:gd name="T39" fmla="*/ 1 h 6"/>
                <a:gd name="T40" fmla="*/ 11 w 11"/>
                <a:gd name="T41" fmla="*/ 1 h 6"/>
                <a:gd name="T42" fmla="*/ 11 w 11"/>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6">
                  <a:moveTo>
                    <a:pt x="11" y="1"/>
                  </a:moveTo>
                  <a:lnTo>
                    <a:pt x="10" y="2"/>
                  </a:lnTo>
                  <a:lnTo>
                    <a:pt x="9" y="3"/>
                  </a:lnTo>
                  <a:lnTo>
                    <a:pt x="8" y="4"/>
                  </a:lnTo>
                  <a:lnTo>
                    <a:pt x="6" y="5"/>
                  </a:lnTo>
                  <a:lnTo>
                    <a:pt x="5" y="5"/>
                  </a:lnTo>
                  <a:lnTo>
                    <a:pt x="3" y="5"/>
                  </a:lnTo>
                  <a:lnTo>
                    <a:pt x="2" y="6"/>
                  </a:lnTo>
                  <a:lnTo>
                    <a:pt x="0" y="6"/>
                  </a:lnTo>
                  <a:lnTo>
                    <a:pt x="0" y="6"/>
                  </a:lnTo>
                  <a:lnTo>
                    <a:pt x="2" y="6"/>
                  </a:lnTo>
                  <a:lnTo>
                    <a:pt x="3" y="5"/>
                  </a:lnTo>
                  <a:lnTo>
                    <a:pt x="4" y="3"/>
                  </a:lnTo>
                  <a:lnTo>
                    <a:pt x="6" y="2"/>
                  </a:lnTo>
                  <a:lnTo>
                    <a:pt x="7" y="1"/>
                  </a:lnTo>
                  <a:lnTo>
                    <a:pt x="8" y="1"/>
                  </a:lnTo>
                  <a:lnTo>
                    <a:pt x="10" y="0"/>
                  </a:lnTo>
                  <a:lnTo>
                    <a:pt x="11" y="1"/>
                  </a:lnTo>
                  <a:lnTo>
                    <a:pt x="11" y="1"/>
                  </a:lnTo>
                  <a:lnTo>
                    <a:pt x="11" y="1"/>
                  </a:lnTo>
                  <a:lnTo>
                    <a:pt x="11" y="1"/>
                  </a:lnTo>
                  <a:lnTo>
                    <a:pt x="1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4" name="Freeform 54"/>
            <p:cNvSpPr>
              <a:spLocks/>
            </p:cNvSpPr>
            <p:nvPr/>
          </p:nvSpPr>
          <p:spPr bwMode="auto">
            <a:xfrm>
              <a:off x="2556" y="1366"/>
              <a:ext cx="4" cy="10"/>
            </a:xfrm>
            <a:custGeom>
              <a:avLst/>
              <a:gdLst>
                <a:gd name="T0" fmla="*/ 0 w 4"/>
                <a:gd name="T1" fmla="*/ 8 h 10"/>
                <a:gd name="T2" fmla="*/ 0 w 4"/>
                <a:gd name="T3" fmla="*/ 7 h 10"/>
                <a:gd name="T4" fmla="*/ 1 w 4"/>
                <a:gd name="T5" fmla="*/ 6 h 10"/>
                <a:gd name="T6" fmla="*/ 2 w 4"/>
                <a:gd name="T7" fmla="*/ 5 h 10"/>
                <a:gd name="T8" fmla="*/ 3 w 4"/>
                <a:gd name="T9" fmla="*/ 5 h 10"/>
                <a:gd name="T10" fmla="*/ 4 w 4"/>
                <a:gd name="T11" fmla="*/ 4 h 10"/>
                <a:gd name="T12" fmla="*/ 4 w 4"/>
                <a:gd name="T13" fmla="*/ 3 h 10"/>
                <a:gd name="T14" fmla="*/ 4 w 4"/>
                <a:gd name="T15" fmla="*/ 2 h 10"/>
                <a:gd name="T16" fmla="*/ 4 w 4"/>
                <a:gd name="T17" fmla="*/ 0 h 10"/>
                <a:gd name="T18" fmla="*/ 4 w 4"/>
                <a:gd name="T19" fmla="*/ 0 h 10"/>
                <a:gd name="T20" fmla="*/ 2 w 4"/>
                <a:gd name="T21" fmla="*/ 10 h 10"/>
                <a:gd name="T22" fmla="*/ 0 w 4"/>
                <a:gd name="T23" fmla="*/ 8 h 10"/>
                <a:gd name="T24" fmla="*/ 0 w 4"/>
                <a:gd name="T25" fmla="*/ 8 h 10"/>
                <a:gd name="T26" fmla="*/ 0 w 4"/>
                <a:gd name="T27" fmla="*/ 8 h 10"/>
                <a:gd name="T28" fmla="*/ 0 w 4"/>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0">
                  <a:moveTo>
                    <a:pt x="0" y="8"/>
                  </a:moveTo>
                  <a:lnTo>
                    <a:pt x="0" y="7"/>
                  </a:lnTo>
                  <a:lnTo>
                    <a:pt x="1" y="6"/>
                  </a:lnTo>
                  <a:lnTo>
                    <a:pt x="2" y="5"/>
                  </a:lnTo>
                  <a:lnTo>
                    <a:pt x="3" y="5"/>
                  </a:lnTo>
                  <a:lnTo>
                    <a:pt x="4" y="4"/>
                  </a:lnTo>
                  <a:lnTo>
                    <a:pt x="4" y="3"/>
                  </a:lnTo>
                  <a:lnTo>
                    <a:pt x="4" y="2"/>
                  </a:lnTo>
                  <a:lnTo>
                    <a:pt x="4" y="0"/>
                  </a:lnTo>
                  <a:lnTo>
                    <a:pt x="4" y="0"/>
                  </a:lnTo>
                  <a:lnTo>
                    <a:pt x="2" y="10"/>
                  </a:lnTo>
                  <a:lnTo>
                    <a:pt x="0" y="8"/>
                  </a:lnTo>
                  <a:lnTo>
                    <a:pt x="0" y="8"/>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5" name="Freeform 55"/>
            <p:cNvSpPr>
              <a:spLocks/>
            </p:cNvSpPr>
            <p:nvPr/>
          </p:nvSpPr>
          <p:spPr bwMode="auto">
            <a:xfrm>
              <a:off x="2619" y="1366"/>
              <a:ext cx="7" cy="16"/>
            </a:xfrm>
            <a:custGeom>
              <a:avLst/>
              <a:gdLst>
                <a:gd name="T0" fmla="*/ 1 w 7"/>
                <a:gd name="T1" fmla="*/ 16 h 16"/>
                <a:gd name="T2" fmla="*/ 0 w 7"/>
                <a:gd name="T3" fmla="*/ 14 h 16"/>
                <a:gd name="T4" fmla="*/ 0 w 7"/>
                <a:gd name="T5" fmla="*/ 12 h 16"/>
                <a:gd name="T6" fmla="*/ 1 w 7"/>
                <a:gd name="T7" fmla="*/ 10 h 16"/>
                <a:gd name="T8" fmla="*/ 1 w 7"/>
                <a:gd name="T9" fmla="*/ 8 h 16"/>
                <a:gd name="T10" fmla="*/ 2 w 7"/>
                <a:gd name="T11" fmla="*/ 6 h 16"/>
                <a:gd name="T12" fmla="*/ 4 w 7"/>
                <a:gd name="T13" fmla="*/ 4 h 16"/>
                <a:gd name="T14" fmla="*/ 5 w 7"/>
                <a:gd name="T15" fmla="*/ 2 h 16"/>
                <a:gd name="T16" fmla="*/ 6 w 7"/>
                <a:gd name="T17" fmla="*/ 0 h 16"/>
                <a:gd name="T18" fmla="*/ 6 w 7"/>
                <a:gd name="T19" fmla="*/ 0 h 16"/>
                <a:gd name="T20" fmla="*/ 7 w 7"/>
                <a:gd name="T21" fmla="*/ 2 h 16"/>
                <a:gd name="T22" fmla="*/ 7 w 7"/>
                <a:gd name="T23" fmla="*/ 4 h 16"/>
                <a:gd name="T24" fmla="*/ 6 w 7"/>
                <a:gd name="T25" fmla="*/ 7 h 16"/>
                <a:gd name="T26" fmla="*/ 5 w 7"/>
                <a:gd name="T27" fmla="*/ 9 h 16"/>
                <a:gd name="T28" fmla="*/ 4 w 7"/>
                <a:gd name="T29" fmla="*/ 10 h 16"/>
                <a:gd name="T30" fmla="*/ 2 w 7"/>
                <a:gd name="T31" fmla="*/ 12 h 16"/>
                <a:gd name="T32" fmla="*/ 1 w 7"/>
                <a:gd name="T33" fmla="*/ 14 h 16"/>
                <a:gd name="T34" fmla="*/ 1 w 7"/>
                <a:gd name="T35" fmla="*/ 16 h 16"/>
                <a:gd name="T36" fmla="*/ 1 w 7"/>
                <a:gd name="T37" fmla="*/ 16 h 16"/>
                <a:gd name="T38" fmla="*/ 1 w 7"/>
                <a:gd name="T39" fmla="*/ 16 h 16"/>
                <a:gd name="T40" fmla="*/ 1 w 7"/>
                <a:gd name="T41" fmla="*/ 16 h 16"/>
                <a:gd name="T42" fmla="*/ 1 w 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16">
                  <a:moveTo>
                    <a:pt x="1" y="16"/>
                  </a:moveTo>
                  <a:lnTo>
                    <a:pt x="0" y="14"/>
                  </a:lnTo>
                  <a:lnTo>
                    <a:pt x="0" y="12"/>
                  </a:lnTo>
                  <a:lnTo>
                    <a:pt x="1" y="10"/>
                  </a:lnTo>
                  <a:lnTo>
                    <a:pt x="1" y="8"/>
                  </a:lnTo>
                  <a:lnTo>
                    <a:pt x="2" y="6"/>
                  </a:lnTo>
                  <a:lnTo>
                    <a:pt x="4" y="4"/>
                  </a:lnTo>
                  <a:lnTo>
                    <a:pt x="5" y="2"/>
                  </a:lnTo>
                  <a:lnTo>
                    <a:pt x="6" y="0"/>
                  </a:lnTo>
                  <a:lnTo>
                    <a:pt x="6" y="0"/>
                  </a:lnTo>
                  <a:lnTo>
                    <a:pt x="7" y="2"/>
                  </a:lnTo>
                  <a:lnTo>
                    <a:pt x="7" y="4"/>
                  </a:lnTo>
                  <a:lnTo>
                    <a:pt x="6" y="7"/>
                  </a:lnTo>
                  <a:lnTo>
                    <a:pt x="5" y="9"/>
                  </a:lnTo>
                  <a:lnTo>
                    <a:pt x="4" y="10"/>
                  </a:lnTo>
                  <a:lnTo>
                    <a:pt x="2" y="12"/>
                  </a:lnTo>
                  <a:lnTo>
                    <a:pt x="1" y="14"/>
                  </a:lnTo>
                  <a:lnTo>
                    <a:pt x="1" y="16"/>
                  </a:lnTo>
                  <a:lnTo>
                    <a:pt x="1" y="16"/>
                  </a:lnTo>
                  <a:lnTo>
                    <a:pt x="1" y="16"/>
                  </a:lnTo>
                  <a:lnTo>
                    <a:pt x="1" y="16"/>
                  </a:lnTo>
                  <a:lnTo>
                    <a:pt x="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6" name="Freeform 56"/>
            <p:cNvSpPr>
              <a:spLocks/>
            </p:cNvSpPr>
            <p:nvPr/>
          </p:nvSpPr>
          <p:spPr bwMode="auto">
            <a:xfrm>
              <a:off x="2537" y="1368"/>
              <a:ext cx="1" cy="5"/>
            </a:xfrm>
            <a:custGeom>
              <a:avLst/>
              <a:gdLst>
                <a:gd name="T0" fmla="*/ 0 w 1"/>
                <a:gd name="T1" fmla="*/ 0 h 5"/>
                <a:gd name="T2" fmla="*/ 1 w 1"/>
                <a:gd name="T3" fmla="*/ 0 h 5"/>
                <a:gd name="T4" fmla="*/ 1 w 1"/>
                <a:gd name="T5" fmla="*/ 5 h 5"/>
                <a:gd name="T6" fmla="*/ 0 w 1"/>
                <a:gd name="T7" fmla="*/ 5 h 5"/>
                <a:gd name="T8" fmla="*/ 0 w 1"/>
                <a:gd name="T9" fmla="*/ 0 h 5"/>
                <a:gd name="T10" fmla="*/ 0 w 1"/>
                <a:gd name="T11" fmla="*/ 0 h 5"/>
                <a:gd name="T12" fmla="*/ 0 w 1"/>
                <a:gd name="T13" fmla="*/ 0 h 5"/>
                <a:gd name="T14" fmla="*/ 0 w 1"/>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5">
                  <a:moveTo>
                    <a:pt x="0" y="0"/>
                  </a:moveTo>
                  <a:lnTo>
                    <a:pt x="1" y="0"/>
                  </a:lnTo>
                  <a:lnTo>
                    <a:pt x="1" y="5"/>
                  </a:lnTo>
                  <a:lnTo>
                    <a:pt x="0" y="5"/>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7" name="Freeform 57"/>
            <p:cNvSpPr>
              <a:spLocks/>
            </p:cNvSpPr>
            <p:nvPr/>
          </p:nvSpPr>
          <p:spPr bwMode="auto">
            <a:xfrm>
              <a:off x="2542" y="1368"/>
              <a:ext cx="8" cy="20"/>
            </a:xfrm>
            <a:custGeom>
              <a:avLst/>
              <a:gdLst>
                <a:gd name="T0" fmla="*/ 0 w 8"/>
                <a:gd name="T1" fmla="*/ 20 h 20"/>
                <a:gd name="T2" fmla="*/ 0 w 8"/>
                <a:gd name="T3" fmla="*/ 17 h 20"/>
                <a:gd name="T4" fmla="*/ 1 w 8"/>
                <a:gd name="T5" fmla="*/ 15 h 20"/>
                <a:gd name="T6" fmla="*/ 2 w 8"/>
                <a:gd name="T7" fmla="*/ 12 h 20"/>
                <a:gd name="T8" fmla="*/ 3 w 8"/>
                <a:gd name="T9" fmla="*/ 10 h 20"/>
                <a:gd name="T10" fmla="*/ 4 w 8"/>
                <a:gd name="T11" fmla="*/ 7 h 20"/>
                <a:gd name="T12" fmla="*/ 5 w 8"/>
                <a:gd name="T13" fmla="*/ 5 h 20"/>
                <a:gd name="T14" fmla="*/ 6 w 8"/>
                <a:gd name="T15" fmla="*/ 2 h 20"/>
                <a:gd name="T16" fmla="*/ 7 w 8"/>
                <a:gd name="T17" fmla="*/ 0 h 20"/>
                <a:gd name="T18" fmla="*/ 7 w 8"/>
                <a:gd name="T19" fmla="*/ 0 h 20"/>
                <a:gd name="T20" fmla="*/ 8 w 8"/>
                <a:gd name="T21" fmla="*/ 3 h 20"/>
                <a:gd name="T22" fmla="*/ 8 w 8"/>
                <a:gd name="T23" fmla="*/ 6 h 20"/>
                <a:gd name="T24" fmla="*/ 7 w 8"/>
                <a:gd name="T25" fmla="*/ 8 h 20"/>
                <a:gd name="T26" fmla="*/ 6 w 8"/>
                <a:gd name="T27" fmla="*/ 10 h 20"/>
                <a:gd name="T28" fmla="*/ 4 w 8"/>
                <a:gd name="T29" fmla="*/ 13 h 20"/>
                <a:gd name="T30" fmla="*/ 3 w 8"/>
                <a:gd name="T31" fmla="*/ 15 h 20"/>
                <a:gd name="T32" fmla="*/ 1 w 8"/>
                <a:gd name="T33" fmla="*/ 18 h 20"/>
                <a:gd name="T34" fmla="*/ 0 w 8"/>
                <a:gd name="T35" fmla="*/ 20 h 20"/>
                <a:gd name="T36" fmla="*/ 0 w 8"/>
                <a:gd name="T37" fmla="*/ 20 h 20"/>
                <a:gd name="T38" fmla="*/ 0 w 8"/>
                <a:gd name="T39" fmla="*/ 20 h 20"/>
                <a:gd name="T40" fmla="*/ 0 w 8"/>
                <a:gd name="T41" fmla="*/ 20 h 20"/>
                <a:gd name="T42" fmla="*/ 0 w 8"/>
                <a:gd name="T4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20">
                  <a:moveTo>
                    <a:pt x="0" y="20"/>
                  </a:moveTo>
                  <a:lnTo>
                    <a:pt x="0" y="17"/>
                  </a:lnTo>
                  <a:lnTo>
                    <a:pt x="1" y="15"/>
                  </a:lnTo>
                  <a:lnTo>
                    <a:pt x="2" y="12"/>
                  </a:lnTo>
                  <a:lnTo>
                    <a:pt x="3" y="10"/>
                  </a:lnTo>
                  <a:lnTo>
                    <a:pt x="4" y="7"/>
                  </a:lnTo>
                  <a:lnTo>
                    <a:pt x="5" y="5"/>
                  </a:lnTo>
                  <a:lnTo>
                    <a:pt x="6" y="2"/>
                  </a:lnTo>
                  <a:lnTo>
                    <a:pt x="7" y="0"/>
                  </a:lnTo>
                  <a:lnTo>
                    <a:pt x="7" y="0"/>
                  </a:lnTo>
                  <a:lnTo>
                    <a:pt x="8" y="3"/>
                  </a:lnTo>
                  <a:lnTo>
                    <a:pt x="8" y="6"/>
                  </a:lnTo>
                  <a:lnTo>
                    <a:pt x="7" y="8"/>
                  </a:lnTo>
                  <a:lnTo>
                    <a:pt x="6" y="10"/>
                  </a:lnTo>
                  <a:lnTo>
                    <a:pt x="4" y="13"/>
                  </a:lnTo>
                  <a:lnTo>
                    <a:pt x="3" y="15"/>
                  </a:lnTo>
                  <a:lnTo>
                    <a:pt x="1" y="18"/>
                  </a:lnTo>
                  <a:lnTo>
                    <a:pt x="0" y="20"/>
                  </a:lnTo>
                  <a:lnTo>
                    <a:pt x="0" y="20"/>
                  </a:lnTo>
                  <a:lnTo>
                    <a:pt x="0" y="20"/>
                  </a:lnTo>
                  <a:lnTo>
                    <a:pt x="0" y="2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8" name="Freeform 58"/>
            <p:cNvSpPr>
              <a:spLocks/>
            </p:cNvSpPr>
            <p:nvPr/>
          </p:nvSpPr>
          <p:spPr bwMode="auto">
            <a:xfrm>
              <a:off x="2631" y="1368"/>
              <a:ext cx="4" cy="11"/>
            </a:xfrm>
            <a:custGeom>
              <a:avLst/>
              <a:gdLst>
                <a:gd name="T0" fmla="*/ 0 w 4"/>
                <a:gd name="T1" fmla="*/ 11 h 11"/>
                <a:gd name="T2" fmla="*/ 0 w 4"/>
                <a:gd name="T3" fmla="*/ 9 h 11"/>
                <a:gd name="T4" fmla="*/ 0 w 4"/>
                <a:gd name="T5" fmla="*/ 8 h 11"/>
                <a:gd name="T6" fmla="*/ 0 w 4"/>
                <a:gd name="T7" fmla="*/ 6 h 11"/>
                <a:gd name="T8" fmla="*/ 0 w 4"/>
                <a:gd name="T9" fmla="*/ 5 h 11"/>
                <a:gd name="T10" fmla="*/ 1 w 4"/>
                <a:gd name="T11" fmla="*/ 4 h 11"/>
                <a:gd name="T12" fmla="*/ 1 w 4"/>
                <a:gd name="T13" fmla="*/ 2 h 11"/>
                <a:gd name="T14" fmla="*/ 2 w 4"/>
                <a:gd name="T15" fmla="*/ 1 h 11"/>
                <a:gd name="T16" fmla="*/ 3 w 4"/>
                <a:gd name="T17" fmla="*/ 0 h 11"/>
                <a:gd name="T18" fmla="*/ 3 w 4"/>
                <a:gd name="T19" fmla="*/ 0 h 11"/>
                <a:gd name="T20" fmla="*/ 4 w 4"/>
                <a:gd name="T21" fmla="*/ 1 h 11"/>
                <a:gd name="T22" fmla="*/ 4 w 4"/>
                <a:gd name="T23" fmla="*/ 2 h 11"/>
                <a:gd name="T24" fmla="*/ 3 w 4"/>
                <a:gd name="T25" fmla="*/ 4 h 11"/>
                <a:gd name="T26" fmla="*/ 3 w 4"/>
                <a:gd name="T27" fmla="*/ 5 h 11"/>
                <a:gd name="T28" fmla="*/ 2 w 4"/>
                <a:gd name="T29" fmla="*/ 7 h 11"/>
                <a:gd name="T30" fmla="*/ 2 w 4"/>
                <a:gd name="T31" fmla="*/ 8 h 11"/>
                <a:gd name="T32" fmla="*/ 1 w 4"/>
                <a:gd name="T33" fmla="*/ 10 h 11"/>
                <a:gd name="T34" fmla="*/ 0 w 4"/>
                <a:gd name="T35" fmla="*/ 11 h 11"/>
                <a:gd name="T36" fmla="*/ 0 w 4"/>
                <a:gd name="T37" fmla="*/ 11 h 11"/>
                <a:gd name="T38" fmla="*/ 0 w 4"/>
                <a:gd name="T39" fmla="*/ 11 h 11"/>
                <a:gd name="T40" fmla="*/ 0 w 4"/>
                <a:gd name="T41" fmla="*/ 11 h 11"/>
                <a:gd name="T42" fmla="*/ 0 w 4"/>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1">
                  <a:moveTo>
                    <a:pt x="0" y="11"/>
                  </a:moveTo>
                  <a:lnTo>
                    <a:pt x="0" y="9"/>
                  </a:lnTo>
                  <a:lnTo>
                    <a:pt x="0" y="8"/>
                  </a:lnTo>
                  <a:lnTo>
                    <a:pt x="0" y="6"/>
                  </a:lnTo>
                  <a:lnTo>
                    <a:pt x="0" y="5"/>
                  </a:lnTo>
                  <a:lnTo>
                    <a:pt x="1" y="4"/>
                  </a:lnTo>
                  <a:lnTo>
                    <a:pt x="1" y="2"/>
                  </a:lnTo>
                  <a:lnTo>
                    <a:pt x="2" y="1"/>
                  </a:lnTo>
                  <a:lnTo>
                    <a:pt x="3" y="0"/>
                  </a:lnTo>
                  <a:lnTo>
                    <a:pt x="3" y="0"/>
                  </a:lnTo>
                  <a:lnTo>
                    <a:pt x="4" y="1"/>
                  </a:lnTo>
                  <a:lnTo>
                    <a:pt x="4" y="2"/>
                  </a:lnTo>
                  <a:lnTo>
                    <a:pt x="3" y="4"/>
                  </a:lnTo>
                  <a:lnTo>
                    <a:pt x="3" y="5"/>
                  </a:lnTo>
                  <a:lnTo>
                    <a:pt x="2" y="7"/>
                  </a:lnTo>
                  <a:lnTo>
                    <a:pt x="2" y="8"/>
                  </a:lnTo>
                  <a:lnTo>
                    <a:pt x="1" y="10"/>
                  </a:lnTo>
                  <a:lnTo>
                    <a:pt x="0" y="11"/>
                  </a:lnTo>
                  <a:lnTo>
                    <a:pt x="0" y="11"/>
                  </a:lnTo>
                  <a:lnTo>
                    <a:pt x="0" y="11"/>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499" name="Freeform 59"/>
            <p:cNvSpPr>
              <a:spLocks/>
            </p:cNvSpPr>
            <p:nvPr/>
          </p:nvSpPr>
          <p:spPr bwMode="auto">
            <a:xfrm>
              <a:off x="2577" y="1370"/>
              <a:ext cx="2" cy="5"/>
            </a:xfrm>
            <a:custGeom>
              <a:avLst/>
              <a:gdLst>
                <a:gd name="T0" fmla="*/ 2 w 2"/>
                <a:gd name="T1" fmla="*/ 3 h 5"/>
                <a:gd name="T2" fmla="*/ 0 w 2"/>
                <a:gd name="T3" fmla="*/ 5 h 5"/>
                <a:gd name="T4" fmla="*/ 1 w 2"/>
                <a:gd name="T5" fmla="*/ 0 h 5"/>
                <a:gd name="T6" fmla="*/ 1 w 2"/>
                <a:gd name="T7" fmla="*/ 0 h 5"/>
                <a:gd name="T8" fmla="*/ 1 w 2"/>
                <a:gd name="T9" fmla="*/ 1 h 5"/>
                <a:gd name="T10" fmla="*/ 1 w 2"/>
                <a:gd name="T11" fmla="*/ 1 h 5"/>
                <a:gd name="T12" fmla="*/ 2 w 2"/>
                <a:gd name="T13" fmla="*/ 1 h 5"/>
                <a:gd name="T14" fmla="*/ 2 w 2"/>
                <a:gd name="T15" fmla="*/ 1 h 5"/>
                <a:gd name="T16" fmla="*/ 2 w 2"/>
                <a:gd name="T17" fmla="*/ 2 h 5"/>
                <a:gd name="T18" fmla="*/ 2 w 2"/>
                <a:gd name="T19" fmla="*/ 2 h 5"/>
                <a:gd name="T20" fmla="*/ 2 w 2"/>
                <a:gd name="T21" fmla="*/ 2 h 5"/>
                <a:gd name="T22" fmla="*/ 2 w 2"/>
                <a:gd name="T23" fmla="*/ 3 h 5"/>
                <a:gd name="T24" fmla="*/ 2 w 2"/>
                <a:gd name="T25" fmla="*/ 3 h 5"/>
                <a:gd name="T26" fmla="*/ 2 w 2"/>
                <a:gd name="T27" fmla="*/ 3 h 5"/>
                <a:gd name="T28" fmla="*/ 2 w 2"/>
                <a:gd name="T29" fmla="*/ 3 h 5"/>
                <a:gd name="T30" fmla="*/ 2 w 2"/>
                <a:gd name="T3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5">
                  <a:moveTo>
                    <a:pt x="2" y="3"/>
                  </a:moveTo>
                  <a:lnTo>
                    <a:pt x="0" y="5"/>
                  </a:lnTo>
                  <a:lnTo>
                    <a:pt x="1" y="0"/>
                  </a:lnTo>
                  <a:lnTo>
                    <a:pt x="1" y="0"/>
                  </a:lnTo>
                  <a:lnTo>
                    <a:pt x="1" y="1"/>
                  </a:lnTo>
                  <a:lnTo>
                    <a:pt x="1" y="1"/>
                  </a:lnTo>
                  <a:lnTo>
                    <a:pt x="2" y="1"/>
                  </a:lnTo>
                  <a:lnTo>
                    <a:pt x="2" y="1"/>
                  </a:lnTo>
                  <a:lnTo>
                    <a:pt x="2" y="2"/>
                  </a:lnTo>
                  <a:lnTo>
                    <a:pt x="2" y="2"/>
                  </a:lnTo>
                  <a:lnTo>
                    <a:pt x="2" y="2"/>
                  </a:lnTo>
                  <a:lnTo>
                    <a:pt x="2" y="3"/>
                  </a:lnTo>
                  <a:lnTo>
                    <a:pt x="2" y="3"/>
                  </a:lnTo>
                  <a:lnTo>
                    <a:pt x="2" y="3"/>
                  </a:lnTo>
                  <a:lnTo>
                    <a:pt x="2"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0" name="Freeform 60"/>
            <p:cNvSpPr>
              <a:spLocks/>
            </p:cNvSpPr>
            <p:nvPr/>
          </p:nvSpPr>
          <p:spPr bwMode="auto">
            <a:xfrm>
              <a:off x="2564" y="1371"/>
              <a:ext cx="6" cy="18"/>
            </a:xfrm>
            <a:custGeom>
              <a:avLst/>
              <a:gdLst>
                <a:gd name="T0" fmla="*/ 0 w 6"/>
                <a:gd name="T1" fmla="*/ 18 h 18"/>
                <a:gd name="T2" fmla="*/ 0 w 6"/>
                <a:gd name="T3" fmla="*/ 16 h 18"/>
                <a:gd name="T4" fmla="*/ 0 w 6"/>
                <a:gd name="T5" fmla="*/ 13 h 18"/>
                <a:gd name="T6" fmla="*/ 1 w 6"/>
                <a:gd name="T7" fmla="*/ 11 h 18"/>
                <a:gd name="T8" fmla="*/ 1 w 6"/>
                <a:gd name="T9" fmla="*/ 9 h 18"/>
                <a:gd name="T10" fmla="*/ 1 w 6"/>
                <a:gd name="T11" fmla="*/ 6 h 18"/>
                <a:gd name="T12" fmla="*/ 2 w 6"/>
                <a:gd name="T13" fmla="*/ 4 h 18"/>
                <a:gd name="T14" fmla="*/ 3 w 6"/>
                <a:gd name="T15" fmla="*/ 2 h 18"/>
                <a:gd name="T16" fmla="*/ 5 w 6"/>
                <a:gd name="T17" fmla="*/ 0 h 18"/>
                <a:gd name="T18" fmla="*/ 5 w 6"/>
                <a:gd name="T19" fmla="*/ 0 h 18"/>
                <a:gd name="T20" fmla="*/ 6 w 6"/>
                <a:gd name="T21" fmla="*/ 3 h 18"/>
                <a:gd name="T22" fmla="*/ 6 w 6"/>
                <a:gd name="T23" fmla="*/ 5 h 18"/>
                <a:gd name="T24" fmla="*/ 5 w 6"/>
                <a:gd name="T25" fmla="*/ 7 h 18"/>
                <a:gd name="T26" fmla="*/ 4 w 6"/>
                <a:gd name="T27" fmla="*/ 10 h 18"/>
                <a:gd name="T28" fmla="*/ 3 w 6"/>
                <a:gd name="T29" fmla="*/ 12 h 18"/>
                <a:gd name="T30" fmla="*/ 2 w 6"/>
                <a:gd name="T31" fmla="*/ 14 h 18"/>
                <a:gd name="T32" fmla="*/ 0 w 6"/>
                <a:gd name="T33" fmla="*/ 16 h 18"/>
                <a:gd name="T34" fmla="*/ 0 w 6"/>
                <a:gd name="T35" fmla="*/ 18 h 18"/>
                <a:gd name="T36" fmla="*/ 0 w 6"/>
                <a:gd name="T37" fmla="*/ 18 h 18"/>
                <a:gd name="T38" fmla="*/ 0 w 6"/>
                <a:gd name="T39" fmla="*/ 18 h 18"/>
                <a:gd name="T40" fmla="*/ 0 w 6"/>
                <a:gd name="T41" fmla="*/ 18 h 18"/>
                <a:gd name="T42" fmla="*/ 0 w 6"/>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8">
                  <a:moveTo>
                    <a:pt x="0" y="18"/>
                  </a:moveTo>
                  <a:lnTo>
                    <a:pt x="0" y="16"/>
                  </a:lnTo>
                  <a:lnTo>
                    <a:pt x="0" y="13"/>
                  </a:lnTo>
                  <a:lnTo>
                    <a:pt x="1" y="11"/>
                  </a:lnTo>
                  <a:lnTo>
                    <a:pt x="1" y="9"/>
                  </a:lnTo>
                  <a:lnTo>
                    <a:pt x="1" y="6"/>
                  </a:lnTo>
                  <a:lnTo>
                    <a:pt x="2" y="4"/>
                  </a:lnTo>
                  <a:lnTo>
                    <a:pt x="3" y="2"/>
                  </a:lnTo>
                  <a:lnTo>
                    <a:pt x="5" y="0"/>
                  </a:lnTo>
                  <a:lnTo>
                    <a:pt x="5" y="0"/>
                  </a:lnTo>
                  <a:lnTo>
                    <a:pt x="6" y="3"/>
                  </a:lnTo>
                  <a:lnTo>
                    <a:pt x="6" y="5"/>
                  </a:lnTo>
                  <a:lnTo>
                    <a:pt x="5" y="7"/>
                  </a:lnTo>
                  <a:lnTo>
                    <a:pt x="4" y="10"/>
                  </a:lnTo>
                  <a:lnTo>
                    <a:pt x="3" y="12"/>
                  </a:lnTo>
                  <a:lnTo>
                    <a:pt x="2" y="14"/>
                  </a:lnTo>
                  <a:lnTo>
                    <a:pt x="0" y="16"/>
                  </a:lnTo>
                  <a:lnTo>
                    <a:pt x="0" y="18"/>
                  </a:lnTo>
                  <a:lnTo>
                    <a:pt x="0" y="18"/>
                  </a:lnTo>
                  <a:lnTo>
                    <a:pt x="0" y="18"/>
                  </a:lnTo>
                  <a:lnTo>
                    <a:pt x="0"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1" name="Freeform 61"/>
            <p:cNvSpPr>
              <a:spLocks/>
            </p:cNvSpPr>
            <p:nvPr/>
          </p:nvSpPr>
          <p:spPr bwMode="auto">
            <a:xfrm>
              <a:off x="2637" y="1377"/>
              <a:ext cx="1" cy="6"/>
            </a:xfrm>
            <a:custGeom>
              <a:avLst/>
              <a:gdLst>
                <a:gd name="T0" fmla="*/ 1 w 1"/>
                <a:gd name="T1" fmla="*/ 6 h 6"/>
                <a:gd name="T2" fmla="*/ 0 w 1"/>
                <a:gd name="T3" fmla="*/ 6 h 6"/>
                <a:gd name="T4" fmla="*/ 0 w 1"/>
                <a:gd name="T5" fmla="*/ 5 h 6"/>
                <a:gd name="T6" fmla="*/ 0 w 1"/>
                <a:gd name="T7" fmla="*/ 4 h 6"/>
                <a:gd name="T8" fmla="*/ 0 w 1"/>
                <a:gd name="T9" fmla="*/ 4 h 6"/>
                <a:gd name="T10" fmla="*/ 0 w 1"/>
                <a:gd name="T11" fmla="*/ 3 h 6"/>
                <a:gd name="T12" fmla="*/ 1 w 1"/>
                <a:gd name="T13" fmla="*/ 2 h 6"/>
                <a:gd name="T14" fmla="*/ 1 w 1"/>
                <a:gd name="T15" fmla="*/ 1 h 6"/>
                <a:gd name="T16" fmla="*/ 1 w 1"/>
                <a:gd name="T17" fmla="*/ 0 h 6"/>
                <a:gd name="T18" fmla="*/ 1 w 1"/>
                <a:gd name="T19" fmla="*/ 0 h 6"/>
                <a:gd name="T20" fmla="*/ 1 w 1"/>
                <a:gd name="T21" fmla="*/ 6 h 6"/>
                <a:gd name="T22" fmla="*/ 1 w 1"/>
                <a:gd name="T23" fmla="*/ 6 h 6"/>
                <a:gd name="T24" fmla="*/ 1 w 1"/>
                <a:gd name="T25" fmla="*/ 6 h 6"/>
                <a:gd name="T26" fmla="*/ 1 w 1"/>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6">
                  <a:moveTo>
                    <a:pt x="1" y="6"/>
                  </a:moveTo>
                  <a:lnTo>
                    <a:pt x="0" y="6"/>
                  </a:lnTo>
                  <a:lnTo>
                    <a:pt x="0" y="5"/>
                  </a:lnTo>
                  <a:lnTo>
                    <a:pt x="0" y="4"/>
                  </a:lnTo>
                  <a:lnTo>
                    <a:pt x="0" y="4"/>
                  </a:lnTo>
                  <a:lnTo>
                    <a:pt x="0" y="3"/>
                  </a:lnTo>
                  <a:lnTo>
                    <a:pt x="1" y="2"/>
                  </a:lnTo>
                  <a:lnTo>
                    <a:pt x="1" y="1"/>
                  </a:lnTo>
                  <a:lnTo>
                    <a:pt x="1" y="0"/>
                  </a:lnTo>
                  <a:lnTo>
                    <a:pt x="1" y="0"/>
                  </a:lnTo>
                  <a:lnTo>
                    <a:pt x="1" y="6"/>
                  </a:lnTo>
                  <a:lnTo>
                    <a:pt x="1" y="6"/>
                  </a:lnTo>
                  <a:lnTo>
                    <a:pt x="1" y="6"/>
                  </a:ln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2" name="Freeform 62"/>
            <p:cNvSpPr>
              <a:spLocks/>
            </p:cNvSpPr>
            <p:nvPr/>
          </p:nvSpPr>
          <p:spPr bwMode="auto">
            <a:xfrm>
              <a:off x="2545" y="1379"/>
              <a:ext cx="9" cy="15"/>
            </a:xfrm>
            <a:custGeom>
              <a:avLst/>
              <a:gdLst>
                <a:gd name="T0" fmla="*/ 4 w 9"/>
                <a:gd name="T1" fmla="*/ 15 h 15"/>
                <a:gd name="T2" fmla="*/ 0 w 9"/>
                <a:gd name="T3" fmla="*/ 13 h 15"/>
                <a:gd name="T4" fmla="*/ 7 w 9"/>
                <a:gd name="T5" fmla="*/ 0 h 15"/>
                <a:gd name="T6" fmla="*/ 7 w 9"/>
                <a:gd name="T7" fmla="*/ 0 h 15"/>
                <a:gd name="T8" fmla="*/ 8 w 9"/>
                <a:gd name="T9" fmla="*/ 1 h 15"/>
                <a:gd name="T10" fmla="*/ 9 w 9"/>
                <a:gd name="T11" fmla="*/ 3 h 15"/>
                <a:gd name="T12" fmla="*/ 9 w 9"/>
                <a:gd name="T13" fmla="*/ 5 h 15"/>
                <a:gd name="T14" fmla="*/ 8 w 9"/>
                <a:gd name="T15" fmla="*/ 7 h 15"/>
                <a:gd name="T16" fmla="*/ 7 w 9"/>
                <a:gd name="T17" fmla="*/ 9 h 15"/>
                <a:gd name="T18" fmla="*/ 6 w 9"/>
                <a:gd name="T19" fmla="*/ 11 h 15"/>
                <a:gd name="T20" fmla="*/ 5 w 9"/>
                <a:gd name="T21" fmla="*/ 13 h 15"/>
                <a:gd name="T22" fmla="*/ 4 w 9"/>
                <a:gd name="T23" fmla="*/ 15 h 15"/>
                <a:gd name="T24" fmla="*/ 4 w 9"/>
                <a:gd name="T25" fmla="*/ 15 h 15"/>
                <a:gd name="T26" fmla="*/ 4 w 9"/>
                <a:gd name="T27" fmla="*/ 15 h 15"/>
                <a:gd name="T28" fmla="*/ 4 w 9"/>
                <a:gd name="T29" fmla="*/ 15 h 15"/>
                <a:gd name="T30" fmla="*/ 4 w 9"/>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5">
                  <a:moveTo>
                    <a:pt x="4" y="15"/>
                  </a:moveTo>
                  <a:lnTo>
                    <a:pt x="0" y="13"/>
                  </a:lnTo>
                  <a:lnTo>
                    <a:pt x="7" y="0"/>
                  </a:lnTo>
                  <a:lnTo>
                    <a:pt x="7" y="0"/>
                  </a:lnTo>
                  <a:lnTo>
                    <a:pt x="8" y="1"/>
                  </a:lnTo>
                  <a:lnTo>
                    <a:pt x="9" y="3"/>
                  </a:lnTo>
                  <a:lnTo>
                    <a:pt x="9" y="5"/>
                  </a:lnTo>
                  <a:lnTo>
                    <a:pt x="8" y="7"/>
                  </a:lnTo>
                  <a:lnTo>
                    <a:pt x="7" y="9"/>
                  </a:lnTo>
                  <a:lnTo>
                    <a:pt x="6" y="11"/>
                  </a:lnTo>
                  <a:lnTo>
                    <a:pt x="5" y="13"/>
                  </a:lnTo>
                  <a:lnTo>
                    <a:pt x="4" y="15"/>
                  </a:lnTo>
                  <a:lnTo>
                    <a:pt x="4" y="15"/>
                  </a:lnTo>
                  <a:lnTo>
                    <a:pt x="4" y="15"/>
                  </a:lnTo>
                  <a:lnTo>
                    <a:pt x="4" y="15"/>
                  </a:lnTo>
                  <a:lnTo>
                    <a:pt x="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3" name="Freeform 63"/>
            <p:cNvSpPr>
              <a:spLocks/>
            </p:cNvSpPr>
            <p:nvPr/>
          </p:nvSpPr>
          <p:spPr bwMode="auto">
            <a:xfrm>
              <a:off x="2703" y="1383"/>
              <a:ext cx="6" cy="6"/>
            </a:xfrm>
            <a:custGeom>
              <a:avLst/>
              <a:gdLst>
                <a:gd name="T0" fmla="*/ 6 w 6"/>
                <a:gd name="T1" fmla="*/ 0 h 6"/>
                <a:gd name="T2" fmla="*/ 0 w 6"/>
                <a:gd name="T3" fmla="*/ 6 h 6"/>
                <a:gd name="T4" fmla="*/ 6 w 6"/>
                <a:gd name="T5" fmla="*/ 0 h 6"/>
                <a:gd name="T6" fmla="*/ 6 w 6"/>
                <a:gd name="T7" fmla="*/ 0 h 6"/>
                <a:gd name="T8" fmla="*/ 6 w 6"/>
                <a:gd name="T9" fmla="*/ 0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0" y="6"/>
                  </a:lnTo>
                  <a:lnTo>
                    <a:pt x="6" y="0"/>
                  </a:lnTo>
                  <a:lnTo>
                    <a:pt x="6" y="0"/>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4" name="Freeform 64"/>
            <p:cNvSpPr>
              <a:spLocks/>
            </p:cNvSpPr>
            <p:nvPr/>
          </p:nvSpPr>
          <p:spPr bwMode="auto">
            <a:xfrm>
              <a:off x="2683" y="1385"/>
              <a:ext cx="9" cy="11"/>
            </a:xfrm>
            <a:custGeom>
              <a:avLst/>
              <a:gdLst>
                <a:gd name="T0" fmla="*/ 3 w 9"/>
                <a:gd name="T1" fmla="*/ 11 h 11"/>
                <a:gd name="T2" fmla="*/ 0 w 9"/>
                <a:gd name="T3" fmla="*/ 7 h 11"/>
                <a:gd name="T4" fmla="*/ 9 w 9"/>
                <a:gd name="T5" fmla="*/ 0 h 11"/>
                <a:gd name="T6" fmla="*/ 9 w 9"/>
                <a:gd name="T7" fmla="*/ 0 h 11"/>
                <a:gd name="T8" fmla="*/ 9 w 9"/>
                <a:gd name="T9" fmla="*/ 1 h 11"/>
                <a:gd name="T10" fmla="*/ 9 w 9"/>
                <a:gd name="T11" fmla="*/ 3 h 11"/>
                <a:gd name="T12" fmla="*/ 8 w 9"/>
                <a:gd name="T13" fmla="*/ 5 h 11"/>
                <a:gd name="T14" fmla="*/ 7 w 9"/>
                <a:gd name="T15" fmla="*/ 6 h 11"/>
                <a:gd name="T16" fmla="*/ 6 w 9"/>
                <a:gd name="T17" fmla="*/ 7 h 11"/>
                <a:gd name="T18" fmla="*/ 5 w 9"/>
                <a:gd name="T19" fmla="*/ 9 h 11"/>
                <a:gd name="T20" fmla="*/ 4 w 9"/>
                <a:gd name="T21" fmla="*/ 10 h 11"/>
                <a:gd name="T22" fmla="*/ 3 w 9"/>
                <a:gd name="T23" fmla="*/ 11 h 11"/>
                <a:gd name="T24" fmla="*/ 3 w 9"/>
                <a:gd name="T25" fmla="*/ 11 h 11"/>
                <a:gd name="T26" fmla="*/ 3 w 9"/>
                <a:gd name="T27" fmla="*/ 11 h 11"/>
                <a:gd name="T28" fmla="*/ 3 w 9"/>
                <a:gd name="T29" fmla="*/ 11 h 11"/>
                <a:gd name="T30" fmla="*/ 3 w 9"/>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1">
                  <a:moveTo>
                    <a:pt x="3" y="11"/>
                  </a:moveTo>
                  <a:lnTo>
                    <a:pt x="0" y="7"/>
                  </a:lnTo>
                  <a:lnTo>
                    <a:pt x="9" y="0"/>
                  </a:lnTo>
                  <a:lnTo>
                    <a:pt x="9" y="0"/>
                  </a:lnTo>
                  <a:lnTo>
                    <a:pt x="9" y="1"/>
                  </a:lnTo>
                  <a:lnTo>
                    <a:pt x="9" y="3"/>
                  </a:lnTo>
                  <a:lnTo>
                    <a:pt x="8" y="5"/>
                  </a:lnTo>
                  <a:lnTo>
                    <a:pt x="7" y="6"/>
                  </a:lnTo>
                  <a:lnTo>
                    <a:pt x="6" y="7"/>
                  </a:lnTo>
                  <a:lnTo>
                    <a:pt x="5" y="9"/>
                  </a:lnTo>
                  <a:lnTo>
                    <a:pt x="4" y="10"/>
                  </a:lnTo>
                  <a:lnTo>
                    <a:pt x="3" y="11"/>
                  </a:lnTo>
                  <a:lnTo>
                    <a:pt x="3" y="11"/>
                  </a:lnTo>
                  <a:lnTo>
                    <a:pt x="3" y="11"/>
                  </a:lnTo>
                  <a:lnTo>
                    <a:pt x="3" y="11"/>
                  </a:lnTo>
                  <a:lnTo>
                    <a:pt x="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5" name="Freeform 65"/>
            <p:cNvSpPr>
              <a:spLocks/>
            </p:cNvSpPr>
            <p:nvPr/>
          </p:nvSpPr>
          <p:spPr bwMode="auto">
            <a:xfrm>
              <a:off x="2578" y="1386"/>
              <a:ext cx="1" cy="6"/>
            </a:xfrm>
            <a:custGeom>
              <a:avLst/>
              <a:gdLst>
                <a:gd name="T0" fmla="*/ 1 w 1"/>
                <a:gd name="T1" fmla="*/ 0 h 6"/>
                <a:gd name="T2" fmla="*/ 0 w 1"/>
                <a:gd name="T3" fmla="*/ 6 h 6"/>
                <a:gd name="T4" fmla="*/ 1 w 1"/>
                <a:gd name="T5" fmla="*/ 0 h 6"/>
                <a:gd name="T6" fmla="*/ 1 w 1"/>
                <a:gd name="T7" fmla="*/ 0 h 6"/>
                <a:gd name="T8" fmla="*/ 1 w 1"/>
                <a:gd name="T9" fmla="*/ 0 h 6"/>
                <a:gd name="T10" fmla="*/ 1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1" y="0"/>
                  </a:moveTo>
                  <a:lnTo>
                    <a:pt x="0" y="6"/>
                  </a:lnTo>
                  <a:lnTo>
                    <a:pt x="1" y="0"/>
                  </a:lnTo>
                  <a:lnTo>
                    <a:pt x="1"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6" name="Freeform 66"/>
            <p:cNvSpPr>
              <a:spLocks/>
            </p:cNvSpPr>
            <p:nvPr/>
          </p:nvSpPr>
          <p:spPr bwMode="auto">
            <a:xfrm>
              <a:off x="2665" y="1386"/>
              <a:ext cx="2" cy="9"/>
            </a:xfrm>
            <a:custGeom>
              <a:avLst/>
              <a:gdLst>
                <a:gd name="T0" fmla="*/ 2 w 2"/>
                <a:gd name="T1" fmla="*/ 0 h 9"/>
                <a:gd name="T2" fmla="*/ 0 w 2"/>
                <a:gd name="T3" fmla="*/ 9 h 9"/>
                <a:gd name="T4" fmla="*/ 2 w 2"/>
                <a:gd name="T5" fmla="*/ 0 h 9"/>
                <a:gd name="T6" fmla="*/ 2 w 2"/>
                <a:gd name="T7" fmla="*/ 0 h 9"/>
                <a:gd name="T8" fmla="*/ 2 w 2"/>
                <a:gd name="T9" fmla="*/ 0 h 9"/>
                <a:gd name="T10" fmla="*/ 2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2" y="0"/>
                  </a:moveTo>
                  <a:lnTo>
                    <a:pt x="0" y="9"/>
                  </a:lnTo>
                  <a:lnTo>
                    <a:pt x="2" y="0"/>
                  </a:lnTo>
                  <a:lnTo>
                    <a:pt x="2"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7" name="Freeform 67"/>
            <p:cNvSpPr>
              <a:spLocks/>
            </p:cNvSpPr>
            <p:nvPr/>
          </p:nvSpPr>
          <p:spPr bwMode="auto">
            <a:xfrm>
              <a:off x="2649" y="1387"/>
              <a:ext cx="1" cy="7"/>
            </a:xfrm>
            <a:custGeom>
              <a:avLst/>
              <a:gdLst>
                <a:gd name="T0" fmla="*/ 1 w 1"/>
                <a:gd name="T1" fmla="*/ 0 h 7"/>
                <a:gd name="T2" fmla="*/ 0 w 1"/>
                <a:gd name="T3" fmla="*/ 7 h 7"/>
                <a:gd name="T4" fmla="*/ 1 w 1"/>
                <a:gd name="T5" fmla="*/ 0 h 7"/>
                <a:gd name="T6" fmla="*/ 1 w 1"/>
                <a:gd name="T7" fmla="*/ 0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lnTo>
                    <a:pt x="0" y="7"/>
                  </a:lnTo>
                  <a:lnTo>
                    <a:pt x="1" y="0"/>
                  </a:lnTo>
                  <a:lnTo>
                    <a:pt x="1"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8" name="Freeform 68"/>
            <p:cNvSpPr>
              <a:spLocks/>
            </p:cNvSpPr>
            <p:nvPr/>
          </p:nvSpPr>
          <p:spPr bwMode="auto">
            <a:xfrm>
              <a:off x="2602" y="1392"/>
              <a:ext cx="8" cy="18"/>
            </a:xfrm>
            <a:custGeom>
              <a:avLst/>
              <a:gdLst>
                <a:gd name="T0" fmla="*/ 8 w 8"/>
                <a:gd name="T1" fmla="*/ 0 h 18"/>
                <a:gd name="T2" fmla="*/ 0 w 8"/>
                <a:gd name="T3" fmla="*/ 18 h 18"/>
                <a:gd name="T4" fmla="*/ 8 w 8"/>
                <a:gd name="T5" fmla="*/ 0 h 18"/>
                <a:gd name="T6" fmla="*/ 8 w 8"/>
                <a:gd name="T7" fmla="*/ 0 h 18"/>
                <a:gd name="T8" fmla="*/ 8 w 8"/>
                <a:gd name="T9" fmla="*/ 0 h 18"/>
                <a:gd name="T10" fmla="*/ 8 w 8"/>
                <a:gd name="T11" fmla="*/ 0 h 18"/>
              </a:gdLst>
              <a:ahLst/>
              <a:cxnLst>
                <a:cxn ang="0">
                  <a:pos x="T0" y="T1"/>
                </a:cxn>
                <a:cxn ang="0">
                  <a:pos x="T2" y="T3"/>
                </a:cxn>
                <a:cxn ang="0">
                  <a:pos x="T4" y="T5"/>
                </a:cxn>
                <a:cxn ang="0">
                  <a:pos x="T6" y="T7"/>
                </a:cxn>
                <a:cxn ang="0">
                  <a:pos x="T8" y="T9"/>
                </a:cxn>
                <a:cxn ang="0">
                  <a:pos x="T10" y="T11"/>
                </a:cxn>
              </a:cxnLst>
              <a:rect l="0" t="0" r="r" b="b"/>
              <a:pathLst>
                <a:path w="8" h="18">
                  <a:moveTo>
                    <a:pt x="8" y="0"/>
                  </a:moveTo>
                  <a:lnTo>
                    <a:pt x="0" y="18"/>
                  </a:lnTo>
                  <a:lnTo>
                    <a:pt x="8" y="0"/>
                  </a:lnTo>
                  <a:lnTo>
                    <a:pt x="8" y="0"/>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09" name="Freeform 69"/>
            <p:cNvSpPr>
              <a:spLocks/>
            </p:cNvSpPr>
            <p:nvPr/>
          </p:nvSpPr>
          <p:spPr bwMode="auto">
            <a:xfrm>
              <a:off x="2712" y="1395"/>
              <a:ext cx="10" cy="6"/>
            </a:xfrm>
            <a:custGeom>
              <a:avLst/>
              <a:gdLst>
                <a:gd name="T0" fmla="*/ 10 w 10"/>
                <a:gd name="T1" fmla="*/ 1 h 6"/>
                <a:gd name="T2" fmla="*/ 9 w 10"/>
                <a:gd name="T3" fmla="*/ 2 h 6"/>
                <a:gd name="T4" fmla="*/ 8 w 10"/>
                <a:gd name="T5" fmla="*/ 3 h 6"/>
                <a:gd name="T6" fmla="*/ 6 w 10"/>
                <a:gd name="T7" fmla="*/ 4 h 6"/>
                <a:gd name="T8" fmla="*/ 5 w 10"/>
                <a:gd name="T9" fmla="*/ 5 h 6"/>
                <a:gd name="T10" fmla="*/ 4 w 10"/>
                <a:gd name="T11" fmla="*/ 6 h 6"/>
                <a:gd name="T12" fmla="*/ 3 w 10"/>
                <a:gd name="T13" fmla="*/ 6 h 6"/>
                <a:gd name="T14" fmla="*/ 1 w 10"/>
                <a:gd name="T15" fmla="*/ 6 h 6"/>
                <a:gd name="T16" fmla="*/ 0 w 10"/>
                <a:gd name="T17" fmla="*/ 6 h 6"/>
                <a:gd name="T18" fmla="*/ 0 w 10"/>
                <a:gd name="T19" fmla="*/ 6 h 6"/>
                <a:gd name="T20" fmla="*/ 1 w 10"/>
                <a:gd name="T21" fmla="*/ 6 h 6"/>
                <a:gd name="T22" fmla="*/ 2 w 10"/>
                <a:gd name="T23" fmla="*/ 5 h 6"/>
                <a:gd name="T24" fmla="*/ 4 w 10"/>
                <a:gd name="T25" fmla="*/ 4 h 6"/>
                <a:gd name="T26" fmla="*/ 5 w 10"/>
                <a:gd name="T27" fmla="*/ 2 h 6"/>
                <a:gd name="T28" fmla="*/ 6 w 10"/>
                <a:gd name="T29" fmla="*/ 1 h 6"/>
                <a:gd name="T30" fmla="*/ 7 w 10"/>
                <a:gd name="T31" fmla="*/ 0 h 6"/>
                <a:gd name="T32" fmla="*/ 9 w 10"/>
                <a:gd name="T33" fmla="*/ 0 h 6"/>
                <a:gd name="T34" fmla="*/ 10 w 10"/>
                <a:gd name="T35" fmla="*/ 1 h 6"/>
                <a:gd name="T36" fmla="*/ 10 w 10"/>
                <a:gd name="T37" fmla="*/ 1 h 6"/>
                <a:gd name="T38" fmla="*/ 10 w 10"/>
                <a:gd name="T39" fmla="*/ 1 h 6"/>
                <a:gd name="T40" fmla="*/ 10 w 10"/>
                <a:gd name="T41" fmla="*/ 1 h 6"/>
                <a:gd name="T42" fmla="*/ 10 w 10"/>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10" y="1"/>
                  </a:moveTo>
                  <a:lnTo>
                    <a:pt x="9" y="2"/>
                  </a:lnTo>
                  <a:lnTo>
                    <a:pt x="8" y="3"/>
                  </a:lnTo>
                  <a:lnTo>
                    <a:pt x="6" y="4"/>
                  </a:lnTo>
                  <a:lnTo>
                    <a:pt x="5" y="5"/>
                  </a:lnTo>
                  <a:lnTo>
                    <a:pt x="4" y="6"/>
                  </a:lnTo>
                  <a:lnTo>
                    <a:pt x="3" y="6"/>
                  </a:lnTo>
                  <a:lnTo>
                    <a:pt x="1" y="6"/>
                  </a:lnTo>
                  <a:lnTo>
                    <a:pt x="0" y="6"/>
                  </a:lnTo>
                  <a:lnTo>
                    <a:pt x="0" y="6"/>
                  </a:lnTo>
                  <a:lnTo>
                    <a:pt x="1" y="6"/>
                  </a:lnTo>
                  <a:lnTo>
                    <a:pt x="2" y="5"/>
                  </a:lnTo>
                  <a:lnTo>
                    <a:pt x="4" y="4"/>
                  </a:lnTo>
                  <a:lnTo>
                    <a:pt x="5" y="2"/>
                  </a:lnTo>
                  <a:lnTo>
                    <a:pt x="6" y="1"/>
                  </a:lnTo>
                  <a:lnTo>
                    <a:pt x="7" y="0"/>
                  </a:lnTo>
                  <a:lnTo>
                    <a:pt x="9" y="0"/>
                  </a:lnTo>
                  <a:lnTo>
                    <a:pt x="10" y="1"/>
                  </a:lnTo>
                  <a:lnTo>
                    <a:pt x="10" y="1"/>
                  </a:lnTo>
                  <a:lnTo>
                    <a:pt x="10" y="1"/>
                  </a:lnTo>
                  <a:lnTo>
                    <a:pt x="10" y="1"/>
                  </a:lnTo>
                  <a:lnTo>
                    <a:pt x="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0" name="Freeform 70"/>
            <p:cNvSpPr>
              <a:spLocks/>
            </p:cNvSpPr>
            <p:nvPr/>
          </p:nvSpPr>
          <p:spPr bwMode="auto">
            <a:xfrm>
              <a:off x="2678" y="1396"/>
              <a:ext cx="7" cy="9"/>
            </a:xfrm>
            <a:custGeom>
              <a:avLst/>
              <a:gdLst>
                <a:gd name="T0" fmla="*/ 7 w 7"/>
                <a:gd name="T1" fmla="*/ 6 h 9"/>
                <a:gd name="T2" fmla="*/ 6 w 7"/>
                <a:gd name="T3" fmla="*/ 7 h 9"/>
                <a:gd name="T4" fmla="*/ 6 w 7"/>
                <a:gd name="T5" fmla="*/ 7 h 9"/>
                <a:gd name="T6" fmla="*/ 5 w 7"/>
                <a:gd name="T7" fmla="*/ 7 h 9"/>
                <a:gd name="T8" fmla="*/ 4 w 7"/>
                <a:gd name="T9" fmla="*/ 8 h 9"/>
                <a:gd name="T10" fmla="*/ 3 w 7"/>
                <a:gd name="T11" fmla="*/ 8 h 9"/>
                <a:gd name="T12" fmla="*/ 2 w 7"/>
                <a:gd name="T13" fmla="*/ 8 h 9"/>
                <a:gd name="T14" fmla="*/ 1 w 7"/>
                <a:gd name="T15" fmla="*/ 9 h 9"/>
                <a:gd name="T16" fmla="*/ 0 w 7"/>
                <a:gd name="T17" fmla="*/ 8 h 9"/>
                <a:gd name="T18" fmla="*/ 0 w 7"/>
                <a:gd name="T19" fmla="*/ 8 h 9"/>
                <a:gd name="T20" fmla="*/ 0 w 7"/>
                <a:gd name="T21" fmla="*/ 0 h 9"/>
                <a:gd name="T22" fmla="*/ 0 w 7"/>
                <a:gd name="T23" fmla="*/ 0 h 9"/>
                <a:gd name="T24" fmla="*/ 1 w 7"/>
                <a:gd name="T25" fmla="*/ 0 h 9"/>
                <a:gd name="T26" fmla="*/ 2 w 7"/>
                <a:gd name="T27" fmla="*/ 1 h 9"/>
                <a:gd name="T28" fmla="*/ 3 w 7"/>
                <a:gd name="T29" fmla="*/ 1 h 9"/>
                <a:gd name="T30" fmla="*/ 4 w 7"/>
                <a:gd name="T31" fmla="*/ 2 h 9"/>
                <a:gd name="T32" fmla="*/ 5 w 7"/>
                <a:gd name="T33" fmla="*/ 3 h 9"/>
                <a:gd name="T34" fmla="*/ 5 w 7"/>
                <a:gd name="T35" fmla="*/ 4 h 9"/>
                <a:gd name="T36" fmla="*/ 6 w 7"/>
                <a:gd name="T37" fmla="*/ 5 h 9"/>
                <a:gd name="T38" fmla="*/ 7 w 7"/>
                <a:gd name="T39" fmla="*/ 6 h 9"/>
                <a:gd name="T40" fmla="*/ 7 w 7"/>
                <a:gd name="T41" fmla="*/ 6 h 9"/>
                <a:gd name="T42" fmla="*/ 7 w 7"/>
                <a:gd name="T43" fmla="*/ 6 h 9"/>
                <a:gd name="T44" fmla="*/ 7 w 7"/>
                <a:gd name="T45" fmla="*/ 6 h 9"/>
                <a:gd name="T46" fmla="*/ 7 w 7"/>
                <a:gd name="T4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9">
                  <a:moveTo>
                    <a:pt x="7" y="6"/>
                  </a:moveTo>
                  <a:lnTo>
                    <a:pt x="6" y="7"/>
                  </a:lnTo>
                  <a:lnTo>
                    <a:pt x="6" y="7"/>
                  </a:lnTo>
                  <a:lnTo>
                    <a:pt x="5" y="7"/>
                  </a:lnTo>
                  <a:lnTo>
                    <a:pt x="4" y="8"/>
                  </a:lnTo>
                  <a:lnTo>
                    <a:pt x="3" y="8"/>
                  </a:lnTo>
                  <a:lnTo>
                    <a:pt x="2" y="8"/>
                  </a:lnTo>
                  <a:lnTo>
                    <a:pt x="1" y="9"/>
                  </a:lnTo>
                  <a:lnTo>
                    <a:pt x="0" y="8"/>
                  </a:lnTo>
                  <a:lnTo>
                    <a:pt x="0" y="8"/>
                  </a:lnTo>
                  <a:lnTo>
                    <a:pt x="0" y="0"/>
                  </a:lnTo>
                  <a:lnTo>
                    <a:pt x="0" y="0"/>
                  </a:lnTo>
                  <a:lnTo>
                    <a:pt x="1" y="0"/>
                  </a:lnTo>
                  <a:lnTo>
                    <a:pt x="2" y="1"/>
                  </a:lnTo>
                  <a:lnTo>
                    <a:pt x="3" y="1"/>
                  </a:lnTo>
                  <a:lnTo>
                    <a:pt x="4" y="2"/>
                  </a:lnTo>
                  <a:lnTo>
                    <a:pt x="5" y="3"/>
                  </a:lnTo>
                  <a:lnTo>
                    <a:pt x="5" y="4"/>
                  </a:lnTo>
                  <a:lnTo>
                    <a:pt x="6" y="5"/>
                  </a:lnTo>
                  <a:lnTo>
                    <a:pt x="7" y="6"/>
                  </a:lnTo>
                  <a:lnTo>
                    <a:pt x="7" y="6"/>
                  </a:lnTo>
                  <a:lnTo>
                    <a:pt x="7" y="6"/>
                  </a:lnTo>
                  <a:lnTo>
                    <a:pt x="7" y="6"/>
                  </a:lnTo>
                  <a:lnTo>
                    <a:pt x="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1" name="Freeform 71"/>
            <p:cNvSpPr>
              <a:spLocks/>
            </p:cNvSpPr>
            <p:nvPr/>
          </p:nvSpPr>
          <p:spPr bwMode="auto">
            <a:xfrm>
              <a:off x="2668" y="1397"/>
              <a:ext cx="1" cy="7"/>
            </a:xfrm>
            <a:custGeom>
              <a:avLst/>
              <a:gdLst>
                <a:gd name="T0" fmla="*/ 1 w 1"/>
                <a:gd name="T1" fmla="*/ 0 h 7"/>
                <a:gd name="T2" fmla="*/ 0 w 1"/>
                <a:gd name="T3" fmla="*/ 7 h 7"/>
                <a:gd name="T4" fmla="*/ 1 w 1"/>
                <a:gd name="T5" fmla="*/ 0 h 7"/>
                <a:gd name="T6" fmla="*/ 1 w 1"/>
                <a:gd name="T7" fmla="*/ 0 h 7"/>
                <a:gd name="T8" fmla="*/ 1 w 1"/>
                <a:gd name="T9" fmla="*/ 0 h 7"/>
                <a:gd name="T10" fmla="*/ 1 w 1"/>
                <a:gd name="T11" fmla="*/ 0 h 7"/>
              </a:gdLst>
              <a:ahLst/>
              <a:cxnLst>
                <a:cxn ang="0">
                  <a:pos x="T0" y="T1"/>
                </a:cxn>
                <a:cxn ang="0">
                  <a:pos x="T2" y="T3"/>
                </a:cxn>
                <a:cxn ang="0">
                  <a:pos x="T4" y="T5"/>
                </a:cxn>
                <a:cxn ang="0">
                  <a:pos x="T6" y="T7"/>
                </a:cxn>
                <a:cxn ang="0">
                  <a:pos x="T8" y="T9"/>
                </a:cxn>
                <a:cxn ang="0">
                  <a:pos x="T10" y="T11"/>
                </a:cxn>
              </a:cxnLst>
              <a:rect l="0" t="0" r="r" b="b"/>
              <a:pathLst>
                <a:path w="1" h="7">
                  <a:moveTo>
                    <a:pt x="1" y="0"/>
                  </a:moveTo>
                  <a:lnTo>
                    <a:pt x="0" y="7"/>
                  </a:lnTo>
                  <a:lnTo>
                    <a:pt x="1" y="0"/>
                  </a:lnTo>
                  <a:lnTo>
                    <a:pt x="1"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2" name="Freeform 72"/>
            <p:cNvSpPr>
              <a:spLocks/>
            </p:cNvSpPr>
            <p:nvPr/>
          </p:nvSpPr>
          <p:spPr bwMode="auto">
            <a:xfrm>
              <a:off x="2567" y="1398"/>
              <a:ext cx="6" cy="11"/>
            </a:xfrm>
            <a:custGeom>
              <a:avLst/>
              <a:gdLst>
                <a:gd name="T0" fmla="*/ 6 w 6"/>
                <a:gd name="T1" fmla="*/ 0 h 11"/>
                <a:gd name="T2" fmla="*/ 6 w 6"/>
                <a:gd name="T3" fmla="*/ 2 h 11"/>
                <a:gd name="T4" fmla="*/ 5 w 6"/>
                <a:gd name="T5" fmla="*/ 4 h 11"/>
                <a:gd name="T6" fmla="*/ 5 w 6"/>
                <a:gd name="T7" fmla="*/ 5 h 11"/>
                <a:gd name="T8" fmla="*/ 4 w 6"/>
                <a:gd name="T9" fmla="*/ 6 h 11"/>
                <a:gd name="T10" fmla="*/ 4 w 6"/>
                <a:gd name="T11" fmla="*/ 8 h 11"/>
                <a:gd name="T12" fmla="*/ 3 w 6"/>
                <a:gd name="T13" fmla="*/ 9 h 11"/>
                <a:gd name="T14" fmla="*/ 2 w 6"/>
                <a:gd name="T15" fmla="*/ 10 h 11"/>
                <a:gd name="T16" fmla="*/ 0 w 6"/>
                <a:gd name="T17" fmla="*/ 11 h 11"/>
                <a:gd name="T18" fmla="*/ 0 w 6"/>
                <a:gd name="T19" fmla="*/ 11 h 11"/>
                <a:gd name="T20" fmla="*/ 1 w 6"/>
                <a:gd name="T21" fmla="*/ 9 h 11"/>
                <a:gd name="T22" fmla="*/ 1 w 6"/>
                <a:gd name="T23" fmla="*/ 8 h 11"/>
                <a:gd name="T24" fmla="*/ 2 w 6"/>
                <a:gd name="T25" fmla="*/ 7 h 11"/>
                <a:gd name="T26" fmla="*/ 3 w 6"/>
                <a:gd name="T27" fmla="*/ 5 h 11"/>
                <a:gd name="T28" fmla="*/ 3 w 6"/>
                <a:gd name="T29" fmla="*/ 4 h 11"/>
                <a:gd name="T30" fmla="*/ 4 w 6"/>
                <a:gd name="T31" fmla="*/ 3 h 11"/>
                <a:gd name="T32" fmla="*/ 5 w 6"/>
                <a:gd name="T33" fmla="*/ 1 h 11"/>
                <a:gd name="T34" fmla="*/ 6 w 6"/>
                <a:gd name="T35" fmla="*/ 0 h 11"/>
                <a:gd name="T36" fmla="*/ 6 w 6"/>
                <a:gd name="T37" fmla="*/ 0 h 11"/>
                <a:gd name="T38" fmla="*/ 6 w 6"/>
                <a:gd name="T39" fmla="*/ 0 h 11"/>
                <a:gd name="T40" fmla="*/ 6 w 6"/>
                <a:gd name="T41" fmla="*/ 0 h 11"/>
                <a:gd name="T42" fmla="*/ 6 w 6"/>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1">
                  <a:moveTo>
                    <a:pt x="6" y="0"/>
                  </a:moveTo>
                  <a:lnTo>
                    <a:pt x="6" y="2"/>
                  </a:lnTo>
                  <a:lnTo>
                    <a:pt x="5" y="4"/>
                  </a:lnTo>
                  <a:lnTo>
                    <a:pt x="5" y="5"/>
                  </a:lnTo>
                  <a:lnTo>
                    <a:pt x="4" y="6"/>
                  </a:lnTo>
                  <a:lnTo>
                    <a:pt x="4" y="8"/>
                  </a:lnTo>
                  <a:lnTo>
                    <a:pt x="3" y="9"/>
                  </a:lnTo>
                  <a:lnTo>
                    <a:pt x="2" y="10"/>
                  </a:lnTo>
                  <a:lnTo>
                    <a:pt x="0" y="11"/>
                  </a:lnTo>
                  <a:lnTo>
                    <a:pt x="0" y="11"/>
                  </a:lnTo>
                  <a:lnTo>
                    <a:pt x="1" y="9"/>
                  </a:lnTo>
                  <a:lnTo>
                    <a:pt x="1" y="8"/>
                  </a:lnTo>
                  <a:lnTo>
                    <a:pt x="2" y="7"/>
                  </a:lnTo>
                  <a:lnTo>
                    <a:pt x="3" y="5"/>
                  </a:lnTo>
                  <a:lnTo>
                    <a:pt x="3" y="4"/>
                  </a:lnTo>
                  <a:lnTo>
                    <a:pt x="4" y="3"/>
                  </a:lnTo>
                  <a:lnTo>
                    <a:pt x="5" y="1"/>
                  </a:lnTo>
                  <a:lnTo>
                    <a:pt x="6" y="0"/>
                  </a:lnTo>
                  <a:lnTo>
                    <a:pt x="6" y="0"/>
                  </a:lnTo>
                  <a:lnTo>
                    <a:pt x="6" y="0"/>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3" name="Freeform 73"/>
            <p:cNvSpPr>
              <a:spLocks/>
            </p:cNvSpPr>
            <p:nvPr/>
          </p:nvSpPr>
          <p:spPr bwMode="auto">
            <a:xfrm>
              <a:off x="2004" y="1401"/>
              <a:ext cx="44" cy="220"/>
            </a:xfrm>
            <a:custGeom>
              <a:avLst/>
              <a:gdLst>
                <a:gd name="T0" fmla="*/ 10 w 44"/>
                <a:gd name="T1" fmla="*/ 0 h 220"/>
                <a:gd name="T2" fmla="*/ 14 w 44"/>
                <a:gd name="T3" fmla="*/ 16 h 220"/>
                <a:gd name="T4" fmla="*/ 19 w 44"/>
                <a:gd name="T5" fmla="*/ 32 h 220"/>
                <a:gd name="T6" fmla="*/ 25 w 44"/>
                <a:gd name="T7" fmla="*/ 48 h 220"/>
                <a:gd name="T8" fmla="*/ 30 w 44"/>
                <a:gd name="T9" fmla="*/ 64 h 220"/>
                <a:gd name="T10" fmla="*/ 35 w 44"/>
                <a:gd name="T11" fmla="*/ 80 h 220"/>
                <a:gd name="T12" fmla="*/ 39 w 44"/>
                <a:gd name="T13" fmla="*/ 97 h 220"/>
                <a:gd name="T14" fmla="*/ 42 w 44"/>
                <a:gd name="T15" fmla="*/ 114 h 220"/>
                <a:gd name="T16" fmla="*/ 44 w 44"/>
                <a:gd name="T17" fmla="*/ 131 h 220"/>
                <a:gd name="T18" fmla="*/ 44 w 44"/>
                <a:gd name="T19" fmla="*/ 131 h 220"/>
                <a:gd name="T20" fmla="*/ 43 w 44"/>
                <a:gd name="T21" fmla="*/ 143 h 220"/>
                <a:gd name="T22" fmla="*/ 41 w 44"/>
                <a:gd name="T23" fmla="*/ 154 h 220"/>
                <a:gd name="T24" fmla="*/ 40 w 44"/>
                <a:gd name="T25" fmla="*/ 165 h 220"/>
                <a:gd name="T26" fmla="*/ 38 w 44"/>
                <a:gd name="T27" fmla="*/ 176 h 220"/>
                <a:gd name="T28" fmla="*/ 37 w 44"/>
                <a:gd name="T29" fmla="*/ 187 h 220"/>
                <a:gd name="T30" fmla="*/ 35 w 44"/>
                <a:gd name="T31" fmla="*/ 198 h 220"/>
                <a:gd name="T32" fmla="*/ 33 w 44"/>
                <a:gd name="T33" fmla="*/ 209 h 220"/>
                <a:gd name="T34" fmla="*/ 32 w 44"/>
                <a:gd name="T35" fmla="*/ 220 h 220"/>
                <a:gd name="T36" fmla="*/ 32 w 44"/>
                <a:gd name="T37" fmla="*/ 220 h 220"/>
                <a:gd name="T38" fmla="*/ 28 w 44"/>
                <a:gd name="T39" fmla="*/ 211 h 220"/>
                <a:gd name="T40" fmla="*/ 26 w 44"/>
                <a:gd name="T41" fmla="*/ 201 h 220"/>
                <a:gd name="T42" fmla="*/ 25 w 44"/>
                <a:gd name="T43" fmla="*/ 191 h 220"/>
                <a:gd name="T44" fmla="*/ 25 w 44"/>
                <a:gd name="T45" fmla="*/ 180 h 220"/>
                <a:gd name="T46" fmla="*/ 25 w 44"/>
                <a:gd name="T47" fmla="*/ 170 h 220"/>
                <a:gd name="T48" fmla="*/ 26 w 44"/>
                <a:gd name="T49" fmla="*/ 158 h 220"/>
                <a:gd name="T50" fmla="*/ 27 w 44"/>
                <a:gd name="T51" fmla="*/ 147 h 220"/>
                <a:gd name="T52" fmla="*/ 29 w 44"/>
                <a:gd name="T53" fmla="*/ 136 h 220"/>
                <a:gd name="T54" fmla="*/ 29 w 44"/>
                <a:gd name="T55" fmla="*/ 136 h 220"/>
                <a:gd name="T56" fmla="*/ 28 w 44"/>
                <a:gd name="T57" fmla="*/ 135 h 220"/>
                <a:gd name="T58" fmla="*/ 28 w 44"/>
                <a:gd name="T59" fmla="*/ 133 h 220"/>
                <a:gd name="T60" fmla="*/ 27 w 44"/>
                <a:gd name="T61" fmla="*/ 132 h 220"/>
                <a:gd name="T62" fmla="*/ 26 w 44"/>
                <a:gd name="T63" fmla="*/ 131 h 220"/>
                <a:gd name="T64" fmla="*/ 25 w 44"/>
                <a:gd name="T65" fmla="*/ 130 h 220"/>
                <a:gd name="T66" fmla="*/ 24 w 44"/>
                <a:gd name="T67" fmla="*/ 129 h 220"/>
                <a:gd name="T68" fmla="*/ 23 w 44"/>
                <a:gd name="T69" fmla="*/ 128 h 220"/>
                <a:gd name="T70" fmla="*/ 23 w 44"/>
                <a:gd name="T71" fmla="*/ 126 h 220"/>
                <a:gd name="T72" fmla="*/ 23 w 44"/>
                <a:gd name="T73" fmla="*/ 126 h 220"/>
                <a:gd name="T74" fmla="*/ 22 w 44"/>
                <a:gd name="T75" fmla="*/ 127 h 220"/>
                <a:gd name="T76" fmla="*/ 22 w 44"/>
                <a:gd name="T77" fmla="*/ 127 h 220"/>
                <a:gd name="T78" fmla="*/ 21 w 44"/>
                <a:gd name="T79" fmla="*/ 127 h 220"/>
                <a:gd name="T80" fmla="*/ 21 w 44"/>
                <a:gd name="T81" fmla="*/ 128 h 220"/>
                <a:gd name="T82" fmla="*/ 21 w 44"/>
                <a:gd name="T83" fmla="*/ 128 h 220"/>
                <a:gd name="T84" fmla="*/ 20 w 44"/>
                <a:gd name="T85" fmla="*/ 128 h 220"/>
                <a:gd name="T86" fmla="*/ 20 w 44"/>
                <a:gd name="T87" fmla="*/ 128 h 220"/>
                <a:gd name="T88" fmla="*/ 19 w 44"/>
                <a:gd name="T89" fmla="*/ 128 h 220"/>
                <a:gd name="T90" fmla="*/ 19 w 44"/>
                <a:gd name="T91" fmla="*/ 128 h 220"/>
                <a:gd name="T92" fmla="*/ 15 w 44"/>
                <a:gd name="T93" fmla="*/ 113 h 220"/>
                <a:gd name="T94" fmla="*/ 10 w 44"/>
                <a:gd name="T95" fmla="*/ 98 h 220"/>
                <a:gd name="T96" fmla="*/ 6 w 44"/>
                <a:gd name="T97" fmla="*/ 82 h 220"/>
                <a:gd name="T98" fmla="*/ 2 w 44"/>
                <a:gd name="T99" fmla="*/ 65 h 220"/>
                <a:gd name="T100" fmla="*/ 0 w 44"/>
                <a:gd name="T101" fmla="*/ 49 h 220"/>
                <a:gd name="T102" fmla="*/ 0 w 44"/>
                <a:gd name="T103" fmla="*/ 32 h 220"/>
                <a:gd name="T104" fmla="*/ 3 w 44"/>
                <a:gd name="T105" fmla="*/ 16 h 220"/>
                <a:gd name="T106" fmla="*/ 8 w 44"/>
                <a:gd name="T107" fmla="*/ 0 h 220"/>
                <a:gd name="T108" fmla="*/ 8 w 44"/>
                <a:gd name="T109" fmla="*/ 0 h 220"/>
                <a:gd name="T110" fmla="*/ 10 w 44"/>
                <a:gd name="T111" fmla="*/ 0 h 220"/>
                <a:gd name="T112" fmla="*/ 10 w 44"/>
                <a:gd name="T113" fmla="*/ 0 h 220"/>
                <a:gd name="T114" fmla="*/ 10 w 44"/>
                <a:gd name="T115" fmla="*/ 0 h 220"/>
                <a:gd name="T116" fmla="*/ 10 w 44"/>
                <a:gd name="T1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220">
                  <a:moveTo>
                    <a:pt x="10" y="0"/>
                  </a:moveTo>
                  <a:lnTo>
                    <a:pt x="14" y="16"/>
                  </a:lnTo>
                  <a:lnTo>
                    <a:pt x="19" y="32"/>
                  </a:lnTo>
                  <a:lnTo>
                    <a:pt x="25" y="48"/>
                  </a:lnTo>
                  <a:lnTo>
                    <a:pt x="30" y="64"/>
                  </a:lnTo>
                  <a:lnTo>
                    <a:pt x="35" y="80"/>
                  </a:lnTo>
                  <a:lnTo>
                    <a:pt x="39" y="97"/>
                  </a:lnTo>
                  <a:lnTo>
                    <a:pt x="42" y="114"/>
                  </a:lnTo>
                  <a:lnTo>
                    <a:pt x="44" y="131"/>
                  </a:lnTo>
                  <a:lnTo>
                    <a:pt x="44" y="131"/>
                  </a:lnTo>
                  <a:lnTo>
                    <a:pt x="43" y="143"/>
                  </a:lnTo>
                  <a:lnTo>
                    <a:pt x="41" y="154"/>
                  </a:lnTo>
                  <a:lnTo>
                    <a:pt x="40" y="165"/>
                  </a:lnTo>
                  <a:lnTo>
                    <a:pt x="38" y="176"/>
                  </a:lnTo>
                  <a:lnTo>
                    <a:pt x="37" y="187"/>
                  </a:lnTo>
                  <a:lnTo>
                    <a:pt x="35" y="198"/>
                  </a:lnTo>
                  <a:lnTo>
                    <a:pt x="33" y="209"/>
                  </a:lnTo>
                  <a:lnTo>
                    <a:pt x="32" y="220"/>
                  </a:lnTo>
                  <a:lnTo>
                    <a:pt x="32" y="220"/>
                  </a:lnTo>
                  <a:lnTo>
                    <a:pt x="28" y="211"/>
                  </a:lnTo>
                  <a:lnTo>
                    <a:pt x="26" y="201"/>
                  </a:lnTo>
                  <a:lnTo>
                    <a:pt x="25" y="191"/>
                  </a:lnTo>
                  <a:lnTo>
                    <a:pt x="25" y="180"/>
                  </a:lnTo>
                  <a:lnTo>
                    <a:pt x="25" y="170"/>
                  </a:lnTo>
                  <a:lnTo>
                    <a:pt x="26" y="158"/>
                  </a:lnTo>
                  <a:lnTo>
                    <a:pt x="27" y="147"/>
                  </a:lnTo>
                  <a:lnTo>
                    <a:pt x="29" y="136"/>
                  </a:lnTo>
                  <a:lnTo>
                    <a:pt x="29" y="136"/>
                  </a:lnTo>
                  <a:lnTo>
                    <a:pt x="28" y="135"/>
                  </a:lnTo>
                  <a:lnTo>
                    <a:pt x="28" y="133"/>
                  </a:lnTo>
                  <a:lnTo>
                    <a:pt x="27" y="132"/>
                  </a:lnTo>
                  <a:lnTo>
                    <a:pt x="26" y="131"/>
                  </a:lnTo>
                  <a:lnTo>
                    <a:pt x="25" y="130"/>
                  </a:lnTo>
                  <a:lnTo>
                    <a:pt x="24" y="129"/>
                  </a:lnTo>
                  <a:lnTo>
                    <a:pt x="23" y="128"/>
                  </a:lnTo>
                  <a:lnTo>
                    <a:pt x="23" y="126"/>
                  </a:lnTo>
                  <a:lnTo>
                    <a:pt x="23" y="126"/>
                  </a:lnTo>
                  <a:lnTo>
                    <a:pt x="22" y="127"/>
                  </a:lnTo>
                  <a:lnTo>
                    <a:pt x="22" y="127"/>
                  </a:lnTo>
                  <a:lnTo>
                    <a:pt x="21" y="127"/>
                  </a:lnTo>
                  <a:lnTo>
                    <a:pt x="21" y="128"/>
                  </a:lnTo>
                  <a:lnTo>
                    <a:pt x="21" y="128"/>
                  </a:lnTo>
                  <a:lnTo>
                    <a:pt x="20" y="128"/>
                  </a:lnTo>
                  <a:lnTo>
                    <a:pt x="20" y="128"/>
                  </a:lnTo>
                  <a:lnTo>
                    <a:pt x="19" y="128"/>
                  </a:lnTo>
                  <a:lnTo>
                    <a:pt x="19" y="128"/>
                  </a:lnTo>
                  <a:lnTo>
                    <a:pt x="15" y="113"/>
                  </a:lnTo>
                  <a:lnTo>
                    <a:pt x="10" y="98"/>
                  </a:lnTo>
                  <a:lnTo>
                    <a:pt x="6" y="82"/>
                  </a:lnTo>
                  <a:lnTo>
                    <a:pt x="2" y="65"/>
                  </a:lnTo>
                  <a:lnTo>
                    <a:pt x="0" y="49"/>
                  </a:lnTo>
                  <a:lnTo>
                    <a:pt x="0" y="32"/>
                  </a:lnTo>
                  <a:lnTo>
                    <a:pt x="3" y="16"/>
                  </a:lnTo>
                  <a:lnTo>
                    <a:pt x="8" y="0"/>
                  </a:lnTo>
                  <a:lnTo>
                    <a:pt x="8" y="0"/>
                  </a:lnTo>
                  <a:lnTo>
                    <a:pt x="10" y="0"/>
                  </a:lnTo>
                  <a:lnTo>
                    <a:pt x="10" y="0"/>
                  </a:lnTo>
                  <a:lnTo>
                    <a:pt x="10" y="0"/>
                  </a:lnTo>
                  <a:lnTo>
                    <a:pt x="10" y="0"/>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4" name="Freeform 74"/>
            <p:cNvSpPr>
              <a:spLocks/>
            </p:cNvSpPr>
            <p:nvPr/>
          </p:nvSpPr>
          <p:spPr bwMode="auto">
            <a:xfrm>
              <a:off x="2549" y="1401"/>
              <a:ext cx="5" cy="11"/>
            </a:xfrm>
            <a:custGeom>
              <a:avLst/>
              <a:gdLst>
                <a:gd name="T0" fmla="*/ 0 w 5"/>
                <a:gd name="T1" fmla="*/ 11 h 11"/>
                <a:gd name="T2" fmla="*/ 5 w 5"/>
                <a:gd name="T3" fmla="*/ 0 h 11"/>
                <a:gd name="T4" fmla="*/ 2 w 5"/>
                <a:gd name="T5" fmla="*/ 10 h 11"/>
                <a:gd name="T6" fmla="*/ 0 w 5"/>
                <a:gd name="T7" fmla="*/ 11 h 11"/>
                <a:gd name="T8" fmla="*/ 0 w 5"/>
                <a:gd name="T9" fmla="*/ 11 h 11"/>
                <a:gd name="T10" fmla="*/ 0 w 5"/>
                <a:gd name="T11" fmla="*/ 11 h 11"/>
                <a:gd name="T12" fmla="*/ 0 w 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11"/>
                  </a:moveTo>
                  <a:lnTo>
                    <a:pt x="5" y="0"/>
                  </a:lnTo>
                  <a:lnTo>
                    <a:pt x="2" y="10"/>
                  </a:lnTo>
                  <a:lnTo>
                    <a:pt x="0" y="11"/>
                  </a:lnTo>
                  <a:lnTo>
                    <a:pt x="0" y="11"/>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5" name="Freeform 75"/>
            <p:cNvSpPr>
              <a:spLocks/>
            </p:cNvSpPr>
            <p:nvPr/>
          </p:nvSpPr>
          <p:spPr bwMode="auto">
            <a:xfrm>
              <a:off x="2528" y="1402"/>
              <a:ext cx="4" cy="8"/>
            </a:xfrm>
            <a:custGeom>
              <a:avLst/>
              <a:gdLst>
                <a:gd name="T0" fmla="*/ 4 w 4"/>
                <a:gd name="T1" fmla="*/ 0 h 8"/>
                <a:gd name="T2" fmla="*/ 0 w 4"/>
                <a:gd name="T3" fmla="*/ 8 h 8"/>
                <a:gd name="T4" fmla="*/ 4 w 4"/>
                <a:gd name="T5" fmla="*/ 0 h 8"/>
                <a:gd name="T6" fmla="*/ 4 w 4"/>
                <a:gd name="T7" fmla="*/ 0 h 8"/>
                <a:gd name="T8" fmla="*/ 4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8"/>
                  </a:lnTo>
                  <a:lnTo>
                    <a:pt x="4" y="0"/>
                  </a:lnTo>
                  <a:lnTo>
                    <a:pt x="4"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6" name="Freeform 76"/>
            <p:cNvSpPr>
              <a:spLocks/>
            </p:cNvSpPr>
            <p:nvPr/>
          </p:nvSpPr>
          <p:spPr bwMode="auto">
            <a:xfrm>
              <a:off x="2596" y="1403"/>
              <a:ext cx="15" cy="39"/>
            </a:xfrm>
            <a:custGeom>
              <a:avLst/>
              <a:gdLst>
                <a:gd name="T0" fmla="*/ 1 w 15"/>
                <a:gd name="T1" fmla="*/ 39 h 39"/>
                <a:gd name="T2" fmla="*/ 0 w 15"/>
                <a:gd name="T3" fmla="*/ 33 h 39"/>
                <a:gd name="T4" fmla="*/ 0 w 15"/>
                <a:gd name="T5" fmla="*/ 28 h 39"/>
                <a:gd name="T6" fmla="*/ 2 w 15"/>
                <a:gd name="T7" fmla="*/ 23 h 39"/>
                <a:gd name="T8" fmla="*/ 4 w 15"/>
                <a:gd name="T9" fmla="*/ 19 h 39"/>
                <a:gd name="T10" fmla="*/ 7 w 15"/>
                <a:gd name="T11" fmla="*/ 14 h 39"/>
                <a:gd name="T12" fmla="*/ 10 w 15"/>
                <a:gd name="T13" fmla="*/ 10 h 39"/>
                <a:gd name="T14" fmla="*/ 12 w 15"/>
                <a:gd name="T15" fmla="*/ 5 h 39"/>
                <a:gd name="T16" fmla="*/ 14 w 15"/>
                <a:gd name="T17" fmla="*/ 0 h 39"/>
                <a:gd name="T18" fmla="*/ 14 w 15"/>
                <a:gd name="T19" fmla="*/ 0 h 39"/>
                <a:gd name="T20" fmla="*/ 15 w 15"/>
                <a:gd name="T21" fmla="*/ 6 h 39"/>
                <a:gd name="T22" fmla="*/ 14 w 15"/>
                <a:gd name="T23" fmla="*/ 12 h 39"/>
                <a:gd name="T24" fmla="*/ 13 w 15"/>
                <a:gd name="T25" fmla="*/ 17 h 39"/>
                <a:gd name="T26" fmla="*/ 11 w 15"/>
                <a:gd name="T27" fmla="*/ 22 h 39"/>
                <a:gd name="T28" fmla="*/ 9 w 15"/>
                <a:gd name="T29" fmla="*/ 26 h 39"/>
                <a:gd name="T30" fmla="*/ 6 w 15"/>
                <a:gd name="T31" fmla="*/ 30 h 39"/>
                <a:gd name="T32" fmla="*/ 4 w 15"/>
                <a:gd name="T33" fmla="*/ 35 h 39"/>
                <a:gd name="T34" fmla="*/ 1 w 15"/>
                <a:gd name="T35" fmla="*/ 39 h 39"/>
                <a:gd name="T36" fmla="*/ 1 w 15"/>
                <a:gd name="T37" fmla="*/ 39 h 39"/>
                <a:gd name="T38" fmla="*/ 1 w 15"/>
                <a:gd name="T39" fmla="*/ 39 h 39"/>
                <a:gd name="T40" fmla="*/ 1 w 15"/>
                <a:gd name="T41" fmla="*/ 39 h 39"/>
                <a:gd name="T42" fmla="*/ 1 w 15"/>
                <a:gd name="T4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39">
                  <a:moveTo>
                    <a:pt x="1" y="39"/>
                  </a:moveTo>
                  <a:lnTo>
                    <a:pt x="0" y="33"/>
                  </a:lnTo>
                  <a:lnTo>
                    <a:pt x="0" y="28"/>
                  </a:lnTo>
                  <a:lnTo>
                    <a:pt x="2" y="23"/>
                  </a:lnTo>
                  <a:lnTo>
                    <a:pt x="4" y="19"/>
                  </a:lnTo>
                  <a:lnTo>
                    <a:pt x="7" y="14"/>
                  </a:lnTo>
                  <a:lnTo>
                    <a:pt x="10" y="10"/>
                  </a:lnTo>
                  <a:lnTo>
                    <a:pt x="12" y="5"/>
                  </a:lnTo>
                  <a:lnTo>
                    <a:pt x="14" y="0"/>
                  </a:lnTo>
                  <a:lnTo>
                    <a:pt x="14" y="0"/>
                  </a:lnTo>
                  <a:lnTo>
                    <a:pt x="15" y="6"/>
                  </a:lnTo>
                  <a:lnTo>
                    <a:pt x="14" y="12"/>
                  </a:lnTo>
                  <a:lnTo>
                    <a:pt x="13" y="17"/>
                  </a:lnTo>
                  <a:lnTo>
                    <a:pt x="11" y="22"/>
                  </a:lnTo>
                  <a:lnTo>
                    <a:pt x="9" y="26"/>
                  </a:lnTo>
                  <a:lnTo>
                    <a:pt x="6" y="30"/>
                  </a:lnTo>
                  <a:lnTo>
                    <a:pt x="4" y="35"/>
                  </a:lnTo>
                  <a:lnTo>
                    <a:pt x="1" y="39"/>
                  </a:lnTo>
                  <a:lnTo>
                    <a:pt x="1" y="39"/>
                  </a:lnTo>
                  <a:lnTo>
                    <a:pt x="1" y="39"/>
                  </a:lnTo>
                  <a:lnTo>
                    <a:pt x="1" y="39"/>
                  </a:lnTo>
                  <a:lnTo>
                    <a:pt x="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7" name="Freeform 77"/>
            <p:cNvSpPr>
              <a:spLocks/>
            </p:cNvSpPr>
            <p:nvPr/>
          </p:nvSpPr>
          <p:spPr bwMode="auto">
            <a:xfrm>
              <a:off x="2581" y="1404"/>
              <a:ext cx="5" cy="11"/>
            </a:xfrm>
            <a:custGeom>
              <a:avLst/>
              <a:gdLst>
                <a:gd name="T0" fmla="*/ 0 w 5"/>
                <a:gd name="T1" fmla="*/ 11 h 11"/>
                <a:gd name="T2" fmla="*/ 0 w 5"/>
                <a:gd name="T3" fmla="*/ 9 h 11"/>
                <a:gd name="T4" fmla="*/ 0 w 5"/>
                <a:gd name="T5" fmla="*/ 8 h 11"/>
                <a:gd name="T6" fmla="*/ 0 w 5"/>
                <a:gd name="T7" fmla="*/ 6 h 11"/>
                <a:gd name="T8" fmla="*/ 1 w 5"/>
                <a:gd name="T9" fmla="*/ 5 h 11"/>
                <a:gd name="T10" fmla="*/ 2 w 5"/>
                <a:gd name="T11" fmla="*/ 4 h 11"/>
                <a:gd name="T12" fmla="*/ 3 w 5"/>
                <a:gd name="T13" fmla="*/ 3 h 11"/>
                <a:gd name="T14" fmla="*/ 4 w 5"/>
                <a:gd name="T15" fmla="*/ 2 h 11"/>
                <a:gd name="T16" fmla="*/ 5 w 5"/>
                <a:gd name="T17" fmla="*/ 0 h 11"/>
                <a:gd name="T18" fmla="*/ 5 w 5"/>
                <a:gd name="T19" fmla="*/ 0 h 11"/>
                <a:gd name="T20" fmla="*/ 5 w 5"/>
                <a:gd name="T21" fmla="*/ 2 h 11"/>
                <a:gd name="T22" fmla="*/ 4 w 5"/>
                <a:gd name="T23" fmla="*/ 3 h 11"/>
                <a:gd name="T24" fmla="*/ 4 w 5"/>
                <a:gd name="T25" fmla="*/ 5 h 11"/>
                <a:gd name="T26" fmla="*/ 3 w 5"/>
                <a:gd name="T27" fmla="*/ 6 h 11"/>
                <a:gd name="T28" fmla="*/ 3 w 5"/>
                <a:gd name="T29" fmla="*/ 7 h 11"/>
                <a:gd name="T30" fmla="*/ 2 w 5"/>
                <a:gd name="T31" fmla="*/ 8 h 11"/>
                <a:gd name="T32" fmla="*/ 1 w 5"/>
                <a:gd name="T33" fmla="*/ 10 h 11"/>
                <a:gd name="T34" fmla="*/ 0 w 5"/>
                <a:gd name="T35" fmla="*/ 11 h 11"/>
                <a:gd name="T36" fmla="*/ 0 w 5"/>
                <a:gd name="T37" fmla="*/ 11 h 11"/>
                <a:gd name="T38" fmla="*/ 0 w 5"/>
                <a:gd name="T39" fmla="*/ 11 h 11"/>
                <a:gd name="T40" fmla="*/ 0 w 5"/>
                <a:gd name="T41" fmla="*/ 11 h 11"/>
                <a:gd name="T42" fmla="*/ 0 w 5"/>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1">
                  <a:moveTo>
                    <a:pt x="0" y="11"/>
                  </a:moveTo>
                  <a:lnTo>
                    <a:pt x="0" y="9"/>
                  </a:lnTo>
                  <a:lnTo>
                    <a:pt x="0" y="8"/>
                  </a:lnTo>
                  <a:lnTo>
                    <a:pt x="0" y="6"/>
                  </a:lnTo>
                  <a:lnTo>
                    <a:pt x="1" y="5"/>
                  </a:lnTo>
                  <a:lnTo>
                    <a:pt x="2" y="4"/>
                  </a:lnTo>
                  <a:lnTo>
                    <a:pt x="3" y="3"/>
                  </a:lnTo>
                  <a:lnTo>
                    <a:pt x="4" y="2"/>
                  </a:lnTo>
                  <a:lnTo>
                    <a:pt x="5" y="0"/>
                  </a:lnTo>
                  <a:lnTo>
                    <a:pt x="5" y="0"/>
                  </a:lnTo>
                  <a:lnTo>
                    <a:pt x="5" y="2"/>
                  </a:lnTo>
                  <a:lnTo>
                    <a:pt x="4" y="3"/>
                  </a:lnTo>
                  <a:lnTo>
                    <a:pt x="4" y="5"/>
                  </a:lnTo>
                  <a:lnTo>
                    <a:pt x="3" y="6"/>
                  </a:lnTo>
                  <a:lnTo>
                    <a:pt x="3" y="7"/>
                  </a:lnTo>
                  <a:lnTo>
                    <a:pt x="2" y="8"/>
                  </a:lnTo>
                  <a:lnTo>
                    <a:pt x="1" y="10"/>
                  </a:lnTo>
                  <a:lnTo>
                    <a:pt x="0" y="11"/>
                  </a:lnTo>
                  <a:lnTo>
                    <a:pt x="0" y="11"/>
                  </a:lnTo>
                  <a:lnTo>
                    <a:pt x="0" y="11"/>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8" name="Freeform 78"/>
            <p:cNvSpPr>
              <a:spLocks/>
            </p:cNvSpPr>
            <p:nvPr/>
          </p:nvSpPr>
          <p:spPr bwMode="auto">
            <a:xfrm>
              <a:off x="2555" y="1408"/>
              <a:ext cx="5" cy="6"/>
            </a:xfrm>
            <a:custGeom>
              <a:avLst/>
              <a:gdLst>
                <a:gd name="T0" fmla="*/ 2 w 5"/>
                <a:gd name="T1" fmla="*/ 6 h 6"/>
                <a:gd name="T2" fmla="*/ 0 w 5"/>
                <a:gd name="T3" fmla="*/ 6 h 6"/>
                <a:gd name="T4" fmla="*/ 4 w 5"/>
                <a:gd name="T5" fmla="*/ 0 h 6"/>
                <a:gd name="T6" fmla="*/ 4 w 5"/>
                <a:gd name="T7" fmla="*/ 0 h 6"/>
                <a:gd name="T8" fmla="*/ 5 w 5"/>
                <a:gd name="T9" fmla="*/ 0 h 6"/>
                <a:gd name="T10" fmla="*/ 5 w 5"/>
                <a:gd name="T11" fmla="*/ 1 h 6"/>
                <a:gd name="T12" fmla="*/ 5 w 5"/>
                <a:gd name="T13" fmla="*/ 2 h 6"/>
                <a:gd name="T14" fmla="*/ 4 w 5"/>
                <a:gd name="T15" fmla="*/ 2 h 6"/>
                <a:gd name="T16" fmla="*/ 3 w 5"/>
                <a:gd name="T17" fmla="*/ 3 h 6"/>
                <a:gd name="T18" fmla="*/ 2 w 5"/>
                <a:gd name="T19" fmla="*/ 4 h 6"/>
                <a:gd name="T20" fmla="*/ 2 w 5"/>
                <a:gd name="T21" fmla="*/ 5 h 6"/>
                <a:gd name="T22" fmla="*/ 2 w 5"/>
                <a:gd name="T23" fmla="*/ 6 h 6"/>
                <a:gd name="T24" fmla="*/ 2 w 5"/>
                <a:gd name="T25" fmla="*/ 6 h 6"/>
                <a:gd name="T26" fmla="*/ 2 w 5"/>
                <a:gd name="T27" fmla="*/ 6 h 6"/>
                <a:gd name="T28" fmla="*/ 2 w 5"/>
                <a:gd name="T29" fmla="*/ 6 h 6"/>
                <a:gd name="T30" fmla="*/ 2 w 5"/>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6">
                  <a:moveTo>
                    <a:pt x="2" y="6"/>
                  </a:moveTo>
                  <a:lnTo>
                    <a:pt x="0" y="6"/>
                  </a:lnTo>
                  <a:lnTo>
                    <a:pt x="4" y="0"/>
                  </a:lnTo>
                  <a:lnTo>
                    <a:pt x="4" y="0"/>
                  </a:lnTo>
                  <a:lnTo>
                    <a:pt x="5" y="0"/>
                  </a:lnTo>
                  <a:lnTo>
                    <a:pt x="5" y="1"/>
                  </a:lnTo>
                  <a:lnTo>
                    <a:pt x="5" y="2"/>
                  </a:lnTo>
                  <a:lnTo>
                    <a:pt x="4" y="2"/>
                  </a:lnTo>
                  <a:lnTo>
                    <a:pt x="3" y="3"/>
                  </a:lnTo>
                  <a:lnTo>
                    <a:pt x="2" y="4"/>
                  </a:lnTo>
                  <a:lnTo>
                    <a:pt x="2" y="5"/>
                  </a:lnTo>
                  <a:lnTo>
                    <a:pt x="2" y="6"/>
                  </a:lnTo>
                  <a:lnTo>
                    <a:pt x="2" y="6"/>
                  </a:lnTo>
                  <a:lnTo>
                    <a:pt x="2" y="6"/>
                  </a:lnTo>
                  <a:lnTo>
                    <a:pt x="2" y="6"/>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19" name="Freeform 79"/>
            <p:cNvSpPr>
              <a:spLocks/>
            </p:cNvSpPr>
            <p:nvPr/>
          </p:nvSpPr>
          <p:spPr bwMode="auto">
            <a:xfrm>
              <a:off x="2623" y="1408"/>
              <a:ext cx="5" cy="20"/>
            </a:xfrm>
            <a:custGeom>
              <a:avLst/>
              <a:gdLst>
                <a:gd name="T0" fmla="*/ 0 w 5"/>
                <a:gd name="T1" fmla="*/ 20 h 20"/>
                <a:gd name="T2" fmla="*/ 4 w 5"/>
                <a:gd name="T3" fmla="*/ 0 h 20"/>
                <a:gd name="T4" fmla="*/ 5 w 5"/>
                <a:gd name="T5" fmla="*/ 13 h 20"/>
                <a:gd name="T6" fmla="*/ 0 w 5"/>
                <a:gd name="T7" fmla="*/ 20 h 20"/>
                <a:gd name="T8" fmla="*/ 0 w 5"/>
                <a:gd name="T9" fmla="*/ 20 h 20"/>
                <a:gd name="T10" fmla="*/ 0 w 5"/>
                <a:gd name="T11" fmla="*/ 20 h 20"/>
                <a:gd name="T12" fmla="*/ 0 w 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0" y="20"/>
                  </a:moveTo>
                  <a:lnTo>
                    <a:pt x="4" y="0"/>
                  </a:lnTo>
                  <a:lnTo>
                    <a:pt x="5" y="13"/>
                  </a:lnTo>
                  <a:lnTo>
                    <a:pt x="0" y="20"/>
                  </a:lnTo>
                  <a:lnTo>
                    <a:pt x="0" y="20"/>
                  </a:lnTo>
                  <a:lnTo>
                    <a:pt x="0" y="2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0" name="Freeform 80"/>
            <p:cNvSpPr>
              <a:spLocks/>
            </p:cNvSpPr>
            <p:nvPr/>
          </p:nvSpPr>
          <p:spPr bwMode="auto">
            <a:xfrm>
              <a:off x="1960" y="1411"/>
              <a:ext cx="88" cy="396"/>
            </a:xfrm>
            <a:custGeom>
              <a:avLst/>
              <a:gdLst>
                <a:gd name="T0" fmla="*/ 56 w 88"/>
                <a:gd name="T1" fmla="*/ 124 h 396"/>
                <a:gd name="T2" fmla="*/ 53 w 88"/>
                <a:gd name="T3" fmla="*/ 125 h 396"/>
                <a:gd name="T4" fmla="*/ 52 w 88"/>
                <a:gd name="T5" fmla="*/ 127 h 396"/>
                <a:gd name="T6" fmla="*/ 41 w 88"/>
                <a:gd name="T7" fmla="*/ 158 h 396"/>
                <a:gd name="T8" fmla="*/ 36 w 88"/>
                <a:gd name="T9" fmla="*/ 192 h 396"/>
                <a:gd name="T10" fmla="*/ 38 w 88"/>
                <a:gd name="T11" fmla="*/ 225 h 396"/>
                <a:gd name="T12" fmla="*/ 22 w 88"/>
                <a:gd name="T13" fmla="*/ 265 h 396"/>
                <a:gd name="T14" fmla="*/ 21 w 88"/>
                <a:gd name="T15" fmla="*/ 291 h 396"/>
                <a:gd name="T16" fmla="*/ 28 w 88"/>
                <a:gd name="T17" fmla="*/ 317 h 396"/>
                <a:gd name="T18" fmla="*/ 35 w 88"/>
                <a:gd name="T19" fmla="*/ 327 h 396"/>
                <a:gd name="T20" fmla="*/ 28 w 88"/>
                <a:gd name="T21" fmla="*/ 288 h 396"/>
                <a:gd name="T22" fmla="*/ 40 w 88"/>
                <a:gd name="T23" fmla="*/ 237 h 396"/>
                <a:gd name="T24" fmla="*/ 48 w 88"/>
                <a:gd name="T25" fmla="*/ 215 h 396"/>
                <a:gd name="T26" fmla="*/ 45 w 88"/>
                <a:gd name="T27" fmla="*/ 191 h 396"/>
                <a:gd name="T28" fmla="*/ 45 w 88"/>
                <a:gd name="T29" fmla="*/ 172 h 396"/>
                <a:gd name="T30" fmla="*/ 53 w 88"/>
                <a:gd name="T31" fmla="*/ 147 h 396"/>
                <a:gd name="T32" fmla="*/ 63 w 88"/>
                <a:gd name="T33" fmla="*/ 130 h 396"/>
                <a:gd name="T34" fmla="*/ 62 w 88"/>
                <a:gd name="T35" fmla="*/ 175 h 396"/>
                <a:gd name="T36" fmla="*/ 70 w 88"/>
                <a:gd name="T37" fmla="*/ 219 h 396"/>
                <a:gd name="T38" fmla="*/ 73 w 88"/>
                <a:gd name="T39" fmla="*/ 240 h 396"/>
                <a:gd name="T40" fmla="*/ 73 w 88"/>
                <a:gd name="T41" fmla="*/ 271 h 396"/>
                <a:gd name="T42" fmla="*/ 69 w 88"/>
                <a:gd name="T43" fmla="*/ 289 h 396"/>
                <a:gd name="T44" fmla="*/ 65 w 88"/>
                <a:gd name="T45" fmla="*/ 310 h 396"/>
                <a:gd name="T46" fmla="*/ 70 w 88"/>
                <a:gd name="T47" fmla="*/ 314 h 396"/>
                <a:gd name="T48" fmla="*/ 77 w 88"/>
                <a:gd name="T49" fmla="*/ 336 h 396"/>
                <a:gd name="T50" fmla="*/ 85 w 88"/>
                <a:gd name="T51" fmla="*/ 364 h 396"/>
                <a:gd name="T52" fmla="*/ 86 w 88"/>
                <a:gd name="T53" fmla="*/ 380 h 396"/>
                <a:gd name="T54" fmla="*/ 71 w 88"/>
                <a:gd name="T55" fmla="*/ 388 h 396"/>
                <a:gd name="T56" fmla="*/ 43 w 88"/>
                <a:gd name="T57" fmla="*/ 396 h 396"/>
                <a:gd name="T58" fmla="*/ 31 w 88"/>
                <a:gd name="T59" fmla="*/ 371 h 396"/>
                <a:gd name="T60" fmla="*/ 13 w 88"/>
                <a:gd name="T61" fmla="*/ 340 h 396"/>
                <a:gd name="T62" fmla="*/ 0 w 88"/>
                <a:gd name="T63" fmla="*/ 305 h 396"/>
                <a:gd name="T64" fmla="*/ 12 w 88"/>
                <a:gd name="T65" fmla="*/ 249 h 396"/>
                <a:gd name="T66" fmla="*/ 18 w 88"/>
                <a:gd name="T67" fmla="*/ 202 h 396"/>
                <a:gd name="T68" fmla="*/ 6 w 88"/>
                <a:gd name="T69" fmla="*/ 135 h 396"/>
                <a:gd name="T70" fmla="*/ 1 w 88"/>
                <a:gd name="T71" fmla="*/ 84 h 396"/>
                <a:gd name="T72" fmla="*/ 9 w 88"/>
                <a:gd name="T73" fmla="*/ 123 h 396"/>
                <a:gd name="T74" fmla="*/ 24 w 88"/>
                <a:gd name="T75" fmla="*/ 160 h 396"/>
                <a:gd name="T76" fmla="*/ 22 w 88"/>
                <a:gd name="T77" fmla="*/ 142 h 396"/>
                <a:gd name="T78" fmla="*/ 7 w 88"/>
                <a:gd name="T79" fmla="*/ 75 h 396"/>
                <a:gd name="T80" fmla="*/ 12 w 88"/>
                <a:gd name="T81" fmla="*/ 25 h 396"/>
                <a:gd name="T82" fmla="*/ 12 w 88"/>
                <a:gd name="T83" fmla="*/ 58 h 396"/>
                <a:gd name="T84" fmla="*/ 31 w 88"/>
                <a:gd name="T85" fmla="*/ 117 h 396"/>
                <a:gd name="T86" fmla="*/ 36 w 88"/>
                <a:gd name="T87" fmla="*/ 149 h 396"/>
                <a:gd name="T88" fmla="*/ 38 w 88"/>
                <a:gd name="T89" fmla="*/ 151 h 396"/>
                <a:gd name="T90" fmla="*/ 40 w 88"/>
                <a:gd name="T91" fmla="*/ 150 h 396"/>
                <a:gd name="T92" fmla="*/ 38 w 88"/>
                <a:gd name="T93" fmla="*/ 111 h 396"/>
                <a:gd name="T94" fmla="*/ 23 w 88"/>
                <a:gd name="T95" fmla="*/ 73 h 396"/>
                <a:gd name="T96" fmla="*/ 21 w 88"/>
                <a:gd name="T97" fmla="*/ 45 h 396"/>
                <a:gd name="T98" fmla="*/ 27 w 88"/>
                <a:gd name="T99" fmla="*/ 9 h 396"/>
                <a:gd name="T100" fmla="*/ 35 w 88"/>
                <a:gd name="T101" fmla="*/ 28 h 396"/>
                <a:gd name="T102" fmla="*/ 43 w 88"/>
                <a:gd name="T103" fmla="*/ 84 h 396"/>
                <a:gd name="T104" fmla="*/ 54 w 88"/>
                <a:gd name="T105" fmla="*/ 10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396">
                  <a:moveTo>
                    <a:pt x="54" y="109"/>
                  </a:moveTo>
                  <a:lnTo>
                    <a:pt x="57" y="124"/>
                  </a:lnTo>
                  <a:lnTo>
                    <a:pt x="57" y="124"/>
                  </a:lnTo>
                  <a:lnTo>
                    <a:pt x="56" y="124"/>
                  </a:lnTo>
                  <a:lnTo>
                    <a:pt x="55" y="124"/>
                  </a:lnTo>
                  <a:lnTo>
                    <a:pt x="55" y="125"/>
                  </a:lnTo>
                  <a:lnTo>
                    <a:pt x="54" y="125"/>
                  </a:lnTo>
                  <a:lnTo>
                    <a:pt x="53" y="125"/>
                  </a:lnTo>
                  <a:lnTo>
                    <a:pt x="53" y="126"/>
                  </a:lnTo>
                  <a:lnTo>
                    <a:pt x="52" y="126"/>
                  </a:lnTo>
                  <a:lnTo>
                    <a:pt x="52" y="127"/>
                  </a:lnTo>
                  <a:lnTo>
                    <a:pt x="52" y="127"/>
                  </a:lnTo>
                  <a:lnTo>
                    <a:pt x="49" y="135"/>
                  </a:lnTo>
                  <a:lnTo>
                    <a:pt x="47" y="142"/>
                  </a:lnTo>
                  <a:lnTo>
                    <a:pt x="44" y="150"/>
                  </a:lnTo>
                  <a:lnTo>
                    <a:pt x="41" y="158"/>
                  </a:lnTo>
                  <a:lnTo>
                    <a:pt x="39" y="166"/>
                  </a:lnTo>
                  <a:lnTo>
                    <a:pt x="37" y="175"/>
                  </a:lnTo>
                  <a:lnTo>
                    <a:pt x="36" y="183"/>
                  </a:lnTo>
                  <a:lnTo>
                    <a:pt x="36" y="192"/>
                  </a:lnTo>
                  <a:lnTo>
                    <a:pt x="36" y="192"/>
                  </a:lnTo>
                  <a:lnTo>
                    <a:pt x="40" y="204"/>
                  </a:lnTo>
                  <a:lnTo>
                    <a:pt x="40" y="214"/>
                  </a:lnTo>
                  <a:lnTo>
                    <a:pt x="38" y="225"/>
                  </a:lnTo>
                  <a:lnTo>
                    <a:pt x="34" y="235"/>
                  </a:lnTo>
                  <a:lnTo>
                    <a:pt x="29" y="245"/>
                  </a:lnTo>
                  <a:lnTo>
                    <a:pt x="24" y="255"/>
                  </a:lnTo>
                  <a:lnTo>
                    <a:pt x="22" y="265"/>
                  </a:lnTo>
                  <a:lnTo>
                    <a:pt x="21" y="276"/>
                  </a:lnTo>
                  <a:lnTo>
                    <a:pt x="21" y="276"/>
                  </a:lnTo>
                  <a:lnTo>
                    <a:pt x="21" y="284"/>
                  </a:lnTo>
                  <a:lnTo>
                    <a:pt x="21" y="291"/>
                  </a:lnTo>
                  <a:lnTo>
                    <a:pt x="22" y="298"/>
                  </a:lnTo>
                  <a:lnTo>
                    <a:pt x="24" y="304"/>
                  </a:lnTo>
                  <a:lnTo>
                    <a:pt x="26" y="311"/>
                  </a:lnTo>
                  <a:lnTo>
                    <a:pt x="28" y="317"/>
                  </a:lnTo>
                  <a:lnTo>
                    <a:pt x="30" y="324"/>
                  </a:lnTo>
                  <a:lnTo>
                    <a:pt x="33" y="329"/>
                  </a:lnTo>
                  <a:lnTo>
                    <a:pt x="33" y="329"/>
                  </a:lnTo>
                  <a:lnTo>
                    <a:pt x="35" y="327"/>
                  </a:lnTo>
                  <a:lnTo>
                    <a:pt x="35" y="327"/>
                  </a:lnTo>
                  <a:lnTo>
                    <a:pt x="31" y="314"/>
                  </a:lnTo>
                  <a:lnTo>
                    <a:pt x="29" y="301"/>
                  </a:lnTo>
                  <a:lnTo>
                    <a:pt x="28" y="288"/>
                  </a:lnTo>
                  <a:lnTo>
                    <a:pt x="29" y="274"/>
                  </a:lnTo>
                  <a:lnTo>
                    <a:pt x="31" y="261"/>
                  </a:lnTo>
                  <a:lnTo>
                    <a:pt x="35" y="248"/>
                  </a:lnTo>
                  <a:lnTo>
                    <a:pt x="40" y="237"/>
                  </a:lnTo>
                  <a:lnTo>
                    <a:pt x="46" y="226"/>
                  </a:lnTo>
                  <a:lnTo>
                    <a:pt x="46" y="226"/>
                  </a:lnTo>
                  <a:lnTo>
                    <a:pt x="48" y="220"/>
                  </a:lnTo>
                  <a:lnTo>
                    <a:pt x="48" y="215"/>
                  </a:lnTo>
                  <a:lnTo>
                    <a:pt x="48" y="209"/>
                  </a:lnTo>
                  <a:lnTo>
                    <a:pt x="47" y="203"/>
                  </a:lnTo>
                  <a:lnTo>
                    <a:pt x="46" y="197"/>
                  </a:lnTo>
                  <a:lnTo>
                    <a:pt x="45" y="191"/>
                  </a:lnTo>
                  <a:lnTo>
                    <a:pt x="44" y="185"/>
                  </a:lnTo>
                  <a:lnTo>
                    <a:pt x="44" y="179"/>
                  </a:lnTo>
                  <a:lnTo>
                    <a:pt x="44" y="179"/>
                  </a:lnTo>
                  <a:lnTo>
                    <a:pt x="45" y="172"/>
                  </a:lnTo>
                  <a:lnTo>
                    <a:pt x="47" y="166"/>
                  </a:lnTo>
                  <a:lnTo>
                    <a:pt x="49" y="160"/>
                  </a:lnTo>
                  <a:lnTo>
                    <a:pt x="51" y="153"/>
                  </a:lnTo>
                  <a:lnTo>
                    <a:pt x="53" y="147"/>
                  </a:lnTo>
                  <a:lnTo>
                    <a:pt x="56" y="142"/>
                  </a:lnTo>
                  <a:lnTo>
                    <a:pt x="59" y="136"/>
                  </a:lnTo>
                  <a:lnTo>
                    <a:pt x="63" y="130"/>
                  </a:lnTo>
                  <a:lnTo>
                    <a:pt x="63" y="130"/>
                  </a:lnTo>
                  <a:lnTo>
                    <a:pt x="63" y="141"/>
                  </a:lnTo>
                  <a:lnTo>
                    <a:pt x="63" y="152"/>
                  </a:lnTo>
                  <a:lnTo>
                    <a:pt x="62" y="164"/>
                  </a:lnTo>
                  <a:lnTo>
                    <a:pt x="62" y="175"/>
                  </a:lnTo>
                  <a:lnTo>
                    <a:pt x="62" y="187"/>
                  </a:lnTo>
                  <a:lnTo>
                    <a:pt x="63" y="198"/>
                  </a:lnTo>
                  <a:lnTo>
                    <a:pt x="65" y="209"/>
                  </a:lnTo>
                  <a:lnTo>
                    <a:pt x="70" y="219"/>
                  </a:lnTo>
                  <a:lnTo>
                    <a:pt x="70" y="219"/>
                  </a:lnTo>
                  <a:lnTo>
                    <a:pt x="71" y="225"/>
                  </a:lnTo>
                  <a:lnTo>
                    <a:pt x="72" y="232"/>
                  </a:lnTo>
                  <a:lnTo>
                    <a:pt x="73" y="240"/>
                  </a:lnTo>
                  <a:lnTo>
                    <a:pt x="73" y="248"/>
                  </a:lnTo>
                  <a:lnTo>
                    <a:pt x="74" y="255"/>
                  </a:lnTo>
                  <a:lnTo>
                    <a:pt x="74" y="263"/>
                  </a:lnTo>
                  <a:lnTo>
                    <a:pt x="73" y="271"/>
                  </a:lnTo>
                  <a:lnTo>
                    <a:pt x="73" y="279"/>
                  </a:lnTo>
                  <a:lnTo>
                    <a:pt x="73" y="279"/>
                  </a:lnTo>
                  <a:lnTo>
                    <a:pt x="71" y="284"/>
                  </a:lnTo>
                  <a:lnTo>
                    <a:pt x="69" y="289"/>
                  </a:lnTo>
                  <a:lnTo>
                    <a:pt x="68" y="294"/>
                  </a:lnTo>
                  <a:lnTo>
                    <a:pt x="67" y="300"/>
                  </a:lnTo>
                  <a:lnTo>
                    <a:pt x="66" y="305"/>
                  </a:lnTo>
                  <a:lnTo>
                    <a:pt x="65" y="310"/>
                  </a:lnTo>
                  <a:lnTo>
                    <a:pt x="64" y="316"/>
                  </a:lnTo>
                  <a:lnTo>
                    <a:pt x="63" y="321"/>
                  </a:lnTo>
                  <a:lnTo>
                    <a:pt x="63" y="321"/>
                  </a:lnTo>
                  <a:lnTo>
                    <a:pt x="70" y="314"/>
                  </a:lnTo>
                  <a:lnTo>
                    <a:pt x="70" y="314"/>
                  </a:lnTo>
                  <a:lnTo>
                    <a:pt x="73" y="321"/>
                  </a:lnTo>
                  <a:lnTo>
                    <a:pt x="74" y="329"/>
                  </a:lnTo>
                  <a:lnTo>
                    <a:pt x="77" y="336"/>
                  </a:lnTo>
                  <a:lnTo>
                    <a:pt x="79" y="343"/>
                  </a:lnTo>
                  <a:lnTo>
                    <a:pt x="81" y="350"/>
                  </a:lnTo>
                  <a:lnTo>
                    <a:pt x="83" y="357"/>
                  </a:lnTo>
                  <a:lnTo>
                    <a:pt x="85" y="364"/>
                  </a:lnTo>
                  <a:lnTo>
                    <a:pt x="88" y="371"/>
                  </a:lnTo>
                  <a:lnTo>
                    <a:pt x="88" y="371"/>
                  </a:lnTo>
                  <a:lnTo>
                    <a:pt x="87" y="376"/>
                  </a:lnTo>
                  <a:lnTo>
                    <a:pt x="86" y="380"/>
                  </a:lnTo>
                  <a:lnTo>
                    <a:pt x="83" y="382"/>
                  </a:lnTo>
                  <a:lnTo>
                    <a:pt x="79" y="384"/>
                  </a:lnTo>
                  <a:lnTo>
                    <a:pt x="75" y="386"/>
                  </a:lnTo>
                  <a:lnTo>
                    <a:pt x="71" y="388"/>
                  </a:lnTo>
                  <a:lnTo>
                    <a:pt x="67" y="390"/>
                  </a:lnTo>
                  <a:lnTo>
                    <a:pt x="63" y="391"/>
                  </a:lnTo>
                  <a:lnTo>
                    <a:pt x="63" y="391"/>
                  </a:lnTo>
                  <a:lnTo>
                    <a:pt x="43" y="396"/>
                  </a:lnTo>
                  <a:lnTo>
                    <a:pt x="43" y="396"/>
                  </a:lnTo>
                  <a:lnTo>
                    <a:pt x="39" y="388"/>
                  </a:lnTo>
                  <a:lnTo>
                    <a:pt x="35" y="380"/>
                  </a:lnTo>
                  <a:lnTo>
                    <a:pt x="31" y="371"/>
                  </a:lnTo>
                  <a:lnTo>
                    <a:pt x="27" y="363"/>
                  </a:lnTo>
                  <a:lnTo>
                    <a:pt x="23" y="355"/>
                  </a:lnTo>
                  <a:lnTo>
                    <a:pt x="18" y="347"/>
                  </a:lnTo>
                  <a:lnTo>
                    <a:pt x="13" y="340"/>
                  </a:lnTo>
                  <a:lnTo>
                    <a:pt x="7" y="333"/>
                  </a:lnTo>
                  <a:lnTo>
                    <a:pt x="7" y="333"/>
                  </a:lnTo>
                  <a:lnTo>
                    <a:pt x="2" y="319"/>
                  </a:lnTo>
                  <a:lnTo>
                    <a:pt x="0" y="305"/>
                  </a:lnTo>
                  <a:lnTo>
                    <a:pt x="1" y="291"/>
                  </a:lnTo>
                  <a:lnTo>
                    <a:pt x="4" y="277"/>
                  </a:lnTo>
                  <a:lnTo>
                    <a:pt x="8" y="263"/>
                  </a:lnTo>
                  <a:lnTo>
                    <a:pt x="12" y="249"/>
                  </a:lnTo>
                  <a:lnTo>
                    <a:pt x="15" y="234"/>
                  </a:lnTo>
                  <a:lnTo>
                    <a:pt x="16" y="220"/>
                  </a:lnTo>
                  <a:lnTo>
                    <a:pt x="16" y="220"/>
                  </a:lnTo>
                  <a:lnTo>
                    <a:pt x="18" y="202"/>
                  </a:lnTo>
                  <a:lnTo>
                    <a:pt x="17" y="185"/>
                  </a:lnTo>
                  <a:lnTo>
                    <a:pt x="14" y="168"/>
                  </a:lnTo>
                  <a:lnTo>
                    <a:pt x="10" y="152"/>
                  </a:lnTo>
                  <a:lnTo>
                    <a:pt x="6" y="135"/>
                  </a:lnTo>
                  <a:lnTo>
                    <a:pt x="2" y="119"/>
                  </a:lnTo>
                  <a:lnTo>
                    <a:pt x="0" y="101"/>
                  </a:lnTo>
                  <a:lnTo>
                    <a:pt x="1" y="84"/>
                  </a:lnTo>
                  <a:lnTo>
                    <a:pt x="1" y="84"/>
                  </a:lnTo>
                  <a:lnTo>
                    <a:pt x="1" y="94"/>
                  </a:lnTo>
                  <a:lnTo>
                    <a:pt x="3" y="104"/>
                  </a:lnTo>
                  <a:lnTo>
                    <a:pt x="6" y="114"/>
                  </a:lnTo>
                  <a:lnTo>
                    <a:pt x="9" y="123"/>
                  </a:lnTo>
                  <a:lnTo>
                    <a:pt x="13" y="132"/>
                  </a:lnTo>
                  <a:lnTo>
                    <a:pt x="17" y="141"/>
                  </a:lnTo>
                  <a:lnTo>
                    <a:pt x="21" y="151"/>
                  </a:lnTo>
                  <a:lnTo>
                    <a:pt x="24" y="160"/>
                  </a:lnTo>
                  <a:lnTo>
                    <a:pt x="24" y="160"/>
                  </a:lnTo>
                  <a:lnTo>
                    <a:pt x="26" y="157"/>
                  </a:lnTo>
                  <a:lnTo>
                    <a:pt x="26" y="157"/>
                  </a:lnTo>
                  <a:lnTo>
                    <a:pt x="22" y="142"/>
                  </a:lnTo>
                  <a:lnTo>
                    <a:pt x="18" y="125"/>
                  </a:lnTo>
                  <a:lnTo>
                    <a:pt x="13" y="109"/>
                  </a:lnTo>
                  <a:lnTo>
                    <a:pt x="10" y="92"/>
                  </a:lnTo>
                  <a:lnTo>
                    <a:pt x="7" y="75"/>
                  </a:lnTo>
                  <a:lnTo>
                    <a:pt x="7" y="58"/>
                  </a:lnTo>
                  <a:lnTo>
                    <a:pt x="8" y="41"/>
                  </a:lnTo>
                  <a:lnTo>
                    <a:pt x="12" y="25"/>
                  </a:lnTo>
                  <a:lnTo>
                    <a:pt x="12" y="25"/>
                  </a:lnTo>
                  <a:lnTo>
                    <a:pt x="14" y="25"/>
                  </a:lnTo>
                  <a:lnTo>
                    <a:pt x="14" y="25"/>
                  </a:lnTo>
                  <a:lnTo>
                    <a:pt x="11" y="42"/>
                  </a:lnTo>
                  <a:lnTo>
                    <a:pt x="12" y="58"/>
                  </a:lnTo>
                  <a:lnTo>
                    <a:pt x="15" y="73"/>
                  </a:lnTo>
                  <a:lnTo>
                    <a:pt x="20" y="88"/>
                  </a:lnTo>
                  <a:lnTo>
                    <a:pt x="25" y="102"/>
                  </a:lnTo>
                  <a:lnTo>
                    <a:pt x="31" y="117"/>
                  </a:lnTo>
                  <a:lnTo>
                    <a:pt x="34" y="132"/>
                  </a:lnTo>
                  <a:lnTo>
                    <a:pt x="36" y="148"/>
                  </a:lnTo>
                  <a:lnTo>
                    <a:pt x="36" y="148"/>
                  </a:lnTo>
                  <a:lnTo>
                    <a:pt x="36" y="149"/>
                  </a:lnTo>
                  <a:lnTo>
                    <a:pt x="37" y="149"/>
                  </a:lnTo>
                  <a:lnTo>
                    <a:pt x="37" y="150"/>
                  </a:lnTo>
                  <a:lnTo>
                    <a:pt x="38" y="150"/>
                  </a:lnTo>
                  <a:lnTo>
                    <a:pt x="38" y="151"/>
                  </a:lnTo>
                  <a:lnTo>
                    <a:pt x="39" y="151"/>
                  </a:lnTo>
                  <a:lnTo>
                    <a:pt x="39" y="150"/>
                  </a:lnTo>
                  <a:lnTo>
                    <a:pt x="40" y="150"/>
                  </a:lnTo>
                  <a:lnTo>
                    <a:pt x="40" y="150"/>
                  </a:lnTo>
                  <a:lnTo>
                    <a:pt x="43" y="139"/>
                  </a:lnTo>
                  <a:lnTo>
                    <a:pt x="43" y="130"/>
                  </a:lnTo>
                  <a:lnTo>
                    <a:pt x="41" y="120"/>
                  </a:lnTo>
                  <a:lnTo>
                    <a:pt x="38" y="111"/>
                  </a:lnTo>
                  <a:lnTo>
                    <a:pt x="34" y="101"/>
                  </a:lnTo>
                  <a:lnTo>
                    <a:pt x="30" y="92"/>
                  </a:lnTo>
                  <a:lnTo>
                    <a:pt x="26" y="83"/>
                  </a:lnTo>
                  <a:lnTo>
                    <a:pt x="23" y="73"/>
                  </a:lnTo>
                  <a:lnTo>
                    <a:pt x="23" y="73"/>
                  </a:lnTo>
                  <a:lnTo>
                    <a:pt x="22" y="64"/>
                  </a:lnTo>
                  <a:lnTo>
                    <a:pt x="21" y="55"/>
                  </a:lnTo>
                  <a:lnTo>
                    <a:pt x="21" y="45"/>
                  </a:lnTo>
                  <a:lnTo>
                    <a:pt x="22" y="36"/>
                  </a:lnTo>
                  <a:lnTo>
                    <a:pt x="23" y="26"/>
                  </a:lnTo>
                  <a:lnTo>
                    <a:pt x="24" y="18"/>
                  </a:lnTo>
                  <a:lnTo>
                    <a:pt x="27" y="9"/>
                  </a:lnTo>
                  <a:lnTo>
                    <a:pt x="29" y="0"/>
                  </a:lnTo>
                  <a:lnTo>
                    <a:pt x="29" y="0"/>
                  </a:lnTo>
                  <a:lnTo>
                    <a:pt x="32" y="14"/>
                  </a:lnTo>
                  <a:lnTo>
                    <a:pt x="35" y="28"/>
                  </a:lnTo>
                  <a:lnTo>
                    <a:pt x="36" y="42"/>
                  </a:lnTo>
                  <a:lnTo>
                    <a:pt x="38" y="57"/>
                  </a:lnTo>
                  <a:lnTo>
                    <a:pt x="40" y="71"/>
                  </a:lnTo>
                  <a:lnTo>
                    <a:pt x="43" y="84"/>
                  </a:lnTo>
                  <a:lnTo>
                    <a:pt x="47" y="97"/>
                  </a:lnTo>
                  <a:lnTo>
                    <a:pt x="54" y="109"/>
                  </a:lnTo>
                  <a:lnTo>
                    <a:pt x="54" y="109"/>
                  </a:lnTo>
                  <a:lnTo>
                    <a:pt x="54" y="109"/>
                  </a:lnTo>
                  <a:lnTo>
                    <a:pt x="54" y="109"/>
                  </a:lnTo>
                  <a:lnTo>
                    <a:pt x="54" y="109"/>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1" name="Freeform 81"/>
            <p:cNvSpPr>
              <a:spLocks/>
            </p:cNvSpPr>
            <p:nvPr/>
          </p:nvSpPr>
          <p:spPr bwMode="auto">
            <a:xfrm>
              <a:off x="2570" y="1411"/>
              <a:ext cx="2" cy="6"/>
            </a:xfrm>
            <a:custGeom>
              <a:avLst/>
              <a:gdLst>
                <a:gd name="T0" fmla="*/ 2 w 2"/>
                <a:gd name="T1" fmla="*/ 6 h 6"/>
                <a:gd name="T2" fmla="*/ 1 w 2"/>
                <a:gd name="T3" fmla="*/ 6 h 6"/>
                <a:gd name="T4" fmla="*/ 1 w 2"/>
                <a:gd name="T5" fmla="*/ 5 h 6"/>
                <a:gd name="T6" fmla="*/ 0 w 2"/>
                <a:gd name="T7" fmla="*/ 4 h 6"/>
                <a:gd name="T8" fmla="*/ 0 w 2"/>
                <a:gd name="T9" fmla="*/ 4 h 6"/>
                <a:gd name="T10" fmla="*/ 1 w 2"/>
                <a:gd name="T11" fmla="*/ 3 h 6"/>
                <a:gd name="T12" fmla="*/ 1 w 2"/>
                <a:gd name="T13" fmla="*/ 2 h 6"/>
                <a:gd name="T14" fmla="*/ 1 w 2"/>
                <a:gd name="T15" fmla="*/ 1 h 6"/>
                <a:gd name="T16" fmla="*/ 2 w 2"/>
                <a:gd name="T17" fmla="*/ 0 h 6"/>
                <a:gd name="T18" fmla="*/ 2 w 2"/>
                <a:gd name="T19" fmla="*/ 0 h 6"/>
                <a:gd name="T20" fmla="*/ 2 w 2"/>
                <a:gd name="T21" fmla="*/ 6 h 6"/>
                <a:gd name="T22" fmla="*/ 2 w 2"/>
                <a:gd name="T23" fmla="*/ 6 h 6"/>
                <a:gd name="T24" fmla="*/ 2 w 2"/>
                <a:gd name="T25" fmla="*/ 6 h 6"/>
                <a:gd name="T26" fmla="*/ 2 w 2"/>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6">
                  <a:moveTo>
                    <a:pt x="2" y="6"/>
                  </a:moveTo>
                  <a:lnTo>
                    <a:pt x="1" y="6"/>
                  </a:lnTo>
                  <a:lnTo>
                    <a:pt x="1" y="5"/>
                  </a:lnTo>
                  <a:lnTo>
                    <a:pt x="0" y="4"/>
                  </a:lnTo>
                  <a:lnTo>
                    <a:pt x="0" y="4"/>
                  </a:lnTo>
                  <a:lnTo>
                    <a:pt x="1" y="3"/>
                  </a:lnTo>
                  <a:lnTo>
                    <a:pt x="1" y="2"/>
                  </a:lnTo>
                  <a:lnTo>
                    <a:pt x="1" y="1"/>
                  </a:lnTo>
                  <a:lnTo>
                    <a:pt x="2" y="0"/>
                  </a:lnTo>
                  <a:lnTo>
                    <a:pt x="2" y="0"/>
                  </a:lnTo>
                  <a:lnTo>
                    <a:pt x="2" y="6"/>
                  </a:lnTo>
                  <a:lnTo>
                    <a:pt x="2" y="6"/>
                  </a:lnTo>
                  <a:lnTo>
                    <a:pt x="2" y="6"/>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2" name="Freeform 82"/>
            <p:cNvSpPr>
              <a:spLocks/>
            </p:cNvSpPr>
            <p:nvPr/>
          </p:nvSpPr>
          <p:spPr bwMode="auto">
            <a:xfrm>
              <a:off x="2578" y="1414"/>
              <a:ext cx="8" cy="25"/>
            </a:xfrm>
            <a:custGeom>
              <a:avLst/>
              <a:gdLst>
                <a:gd name="T0" fmla="*/ 0 w 8"/>
                <a:gd name="T1" fmla="*/ 25 h 25"/>
                <a:gd name="T2" fmla="*/ 0 w 8"/>
                <a:gd name="T3" fmla="*/ 22 h 25"/>
                <a:gd name="T4" fmla="*/ 0 w 8"/>
                <a:gd name="T5" fmla="*/ 19 h 25"/>
                <a:gd name="T6" fmla="*/ 1 w 8"/>
                <a:gd name="T7" fmla="*/ 16 h 25"/>
                <a:gd name="T8" fmla="*/ 2 w 8"/>
                <a:gd name="T9" fmla="*/ 12 h 25"/>
                <a:gd name="T10" fmla="*/ 3 w 8"/>
                <a:gd name="T11" fmla="*/ 9 h 25"/>
                <a:gd name="T12" fmla="*/ 5 w 8"/>
                <a:gd name="T13" fmla="*/ 6 h 25"/>
                <a:gd name="T14" fmla="*/ 7 w 8"/>
                <a:gd name="T15" fmla="*/ 3 h 25"/>
                <a:gd name="T16" fmla="*/ 8 w 8"/>
                <a:gd name="T17" fmla="*/ 0 h 25"/>
                <a:gd name="T18" fmla="*/ 8 w 8"/>
                <a:gd name="T19" fmla="*/ 0 h 25"/>
                <a:gd name="T20" fmla="*/ 0 w 8"/>
                <a:gd name="T21" fmla="*/ 25 h 25"/>
                <a:gd name="T22" fmla="*/ 0 w 8"/>
                <a:gd name="T23" fmla="*/ 25 h 25"/>
                <a:gd name="T24" fmla="*/ 0 w 8"/>
                <a:gd name="T25" fmla="*/ 25 h 25"/>
                <a:gd name="T26" fmla="*/ 0 w 8"/>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5">
                  <a:moveTo>
                    <a:pt x="0" y="25"/>
                  </a:moveTo>
                  <a:lnTo>
                    <a:pt x="0" y="22"/>
                  </a:lnTo>
                  <a:lnTo>
                    <a:pt x="0" y="19"/>
                  </a:lnTo>
                  <a:lnTo>
                    <a:pt x="1" y="16"/>
                  </a:lnTo>
                  <a:lnTo>
                    <a:pt x="2" y="12"/>
                  </a:lnTo>
                  <a:lnTo>
                    <a:pt x="3" y="9"/>
                  </a:lnTo>
                  <a:lnTo>
                    <a:pt x="5" y="6"/>
                  </a:lnTo>
                  <a:lnTo>
                    <a:pt x="7" y="3"/>
                  </a:lnTo>
                  <a:lnTo>
                    <a:pt x="8" y="0"/>
                  </a:lnTo>
                  <a:lnTo>
                    <a:pt x="8" y="0"/>
                  </a:lnTo>
                  <a:lnTo>
                    <a:pt x="0" y="25"/>
                  </a:lnTo>
                  <a:lnTo>
                    <a:pt x="0" y="25"/>
                  </a:lnTo>
                  <a:lnTo>
                    <a:pt x="0" y="25"/>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3" name="Freeform 83"/>
            <p:cNvSpPr>
              <a:spLocks/>
            </p:cNvSpPr>
            <p:nvPr/>
          </p:nvSpPr>
          <p:spPr bwMode="auto">
            <a:xfrm>
              <a:off x="2697" y="1414"/>
              <a:ext cx="1" cy="4"/>
            </a:xfrm>
            <a:custGeom>
              <a:avLst/>
              <a:gdLst>
                <a:gd name="T0" fmla="*/ 0 w 1"/>
                <a:gd name="T1" fmla="*/ 0 h 4"/>
                <a:gd name="T2" fmla="*/ 1 w 1"/>
                <a:gd name="T3" fmla="*/ 0 h 4"/>
                <a:gd name="T4" fmla="*/ 1 w 1"/>
                <a:gd name="T5" fmla="*/ 4 h 4"/>
                <a:gd name="T6" fmla="*/ 0 w 1"/>
                <a:gd name="T7" fmla="*/ 4 h 4"/>
                <a:gd name="T8" fmla="*/ 0 w 1"/>
                <a:gd name="T9" fmla="*/ 0 h 4"/>
                <a:gd name="T10" fmla="*/ 0 w 1"/>
                <a:gd name="T11" fmla="*/ 0 h 4"/>
                <a:gd name="T12" fmla="*/ 0 w 1"/>
                <a:gd name="T13" fmla="*/ 0 h 4"/>
                <a:gd name="T14" fmla="*/ 0 w 1"/>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0"/>
                  </a:moveTo>
                  <a:lnTo>
                    <a:pt x="1" y="0"/>
                  </a:lnTo>
                  <a:lnTo>
                    <a:pt x="1" y="4"/>
                  </a:lnTo>
                  <a:lnTo>
                    <a:pt x="0" y="4"/>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4" name="Freeform 84"/>
            <p:cNvSpPr>
              <a:spLocks/>
            </p:cNvSpPr>
            <p:nvPr/>
          </p:nvSpPr>
          <p:spPr bwMode="auto">
            <a:xfrm>
              <a:off x="2561" y="1415"/>
              <a:ext cx="3" cy="5"/>
            </a:xfrm>
            <a:custGeom>
              <a:avLst/>
              <a:gdLst>
                <a:gd name="T0" fmla="*/ 3 w 3"/>
                <a:gd name="T1" fmla="*/ 0 h 5"/>
                <a:gd name="T2" fmla="*/ 0 w 3"/>
                <a:gd name="T3" fmla="*/ 5 h 5"/>
                <a:gd name="T4" fmla="*/ 3 w 3"/>
                <a:gd name="T5" fmla="*/ 0 h 5"/>
                <a:gd name="T6" fmla="*/ 3 w 3"/>
                <a:gd name="T7" fmla="*/ 0 h 5"/>
                <a:gd name="T8" fmla="*/ 3 w 3"/>
                <a:gd name="T9" fmla="*/ 0 h 5"/>
                <a:gd name="T10" fmla="*/ 3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3" y="0"/>
                  </a:moveTo>
                  <a:lnTo>
                    <a:pt x="0" y="5"/>
                  </a:lnTo>
                  <a:lnTo>
                    <a:pt x="3" y="0"/>
                  </a:lnTo>
                  <a:lnTo>
                    <a:pt x="3" y="0"/>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5" name="Freeform 85"/>
            <p:cNvSpPr>
              <a:spLocks/>
            </p:cNvSpPr>
            <p:nvPr/>
          </p:nvSpPr>
          <p:spPr bwMode="auto">
            <a:xfrm>
              <a:off x="2682" y="1415"/>
              <a:ext cx="1" cy="3"/>
            </a:xfrm>
            <a:custGeom>
              <a:avLst/>
              <a:gdLst>
                <a:gd name="T0" fmla="*/ 1 w 1"/>
                <a:gd name="T1" fmla="*/ 0 h 3"/>
                <a:gd name="T2" fmla="*/ 0 w 1"/>
                <a:gd name="T3" fmla="*/ 3 h 3"/>
                <a:gd name="T4" fmla="*/ 1 w 1"/>
                <a:gd name="T5" fmla="*/ 0 h 3"/>
                <a:gd name="T6" fmla="*/ 1 w 1"/>
                <a:gd name="T7" fmla="*/ 0 h 3"/>
                <a:gd name="T8" fmla="*/ 1 w 1"/>
                <a:gd name="T9" fmla="*/ 0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0" y="3"/>
                  </a:lnTo>
                  <a:lnTo>
                    <a:pt x="1" y="0"/>
                  </a:lnTo>
                  <a:lnTo>
                    <a:pt x="1"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6" name="Freeform 86"/>
            <p:cNvSpPr>
              <a:spLocks/>
            </p:cNvSpPr>
            <p:nvPr/>
          </p:nvSpPr>
          <p:spPr bwMode="auto">
            <a:xfrm>
              <a:off x="2720" y="1418"/>
              <a:ext cx="9" cy="8"/>
            </a:xfrm>
            <a:custGeom>
              <a:avLst/>
              <a:gdLst>
                <a:gd name="T0" fmla="*/ 9 w 9"/>
                <a:gd name="T1" fmla="*/ 0 h 8"/>
                <a:gd name="T2" fmla="*/ 8 w 9"/>
                <a:gd name="T3" fmla="*/ 1 h 8"/>
                <a:gd name="T4" fmla="*/ 7 w 9"/>
                <a:gd name="T5" fmla="*/ 2 h 8"/>
                <a:gd name="T6" fmla="*/ 6 w 9"/>
                <a:gd name="T7" fmla="*/ 3 h 8"/>
                <a:gd name="T8" fmla="*/ 5 w 9"/>
                <a:gd name="T9" fmla="*/ 4 h 8"/>
                <a:gd name="T10" fmla="*/ 4 w 9"/>
                <a:gd name="T11" fmla="*/ 5 h 8"/>
                <a:gd name="T12" fmla="*/ 3 w 9"/>
                <a:gd name="T13" fmla="*/ 7 h 8"/>
                <a:gd name="T14" fmla="*/ 1 w 9"/>
                <a:gd name="T15" fmla="*/ 7 h 8"/>
                <a:gd name="T16" fmla="*/ 0 w 9"/>
                <a:gd name="T17" fmla="*/ 8 h 8"/>
                <a:gd name="T18" fmla="*/ 0 w 9"/>
                <a:gd name="T19" fmla="*/ 8 h 8"/>
                <a:gd name="T20" fmla="*/ 1 w 9"/>
                <a:gd name="T21" fmla="*/ 6 h 8"/>
                <a:gd name="T22" fmla="*/ 1 w 9"/>
                <a:gd name="T23" fmla="*/ 5 h 8"/>
                <a:gd name="T24" fmla="*/ 3 w 9"/>
                <a:gd name="T25" fmla="*/ 4 h 8"/>
                <a:gd name="T26" fmla="*/ 4 w 9"/>
                <a:gd name="T27" fmla="*/ 4 h 8"/>
                <a:gd name="T28" fmla="*/ 5 w 9"/>
                <a:gd name="T29" fmla="*/ 3 h 8"/>
                <a:gd name="T30" fmla="*/ 7 w 9"/>
                <a:gd name="T31" fmla="*/ 3 h 8"/>
                <a:gd name="T32" fmla="*/ 8 w 9"/>
                <a:gd name="T33" fmla="*/ 2 h 8"/>
                <a:gd name="T34" fmla="*/ 9 w 9"/>
                <a:gd name="T35" fmla="*/ 0 h 8"/>
                <a:gd name="T36" fmla="*/ 9 w 9"/>
                <a:gd name="T37" fmla="*/ 0 h 8"/>
                <a:gd name="T38" fmla="*/ 9 w 9"/>
                <a:gd name="T39" fmla="*/ 0 h 8"/>
                <a:gd name="T40" fmla="*/ 9 w 9"/>
                <a:gd name="T41" fmla="*/ 0 h 8"/>
                <a:gd name="T42" fmla="*/ 9 w 9"/>
                <a:gd name="T4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8">
                  <a:moveTo>
                    <a:pt x="9" y="0"/>
                  </a:moveTo>
                  <a:lnTo>
                    <a:pt x="8" y="1"/>
                  </a:lnTo>
                  <a:lnTo>
                    <a:pt x="7" y="2"/>
                  </a:lnTo>
                  <a:lnTo>
                    <a:pt x="6" y="3"/>
                  </a:lnTo>
                  <a:lnTo>
                    <a:pt x="5" y="4"/>
                  </a:lnTo>
                  <a:lnTo>
                    <a:pt x="4" y="5"/>
                  </a:lnTo>
                  <a:lnTo>
                    <a:pt x="3" y="7"/>
                  </a:lnTo>
                  <a:lnTo>
                    <a:pt x="1" y="7"/>
                  </a:lnTo>
                  <a:lnTo>
                    <a:pt x="0" y="8"/>
                  </a:lnTo>
                  <a:lnTo>
                    <a:pt x="0" y="8"/>
                  </a:lnTo>
                  <a:lnTo>
                    <a:pt x="1" y="6"/>
                  </a:lnTo>
                  <a:lnTo>
                    <a:pt x="1" y="5"/>
                  </a:lnTo>
                  <a:lnTo>
                    <a:pt x="3" y="4"/>
                  </a:lnTo>
                  <a:lnTo>
                    <a:pt x="4" y="4"/>
                  </a:lnTo>
                  <a:lnTo>
                    <a:pt x="5" y="3"/>
                  </a:lnTo>
                  <a:lnTo>
                    <a:pt x="7" y="3"/>
                  </a:lnTo>
                  <a:lnTo>
                    <a:pt x="8" y="2"/>
                  </a:lnTo>
                  <a:lnTo>
                    <a:pt x="9" y="0"/>
                  </a:lnTo>
                  <a:lnTo>
                    <a:pt x="9" y="0"/>
                  </a:lnTo>
                  <a:lnTo>
                    <a:pt x="9" y="0"/>
                  </a:lnTo>
                  <a:lnTo>
                    <a:pt x="9"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7" name="Freeform 87"/>
            <p:cNvSpPr>
              <a:spLocks/>
            </p:cNvSpPr>
            <p:nvPr/>
          </p:nvSpPr>
          <p:spPr bwMode="auto">
            <a:xfrm>
              <a:off x="2557" y="1421"/>
              <a:ext cx="12" cy="21"/>
            </a:xfrm>
            <a:custGeom>
              <a:avLst/>
              <a:gdLst>
                <a:gd name="T0" fmla="*/ 12 w 12"/>
                <a:gd name="T1" fmla="*/ 3 h 21"/>
                <a:gd name="T2" fmla="*/ 10 w 12"/>
                <a:gd name="T3" fmla="*/ 5 h 21"/>
                <a:gd name="T4" fmla="*/ 8 w 12"/>
                <a:gd name="T5" fmla="*/ 7 h 21"/>
                <a:gd name="T6" fmla="*/ 6 w 12"/>
                <a:gd name="T7" fmla="*/ 9 h 21"/>
                <a:gd name="T8" fmla="*/ 5 w 12"/>
                <a:gd name="T9" fmla="*/ 11 h 21"/>
                <a:gd name="T10" fmla="*/ 4 w 12"/>
                <a:gd name="T11" fmla="*/ 13 h 21"/>
                <a:gd name="T12" fmla="*/ 3 w 12"/>
                <a:gd name="T13" fmla="*/ 16 h 21"/>
                <a:gd name="T14" fmla="*/ 2 w 12"/>
                <a:gd name="T15" fmla="*/ 18 h 21"/>
                <a:gd name="T16" fmla="*/ 1 w 12"/>
                <a:gd name="T17" fmla="*/ 21 h 21"/>
                <a:gd name="T18" fmla="*/ 1 w 12"/>
                <a:gd name="T19" fmla="*/ 21 h 21"/>
                <a:gd name="T20" fmla="*/ 0 w 12"/>
                <a:gd name="T21" fmla="*/ 18 h 21"/>
                <a:gd name="T22" fmla="*/ 0 w 12"/>
                <a:gd name="T23" fmla="*/ 16 h 21"/>
                <a:gd name="T24" fmla="*/ 1 w 12"/>
                <a:gd name="T25" fmla="*/ 13 h 21"/>
                <a:gd name="T26" fmla="*/ 3 w 12"/>
                <a:gd name="T27" fmla="*/ 10 h 21"/>
                <a:gd name="T28" fmla="*/ 4 w 12"/>
                <a:gd name="T29" fmla="*/ 8 h 21"/>
                <a:gd name="T30" fmla="*/ 6 w 12"/>
                <a:gd name="T31" fmla="*/ 5 h 21"/>
                <a:gd name="T32" fmla="*/ 7 w 12"/>
                <a:gd name="T33" fmla="*/ 3 h 21"/>
                <a:gd name="T34" fmla="*/ 8 w 12"/>
                <a:gd name="T35" fmla="*/ 0 h 21"/>
                <a:gd name="T36" fmla="*/ 8 w 12"/>
                <a:gd name="T37" fmla="*/ 0 h 21"/>
                <a:gd name="T38" fmla="*/ 12 w 12"/>
                <a:gd name="T39" fmla="*/ 3 h 21"/>
                <a:gd name="T40" fmla="*/ 12 w 12"/>
                <a:gd name="T41" fmla="*/ 3 h 21"/>
                <a:gd name="T42" fmla="*/ 12 w 12"/>
                <a:gd name="T43" fmla="*/ 3 h 21"/>
                <a:gd name="T44" fmla="*/ 12 w 12"/>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21">
                  <a:moveTo>
                    <a:pt x="12" y="3"/>
                  </a:moveTo>
                  <a:lnTo>
                    <a:pt x="10" y="5"/>
                  </a:lnTo>
                  <a:lnTo>
                    <a:pt x="8" y="7"/>
                  </a:lnTo>
                  <a:lnTo>
                    <a:pt x="6" y="9"/>
                  </a:lnTo>
                  <a:lnTo>
                    <a:pt x="5" y="11"/>
                  </a:lnTo>
                  <a:lnTo>
                    <a:pt x="4" y="13"/>
                  </a:lnTo>
                  <a:lnTo>
                    <a:pt x="3" y="16"/>
                  </a:lnTo>
                  <a:lnTo>
                    <a:pt x="2" y="18"/>
                  </a:lnTo>
                  <a:lnTo>
                    <a:pt x="1" y="21"/>
                  </a:lnTo>
                  <a:lnTo>
                    <a:pt x="1" y="21"/>
                  </a:lnTo>
                  <a:lnTo>
                    <a:pt x="0" y="18"/>
                  </a:lnTo>
                  <a:lnTo>
                    <a:pt x="0" y="16"/>
                  </a:lnTo>
                  <a:lnTo>
                    <a:pt x="1" y="13"/>
                  </a:lnTo>
                  <a:lnTo>
                    <a:pt x="3" y="10"/>
                  </a:lnTo>
                  <a:lnTo>
                    <a:pt x="4" y="8"/>
                  </a:lnTo>
                  <a:lnTo>
                    <a:pt x="6" y="5"/>
                  </a:lnTo>
                  <a:lnTo>
                    <a:pt x="7" y="3"/>
                  </a:lnTo>
                  <a:lnTo>
                    <a:pt x="8" y="0"/>
                  </a:lnTo>
                  <a:lnTo>
                    <a:pt x="8" y="0"/>
                  </a:lnTo>
                  <a:lnTo>
                    <a:pt x="12" y="3"/>
                  </a:lnTo>
                  <a:lnTo>
                    <a:pt x="12" y="3"/>
                  </a:lnTo>
                  <a:lnTo>
                    <a:pt x="12" y="3"/>
                  </a:lnTo>
                  <a:lnTo>
                    <a:pt x="1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8" name="Freeform 88"/>
            <p:cNvSpPr>
              <a:spLocks/>
            </p:cNvSpPr>
            <p:nvPr/>
          </p:nvSpPr>
          <p:spPr bwMode="auto">
            <a:xfrm>
              <a:off x="2740" y="1422"/>
              <a:ext cx="3" cy="4"/>
            </a:xfrm>
            <a:custGeom>
              <a:avLst/>
              <a:gdLst>
                <a:gd name="T0" fmla="*/ 0 w 3"/>
                <a:gd name="T1" fmla="*/ 4 h 4"/>
                <a:gd name="T2" fmla="*/ 2 w 3"/>
                <a:gd name="T3" fmla="*/ 0 h 4"/>
                <a:gd name="T4" fmla="*/ 3 w 3"/>
                <a:gd name="T5" fmla="*/ 1 h 4"/>
                <a:gd name="T6" fmla="*/ 0 w 3"/>
                <a:gd name="T7" fmla="*/ 4 h 4"/>
                <a:gd name="T8" fmla="*/ 0 w 3"/>
                <a:gd name="T9" fmla="*/ 4 h 4"/>
                <a:gd name="T10" fmla="*/ 0 w 3"/>
                <a:gd name="T11" fmla="*/ 4 h 4"/>
                <a:gd name="T12" fmla="*/ 0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4"/>
                  </a:moveTo>
                  <a:lnTo>
                    <a:pt x="2" y="0"/>
                  </a:lnTo>
                  <a:lnTo>
                    <a:pt x="3" y="1"/>
                  </a:lnTo>
                  <a:lnTo>
                    <a:pt x="0" y="4"/>
                  </a:lnTo>
                  <a:lnTo>
                    <a:pt x="0" y="4"/>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29" name="Freeform 89"/>
            <p:cNvSpPr>
              <a:spLocks/>
            </p:cNvSpPr>
            <p:nvPr/>
          </p:nvSpPr>
          <p:spPr bwMode="auto">
            <a:xfrm>
              <a:off x="2664" y="1426"/>
              <a:ext cx="5" cy="6"/>
            </a:xfrm>
            <a:custGeom>
              <a:avLst/>
              <a:gdLst>
                <a:gd name="T0" fmla="*/ 5 w 5"/>
                <a:gd name="T1" fmla="*/ 1 h 6"/>
                <a:gd name="T2" fmla="*/ 5 w 5"/>
                <a:gd name="T3" fmla="*/ 2 h 6"/>
                <a:gd name="T4" fmla="*/ 5 w 5"/>
                <a:gd name="T5" fmla="*/ 3 h 6"/>
                <a:gd name="T6" fmla="*/ 5 w 5"/>
                <a:gd name="T7" fmla="*/ 4 h 6"/>
                <a:gd name="T8" fmla="*/ 4 w 5"/>
                <a:gd name="T9" fmla="*/ 4 h 6"/>
                <a:gd name="T10" fmla="*/ 4 w 5"/>
                <a:gd name="T11" fmla="*/ 5 h 6"/>
                <a:gd name="T12" fmla="*/ 3 w 5"/>
                <a:gd name="T13" fmla="*/ 6 h 6"/>
                <a:gd name="T14" fmla="*/ 3 w 5"/>
                <a:gd name="T15" fmla="*/ 6 h 6"/>
                <a:gd name="T16" fmla="*/ 2 w 5"/>
                <a:gd name="T17" fmla="*/ 6 h 6"/>
                <a:gd name="T18" fmla="*/ 2 w 5"/>
                <a:gd name="T19" fmla="*/ 6 h 6"/>
                <a:gd name="T20" fmla="*/ 0 w 5"/>
                <a:gd name="T21" fmla="*/ 6 h 6"/>
                <a:gd name="T22" fmla="*/ 0 w 5"/>
                <a:gd name="T23" fmla="*/ 6 h 6"/>
                <a:gd name="T24" fmla="*/ 0 w 5"/>
                <a:gd name="T25" fmla="*/ 5 h 6"/>
                <a:gd name="T26" fmla="*/ 0 w 5"/>
                <a:gd name="T27" fmla="*/ 4 h 6"/>
                <a:gd name="T28" fmla="*/ 0 w 5"/>
                <a:gd name="T29" fmla="*/ 3 h 6"/>
                <a:gd name="T30" fmla="*/ 1 w 5"/>
                <a:gd name="T31" fmla="*/ 2 h 6"/>
                <a:gd name="T32" fmla="*/ 2 w 5"/>
                <a:gd name="T33" fmla="*/ 1 h 6"/>
                <a:gd name="T34" fmla="*/ 3 w 5"/>
                <a:gd name="T35" fmla="*/ 0 h 6"/>
                <a:gd name="T36" fmla="*/ 4 w 5"/>
                <a:gd name="T37" fmla="*/ 0 h 6"/>
                <a:gd name="T38" fmla="*/ 5 w 5"/>
                <a:gd name="T39" fmla="*/ 1 h 6"/>
                <a:gd name="T40" fmla="*/ 5 w 5"/>
                <a:gd name="T41" fmla="*/ 1 h 6"/>
                <a:gd name="T42" fmla="*/ 5 w 5"/>
                <a:gd name="T43" fmla="*/ 1 h 6"/>
                <a:gd name="T44" fmla="*/ 5 w 5"/>
                <a:gd name="T45" fmla="*/ 1 h 6"/>
                <a:gd name="T46" fmla="*/ 5 w 5"/>
                <a:gd name="T4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6">
                  <a:moveTo>
                    <a:pt x="5" y="1"/>
                  </a:moveTo>
                  <a:lnTo>
                    <a:pt x="5" y="2"/>
                  </a:lnTo>
                  <a:lnTo>
                    <a:pt x="5" y="3"/>
                  </a:lnTo>
                  <a:lnTo>
                    <a:pt x="5" y="4"/>
                  </a:lnTo>
                  <a:lnTo>
                    <a:pt x="4" y="4"/>
                  </a:lnTo>
                  <a:lnTo>
                    <a:pt x="4" y="5"/>
                  </a:lnTo>
                  <a:lnTo>
                    <a:pt x="3" y="6"/>
                  </a:lnTo>
                  <a:lnTo>
                    <a:pt x="3" y="6"/>
                  </a:lnTo>
                  <a:lnTo>
                    <a:pt x="2" y="6"/>
                  </a:lnTo>
                  <a:lnTo>
                    <a:pt x="2" y="6"/>
                  </a:lnTo>
                  <a:lnTo>
                    <a:pt x="0" y="6"/>
                  </a:lnTo>
                  <a:lnTo>
                    <a:pt x="0" y="6"/>
                  </a:lnTo>
                  <a:lnTo>
                    <a:pt x="0" y="5"/>
                  </a:lnTo>
                  <a:lnTo>
                    <a:pt x="0" y="4"/>
                  </a:lnTo>
                  <a:lnTo>
                    <a:pt x="0" y="3"/>
                  </a:lnTo>
                  <a:lnTo>
                    <a:pt x="1" y="2"/>
                  </a:lnTo>
                  <a:lnTo>
                    <a:pt x="2" y="1"/>
                  </a:lnTo>
                  <a:lnTo>
                    <a:pt x="3" y="0"/>
                  </a:lnTo>
                  <a:lnTo>
                    <a:pt x="4" y="0"/>
                  </a:lnTo>
                  <a:lnTo>
                    <a:pt x="5" y="1"/>
                  </a:lnTo>
                  <a:lnTo>
                    <a:pt x="5" y="1"/>
                  </a:lnTo>
                  <a:lnTo>
                    <a:pt x="5" y="1"/>
                  </a:lnTo>
                  <a:lnTo>
                    <a:pt x="5" y="1"/>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0" name="Freeform 90"/>
            <p:cNvSpPr>
              <a:spLocks/>
            </p:cNvSpPr>
            <p:nvPr/>
          </p:nvSpPr>
          <p:spPr bwMode="auto">
            <a:xfrm>
              <a:off x="2651" y="1427"/>
              <a:ext cx="4" cy="8"/>
            </a:xfrm>
            <a:custGeom>
              <a:avLst/>
              <a:gdLst>
                <a:gd name="T0" fmla="*/ 4 w 4"/>
                <a:gd name="T1" fmla="*/ 1 h 8"/>
                <a:gd name="T2" fmla="*/ 4 w 4"/>
                <a:gd name="T3" fmla="*/ 2 h 8"/>
                <a:gd name="T4" fmla="*/ 4 w 4"/>
                <a:gd name="T5" fmla="*/ 2 h 8"/>
                <a:gd name="T6" fmla="*/ 4 w 4"/>
                <a:gd name="T7" fmla="*/ 3 h 8"/>
                <a:gd name="T8" fmla="*/ 4 w 4"/>
                <a:gd name="T9" fmla="*/ 4 h 8"/>
                <a:gd name="T10" fmla="*/ 4 w 4"/>
                <a:gd name="T11" fmla="*/ 5 h 8"/>
                <a:gd name="T12" fmla="*/ 4 w 4"/>
                <a:gd name="T13" fmla="*/ 6 h 8"/>
                <a:gd name="T14" fmla="*/ 4 w 4"/>
                <a:gd name="T15" fmla="*/ 7 h 8"/>
                <a:gd name="T16" fmla="*/ 3 w 4"/>
                <a:gd name="T17" fmla="*/ 8 h 8"/>
                <a:gd name="T18" fmla="*/ 3 w 4"/>
                <a:gd name="T19" fmla="*/ 8 h 8"/>
                <a:gd name="T20" fmla="*/ 0 w 4"/>
                <a:gd name="T21" fmla="*/ 8 h 8"/>
                <a:gd name="T22" fmla="*/ 0 w 4"/>
                <a:gd name="T23" fmla="*/ 8 h 8"/>
                <a:gd name="T24" fmla="*/ 0 w 4"/>
                <a:gd name="T25" fmla="*/ 7 h 8"/>
                <a:gd name="T26" fmla="*/ 0 w 4"/>
                <a:gd name="T27" fmla="*/ 5 h 8"/>
                <a:gd name="T28" fmla="*/ 0 w 4"/>
                <a:gd name="T29" fmla="*/ 4 h 8"/>
                <a:gd name="T30" fmla="*/ 0 w 4"/>
                <a:gd name="T31" fmla="*/ 2 h 8"/>
                <a:gd name="T32" fmla="*/ 1 w 4"/>
                <a:gd name="T33" fmla="*/ 1 h 8"/>
                <a:gd name="T34" fmla="*/ 1 w 4"/>
                <a:gd name="T35" fmla="*/ 1 h 8"/>
                <a:gd name="T36" fmla="*/ 3 w 4"/>
                <a:gd name="T37" fmla="*/ 0 h 8"/>
                <a:gd name="T38" fmla="*/ 4 w 4"/>
                <a:gd name="T39" fmla="*/ 1 h 8"/>
                <a:gd name="T40" fmla="*/ 4 w 4"/>
                <a:gd name="T41" fmla="*/ 1 h 8"/>
                <a:gd name="T42" fmla="*/ 4 w 4"/>
                <a:gd name="T43" fmla="*/ 1 h 8"/>
                <a:gd name="T44" fmla="*/ 4 w 4"/>
                <a:gd name="T45" fmla="*/ 1 h 8"/>
                <a:gd name="T46" fmla="*/ 4 w 4"/>
                <a:gd name="T4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8">
                  <a:moveTo>
                    <a:pt x="4" y="1"/>
                  </a:moveTo>
                  <a:lnTo>
                    <a:pt x="4" y="2"/>
                  </a:lnTo>
                  <a:lnTo>
                    <a:pt x="4" y="2"/>
                  </a:lnTo>
                  <a:lnTo>
                    <a:pt x="4" y="3"/>
                  </a:lnTo>
                  <a:lnTo>
                    <a:pt x="4" y="4"/>
                  </a:lnTo>
                  <a:lnTo>
                    <a:pt x="4" y="5"/>
                  </a:lnTo>
                  <a:lnTo>
                    <a:pt x="4" y="6"/>
                  </a:lnTo>
                  <a:lnTo>
                    <a:pt x="4" y="7"/>
                  </a:lnTo>
                  <a:lnTo>
                    <a:pt x="3" y="8"/>
                  </a:lnTo>
                  <a:lnTo>
                    <a:pt x="3" y="8"/>
                  </a:lnTo>
                  <a:lnTo>
                    <a:pt x="0" y="8"/>
                  </a:lnTo>
                  <a:lnTo>
                    <a:pt x="0" y="8"/>
                  </a:lnTo>
                  <a:lnTo>
                    <a:pt x="0" y="7"/>
                  </a:lnTo>
                  <a:lnTo>
                    <a:pt x="0" y="5"/>
                  </a:lnTo>
                  <a:lnTo>
                    <a:pt x="0" y="4"/>
                  </a:lnTo>
                  <a:lnTo>
                    <a:pt x="0" y="2"/>
                  </a:lnTo>
                  <a:lnTo>
                    <a:pt x="1" y="1"/>
                  </a:lnTo>
                  <a:lnTo>
                    <a:pt x="1" y="1"/>
                  </a:lnTo>
                  <a:lnTo>
                    <a:pt x="3" y="0"/>
                  </a:lnTo>
                  <a:lnTo>
                    <a:pt x="4" y="1"/>
                  </a:lnTo>
                  <a:lnTo>
                    <a:pt x="4" y="1"/>
                  </a:lnTo>
                  <a:lnTo>
                    <a:pt x="4" y="1"/>
                  </a:lnTo>
                  <a:lnTo>
                    <a:pt x="4" y="1"/>
                  </a:ln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1" name="Freeform 91"/>
            <p:cNvSpPr>
              <a:spLocks/>
            </p:cNvSpPr>
            <p:nvPr/>
          </p:nvSpPr>
          <p:spPr bwMode="auto">
            <a:xfrm>
              <a:off x="2613" y="1429"/>
              <a:ext cx="3" cy="22"/>
            </a:xfrm>
            <a:custGeom>
              <a:avLst/>
              <a:gdLst>
                <a:gd name="T0" fmla="*/ 0 w 3"/>
                <a:gd name="T1" fmla="*/ 22 h 22"/>
                <a:gd name="T2" fmla="*/ 0 w 3"/>
                <a:gd name="T3" fmla="*/ 20 h 22"/>
                <a:gd name="T4" fmla="*/ 0 w 3"/>
                <a:gd name="T5" fmla="*/ 18 h 22"/>
                <a:gd name="T6" fmla="*/ 0 w 3"/>
                <a:gd name="T7" fmla="*/ 15 h 22"/>
                <a:gd name="T8" fmla="*/ 0 w 3"/>
                <a:gd name="T9" fmla="*/ 12 h 22"/>
                <a:gd name="T10" fmla="*/ 0 w 3"/>
                <a:gd name="T11" fmla="*/ 8 h 22"/>
                <a:gd name="T12" fmla="*/ 1 w 3"/>
                <a:gd name="T13" fmla="*/ 5 h 22"/>
                <a:gd name="T14" fmla="*/ 2 w 3"/>
                <a:gd name="T15" fmla="*/ 3 h 22"/>
                <a:gd name="T16" fmla="*/ 3 w 3"/>
                <a:gd name="T17" fmla="*/ 0 h 22"/>
                <a:gd name="T18" fmla="*/ 3 w 3"/>
                <a:gd name="T19" fmla="*/ 0 h 22"/>
                <a:gd name="T20" fmla="*/ 3 w 3"/>
                <a:gd name="T21" fmla="*/ 2 h 22"/>
                <a:gd name="T22" fmla="*/ 3 w 3"/>
                <a:gd name="T23" fmla="*/ 5 h 22"/>
                <a:gd name="T24" fmla="*/ 3 w 3"/>
                <a:gd name="T25" fmla="*/ 8 h 22"/>
                <a:gd name="T26" fmla="*/ 3 w 3"/>
                <a:gd name="T27" fmla="*/ 11 h 22"/>
                <a:gd name="T28" fmla="*/ 3 w 3"/>
                <a:gd name="T29" fmla="*/ 15 h 22"/>
                <a:gd name="T30" fmla="*/ 3 w 3"/>
                <a:gd name="T31" fmla="*/ 17 h 22"/>
                <a:gd name="T32" fmla="*/ 2 w 3"/>
                <a:gd name="T33" fmla="*/ 20 h 22"/>
                <a:gd name="T34" fmla="*/ 0 w 3"/>
                <a:gd name="T35" fmla="*/ 22 h 22"/>
                <a:gd name="T36" fmla="*/ 0 w 3"/>
                <a:gd name="T37" fmla="*/ 22 h 22"/>
                <a:gd name="T38" fmla="*/ 0 w 3"/>
                <a:gd name="T39" fmla="*/ 22 h 22"/>
                <a:gd name="T40" fmla="*/ 0 w 3"/>
                <a:gd name="T41" fmla="*/ 22 h 22"/>
                <a:gd name="T42" fmla="*/ 0 w 3"/>
                <a:gd name="T4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22">
                  <a:moveTo>
                    <a:pt x="0" y="22"/>
                  </a:moveTo>
                  <a:lnTo>
                    <a:pt x="0" y="20"/>
                  </a:lnTo>
                  <a:lnTo>
                    <a:pt x="0" y="18"/>
                  </a:lnTo>
                  <a:lnTo>
                    <a:pt x="0" y="15"/>
                  </a:lnTo>
                  <a:lnTo>
                    <a:pt x="0" y="12"/>
                  </a:lnTo>
                  <a:lnTo>
                    <a:pt x="0" y="8"/>
                  </a:lnTo>
                  <a:lnTo>
                    <a:pt x="1" y="5"/>
                  </a:lnTo>
                  <a:lnTo>
                    <a:pt x="2" y="3"/>
                  </a:lnTo>
                  <a:lnTo>
                    <a:pt x="3" y="0"/>
                  </a:lnTo>
                  <a:lnTo>
                    <a:pt x="3" y="0"/>
                  </a:lnTo>
                  <a:lnTo>
                    <a:pt x="3" y="2"/>
                  </a:lnTo>
                  <a:lnTo>
                    <a:pt x="3" y="5"/>
                  </a:lnTo>
                  <a:lnTo>
                    <a:pt x="3" y="8"/>
                  </a:lnTo>
                  <a:lnTo>
                    <a:pt x="3" y="11"/>
                  </a:lnTo>
                  <a:lnTo>
                    <a:pt x="3" y="15"/>
                  </a:lnTo>
                  <a:lnTo>
                    <a:pt x="3" y="17"/>
                  </a:lnTo>
                  <a:lnTo>
                    <a:pt x="2" y="20"/>
                  </a:lnTo>
                  <a:lnTo>
                    <a:pt x="0" y="22"/>
                  </a:lnTo>
                  <a:lnTo>
                    <a:pt x="0" y="22"/>
                  </a:lnTo>
                  <a:lnTo>
                    <a:pt x="0" y="22"/>
                  </a:lnTo>
                  <a:lnTo>
                    <a:pt x="0" y="2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2" name="Freeform 92"/>
            <p:cNvSpPr>
              <a:spLocks/>
            </p:cNvSpPr>
            <p:nvPr/>
          </p:nvSpPr>
          <p:spPr bwMode="auto">
            <a:xfrm>
              <a:off x="2604" y="1430"/>
              <a:ext cx="6" cy="12"/>
            </a:xfrm>
            <a:custGeom>
              <a:avLst/>
              <a:gdLst>
                <a:gd name="T0" fmla="*/ 0 w 6"/>
                <a:gd name="T1" fmla="*/ 12 h 12"/>
                <a:gd name="T2" fmla="*/ 6 w 6"/>
                <a:gd name="T3" fmla="*/ 0 h 12"/>
                <a:gd name="T4" fmla="*/ 2 w 6"/>
                <a:gd name="T5" fmla="*/ 9 h 12"/>
                <a:gd name="T6" fmla="*/ 0 w 6"/>
                <a:gd name="T7" fmla="*/ 12 h 12"/>
                <a:gd name="T8" fmla="*/ 0 w 6"/>
                <a:gd name="T9" fmla="*/ 12 h 12"/>
                <a:gd name="T10" fmla="*/ 0 w 6"/>
                <a:gd name="T11" fmla="*/ 12 h 12"/>
                <a:gd name="T12" fmla="*/ 0 w 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0" y="12"/>
                  </a:moveTo>
                  <a:lnTo>
                    <a:pt x="6" y="0"/>
                  </a:lnTo>
                  <a:lnTo>
                    <a:pt x="2" y="9"/>
                  </a:lnTo>
                  <a:lnTo>
                    <a:pt x="0" y="12"/>
                  </a:lnTo>
                  <a:lnTo>
                    <a:pt x="0" y="12"/>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3" name="Freeform 93"/>
            <p:cNvSpPr>
              <a:spLocks/>
            </p:cNvSpPr>
            <p:nvPr/>
          </p:nvSpPr>
          <p:spPr bwMode="auto">
            <a:xfrm>
              <a:off x="2624" y="1430"/>
              <a:ext cx="5" cy="13"/>
            </a:xfrm>
            <a:custGeom>
              <a:avLst/>
              <a:gdLst>
                <a:gd name="T0" fmla="*/ 1 w 5"/>
                <a:gd name="T1" fmla="*/ 13 h 13"/>
                <a:gd name="T2" fmla="*/ 0 w 5"/>
                <a:gd name="T3" fmla="*/ 12 h 13"/>
                <a:gd name="T4" fmla="*/ 0 w 5"/>
                <a:gd name="T5" fmla="*/ 10 h 13"/>
                <a:gd name="T6" fmla="*/ 0 w 5"/>
                <a:gd name="T7" fmla="*/ 8 h 13"/>
                <a:gd name="T8" fmla="*/ 1 w 5"/>
                <a:gd name="T9" fmla="*/ 7 h 13"/>
                <a:gd name="T10" fmla="*/ 2 w 5"/>
                <a:gd name="T11" fmla="*/ 5 h 13"/>
                <a:gd name="T12" fmla="*/ 3 w 5"/>
                <a:gd name="T13" fmla="*/ 4 h 13"/>
                <a:gd name="T14" fmla="*/ 4 w 5"/>
                <a:gd name="T15" fmla="*/ 2 h 13"/>
                <a:gd name="T16" fmla="*/ 5 w 5"/>
                <a:gd name="T17" fmla="*/ 0 h 13"/>
                <a:gd name="T18" fmla="*/ 5 w 5"/>
                <a:gd name="T19" fmla="*/ 0 h 13"/>
                <a:gd name="T20" fmla="*/ 5 w 5"/>
                <a:gd name="T21" fmla="*/ 2 h 13"/>
                <a:gd name="T22" fmla="*/ 5 w 5"/>
                <a:gd name="T23" fmla="*/ 4 h 13"/>
                <a:gd name="T24" fmla="*/ 4 w 5"/>
                <a:gd name="T25" fmla="*/ 6 h 13"/>
                <a:gd name="T26" fmla="*/ 4 w 5"/>
                <a:gd name="T27" fmla="*/ 7 h 13"/>
                <a:gd name="T28" fmla="*/ 3 w 5"/>
                <a:gd name="T29" fmla="*/ 8 h 13"/>
                <a:gd name="T30" fmla="*/ 2 w 5"/>
                <a:gd name="T31" fmla="*/ 10 h 13"/>
                <a:gd name="T32" fmla="*/ 1 w 5"/>
                <a:gd name="T33" fmla="*/ 12 h 13"/>
                <a:gd name="T34" fmla="*/ 1 w 5"/>
                <a:gd name="T35" fmla="*/ 13 h 13"/>
                <a:gd name="T36" fmla="*/ 1 w 5"/>
                <a:gd name="T37" fmla="*/ 13 h 13"/>
                <a:gd name="T38" fmla="*/ 1 w 5"/>
                <a:gd name="T39" fmla="*/ 13 h 13"/>
                <a:gd name="T40" fmla="*/ 1 w 5"/>
                <a:gd name="T41" fmla="*/ 13 h 13"/>
                <a:gd name="T42" fmla="*/ 1 w 5"/>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3">
                  <a:moveTo>
                    <a:pt x="1" y="13"/>
                  </a:moveTo>
                  <a:lnTo>
                    <a:pt x="0" y="12"/>
                  </a:lnTo>
                  <a:lnTo>
                    <a:pt x="0" y="10"/>
                  </a:lnTo>
                  <a:lnTo>
                    <a:pt x="0" y="8"/>
                  </a:lnTo>
                  <a:lnTo>
                    <a:pt x="1" y="7"/>
                  </a:lnTo>
                  <a:lnTo>
                    <a:pt x="2" y="5"/>
                  </a:lnTo>
                  <a:lnTo>
                    <a:pt x="3" y="4"/>
                  </a:lnTo>
                  <a:lnTo>
                    <a:pt x="4" y="2"/>
                  </a:lnTo>
                  <a:lnTo>
                    <a:pt x="5" y="0"/>
                  </a:lnTo>
                  <a:lnTo>
                    <a:pt x="5" y="0"/>
                  </a:lnTo>
                  <a:lnTo>
                    <a:pt x="5" y="2"/>
                  </a:lnTo>
                  <a:lnTo>
                    <a:pt x="5" y="4"/>
                  </a:lnTo>
                  <a:lnTo>
                    <a:pt x="4" y="6"/>
                  </a:lnTo>
                  <a:lnTo>
                    <a:pt x="4" y="7"/>
                  </a:lnTo>
                  <a:lnTo>
                    <a:pt x="3" y="8"/>
                  </a:lnTo>
                  <a:lnTo>
                    <a:pt x="2" y="10"/>
                  </a:lnTo>
                  <a:lnTo>
                    <a:pt x="1" y="12"/>
                  </a:lnTo>
                  <a:lnTo>
                    <a:pt x="1" y="13"/>
                  </a:lnTo>
                  <a:lnTo>
                    <a:pt x="1" y="13"/>
                  </a:lnTo>
                  <a:lnTo>
                    <a:pt x="1" y="13"/>
                  </a:lnTo>
                  <a:lnTo>
                    <a:pt x="1" y="13"/>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4" name="Freeform 94"/>
            <p:cNvSpPr>
              <a:spLocks/>
            </p:cNvSpPr>
            <p:nvPr/>
          </p:nvSpPr>
          <p:spPr bwMode="auto">
            <a:xfrm>
              <a:off x="2731" y="1432"/>
              <a:ext cx="10" cy="6"/>
            </a:xfrm>
            <a:custGeom>
              <a:avLst/>
              <a:gdLst>
                <a:gd name="T0" fmla="*/ 5 w 10"/>
                <a:gd name="T1" fmla="*/ 6 h 6"/>
                <a:gd name="T2" fmla="*/ 4 w 10"/>
                <a:gd name="T3" fmla="*/ 6 h 6"/>
                <a:gd name="T4" fmla="*/ 3 w 10"/>
                <a:gd name="T5" fmla="*/ 6 h 6"/>
                <a:gd name="T6" fmla="*/ 3 w 10"/>
                <a:gd name="T7" fmla="*/ 6 h 6"/>
                <a:gd name="T8" fmla="*/ 2 w 10"/>
                <a:gd name="T9" fmla="*/ 6 h 6"/>
                <a:gd name="T10" fmla="*/ 1 w 10"/>
                <a:gd name="T11" fmla="*/ 6 h 6"/>
                <a:gd name="T12" fmla="*/ 1 w 10"/>
                <a:gd name="T13" fmla="*/ 6 h 6"/>
                <a:gd name="T14" fmla="*/ 0 w 10"/>
                <a:gd name="T15" fmla="*/ 6 h 6"/>
                <a:gd name="T16" fmla="*/ 0 w 10"/>
                <a:gd name="T17" fmla="*/ 5 h 6"/>
                <a:gd name="T18" fmla="*/ 0 w 10"/>
                <a:gd name="T19" fmla="*/ 5 h 6"/>
                <a:gd name="T20" fmla="*/ 9 w 10"/>
                <a:gd name="T21" fmla="*/ 0 h 6"/>
                <a:gd name="T22" fmla="*/ 9 w 10"/>
                <a:gd name="T23" fmla="*/ 0 h 6"/>
                <a:gd name="T24" fmla="*/ 9 w 10"/>
                <a:gd name="T25" fmla="*/ 1 h 6"/>
                <a:gd name="T26" fmla="*/ 10 w 10"/>
                <a:gd name="T27" fmla="*/ 2 h 6"/>
                <a:gd name="T28" fmla="*/ 9 w 10"/>
                <a:gd name="T29" fmla="*/ 3 h 6"/>
                <a:gd name="T30" fmla="*/ 8 w 10"/>
                <a:gd name="T31" fmla="*/ 4 h 6"/>
                <a:gd name="T32" fmla="*/ 8 w 10"/>
                <a:gd name="T33" fmla="*/ 5 h 6"/>
                <a:gd name="T34" fmla="*/ 7 w 10"/>
                <a:gd name="T35" fmla="*/ 5 h 6"/>
                <a:gd name="T36" fmla="*/ 6 w 10"/>
                <a:gd name="T37" fmla="*/ 6 h 6"/>
                <a:gd name="T38" fmla="*/ 5 w 10"/>
                <a:gd name="T39" fmla="*/ 6 h 6"/>
                <a:gd name="T40" fmla="*/ 5 w 10"/>
                <a:gd name="T41" fmla="*/ 6 h 6"/>
                <a:gd name="T42" fmla="*/ 5 w 10"/>
                <a:gd name="T43" fmla="*/ 6 h 6"/>
                <a:gd name="T44" fmla="*/ 5 w 10"/>
                <a:gd name="T45" fmla="*/ 6 h 6"/>
                <a:gd name="T46" fmla="*/ 5 w 10"/>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6">
                  <a:moveTo>
                    <a:pt x="5" y="6"/>
                  </a:moveTo>
                  <a:lnTo>
                    <a:pt x="4" y="6"/>
                  </a:lnTo>
                  <a:lnTo>
                    <a:pt x="3" y="6"/>
                  </a:lnTo>
                  <a:lnTo>
                    <a:pt x="3" y="6"/>
                  </a:lnTo>
                  <a:lnTo>
                    <a:pt x="2" y="6"/>
                  </a:lnTo>
                  <a:lnTo>
                    <a:pt x="1" y="6"/>
                  </a:lnTo>
                  <a:lnTo>
                    <a:pt x="1" y="6"/>
                  </a:lnTo>
                  <a:lnTo>
                    <a:pt x="0" y="6"/>
                  </a:lnTo>
                  <a:lnTo>
                    <a:pt x="0" y="5"/>
                  </a:lnTo>
                  <a:lnTo>
                    <a:pt x="0" y="5"/>
                  </a:lnTo>
                  <a:lnTo>
                    <a:pt x="9" y="0"/>
                  </a:lnTo>
                  <a:lnTo>
                    <a:pt x="9" y="0"/>
                  </a:lnTo>
                  <a:lnTo>
                    <a:pt x="9" y="1"/>
                  </a:lnTo>
                  <a:lnTo>
                    <a:pt x="10" y="2"/>
                  </a:lnTo>
                  <a:lnTo>
                    <a:pt x="9" y="3"/>
                  </a:lnTo>
                  <a:lnTo>
                    <a:pt x="8" y="4"/>
                  </a:lnTo>
                  <a:lnTo>
                    <a:pt x="8" y="5"/>
                  </a:lnTo>
                  <a:lnTo>
                    <a:pt x="7" y="5"/>
                  </a:lnTo>
                  <a:lnTo>
                    <a:pt x="6" y="6"/>
                  </a:lnTo>
                  <a:lnTo>
                    <a:pt x="5" y="6"/>
                  </a:lnTo>
                  <a:lnTo>
                    <a:pt x="5" y="6"/>
                  </a:lnTo>
                  <a:lnTo>
                    <a:pt x="5" y="6"/>
                  </a:lnTo>
                  <a:lnTo>
                    <a:pt x="5" y="6"/>
                  </a:lnTo>
                  <a:lnTo>
                    <a:pt x="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5" name="Freeform 95"/>
            <p:cNvSpPr>
              <a:spLocks/>
            </p:cNvSpPr>
            <p:nvPr/>
          </p:nvSpPr>
          <p:spPr bwMode="auto">
            <a:xfrm>
              <a:off x="2682" y="1433"/>
              <a:ext cx="6" cy="5"/>
            </a:xfrm>
            <a:custGeom>
              <a:avLst/>
              <a:gdLst>
                <a:gd name="T0" fmla="*/ 4 w 6"/>
                <a:gd name="T1" fmla="*/ 5 h 5"/>
                <a:gd name="T2" fmla="*/ 0 w 6"/>
                <a:gd name="T3" fmla="*/ 5 h 5"/>
                <a:gd name="T4" fmla="*/ 0 w 6"/>
                <a:gd name="T5" fmla="*/ 5 h 5"/>
                <a:gd name="T6" fmla="*/ 0 w 6"/>
                <a:gd name="T7" fmla="*/ 4 h 5"/>
                <a:gd name="T8" fmla="*/ 0 w 6"/>
                <a:gd name="T9" fmla="*/ 4 h 5"/>
                <a:gd name="T10" fmla="*/ 1 w 6"/>
                <a:gd name="T11" fmla="*/ 3 h 5"/>
                <a:gd name="T12" fmla="*/ 1 w 6"/>
                <a:gd name="T13" fmla="*/ 2 h 5"/>
                <a:gd name="T14" fmla="*/ 2 w 6"/>
                <a:gd name="T15" fmla="*/ 2 h 5"/>
                <a:gd name="T16" fmla="*/ 2 w 6"/>
                <a:gd name="T17" fmla="*/ 1 h 5"/>
                <a:gd name="T18" fmla="*/ 3 w 6"/>
                <a:gd name="T19" fmla="*/ 1 h 5"/>
                <a:gd name="T20" fmla="*/ 4 w 6"/>
                <a:gd name="T21" fmla="*/ 0 h 5"/>
                <a:gd name="T22" fmla="*/ 4 w 6"/>
                <a:gd name="T23" fmla="*/ 0 h 5"/>
                <a:gd name="T24" fmla="*/ 5 w 6"/>
                <a:gd name="T25" fmla="*/ 1 h 5"/>
                <a:gd name="T26" fmla="*/ 6 w 6"/>
                <a:gd name="T27" fmla="*/ 1 h 5"/>
                <a:gd name="T28" fmla="*/ 6 w 6"/>
                <a:gd name="T29" fmla="*/ 2 h 5"/>
                <a:gd name="T30" fmla="*/ 6 w 6"/>
                <a:gd name="T31" fmla="*/ 3 h 5"/>
                <a:gd name="T32" fmla="*/ 5 w 6"/>
                <a:gd name="T33" fmla="*/ 4 h 5"/>
                <a:gd name="T34" fmla="*/ 5 w 6"/>
                <a:gd name="T35" fmla="*/ 4 h 5"/>
                <a:gd name="T36" fmla="*/ 4 w 6"/>
                <a:gd name="T37" fmla="*/ 5 h 5"/>
                <a:gd name="T38" fmla="*/ 4 w 6"/>
                <a:gd name="T39" fmla="*/ 5 h 5"/>
                <a:gd name="T40" fmla="*/ 4 w 6"/>
                <a:gd name="T41" fmla="*/ 5 h 5"/>
                <a:gd name="T42" fmla="*/ 4 w 6"/>
                <a:gd name="T43" fmla="*/ 5 h 5"/>
                <a:gd name="T44" fmla="*/ 4 w 6"/>
                <a:gd name="T45" fmla="*/ 5 h 5"/>
                <a:gd name="T46" fmla="*/ 4 w 6"/>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4" y="5"/>
                  </a:moveTo>
                  <a:lnTo>
                    <a:pt x="0" y="5"/>
                  </a:lnTo>
                  <a:lnTo>
                    <a:pt x="0" y="5"/>
                  </a:lnTo>
                  <a:lnTo>
                    <a:pt x="0" y="4"/>
                  </a:lnTo>
                  <a:lnTo>
                    <a:pt x="0" y="4"/>
                  </a:lnTo>
                  <a:lnTo>
                    <a:pt x="1" y="3"/>
                  </a:lnTo>
                  <a:lnTo>
                    <a:pt x="1" y="2"/>
                  </a:lnTo>
                  <a:lnTo>
                    <a:pt x="2" y="2"/>
                  </a:lnTo>
                  <a:lnTo>
                    <a:pt x="2" y="1"/>
                  </a:lnTo>
                  <a:lnTo>
                    <a:pt x="3" y="1"/>
                  </a:lnTo>
                  <a:lnTo>
                    <a:pt x="4" y="0"/>
                  </a:lnTo>
                  <a:lnTo>
                    <a:pt x="4" y="0"/>
                  </a:lnTo>
                  <a:lnTo>
                    <a:pt x="5" y="1"/>
                  </a:lnTo>
                  <a:lnTo>
                    <a:pt x="6" y="1"/>
                  </a:lnTo>
                  <a:lnTo>
                    <a:pt x="6" y="2"/>
                  </a:lnTo>
                  <a:lnTo>
                    <a:pt x="6" y="3"/>
                  </a:lnTo>
                  <a:lnTo>
                    <a:pt x="5" y="4"/>
                  </a:lnTo>
                  <a:lnTo>
                    <a:pt x="5" y="4"/>
                  </a:lnTo>
                  <a:lnTo>
                    <a:pt x="4" y="5"/>
                  </a:lnTo>
                  <a:lnTo>
                    <a:pt x="4" y="5"/>
                  </a:lnTo>
                  <a:lnTo>
                    <a:pt x="4" y="5"/>
                  </a:lnTo>
                  <a:lnTo>
                    <a:pt x="4" y="5"/>
                  </a:lnTo>
                  <a:lnTo>
                    <a:pt x="4" y="5"/>
                  </a:ln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6" name="Freeform 96"/>
            <p:cNvSpPr>
              <a:spLocks/>
            </p:cNvSpPr>
            <p:nvPr/>
          </p:nvSpPr>
          <p:spPr bwMode="auto">
            <a:xfrm>
              <a:off x="2714" y="1437"/>
              <a:ext cx="6" cy="14"/>
            </a:xfrm>
            <a:custGeom>
              <a:avLst/>
              <a:gdLst>
                <a:gd name="T0" fmla="*/ 2 w 6"/>
                <a:gd name="T1" fmla="*/ 13 h 14"/>
                <a:gd name="T2" fmla="*/ 1 w 6"/>
                <a:gd name="T3" fmla="*/ 14 h 14"/>
                <a:gd name="T4" fmla="*/ 1 w 6"/>
                <a:gd name="T5" fmla="*/ 14 h 14"/>
                <a:gd name="T6" fmla="*/ 0 w 6"/>
                <a:gd name="T7" fmla="*/ 12 h 14"/>
                <a:gd name="T8" fmla="*/ 1 w 6"/>
                <a:gd name="T9" fmla="*/ 10 h 14"/>
                <a:gd name="T10" fmla="*/ 2 w 6"/>
                <a:gd name="T11" fmla="*/ 8 h 14"/>
                <a:gd name="T12" fmla="*/ 3 w 6"/>
                <a:gd name="T13" fmla="*/ 7 h 14"/>
                <a:gd name="T14" fmla="*/ 4 w 6"/>
                <a:gd name="T15" fmla="*/ 5 h 14"/>
                <a:gd name="T16" fmla="*/ 5 w 6"/>
                <a:gd name="T17" fmla="*/ 4 h 14"/>
                <a:gd name="T18" fmla="*/ 6 w 6"/>
                <a:gd name="T19" fmla="*/ 2 h 14"/>
                <a:gd name="T20" fmla="*/ 6 w 6"/>
                <a:gd name="T21" fmla="*/ 0 h 14"/>
                <a:gd name="T22" fmla="*/ 6 w 6"/>
                <a:gd name="T23" fmla="*/ 0 h 14"/>
                <a:gd name="T24" fmla="*/ 6 w 6"/>
                <a:gd name="T25" fmla="*/ 2 h 14"/>
                <a:gd name="T26" fmla="*/ 6 w 6"/>
                <a:gd name="T27" fmla="*/ 3 h 14"/>
                <a:gd name="T28" fmla="*/ 6 w 6"/>
                <a:gd name="T29" fmla="*/ 5 h 14"/>
                <a:gd name="T30" fmla="*/ 5 w 6"/>
                <a:gd name="T31" fmla="*/ 7 h 14"/>
                <a:gd name="T32" fmla="*/ 4 w 6"/>
                <a:gd name="T33" fmla="*/ 8 h 14"/>
                <a:gd name="T34" fmla="*/ 3 w 6"/>
                <a:gd name="T35" fmla="*/ 10 h 14"/>
                <a:gd name="T36" fmla="*/ 2 w 6"/>
                <a:gd name="T37" fmla="*/ 12 h 14"/>
                <a:gd name="T38" fmla="*/ 2 w 6"/>
                <a:gd name="T39" fmla="*/ 13 h 14"/>
                <a:gd name="T40" fmla="*/ 2 w 6"/>
                <a:gd name="T41" fmla="*/ 13 h 14"/>
                <a:gd name="T42" fmla="*/ 2 w 6"/>
                <a:gd name="T43" fmla="*/ 13 h 14"/>
                <a:gd name="T44" fmla="*/ 2 w 6"/>
                <a:gd name="T45" fmla="*/ 13 h 14"/>
                <a:gd name="T46" fmla="*/ 2 w 6"/>
                <a:gd name="T4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14">
                  <a:moveTo>
                    <a:pt x="2" y="13"/>
                  </a:moveTo>
                  <a:lnTo>
                    <a:pt x="1" y="14"/>
                  </a:lnTo>
                  <a:lnTo>
                    <a:pt x="1" y="14"/>
                  </a:lnTo>
                  <a:lnTo>
                    <a:pt x="0" y="12"/>
                  </a:lnTo>
                  <a:lnTo>
                    <a:pt x="1" y="10"/>
                  </a:lnTo>
                  <a:lnTo>
                    <a:pt x="2" y="8"/>
                  </a:lnTo>
                  <a:lnTo>
                    <a:pt x="3" y="7"/>
                  </a:lnTo>
                  <a:lnTo>
                    <a:pt x="4" y="5"/>
                  </a:lnTo>
                  <a:lnTo>
                    <a:pt x="5" y="4"/>
                  </a:lnTo>
                  <a:lnTo>
                    <a:pt x="6" y="2"/>
                  </a:lnTo>
                  <a:lnTo>
                    <a:pt x="6" y="0"/>
                  </a:lnTo>
                  <a:lnTo>
                    <a:pt x="6" y="0"/>
                  </a:lnTo>
                  <a:lnTo>
                    <a:pt x="6" y="2"/>
                  </a:lnTo>
                  <a:lnTo>
                    <a:pt x="6" y="3"/>
                  </a:lnTo>
                  <a:lnTo>
                    <a:pt x="6" y="5"/>
                  </a:lnTo>
                  <a:lnTo>
                    <a:pt x="5" y="7"/>
                  </a:lnTo>
                  <a:lnTo>
                    <a:pt x="4" y="8"/>
                  </a:lnTo>
                  <a:lnTo>
                    <a:pt x="3" y="10"/>
                  </a:lnTo>
                  <a:lnTo>
                    <a:pt x="2" y="12"/>
                  </a:lnTo>
                  <a:lnTo>
                    <a:pt x="2" y="13"/>
                  </a:lnTo>
                  <a:lnTo>
                    <a:pt x="2" y="13"/>
                  </a:lnTo>
                  <a:lnTo>
                    <a:pt x="2" y="13"/>
                  </a:lnTo>
                  <a:lnTo>
                    <a:pt x="2" y="13"/>
                  </a:lnTo>
                  <a:lnTo>
                    <a:pt x="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7" name="Freeform 97"/>
            <p:cNvSpPr>
              <a:spLocks/>
            </p:cNvSpPr>
            <p:nvPr/>
          </p:nvSpPr>
          <p:spPr bwMode="auto">
            <a:xfrm>
              <a:off x="2739" y="1439"/>
              <a:ext cx="14" cy="22"/>
            </a:xfrm>
            <a:custGeom>
              <a:avLst/>
              <a:gdLst>
                <a:gd name="T0" fmla="*/ 0 w 14"/>
                <a:gd name="T1" fmla="*/ 22 h 22"/>
                <a:gd name="T2" fmla="*/ 4 w 14"/>
                <a:gd name="T3" fmla="*/ 3 h 22"/>
                <a:gd name="T4" fmla="*/ 4 w 14"/>
                <a:gd name="T5" fmla="*/ 3 h 22"/>
                <a:gd name="T6" fmla="*/ 5 w 14"/>
                <a:gd name="T7" fmla="*/ 3 h 22"/>
                <a:gd name="T8" fmla="*/ 7 w 14"/>
                <a:gd name="T9" fmla="*/ 4 h 22"/>
                <a:gd name="T10" fmla="*/ 8 w 14"/>
                <a:gd name="T11" fmla="*/ 4 h 22"/>
                <a:gd name="T12" fmla="*/ 9 w 14"/>
                <a:gd name="T13" fmla="*/ 4 h 22"/>
                <a:gd name="T14" fmla="*/ 11 w 14"/>
                <a:gd name="T15" fmla="*/ 4 h 22"/>
                <a:gd name="T16" fmla="*/ 12 w 14"/>
                <a:gd name="T17" fmla="*/ 3 h 22"/>
                <a:gd name="T18" fmla="*/ 13 w 14"/>
                <a:gd name="T19" fmla="*/ 2 h 22"/>
                <a:gd name="T20" fmla="*/ 14 w 14"/>
                <a:gd name="T21" fmla="*/ 0 h 22"/>
                <a:gd name="T22" fmla="*/ 14 w 14"/>
                <a:gd name="T23" fmla="*/ 0 h 22"/>
                <a:gd name="T24" fmla="*/ 12 w 14"/>
                <a:gd name="T25" fmla="*/ 4 h 22"/>
                <a:gd name="T26" fmla="*/ 10 w 14"/>
                <a:gd name="T27" fmla="*/ 6 h 22"/>
                <a:gd name="T28" fmla="*/ 8 w 14"/>
                <a:gd name="T29" fmla="*/ 9 h 22"/>
                <a:gd name="T30" fmla="*/ 7 w 14"/>
                <a:gd name="T31" fmla="*/ 11 h 22"/>
                <a:gd name="T32" fmla="*/ 5 w 14"/>
                <a:gd name="T33" fmla="*/ 13 h 22"/>
                <a:gd name="T34" fmla="*/ 3 w 14"/>
                <a:gd name="T35" fmla="*/ 16 h 22"/>
                <a:gd name="T36" fmla="*/ 2 w 14"/>
                <a:gd name="T37" fmla="*/ 19 h 22"/>
                <a:gd name="T38" fmla="*/ 0 w 14"/>
                <a:gd name="T39" fmla="*/ 22 h 22"/>
                <a:gd name="T40" fmla="*/ 0 w 14"/>
                <a:gd name="T41" fmla="*/ 22 h 22"/>
                <a:gd name="T42" fmla="*/ 0 w 14"/>
                <a:gd name="T43" fmla="*/ 22 h 22"/>
                <a:gd name="T44" fmla="*/ 0 w 14"/>
                <a:gd name="T45" fmla="*/ 22 h 22"/>
                <a:gd name="T46" fmla="*/ 0 w 14"/>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2">
                  <a:moveTo>
                    <a:pt x="0" y="22"/>
                  </a:moveTo>
                  <a:lnTo>
                    <a:pt x="4" y="3"/>
                  </a:lnTo>
                  <a:lnTo>
                    <a:pt x="4" y="3"/>
                  </a:lnTo>
                  <a:lnTo>
                    <a:pt x="5" y="3"/>
                  </a:lnTo>
                  <a:lnTo>
                    <a:pt x="7" y="4"/>
                  </a:lnTo>
                  <a:lnTo>
                    <a:pt x="8" y="4"/>
                  </a:lnTo>
                  <a:lnTo>
                    <a:pt x="9" y="4"/>
                  </a:lnTo>
                  <a:lnTo>
                    <a:pt x="11" y="4"/>
                  </a:lnTo>
                  <a:lnTo>
                    <a:pt x="12" y="3"/>
                  </a:lnTo>
                  <a:lnTo>
                    <a:pt x="13" y="2"/>
                  </a:lnTo>
                  <a:lnTo>
                    <a:pt x="14" y="0"/>
                  </a:lnTo>
                  <a:lnTo>
                    <a:pt x="14" y="0"/>
                  </a:lnTo>
                  <a:lnTo>
                    <a:pt x="12" y="4"/>
                  </a:lnTo>
                  <a:lnTo>
                    <a:pt x="10" y="6"/>
                  </a:lnTo>
                  <a:lnTo>
                    <a:pt x="8" y="9"/>
                  </a:lnTo>
                  <a:lnTo>
                    <a:pt x="7" y="11"/>
                  </a:lnTo>
                  <a:lnTo>
                    <a:pt x="5" y="13"/>
                  </a:lnTo>
                  <a:lnTo>
                    <a:pt x="3" y="16"/>
                  </a:lnTo>
                  <a:lnTo>
                    <a:pt x="2" y="19"/>
                  </a:lnTo>
                  <a:lnTo>
                    <a:pt x="0" y="22"/>
                  </a:lnTo>
                  <a:lnTo>
                    <a:pt x="0" y="22"/>
                  </a:lnTo>
                  <a:lnTo>
                    <a:pt x="0" y="22"/>
                  </a:lnTo>
                  <a:lnTo>
                    <a:pt x="0" y="2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8" name="Freeform 98"/>
            <p:cNvSpPr>
              <a:spLocks/>
            </p:cNvSpPr>
            <p:nvPr/>
          </p:nvSpPr>
          <p:spPr bwMode="auto">
            <a:xfrm>
              <a:off x="2627" y="1441"/>
              <a:ext cx="3" cy="8"/>
            </a:xfrm>
            <a:custGeom>
              <a:avLst/>
              <a:gdLst>
                <a:gd name="T0" fmla="*/ 3 w 3"/>
                <a:gd name="T1" fmla="*/ 0 h 8"/>
                <a:gd name="T2" fmla="*/ 0 w 3"/>
                <a:gd name="T3" fmla="*/ 8 h 8"/>
                <a:gd name="T4" fmla="*/ 3 w 3"/>
                <a:gd name="T5" fmla="*/ 0 h 8"/>
                <a:gd name="T6" fmla="*/ 3 w 3"/>
                <a:gd name="T7" fmla="*/ 0 h 8"/>
                <a:gd name="T8" fmla="*/ 3 w 3"/>
                <a:gd name="T9" fmla="*/ 0 h 8"/>
                <a:gd name="T10" fmla="*/ 3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3" y="0"/>
                  </a:moveTo>
                  <a:lnTo>
                    <a:pt x="0" y="8"/>
                  </a:lnTo>
                  <a:lnTo>
                    <a:pt x="3" y="0"/>
                  </a:lnTo>
                  <a:lnTo>
                    <a:pt x="3" y="0"/>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39" name="Freeform 99"/>
            <p:cNvSpPr>
              <a:spLocks/>
            </p:cNvSpPr>
            <p:nvPr/>
          </p:nvSpPr>
          <p:spPr bwMode="auto">
            <a:xfrm>
              <a:off x="2586" y="1443"/>
              <a:ext cx="3" cy="5"/>
            </a:xfrm>
            <a:custGeom>
              <a:avLst/>
              <a:gdLst>
                <a:gd name="T0" fmla="*/ 0 w 3"/>
                <a:gd name="T1" fmla="*/ 5 h 5"/>
                <a:gd name="T2" fmla="*/ 3 w 3"/>
                <a:gd name="T3" fmla="*/ 0 h 5"/>
                <a:gd name="T4" fmla="*/ 2 w 3"/>
                <a:gd name="T5" fmla="*/ 5 h 5"/>
                <a:gd name="T6" fmla="*/ 0 w 3"/>
                <a:gd name="T7" fmla="*/ 5 h 5"/>
                <a:gd name="T8" fmla="*/ 0 w 3"/>
                <a:gd name="T9" fmla="*/ 5 h 5"/>
                <a:gd name="T10" fmla="*/ 0 w 3"/>
                <a:gd name="T11" fmla="*/ 5 h 5"/>
                <a:gd name="T12" fmla="*/ 0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5"/>
                  </a:moveTo>
                  <a:lnTo>
                    <a:pt x="3" y="0"/>
                  </a:lnTo>
                  <a:lnTo>
                    <a:pt x="2" y="5"/>
                  </a:lnTo>
                  <a:lnTo>
                    <a:pt x="0" y="5"/>
                  </a:lnTo>
                  <a:lnTo>
                    <a:pt x="0" y="5"/>
                  </a:lnTo>
                  <a:lnTo>
                    <a:pt x="0" y="5"/>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0" name="Freeform 100"/>
            <p:cNvSpPr>
              <a:spLocks/>
            </p:cNvSpPr>
            <p:nvPr/>
          </p:nvSpPr>
          <p:spPr bwMode="auto">
            <a:xfrm>
              <a:off x="2642" y="1449"/>
              <a:ext cx="3" cy="6"/>
            </a:xfrm>
            <a:custGeom>
              <a:avLst/>
              <a:gdLst>
                <a:gd name="T0" fmla="*/ 3 w 3"/>
                <a:gd name="T1" fmla="*/ 4 h 6"/>
                <a:gd name="T2" fmla="*/ 2 w 3"/>
                <a:gd name="T3" fmla="*/ 5 h 6"/>
                <a:gd name="T4" fmla="*/ 2 w 3"/>
                <a:gd name="T5" fmla="*/ 5 h 6"/>
                <a:gd name="T6" fmla="*/ 2 w 3"/>
                <a:gd name="T7" fmla="*/ 6 h 6"/>
                <a:gd name="T8" fmla="*/ 1 w 3"/>
                <a:gd name="T9" fmla="*/ 6 h 6"/>
                <a:gd name="T10" fmla="*/ 1 w 3"/>
                <a:gd name="T11" fmla="*/ 6 h 6"/>
                <a:gd name="T12" fmla="*/ 0 w 3"/>
                <a:gd name="T13" fmla="*/ 6 h 6"/>
                <a:gd name="T14" fmla="*/ 0 w 3"/>
                <a:gd name="T15" fmla="*/ 6 h 6"/>
                <a:gd name="T16" fmla="*/ 0 w 3"/>
                <a:gd name="T17" fmla="*/ 6 h 6"/>
                <a:gd name="T18" fmla="*/ 0 w 3"/>
                <a:gd name="T19" fmla="*/ 6 h 6"/>
                <a:gd name="T20" fmla="*/ 1 w 3"/>
                <a:gd name="T21" fmla="*/ 0 h 6"/>
                <a:gd name="T22" fmla="*/ 1 w 3"/>
                <a:gd name="T23" fmla="*/ 0 h 6"/>
                <a:gd name="T24" fmla="*/ 1 w 3"/>
                <a:gd name="T25" fmla="*/ 0 h 6"/>
                <a:gd name="T26" fmla="*/ 1 w 3"/>
                <a:gd name="T27" fmla="*/ 1 h 6"/>
                <a:gd name="T28" fmla="*/ 2 w 3"/>
                <a:gd name="T29" fmla="*/ 1 h 6"/>
                <a:gd name="T30" fmla="*/ 2 w 3"/>
                <a:gd name="T31" fmla="*/ 2 h 6"/>
                <a:gd name="T32" fmla="*/ 3 w 3"/>
                <a:gd name="T33" fmla="*/ 2 h 6"/>
                <a:gd name="T34" fmla="*/ 3 w 3"/>
                <a:gd name="T35" fmla="*/ 3 h 6"/>
                <a:gd name="T36" fmla="*/ 3 w 3"/>
                <a:gd name="T37" fmla="*/ 4 h 6"/>
                <a:gd name="T38" fmla="*/ 3 w 3"/>
                <a:gd name="T39" fmla="*/ 4 h 6"/>
                <a:gd name="T40" fmla="*/ 3 w 3"/>
                <a:gd name="T41" fmla="*/ 4 h 6"/>
                <a:gd name="T42" fmla="*/ 3 w 3"/>
                <a:gd name="T43" fmla="*/ 4 h 6"/>
                <a:gd name="T44" fmla="*/ 3 w 3"/>
                <a:gd name="T45" fmla="*/ 4 h 6"/>
                <a:gd name="T46" fmla="*/ 3 w 3"/>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6">
                  <a:moveTo>
                    <a:pt x="3" y="4"/>
                  </a:moveTo>
                  <a:lnTo>
                    <a:pt x="2" y="5"/>
                  </a:lnTo>
                  <a:lnTo>
                    <a:pt x="2" y="5"/>
                  </a:lnTo>
                  <a:lnTo>
                    <a:pt x="2" y="6"/>
                  </a:lnTo>
                  <a:lnTo>
                    <a:pt x="1" y="6"/>
                  </a:lnTo>
                  <a:lnTo>
                    <a:pt x="1" y="6"/>
                  </a:lnTo>
                  <a:lnTo>
                    <a:pt x="0" y="6"/>
                  </a:lnTo>
                  <a:lnTo>
                    <a:pt x="0" y="6"/>
                  </a:lnTo>
                  <a:lnTo>
                    <a:pt x="0" y="6"/>
                  </a:lnTo>
                  <a:lnTo>
                    <a:pt x="0" y="6"/>
                  </a:lnTo>
                  <a:lnTo>
                    <a:pt x="1" y="0"/>
                  </a:lnTo>
                  <a:lnTo>
                    <a:pt x="1" y="0"/>
                  </a:lnTo>
                  <a:lnTo>
                    <a:pt x="1" y="0"/>
                  </a:lnTo>
                  <a:lnTo>
                    <a:pt x="1" y="1"/>
                  </a:lnTo>
                  <a:lnTo>
                    <a:pt x="2" y="1"/>
                  </a:lnTo>
                  <a:lnTo>
                    <a:pt x="2" y="2"/>
                  </a:lnTo>
                  <a:lnTo>
                    <a:pt x="3" y="2"/>
                  </a:lnTo>
                  <a:lnTo>
                    <a:pt x="3" y="3"/>
                  </a:lnTo>
                  <a:lnTo>
                    <a:pt x="3" y="4"/>
                  </a:lnTo>
                  <a:lnTo>
                    <a:pt x="3" y="4"/>
                  </a:lnTo>
                  <a:lnTo>
                    <a:pt x="3" y="4"/>
                  </a:lnTo>
                  <a:lnTo>
                    <a:pt x="3" y="4"/>
                  </a:lnTo>
                  <a:lnTo>
                    <a:pt x="3" y="4"/>
                  </a:ln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1" name="Freeform 101"/>
            <p:cNvSpPr>
              <a:spLocks/>
            </p:cNvSpPr>
            <p:nvPr/>
          </p:nvSpPr>
          <p:spPr bwMode="auto">
            <a:xfrm>
              <a:off x="2680" y="1451"/>
              <a:ext cx="4" cy="4"/>
            </a:xfrm>
            <a:custGeom>
              <a:avLst/>
              <a:gdLst>
                <a:gd name="T0" fmla="*/ 0 w 4"/>
                <a:gd name="T1" fmla="*/ 4 h 4"/>
                <a:gd name="T2" fmla="*/ 1 w 4"/>
                <a:gd name="T3" fmla="*/ 0 h 4"/>
                <a:gd name="T4" fmla="*/ 4 w 4"/>
                <a:gd name="T5" fmla="*/ 0 h 4"/>
                <a:gd name="T6" fmla="*/ 0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1" y="0"/>
                  </a:lnTo>
                  <a:lnTo>
                    <a:pt x="4" y="0"/>
                  </a:lnTo>
                  <a:lnTo>
                    <a:pt x="0" y="4"/>
                  </a:lnTo>
                  <a:lnTo>
                    <a:pt x="0" y="4"/>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2" name="Freeform 102"/>
            <p:cNvSpPr>
              <a:spLocks/>
            </p:cNvSpPr>
            <p:nvPr/>
          </p:nvSpPr>
          <p:spPr bwMode="auto">
            <a:xfrm>
              <a:off x="1585" y="1453"/>
              <a:ext cx="283" cy="677"/>
            </a:xfrm>
            <a:custGeom>
              <a:avLst/>
              <a:gdLst>
                <a:gd name="T0" fmla="*/ 249 w 283"/>
                <a:gd name="T1" fmla="*/ 30 h 677"/>
                <a:gd name="T2" fmla="*/ 234 w 283"/>
                <a:gd name="T3" fmla="*/ 69 h 677"/>
                <a:gd name="T4" fmla="*/ 230 w 283"/>
                <a:gd name="T5" fmla="*/ 107 h 677"/>
                <a:gd name="T6" fmla="*/ 227 w 283"/>
                <a:gd name="T7" fmla="*/ 166 h 677"/>
                <a:gd name="T8" fmla="*/ 233 w 283"/>
                <a:gd name="T9" fmla="*/ 176 h 677"/>
                <a:gd name="T10" fmla="*/ 236 w 283"/>
                <a:gd name="T11" fmla="*/ 101 h 677"/>
                <a:gd name="T12" fmla="*/ 250 w 283"/>
                <a:gd name="T13" fmla="*/ 49 h 677"/>
                <a:gd name="T14" fmla="*/ 262 w 283"/>
                <a:gd name="T15" fmla="*/ 21 h 677"/>
                <a:gd name="T16" fmla="*/ 283 w 283"/>
                <a:gd name="T17" fmla="*/ 2 h 677"/>
                <a:gd name="T18" fmla="*/ 279 w 283"/>
                <a:gd name="T19" fmla="*/ 42 h 677"/>
                <a:gd name="T20" fmla="*/ 264 w 283"/>
                <a:gd name="T21" fmla="*/ 93 h 677"/>
                <a:gd name="T22" fmla="*/ 260 w 283"/>
                <a:gd name="T23" fmla="*/ 118 h 677"/>
                <a:gd name="T24" fmla="*/ 256 w 283"/>
                <a:gd name="T25" fmla="*/ 142 h 677"/>
                <a:gd name="T26" fmla="*/ 258 w 283"/>
                <a:gd name="T27" fmla="*/ 168 h 677"/>
                <a:gd name="T28" fmla="*/ 256 w 283"/>
                <a:gd name="T29" fmla="*/ 225 h 677"/>
                <a:gd name="T30" fmla="*/ 237 w 283"/>
                <a:gd name="T31" fmla="*/ 261 h 677"/>
                <a:gd name="T32" fmla="*/ 235 w 283"/>
                <a:gd name="T33" fmla="*/ 269 h 677"/>
                <a:gd name="T34" fmla="*/ 236 w 283"/>
                <a:gd name="T35" fmla="*/ 276 h 677"/>
                <a:gd name="T36" fmla="*/ 240 w 283"/>
                <a:gd name="T37" fmla="*/ 271 h 677"/>
                <a:gd name="T38" fmla="*/ 244 w 283"/>
                <a:gd name="T39" fmla="*/ 261 h 677"/>
                <a:gd name="T40" fmla="*/ 255 w 283"/>
                <a:gd name="T41" fmla="*/ 249 h 677"/>
                <a:gd name="T42" fmla="*/ 263 w 283"/>
                <a:gd name="T43" fmla="*/ 220 h 677"/>
                <a:gd name="T44" fmla="*/ 264 w 283"/>
                <a:gd name="T45" fmla="*/ 139 h 677"/>
                <a:gd name="T46" fmla="*/ 275 w 283"/>
                <a:gd name="T47" fmla="*/ 159 h 677"/>
                <a:gd name="T48" fmla="*/ 281 w 283"/>
                <a:gd name="T49" fmla="*/ 211 h 677"/>
                <a:gd name="T50" fmla="*/ 278 w 283"/>
                <a:gd name="T51" fmla="*/ 257 h 677"/>
                <a:gd name="T52" fmla="*/ 272 w 283"/>
                <a:gd name="T53" fmla="*/ 339 h 677"/>
                <a:gd name="T54" fmla="*/ 244 w 283"/>
                <a:gd name="T55" fmla="*/ 389 h 677"/>
                <a:gd name="T56" fmla="*/ 231 w 283"/>
                <a:gd name="T57" fmla="*/ 397 h 677"/>
                <a:gd name="T58" fmla="*/ 216 w 283"/>
                <a:gd name="T59" fmla="*/ 402 h 677"/>
                <a:gd name="T60" fmla="*/ 220 w 283"/>
                <a:gd name="T61" fmla="*/ 407 h 677"/>
                <a:gd name="T62" fmla="*/ 228 w 283"/>
                <a:gd name="T63" fmla="*/ 407 h 677"/>
                <a:gd name="T64" fmla="*/ 231 w 283"/>
                <a:gd name="T65" fmla="*/ 406 h 677"/>
                <a:gd name="T66" fmla="*/ 136 w 283"/>
                <a:gd name="T67" fmla="*/ 534 h 677"/>
                <a:gd name="T68" fmla="*/ 31 w 283"/>
                <a:gd name="T69" fmla="*/ 654 h 677"/>
                <a:gd name="T70" fmla="*/ 24 w 283"/>
                <a:gd name="T71" fmla="*/ 662 h 677"/>
                <a:gd name="T72" fmla="*/ 13 w 283"/>
                <a:gd name="T73" fmla="*/ 675 h 677"/>
                <a:gd name="T74" fmla="*/ 9 w 283"/>
                <a:gd name="T75" fmla="*/ 671 h 677"/>
                <a:gd name="T76" fmla="*/ 7 w 283"/>
                <a:gd name="T77" fmla="*/ 657 h 677"/>
                <a:gd name="T78" fmla="*/ 20 w 283"/>
                <a:gd name="T79" fmla="*/ 638 h 677"/>
                <a:gd name="T80" fmla="*/ 65 w 283"/>
                <a:gd name="T81" fmla="*/ 582 h 677"/>
                <a:gd name="T82" fmla="*/ 100 w 283"/>
                <a:gd name="T83" fmla="*/ 541 h 677"/>
                <a:gd name="T84" fmla="*/ 53 w 283"/>
                <a:gd name="T85" fmla="*/ 591 h 677"/>
                <a:gd name="T86" fmla="*/ 8 w 283"/>
                <a:gd name="T87" fmla="*/ 644 h 677"/>
                <a:gd name="T88" fmla="*/ 5 w 283"/>
                <a:gd name="T89" fmla="*/ 589 h 677"/>
                <a:gd name="T90" fmla="*/ 1 w 283"/>
                <a:gd name="T91" fmla="*/ 512 h 677"/>
                <a:gd name="T92" fmla="*/ 45 w 283"/>
                <a:gd name="T93" fmla="*/ 465 h 677"/>
                <a:gd name="T94" fmla="*/ 130 w 283"/>
                <a:gd name="T95" fmla="*/ 400 h 677"/>
                <a:gd name="T96" fmla="*/ 181 w 283"/>
                <a:gd name="T97" fmla="*/ 356 h 677"/>
                <a:gd name="T98" fmla="*/ 201 w 283"/>
                <a:gd name="T99" fmla="*/ 313 h 677"/>
                <a:gd name="T100" fmla="*/ 211 w 283"/>
                <a:gd name="T101" fmla="*/ 278 h 677"/>
                <a:gd name="T102" fmla="*/ 215 w 283"/>
                <a:gd name="T103" fmla="*/ 176 h 677"/>
                <a:gd name="T104" fmla="*/ 225 w 283"/>
                <a:gd name="T105" fmla="*/ 77 h 677"/>
                <a:gd name="T106" fmla="*/ 235 w 283"/>
                <a:gd name="T107" fmla="*/ 48 h 677"/>
                <a:gd name="T108" fmla="*/ 252 w 283"/>
                <a:gd name="T109" fmla="*/ 10 h 677"/>
                <a:gd name="T110" fmla="*/ 265 w 283"/>
                <a:gd name="T111" fmla="*/ 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3" h="677">
                  <a:moveTo>
                    <a:pt x="265" y="3"/>
                  </a:moveTo>
                  <a:lnTo>
                    <a:pt x="259" y="12"/>
                  </a:lnTo>
                  <a:lnTo>
                    <a:pt x="254" y="21"/>
                  </a:lnTo>
                  <a:lnTo>
                    <a:pt x="249" y="30"/>
                  </a:lnTo>
                  <a:lnTo>
                    <a:pt x="245" y="40"/>
                  </a:lnTo>
                  <a:lnTo>
                    <a:pt x="241" y="50"/>
                  </a:lnTo>
                  <a:lnTo>
                    <a:pt x="237" y="59"/>
                  </a:lnTo>
                  <a:lnTo>
                    <a:pt x="234" y="69"/>
                  </a:lnTo>
                  <a:lnTo>
                    <a:pt x="231" y="79"/>
                  </a:lnTo>
                  <a:lnTo>
                    <a:pt x="231" y="79"/>
                  </a:lnTo>
                  <a:lnTo>
                    <a:pt x="230" y="93"/>
                  </a:lnTo>
                  <a:lnTo>
                    <a:pt x="230" y="107"/>
                  </a:lnTo>
                  <a:lnTo>
                    <a:pt x="228" y="122"/>
                  </a:lnTo>
                  <a:lnTo>
                    <a:pt x="227" y="137"/>
                  </a:lnTo>
                  <a:lnTo>
                    <a:pt x="227" y="151"/>
                  </a:lnTo>
                  <a:lnTo>
                    <a:pt x="227" y="166"/>
                  </a:lnTo>
                  <a:lnTo>
                    <a:pt x="228" y="180"/>
                  </a:lnTo>
                  <a:lnTo>
                    <a:pt x="230" y="193"/>
                  </a:lnTo>
                  <a:lnTo>
                    <a:pt x="230" y="193"/>
                  </a:lnTo>
                  <a:lnTo>
                    <a:pt x="233" y="176"/>
                  </a:lnTo>
                  <a:lnTo>
                    <a:pt x="235" y="157"/>
                  </a:lnTo>
                  <a:lnTo>
                    <a:pt x="235" y="138"/>
                  </a:lnTo>
                  <a:lnTo>
                    <a:pt x="235" y="119"/>
                  </a:lnTo>
                  <a:lnTo>
                    <a:pt x="236" y="101"/>
                  </a:lnTo>
                  <a:lnTo>
                    <a:pt x="239" y="83"/>
                  </a:lnTo>
                  <a:lnTo>
                    <a:pt x="243" y="65"/>
                  </a:lnTo>
                  <a:lnTo>
                    <a:pt x="250" y="49"/>
                  </a:lnTo>
                  <a:lnTo>
                    <a:pt x="250" y="49"/>
                  </a:lnTo>
                  <a:lnTo>
                    <a:pt x="253" y="42"/>
                  </a:lnTo>
                  <a:lnTo>
                    <a:pt x="256" y="36"/>
                  </a:lnTo>
                  <a:lnTo>
                    <a:pt x="259" y="28"/>
                  </a:lnTo>
                  <a:lnTo>
                    <a:pt x="262" y="21"/>
                  </a:lnTo>
                  <a:lnTo>
                    <a:pt x="266" y="15"/>
                  </a:lnTo>
                  <a:lnTo>
                    <a:pt x="271" y="9"/>
                  </a:lnTo>
                  <a:lnTo>
                    <a:pt x="276" y="5"/>
                  </a:lnTo>
                  <a:lnTo>
                    <a:pt x="283" y="2"/>
                  </a:lnTo>
                  <a:lnTo>
                    <a:pt x="283" y="2"/>
                  </a:lnTo>
                  <a:lnTo>
                    <a:pt x="283" y="16"/>
                  </a:lnTo>
                  <a:lnTo>
                    <a:pt x="282" y="29"/>
                  </a:lnTo>
                  <a:lnTo>
                    <a:pt x="279" y="42"/>
                  </a:lnTo>
                  <a:lnTo>
                    <a:pt x="275" y="54"/>
                  </a:lnTo>
                  <a:lnTo>
                    <a:pt x="271" y="67"/>
                  </a:lnTo>
                  <a:lnTo>
                    <a:pt x="267" y="80"/>
                  </a:lnTo>
                  <a:lnTo>
                    <a:pt x="264" y="93"/>
                  </a:lnTo>
                  <a:lnTo>
                    <a:pt x="262" y="106"/>
                  </a:lnTo>
                  <a:lnTo>
                    <a:pt x="262" y="106"/>
                  </a:lnTo>
                  <a:lnTo>
                    <a:pt x="261" y="112"/>
                  </a:lnTo>
                  <a:lnTo>
                    <a:pt x="260" y="118"/>
                  </a:lnTo>
                  <a:lnTo>
                    <a:pt x="259" y="125"/>
                  </a:lnTo>
                  <a:lnTo>
                    <a:pt x="257" y="130"/>
                  </a:lnTo>
                  <a:lnTo>
                    <a:pt x="256" y="136"/>
                  </a:lnTo>
                  <a:lnTo>
                    <a:pt x="256" y="142"/>
                  </a:lnTo>
                  <a:lnTo>
                    <a:pt x="257" y="148"/>
                  </a:lnTo>
                  <a:lnTo>
                    <a:pt x="259" y="153"/>
                  </a:lnTo>
                  <a:lnTo>
                    <a:pt x="259" y="153"/>
                  </a:lnTo>
                  <a:lnTo>
                    <a:pt x="258" y="168"/>
                  </a:lnTo>
                  <a:lnTo>
                    <a:pt x="258" y="182"/>
                  </a:lnTo>
                  <a:lnTo>
                    <a:pt x="258" y="197"/>
                  </a:lnTo>
                  <a:lnTo>
                    <a:pt x="258" y="211"/>
                  </a:lnTo>
                  <a:lnTo>
                    <a:pt x="256" y="225"/>
                  </a:lnTo>
                  <a:lnTo>
                    <a:pt x="252" y="238"/>
                  </a:lnTo>
                  <a:lnTo>
                    <a:pt x="246" y="250"/>
                  </a:lnTo>
                  <a:lnTo>
                    <a:pt x="237" y="261"/>
                  </a:lnTo>
                  <a:lnTo>
                    <a:pt x="237" y="261"/>
                  </a:lnTo>
                  <a:lnTo>
                    <a:pt x="237" y="263"/>
                  </a:lnTo>
                  <a:lnTo>
                    <a:pt x="236" y="265"/>
                  </a:lnTo>
                  <a:lnTo>
                    <a:pt x="235" y="267"/>
                  </a:lnTo>
                  <a:lnTo>
                    <a:pt x="235" y="269"/>
                  </a:lnTo>
                  <a:lnTo>
                    <a:pt x="234" y="271"/>
                  </a:lnTo>
                  <a:lnTo>
                    <a:pt x="234" y="273"/>
                  </a:lnTo>
                  <a:lnTo>
                    <a:pt x="235" y="275"/>
                  </a:lnTo>
                  <a:lnTo>
                    <a:pt x="236" y="276"/>
                  </a:lnTo>
                  <a:lnTo>
                    <a:pt x="236" y="276"/>
                  </a:lnTo>
                  <a:lnTo>
                    <a:pt x="237" y="275"/>
                  </a:lnTo>
                  <a:lnTo>
                    <a:pt x="238" y="273"/>
                  </a:lnTo>
                  <a:lnTo>
                    <a:pt x="240" y="271"/>
                  </a:lnTo>
                  <a:lnTo>
                    <a:pt x="241" y="268"/>
                  </a:lnTo>
                  <a:lnTo>
                    <a:pt x="242" y="266"/>
                  </a:lnTo>
                  <a:lnTo>
                    <a:pt x="243" y="264"/>
                  </a:lnTo>
                  <a:lnTo>
                    <a:pt x="244" y="261"/>
                  </a:lnTo>
                  <a:lnTo>
                    <a:pt x="244" y="259"/>
                  </a:lnTo>
                  <a:lnTo>
                    <a:pt x="244" y="259"/>
                  </a:lnTo>
                  <a:lnTo>
                    <a:pt x="250" y="254"/>
                  </a:lnTo>
                  <a:lnTo>
                    <a:pt x="255" y="249"/>
                  </a:lnTo>
                  <a:lnTo>
                    <a:pt x="258" y="243"/>
                  </a:lnTo>
                  <a:lnTo>
                    <a:pt x="260" y="235"/>
                  </a:lnTo>
                  <a:lnTo>
                    <a:pt x="262" y="228"/>
                  </a:lnTo>
                  <a:lnTo>
                    <a:pt x="263" y="220"/>
                  </a:lnTo>
                  <a:lnTo>
                    <a:pt x="264" y="212"/>
                  </a:lnTo>
                  <a:lnTo>
                    <a:pt x="266" y="205"/>
                  </a:lnTo>
                  <a:lnTo>
                    <a:pt x="266" y="205"/>
                  </a:lnTo>
                  <a:lnTo>
                    <a:pt x="264" y="139"/>
                  </a:lnTo>
                  <a:lnTo>
                    <a:pt x="266" y="135"/>
                  </a:lnTo>
                  <a:lnTo>
                    <a:pt x="266" y="135"/>
                  </a:lnTo>
                  <a:lnTo>
                    <a:pt x="271" y="147"/>
                  </a:lnTo>
                  <a:lnTo>
                    <a:pt x="275" y="159"/>
                  </a:lnTo>
                  <a:lnTo>
                    <a:pt x="278" y="171"/>
                  </a:lnTo>
                  <a:lnTo>
                    <a:pt x="280" y="184"/>
                  </a:lnTo>
                  <a:lnTo>
                    <a:pt x="280" y="197"/>
                  </a:lnTo>
                  <a:lnTo>
                    <a:pt x="281" y="211"/>
                  </a:lnTo>
                  <a:lnTo>
                    <a:pt x="281" y="224"/>
                  </a:lnTo>
                  <a:lnTo>
                    <a:pt x="281" y="238"/>
                  </a:lnTo>
                  <a:lnTo>
                    <a:pt x="281" y="238"/>
                  </a:lnTo>
                  <a:lnTo>
                    <a:pt x="278" y="257"/>
                  </a:lnTo>
                  <a:lnTo>
                    <a:pt x="277" y="278"/>
                  </a:lnTo>
                  <a:lnTo>
                    <a:pt x="276" y="298"/>
                  </a:lnTo>
                  <a:lnTo>
                    <a:pt x="275" y="319"/>
                  </a:lnTo>
                  <a:lnTo>
                    <a:pt x="272" y="339"/>
                  </a:lnTo>
                  <a:lnTo>
                    <a:pt x="267" y="357"/>
                  </a:lnTo>
                  <a:lnTo>
                    <a:pt x="258" y="375"/>
                  </a:lnTo>
                  <a:lnTo>
                    <a:pt x="244" y="389"/>
                  </a:lnTo>
                  <a:lnTo>
                    <a:pt x="244" y="389"/>
                  </a:lnTo>
                  <a:lnTo>
                    <a:pt x="241" y="392"/>
                  </a:lnTo>
                  <a:lnTo>
                    <a:pt x="238" y="394"/>
                  </a:lnTo>
                  <a:lnTo>
                    <a:pt x="234" y="396"/>
                  </a:lnTo>
                  <a:lnTo>
                    <a:pt x="231" y="397"/>
                  </a:lnTo>
                  <a:lnTo>
                    <a:pt x="227" y="398"/>
                  </a:lnTo>
                  <a:lnTo>
                    <a:pt x="223" y="400"/>
                  </a:lnTo>
                  <a:lnTo>
                    <a:pt x="220" y="401"/>
                  </a:lnTo>
                  <a:lnTo>
                    <a:pt x="216" y="402"/>
                  </a:lnTo>
                  <a:lnTo>
                    <a:pt x="216" y="402"/>
                  </a:lnTo>
                  <a:lnTo>
                    <a:pt x="217" y="405"/>
                  </a:lnTo>
                  <a:lnTo>
                    <a:pt x="218" y="406"/>
                  </a:lnTo>
                  <a:lnTo>
                    <a:pt x="220" y="407"/>
                  </a:lnTo>
                  <a:lnTo>
                    <a:pt x="222" y="407"/>
                  </a:lnTo>
                  <a:lnTo>
                    <a:pt x="224" y="407"/>
                  </a:lnTo>
                  <a:lnTo>
                    <a:pt x="226" y="407"/>
                  </a:lnTo>
                  <a:lnTo>
                    <a:pt x="228" y="407"/>
                  </a:lnTo>
                  <a:lnTo>
                    <a:pt x="230" y="407"/>
                  </a:lnTo>
                  <a:lnTo>
                    <a:pt x="230" y="407"/>
                  </a:lnTo>
                  <a:lnTo>
                    <a:pt x="231" y="406"/>
                  </a:lnTo>
                  <a:lnTo>
                    <a:pt x="231" y="406"/>
                  </a:lnTo>
                  <a:lnTo>
                    <a:pt x="209" y="439"/>
                  </a:lnTo>
                  <a:lnTo>
                    <a:pt x="186" y="471"/>
                  </a:lnTo>
                  <a:lnTo>
                    <a:pt x="161" y="503"/>
                  </a:lnTo>
                  <a:lnTo>
                    <a:pt x="136" y="534"/>
                  </a:lnTo>
                  <a:lnTo>
                    <a:pt x="110" y="564"/>
                  </a:lnTo>
                  <a:lnTo>
                    <a:pt x="83" y="595"/>
                  </a:lnTo>
                  <a:lnTo>
                    <a:pt x="57" y="624"/>
                  </a:lnTo>
                  <a:lnTo>
                    <a:pt x="31" y="654"/>
                  </a:lnTo>
                  <a:lnTo>
                    <a:pt x="31" y="654"/>
                  </a:lnTo>
                  <a:lnTo>
                    <a:pt x="29" y="656"/>
                  </a:lnTo>
                  <a:lnTo>
                    <a:pt x="26" y="659"/>
                  </a:lnTo>
                  <a:lnTo>
                    <a:pt x="24" y="662"/>
                  </a:lnTo>
                  <a:lnTo>
                    <a:pt x="21" y="666"/>
                  </a:lnTo>
                  <a:lnTo>
                    <a:pt x="19" y="669"/>
                  </a:lnTo>
                  <a:lnTo>
                    <a:pt x="16" y="672"/>
                  </a:lnTo>
                  <a:lnTo>
                    <a:pt x="13" y="675"/>
                  </a:lnTo>
                  <a:lnTo>
                    <a:pt x="10" y="677"/>
                  </a:lnTo>
                  <a:lnTo>
                    <a:pt x="10" y="677"/>
                  </a:lnTo>
                  <a:lnTo>
                    <a:pt x="9" y="674"/>
                  </a:lnTo>
                  <a:lnTo>
                    <a:pt x="9" y="671"/>
                  </a:lnTo>
                  <a:lnTo>
                    <a:pt x="8" y="667"/>
                  </a:lnTo>
                  <a:lnTo>
                    <a:pt x="8" y="664"/>
                  </a:lnTo>
                  <a:lnTo>
                    <a:pt x="8" y="661"/>
                  </a:lnTo>
                  <a:lnTo>
                    <a:pt x="7" y="657"/>
                  </a:lnTo>
                  <a:lnTo>
                    <a:pt x="8" y="654"/>
                  </a:lnTo>
                  <a:lnTo>
                    <a:pt x="8" y="651"/>
                  </a:lnTo>
                  <a:lnTo>
                    <a:pt x="8" y="651"/>
                  </a:lnTo>
                  <a:lnTo>
                    <a:pt x="20" y="638"/>
                  </a:lnTo>
                  <a:lnTo>
                    <a:pt x="31" y="624"/>
                  </a:lnTo>
                  <a:lnTo>
                    <a:pt x="43" y="610"/>
                  </a:lnTo>
                  <a:lnTo>
                    <a:pt x="54" y="596"/>
                  </a:lnTo>
                  <a:lnTo>
                    <a:pt x="65" y="582"/>
                  </a:lnTo>
                  <a:lnTo>
                    <a:pt x="77" y="568"/>
                  </a:lnTo>
                  <a:lnTo>
                    <a:pt x="88" y="554"/>
                  </a:lnTo>
                  <a:lnTo>
                    <a:pt x="100" y="541"/>
                  </a:lnTo>
                  <a:lnTo>
                    <a:pt x="100" y="541"/>
                  </a:lnTo>
                  <a:lnTo>
                    <a:pt x="88" y="553"/>
                  </a:lnTo>
                  <a:lnTo>
                    <a:pt x="76" y="565"/>
                  </a:lnTo>
                  <a:lnTo>
                    <a:pt x="65" y="578"/>
                  </a:lnTo>
                  <a:lnTo>
                    <a:pt x="53" y="591"/>
                  </a:lnTo>
                  <a:lnTo>
                    <a:pt x="42" y="604"/>
                  </a:lnTo>
                  <a:lnTo>
                    <a:pt x="31" y="618"/>
                  </a:lnTo>
                  <a:lnTo>
                    <a:pt x="19" y="631"/>
                  </a:lnTo>
                  <a:lnTo>
                    <a:pt x="8" y="644"/>
                  </a:lnTo>
                  <a:lnTo>
                    <a:pt x="8" y="644"/>
                  </a:lnTo>
                  <a:lnTo>
                    <a:pt x="7" y="626"/>
                  </a:lnTo>
                  <a:lnTo>
                    <a:pt x="6" y="608"/>
                  </a:lnTo>
                  <a:lnTo>
                    <a:pt x="5" y="589"/>
                  </a:lnTo>
                  <a:lnTo>
                    <a:pt x="4" y="570"/>
                  </a:lnTo>
                  <a:lnTo>
                    <a:pt x="3" y="551"/>
                  </a:lnTo>
                  <a:lnTo>
                    <a:pt x="1" y="531"/>
                  </a:lnTo>
                  <a:lnTo>
                    <a:pt x="1" y="512"/>
                  </a:lnTo>
                  <a:lnTo>
                    <a:pt x="0" y="493"/>
                  </a:lnTo>
                  <a:lnTo>
                    <a:pt x="0" y="493"/>
                  </a:lnTo>
                  <a:lnTo>
                    <a:pt x="23" y="480"/>
                  </a:lnTo>
                  <a:lnTo>
                    <a:pt x="45" y="465"/>
                  </a:lnTo>
                  <a:lnTo>
                    <a:pt x="66" y="450"/>
                  </a:lnTo>
                  <a:lnTo>
                    <a:pt x="88" y="434"/>
                  </a:lnTo>
                  <a:lnTo>
                    <a:pt x="109" y="417"/>
                  </a:lnTo>
                  <a:lnTo>
                    <a:pt x="130" y="400"/>
                  </a:lnTo>
                  <a:lnTo>
                    <a:pt x="151" y="382"/>
                  </a:lnTo>
                  <a:lnTo>
                    <a:pt x="172" y="364"/>
                  </a:lnTo>
                  <a:lnTo>
                    <a:pt x="172" y="364"/>
                  </a:lnTo>
                  <a:lnTo>
                    <a:pt x="181" y="356"/>
                  </a:lnTo>
                  <a:lnTo>
                    <a:pt x="188" y="347"/>
                  </a:lnTo>
                  <a:lnTo>
                    <a:pt x="194" y="336"/>
                  </a:lnTo>
                  <a:lnTo>
                    <a:pt x="198" y="325"/>
                  </a:lnTo>
                  <a:lnTo>
                    <a:pt x="201" y="313"/>
                  </a:lnTo>
                  <a:lnTo>
                    <a:pt x="204" y="301"/>
                  </a:lnTo>
                  <a:lnTo>
                    <a:pt x="207" y="289"/>
                  </a:lnTo>
                  <a:lnTo>
                    <a:pt x="211" y="278"/>
                  </a:lnTo>
                  <a:lnTo>
                    <a:pt x="211" y="278"/>
                  </a:lnTo>
                  <a:lnTo>
                    <a:pt x="213" y="252"/>
                  </a:lnTo>
                  <a:lnTo>
                    <a:pt x="214" y="226"/>
                  </a:lnTo>
                  <a:lnTo>
                    <a:pt x="214" y="201"/>
                  </a:lnTo>
                  <a:lnTo>
                    <a:pt x="215" y="176"/>
                  </a:lnTo>
                  <a:lnTo>
                    <a:pt x="216" y="151"/>
                  </a:lnTo>
                  <a:lnTo>
                    <a:pt x="217" y="127"/>
                  </a:lnTo>
                  <a:lnTo>
                    <a:pt x="220" y="102"/>
                  </a:lnTo>
                  <a:lnTo>
                    <a:pt x="225" y="77"/>
                  </a:lnTo>
                  <a:lnTo>
                    <a:pt x="225" y="77"/>
                  </a:lnTo>
                  <a:lnTo>
                    <a:pt x="228" y="67"/>
                  </a:lnTo>
                  <a:lnTo>
                    <a:pt x="232" y="57"/>
                  </a:lnTo>
                  <a:lnTo>
                    <a:pt x="235" y="48"/>
                  </a:lnTo>
                  <a:lnTo>
                    <a:pt x="239" y="38"/>
                  </a:lnTo>
                  <a:lnTo>
                    <a:pt x="243" y="28"/>
                  </a:lnTo>
                  <a:lnTo>
                    <a:pt x="247" y="19"/>
                  </a:lnTo>
                  <a:lnTo>
                    <a:pt x="252" y="10"/>
                  </a:lnTo>
                  <a:lnTo>
                    <a:pt x="257" y="0"/>
                  </a:lnTo>
                  <a:lnTo>
                    <a:pt x="257" y="0"/>
                  </a:lnTo>
                  <a:lnTo>
                    <a:pt x="265" y="3"/>
                  </a:lnTo>
                  <a:lnTo>
                    <a:pt x="265" y="3"/>
                  </a:lnTo>
                  <a:lnTo>
                    <a:pt x="265" y="3"/>
                  </a:lnTo>
                  <a:lnTo>
                    <a:pt x="265" y="3"/>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3" name="Freeform 103"/>
            <p:cNvSpPr>
              <a:spLocks/>
            </p:cNvSpPr>
            <p:nvPr/>
          </p:nvSpPr>
          <p:spPr bwMode="auto">
            <a:xfrm>
              <a:off x="2756" y="1455"/>
              <a:ext cx="6" cy="18"/>
            </a:xfrm>
            <a:custGeom>
              <a:avLst/>
              <a:gdLst>
                <a:gd name="T0" fmla="*/ 6 w 6"/>
                <a:gd name="T1" fmla="*/ 1 h 18"/>
                <a:gd name="T2" fmla="*/ 6 w 6"/>
                <a:gd name="T3" fmla="*/ 3 h 18"/>
                <a:gd name="T4" fmla="*/ 6 w 6"/>
                <a:gd name="T5" fmla="*/ 5 h 18"/>
                <a:gd name="T6" fmla="*/ 5 w 6"/>
                <a:gd name="T7" fmla="*/ 7 h 18"/>
                <a:gd name="T8" fmla="*/ 4 w 6"/>
                <a:gd name="T9" fmla="*/ 10 h 18"/>
                <a:gd name="T10" fmla="*/ 3 w 6"/>
                <a:gd name="T11" fmla="*/ 11 h 18"/>
                <a:gd name="T12" fmla="*/ 2 w 6"/>
                <a:gd name="T13" fmla="*/ 13 h 18"/>
                <a:gd name="T14" fmla="*/ 1 w 6"/>
                <a:gd name="T15" fmla="*/ 15 h 18"/>
                <a:gd name="T16" fmla="*/ 0 w 6"/>
                <a:gd name="T17" fmla="*/ 18 h 18"/>
                <a:gd name="T18" fmla="*/ 0 w 6"/>
                <a:gd name="T19" fmla="*/ 18 h 18"/>
                <a:gd name="T20" fmla="*/ 1 w 6"/>
                <a:gd name="T21" fmla="*/ 16 h 18"/>
                <a:gd name="T22" fmla="*/ 1 w 6"/>
                <a:gd name="T23" fmla="*/ 13 h 18"/>
                <a:gd name="T24" fmla="*/ 1 w 6"/>
                <a:gd name="T25" fmla="*/ 10 h 18"/>
                <a:gd name="T26" fmla="*/ 0 w 6"/>
                <a:gd name="T27" fmla="*/ 6 h 18"/>
                <a:gd name="T28" fmla="*/ 0 w 6"/>
                <a:gd name="T29" fmla="*/ 3 h 18"/>
                <a:gd name="T30" fmla="*/ 1 w 6"/>
                <a:gd name="T31" fmla="*/ 1 h 18"/>
                <a:gd name="T32" fmla="*/ 3 w 6"/>
                <a:gd name="T33" fmla="*/ 0 h 18"/>
                <a:gd name="T34" fmla="*/ 6 w 6"/>
                <a:gd name="T35" fmla="*/ 1 h 18"/>
                <a:gd name="T36" fmla="*/ 6 w 6"/>
                <a:gd name="T37" fmla="*/ 1 h 18"/>
                <a:gd name="T38" fmla="*/ 6 w 6"/>
                <a:gd name="T39" fmla="*/ 1 h 18"/>
                <a:gd name="T40" fmla="*/ 6 w 6"/>
                <a:gd name="T41" fmla="*/ 1 h 18"/>
                <a:gd name="T42" fmla="*/ 6 w 6"/>
                <a:gd name="T4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8">
                  <a:moveTo>
                    <a:pt x="6" y="1"/>
                  </a:moveTo>
                  <a:lnTo>
                    <a:pt x="6" y="3"/>
                  </a:lnTo>
                  <a:lnTo>
                    <a:pt x="6" y="5"/>
                  </a:lnTo>
                  <a:lnTo>
                    <a:pt x="5" y="7"/>
                  </a:lnTo>
                  <a:lnTo>
                    <a:pt x="4" y="10"/>
                  </a:lnTo>
                  <a:lnTo>
                    <a:pt x="3" y="11"/>
                  </a:lnTo>
                  <a:lnTo>
                    <a:pt x="2" y="13"/>
                  </a:lnTo>
                  <a:lnTo>
                    <a:pt x="1" y="15"/>
                  </a:lnTo>
                  <a:lnTo>
                    <a:pt x="0" y="18"/>
                  </a:lnTo>
                  <a:lnTo>
                    <a:pt x="0" y="18"/>
                  </a:lnTo>
                  <a:lnTo>
                    <a:pt x="1" y="16"/>
                  </a:lnTo>
                  <a:lnTo>
                    <a:pt x="1" y="13"/>
                  </a:lnTo>
                  <a:lnTo>
                    <a:pt x="1" y="10"/>
                  </a:lnTo>
                  <a:lnTo>
                    <a:pt x="0" y="6"/>
                  </a:lnTo>
                  <a:lnTo>
                    <a:pt x="0" y="3"/>
                  </a:lnTo>
                  <a:lnTo>
                    <a:pt x="1" y="1"/>
                  </a:lnTo>
                  <a:lnTo>
                    <a:pt x="3" y="0"/>
                  </a:lnTo>
                  <a:lnTo>
                    <a:pt x="6" y="1"/>
                  </a:lnTo>
                  <a:lnTo>
                    <a:pt x="6" y="1"/>
                  </a:lnTo>
                  <a:lnTo>
                    <a:pt x="6" y="1"/>
                  </a:lnTo>
                  <a:lnTo>
                    <a:pt x="6" y="1"/>
                  </a:ln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4" name="Freeform 104"/>
            <p:cNvSpPr>
              <a:spLocks/>
            </p:cNvSpPr>
            <p:nvPr/>
          </p:nvSpPr>
          <p:spPr bwMode="auto">
            <a:xfrm>
              <a:off x="2733" y="1456"/>
              <a:ext cx="1" cy="3"/>
            </a:xfrm>
            <a:custGeom>
              <a:avLst/>
              <a:gdLst>
                <a:gd name="T0" fmla="*/ 1 w 1"/>
                <a:gd name="T1" fmla="*/ 0 h 3"/>
                <a:gd name="T2" fmla="*/ 0 w 1"/>
                <a:gd name="T3" fmla="*/ 3 h 3"/>
                <a:gd name="T4" fmla="*/ 1 w 1"/>
                <a:gd name="T5" fmla="*/ 0 h 3"/>
                <a:gd name="T6" fmla="*/ 1 w 1"/>
                <a:gd name="T7" fmla="*/ 0 h 3"/>
                <a:gd name="T8" fmla="*/ 1 w 1"/>
                <a:gd name="T9" fmla="*/ 0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lnTo>
                    <a:pt x="0" y="3"/>
                  </a:lnTo>
                  <a:lnTo>
                    <a:pt x="1" y="0"/>
                  </a:lnTo>
                  <a:lnTo>
                    <a:pt x="1"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5" name="Freeform 105"/>
            <p:cNvSpPr>
              <a:spLocks/>
            </p:cNvSpPr>
            <p:nvPr/>
          </p:nvSpPr>
          <p:spPr bwMode="auto">
            <a:xfrm>
              <a:off x="2668" y="1462"/>
              <a:ext cx="2" cy="5"/>
            </a:xfrm>
            <a:custGeom>
              <a:avLst/>
              <a:gdLst>
                <a:gd name="T0" fmla="*/ 2 w 2"/>
                <a:gd name="T1" fmla="*/ 5 h 5"/>
                <a:gd name="T2" fmla="*/ 0 w 2"/>
                <a:gd name="T3" fmla="*/ 5 h 5"/>
                <a:gd name="T4" fmla="*/ 1 w 2"/>
                <a:gd name="T5" fmla="*/ 0 h 5"/>
                <a:gd name="T6" fmla="*/ 1 w 2"/>
                <a:gd name="T7" fmla="*/ 0 h 5"/>
                <a:gd name="T8" fmla="*/ 2 w 2"/>
                <a:gd name="T9" fmla="*/ 0 h 5"/>
                <a:gd name="T10" fmla="*/ 2 w 2"/>
                <a:gd name="T11" fmla="*/ 1 h 5"/>
                <a:gd name="T12" fmla="*/ 2 w 2"/>
                <a:gd name="T13" fmla="*/ 1 h 5"/>
                <a:gd name="T14" fmla="*/ 2 w 2"/>
                <a:gd name="T15" fmla="*/ 2 h 5"/>
                <a:gd name="T16" fmla="*/ 2 w 2"/>
                <a:gd name="T17" fmla="*/ 3 h 5"/>
                <a:gd name="T18" fmla="*/ 2 w 2"/>
                <a:gd name="T19" fmla="*/ 4 h 5"/>
                <a:gd name="T20" fmla="*/ 2 w 2"/>
                <a:gd name="T21" fmla="*/ 4 h 5"/>
                <a:gd name="T22" fmla="*/ 2 w 2"/>
                <a:gd name="T23" fmla="*/ 5 h 5"/>
                <a:gd name="T24" fmla="*/ 2 w 2"/>
                <a:gd name="T25" fmla="*/ 5 h 5"/>
                <a:gd name="T26" fmla="*/ 2 w 2"/>
                <a:gd name="T27" fmla="*/ 5 h 5"/>
                <a:gd name="T28" fmla="*/ 2 w 2"/>
                <a:gd name="T29" fmla="*/ 5 h 5"/>
                <a:gd name="T30" fmla="*/ 2 w 2"/>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5">
                  <a:moveTo>
                    <a:pt x="2" y="5"/>
                  </a:moveTo>
                  <a:lnTo>
                    <a:pt x="0" y="5"/>
                  </a:lnTo>
                  <a:lnTo>
                    <a:pt x="1" y="0"/>
                  </a:lnTo>
                  <a:lnTo>
                    <a:pt x="1" y="0"/>
                  </a:lnTo>
                  <a:lnTo>
                    <a:pt x="2" y="0"/>
                  </a:lnTo>
                  <a:lnTo>
                    <a:pt x="2" y="1"/>
                  </a:lnTo>
                  <a:lnTo>
                    <a:pt x="2" y="1"/>
                  </a:lnTo>
                  <a:lnTo>
                    <a:pt x="2" y="2"/>
                  </a:lnTo>
                  <a:lnTo>
                    <a:pt x="2" y="3"/>
                  </a:lnTo>
                  <a:lnTo>
                    <a:pt x="2" y="4"/>
                  </a:lnTo>
                  <a:lnTo>
                    <a:pt x="2" y="4"/>
                  </a:lnTo>
                  <a:lnTo>
                    <a:pt x="2" y="5"/>
                  </a:lnTo>
                  <a:lnTo>
                    <a:pt x="2" y="5"/>
                  </a:lnTo>
                  <a:lnTo>
                    <a:pt x="2" y="5"/>
                  </a:lnTo>
                  <a:lnTo>
                    <a:pt x="2" y="5"/>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6" name="Freeform 106"/>
            <p:cNvSpPr>
              <a:spLocks/>
            </p:cNvSpPr>
            <p:nvPr/>
          </p:nvSpPr>
          <p:spPr bwMode="auto">
            <a:xfrm>
              <a:off x="2683" y="1469"/>
              <a:ext cx="3" cy="2"/>
            </a:xfrm>
            <a:custGeom>
              <a:avLst/>
              <a:gdLst>
                <a:gd name="T0" fmla="*/ 3 w 3"/>
                <a:gd name="T1" fmla="*/ 2 h 2"/>
                <a:gd name="T2" fmla="*/ 0 w 3"/>
                <a:gd name="T3" fmla="*/ 2 h 2"/>
                <a:gd name="T4" fmla="*/ 0 w 3"/>
                <a:gd name="T5" fmla="*/ 2 h 2"/>
                <a:gd name="T6" fmla="*/ 0 w 3"/>
                <a:gd name="T7" fmla="*/ 1 h 2"/>
                <a:gd name="T8" fmla="*/ 0 w 3"/>
                <a:gd name="T9" fmla="*/ 1 h 2"/>
                <a:gd name="T10" fmla="*/ 0 w 3"/>
                <a:gd name="T11" fmla="*/ 0 h 2"/>
                <a:gd name="T12" fmla="*/ 1 w 3"/>
                <a:gd name="T13" fmla="*/ 0 h 2"/>
                <a:gd name="T14" fmla="*/ 1 w 3"/>
                <a:gd name="T15" fmla="*/ 0 h 2"/>
                <a:gd name="T16" fmla="*/ 2 w 3"/>
                <a:gd name="T17" fmla="*/ 0 h 2"/>
                <a:gd name="T18" fmla="*/ 2 w 3"/>
                <a:gd name="T19" fmla="*/ 0 h 2"/>
                <a:gd name="T20" fmla="*/ 3 w 3"/>
                <a:gd name="T21" fmla="*/ 0 h 2"/>
                <a:gd name="T22" fmla="*/ 3 w 3"/>
                <a:gd name="T23" fmla="*/ 0 h 2"/>
                <a:gd name="T24" fmla="*/ 3 w 3"/>
                <a:gd name="T25" fmla="*/ 2 h 2"/>
                <a:gd name="T26" fmla="*/ 3 w 3"/>
                <a:gd name="T27" fmla="*/ 2 h 2"/>
                <a:gd name="T28" fmla="*/ 3 w 3"/>
                <a:gd name="T29" fmla="*/ 2 h 2"/>
                <a:gd name="T30" fmla="*/ 3 w 3"/>
                <a:gd name="T3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2">
                  <a:moveTo>
                    <a:pt x="3" y="2"/>
                  </a:moveTo>
                  <a:lnTo>
                    <a:pt x="0" y="2"/>
                  </a:lnTo>
                  <a:lnTo>
                    <a:pt x="0" y="2"/>
                  </a:lnTo>
                  <a:lnTo>
                    <a:pt x="0" y="1"/>
                  </a:lnTo>
                  <a:lnTo>
                    <a:pt x="0" y="1"/>
                  </a:lnTo>
                  <a:lnTo>
                    <a:pt x="0" y="0"/>
                  </a:lnTo>
                  <a:lnTo>
                    <a:pt x="1" y="0"/>
                  </a:lnTo>
                  <a:lnTo>
                    <a:pt x="1" y="0"/>
                  </a:lnTo>
                  <a:lnTo>
                    <a:pt x="2" y="0"/>
                  </a:lnTo>
                  <a:lnTo>
                    <a:pt x="2" y="0"/>
                  </a:lnTo>
                  <a:lnTo>
                    <a:pt x="3" y="0"/>
                  </a:lnTo>
                  <a:lnTo>
                    <a:pt x="3" y="0"/>
                  </a:lnTo>
                  <a:lnTo>
                    <a:pt x="3" y="2"/>
                  </a:lnTo>
                  <a:lnTo>
                    <a:pt x="3" y="2"/>
                  </a:lnTo>
                  <a:lnTo>
                    <a:pt x="3" y="2"/>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7" name="Freeform 107"/>
            <p:cNvSpPr>
              <a:spLocks/>
            </p:cNvSpPr>
            <p:nvPr/>
          </p:nvSpPr>
          <p:spPr bwMode="auto">
            <a:xfrm>
              <a:off x="2771" y="1471"/>
              <a:ext cx="1" cy="5"/>
            </a:xfrm>
            <a:custGeom>
              <a:avLst/>
              <a:gdLst>
                <a:gd name="T0" fmla="*/ 0 w 1"/>
                <a:gd name="T1" fmla="*/ 0 h 5"/>
                <a:gd name="T2" fmla="*/ 1 w 1"/>
                <a:gd name="T3" fmla="*/ 0 h 5"/>
                <a:gd name="T4" fmla="*/ 1 w 1"/>
                <a:gd name="T5" fmla="*/ 5 h 5"/>
                <a:gd name="T6" fmla="*/ 0 w 1"/>
                <a:gd name="T7" fmla="*/ 5 h 5"/>
                <a:gd name="T8" fmla="*/ 0 w 1"/>
                <a:gd name="T9" fmla="*/ 0 h 5"/>
                <a:gd name="T10" fmla="*/ 0 w 1"/>
                <a:gd name="T11" fmla="*/ 0 h 5"/>
                <a:gd name="T12" fmla="*/ 0 w 1"/>
                <a:gd name="T13" fmla="*/ 0 h 5"/>
                <a:gd name="T14" fmla="*/ 0 w 1"/>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5">
                  <a:moveTo>
                    <a:pt x="0" y="0"/>
                  </a:moveTo>
                  <a:lnTo>
                    <a:pt x="1" y="0"/>
                  </a:lnTo>
                  <a:lnTo>
                    <a:pt x="1" y="5"/>
                  </a:lnTo>
                  <a:lnTo>
                    <a:pt x="0" y="5"/>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8" name="Freeform 108"/>
            <p:cNvSpPr>
              <a:spLocks/>
            </p:cNvSpPr>
            <p:nvPr/>
          </p:nvSpPr>
          <p:spPr bwMode="auto">
            <a:xfrm>
              <a:off x="2747" y="1473"/>
              <a:ext cx="2" cy="10"/>
            </a:xfrm>
            <a:custGeom>
              <a:avLst/>
              <a:gdLst>
                <a:gd name="T0" fmla="*/ 2 w 2"/>
                <a:gd name="T1" fmla="*/ 0 h 10"/>
                <a:gd name="T2" fmla="*/ 0 w 2"/>
                <a:gd name="T3" fmla="*/ 10 h 10"/>
                <a:gd name="T4" fmla="*/ 2 w 2"/>
                <a:gd name="T5" fmla="*/ 0 h 10"/>
                <a:gd name="T6" fmla="*/ 2 w 2"/>
                <a:gd name="T7" fmla="*/ 0 h 10"/>
                <a:gd name="T8" fmla="*/ 2 w 2"/>
                <a:gd name="T9" fmla="*/ 0 h 10"/>
                <a:gd name="T10" fmla="*/ 2 w 2"/>
                <a:gd name="T11" fmla="*/ 0 h 10"/>
              </a:gdLst>
              <a:ahLst/>
              <a:cxnLst>
                <a:cxn ang="0">
                  <a:pos x="T0" y="T1"/>
                </a:cxn>
                <a:cxn ang="0">
                  <a:pos x="T2" y="T3"/>
                </a:cxn>
                <a:cxn ang="0">
                  <a:pos x="T4" y="T5"/>
                </a:cxn>
                <a:cxn ang="0">
                  <a:pos x="T6" y="T7"/>
                </a:cxn>
                <a:cxn ang="0">
                  <a:pos x="T8" y="T9"/>
                </a:cxn>
                <a:cxn ang="0">
                  <a:pos x="T10" y="T11"/>
                </a:cxn>
              </a:cxnLst>
              <a:rect l="0" t="0" r="r" b="b"/>
              <a:pathLst>
                <a:path w="2" h="10">
                  <a:moveTo>
                    <a:pt x="2" y="0"/>
                  </a:moveTo>
                  <a:lnTo>
                    <a:pt x="0" y="10"/>
                  </a:lnTo>
                  <a:lnTo>
                    <a:pt x="2" y="0"/>
                  </a:lnTo>
                  <a:lnTo>
                    <a:pt x="2"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49" name="Freeform 109"/>
            <p:cNvSpPr>
              <a:spLocks/>
            </p:cNvSpPr>
            <p:nvPr/>
          </p:nvSpPr>
          <p:spPr bwMode="auto">
            <a:xfrm>
              <a:off x="2606" y="1474"/>
              <a:ext cx="2" cy="6"/>
            </a:xfrm>
            <a:custGeom>
              <a:avLst/>
              <a:gdLst>
                <a:gd name="T0" fmla="*/ 2 w 2"/>
                <a:gd name="T1" fmla="*/ 0 h 6"/>
                <a:gd name="T2" fmla="*/ 0 w 2"/>
                <a:gd name="T3" fmla="*/ 6 h 6"/>
                <a:gd name="T4" fmla="*/ 2 w 2"/>
                <a:gd name="T5" fmla="*/ 0 h 6"/>
                <a:gd name="T6" fmla="*/ 2 w 2"/>
                <a:gd name="T7" fmla="*/ 0 h 6"/>
                <a:gd name="T8" fmla="*/ 2 w 2"/>
                <a:gd name="T9" fmla="*/ 0 h 6"/>
                <a:gd name="T10" fmla="*/ 2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2" y="0"/>
                  </a:moveTo>
                  <a:lnTo>
                    <a:pt x="0" y="6"/>
                  </a:lnTo>
                  <a:lnTo>
                    <a:pt x="2" y="0"/>
                  </a:lnTo>
                  <a:lnTo>
                    <a:pt x="2"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51" name="Freeform 111"/>
            <p:cNvSpPr>
              <a:spLocks/>
            </p:cNvSpPr>
            <p:nvPr/>
          </p:nvSpPr>
          <p:spPr bwMode="auto">
            <a:xfrm>
              <a:off x="2650" y="1485"/>
              <a:ext cx="1" cy="5"/>
            </a:xfrm>
            <a:custGeom>
              <a:avLst/>
              <a:gdLst>
                <a:gd name="T0" fmla="*/ 0 w 1"/>
                <a:gd name="T1" fmla="*/ 0 h 5"/>
                <a:gd name="T2" fmla="*/ 1 w 1"/>
                <a:gd name="T3" fmla="*/ 0 h 5"/>
                <a:gd name="T4" fmla="*/ 1 w 1"/>
                <a:gd name="T5" fmla="*/ 5 h 5"/>
                <a:gd name="T6" fmla="*/ 0 w 1"/>
                <a:gd name="T7" fmla="*/ 5 h 5"/>
                <a:gd name="T8" fmla="*/ 0 w 1"/>
                <a:gd name="T9" fmla="*/ 0 h 5"/>
                <a:gd name="T10" fmla="*/ 0 w 1"/>
                <a:gd name="T11" fmla="*/ 0 h 5"/>
                <a:gd name="T12" fmla="*/ 0 w 1"/>
                <a:gd name="T13" fmla="*/ 0 h 5"/>
                <a:gd name="T14" fmla="*/ 0 w 1"/>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5">
                  <a:moveTo>
                    <a:pt x="0" y="0"/>
                  </a:moveTo>
                  <a:lnTo>
                    <a:pt x="1" y="0"/>
                  </a:lnTo>
                  <a:lnTo>
                    <a:pt x="1" y="5"/>
                  </a:lnTo>
                  <a:lnTo>
                    <a:pt x="0" y="5"/>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52" name="Freeform 112"/>
            <p:cNvSpPr>
              <a:spLocks/>
            </p:cNvSpPr>
            <p:nvPr/>
          </p:nvSpPr>
          <p:spPr bwMode="auto">
            <a:xfrm>
              <a:off x="2620" y="1491"/>
              <a:ext cx="3" cy="13"/>
            </a:xfrm>
            <a:custGeom>
              <a:avLst/>
              <a:gdLst>
                <a:gd name="T0" fmla="*/ 3 w 3"/>
                <a:gd name="T1" fmla="*/ 0 h 13"/>
                <a:gd name="T2" fmla="*/ 0 w 3"/>
                <a:gd name="T3" fmla="*/ 13 h 13"/>
                <a:gd name="T4" fmla="*/ 3 w 3"/>
                <a:gd name="T5" fmla="*/ 0 h 13"/>
                <a:gd name="T6" fmla="*/ 3 w 3"/>
                <a:gd name="T7" fmla="*/ 0 h 13"/>
                <a:gd name="T8" fmla="*/ 3 w 3"/>
                <a:gd name="T9" fmla="*/ 0 h 13"/>
                <a:gd name="T10" fmla="*/ 3 w 3"/>
                <a:gd name="T11" fmla="*/ 0 h 13"/>
              </a:gdLst>
              <a:ahLst/>
              <a:cxnLst>
                <a:cxn ang="0">
                  <a:pos x="T0" y="T1"/>
                </a:cxn>
                <a:cxn ang="0">
                  <a:pos x="T2" y="T3"/>
                </a:cxn>
                <a:cxn ang="0">
                  <a:pos x="T4" y="T5"/>
                </a:cxn>
                <a:cxn ang="0">
                  <a:pos x="T6" y="T7"/>
                </a:cxn>
                <a:cxn ang="0">
                  <a:pos x="T8" y="T9"/>
                </a:cxn>
                <a:cxn ang="0">
                  <a:pos x="T10" y="T11"/>
                </a:cxn>
              </a:cxnLst>
              <a:rect l="0" t="0" r="r" b="b"/>
              <a:pathLst>
                <a:path w="3" h="13">
                  <a:moveTo>
                    <a:pt x="3" y="0"/>
                  </a:moveTo>
                  <a:lnTo>
                    <a:pt x="0" y="13"/>
                  </a:lnTo>
                  <a:lnTo>
                    <a:pt x="3" y="0"/>
                  </a:lnTo>
                  <a:lnTo>
                    <a:pt x="3" y="0"/>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53" name="Freeform 113"/>
            <p:cNvSpPr>
              <a:spLocks/>
            </p:cNvSpPr>
            <p:nvPr/>
          </p:nvSpPr>
          <p:spPr bwMode="auto">
            <a:xfrm>
              <a:off x="2676" y="1491"/>
              <a:ext cx="1" cy="6"/>
            </a:xfrm>
            <a:custGeom>
              <a:avLst/>
              <a:gdLst>
                <a:gd name="T0" fmla="*/ 0 h 6"/>
                <a:gd name="T1" fmla="*/ 6 h 6"/>
                <a:gd name="T2" fmla="*/ 0 h 6"/>
                <a:gd name="T3" fmla="*/ 0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6"/>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54" name="Freeform 114"/>
            <p:cNvSpPr>
              <a:spLocks/>
            </p:cNvSpPr>
            <p:nvPr/>
          </p:nvSpPr>
          <p:spPr bwMode="auto">
            <a:xfrm>
              <a:off x="2775" y="1491"/>
              <a:ext cx="7" cy="6"/>
            </a:xfrm>
            <a:custGeom>
              <a:avLst/>
              <a:gdLst>
                <a:gd name="T0" fmla="*/ 7 w 7"/>
                <a:gd name="T1" fmla="*/ 3 h 6"/>
                <a:gd name="T2" fmla="*/ 7 w 7"/>
                <a:gd name="T3" fmla="*/ 3 h 6"/>
                <a:gd name="T4" fmla="*/ 7 w 7"/>
                <a:gd name="T5" fmla="*/ 4 h 6"/>
                <a:gd name="T6" fmla="*/ 7 w 7"/>
                <a:gd name="T7" fmla="*/ 4 h 6"/>
                <a:gd name="T8" fmla="*/ 7 w 7"/>
                <a:gd name="T9" fmla="*/ 5 h 6"/>
                <a:gd name="T10" fmla="*/ 6 w 7"/>
                <a:gd name="T11" fmla="*/ 5 h 6"/>
                <a:gd name="T12" fmla="*/ 6 w 7"/>
                <a:gd name="T13" fmla="*/ 5 h 6"/>
                <a:gd name="T14" fmla="*/ 6 w 7"/>
                <a:gd name="T15" fmla="*/ 6 h 6"/>
                <a:gd name="T16" fmla="*/ 5 w 7"/>
                <a:gd name="T17" fmla="*/ 6 h 6"/>
                <a:gd name="T18" fmla="*/ 5 w 7"/>
                <a:gd name="T19" fmla="*/ 6 h 6"/>
                <a:gd name="T20" fmla="*/ 5 w 7"/>
                <a:gd name="T21" fmla="*/ 5 h 6"/>
                <a:gd name="T22" fmla="*/ 5 w 7"/>
                <a:gd name="T23" fmla="*/ 5 h 6"/>
                <a:gd name="T24" fmla="*/ 5 w 7"/>
                <a:gd name="T25" fmla="*/ 4 h 6"/>
                <a:gd name="T26" fmla="*/ 5 w 7"/>
                <a:gd name="T27" fmla="*/ 4 h 6"/>
                <a:gd name="T28" fmla="*/ 4 w 7"/>
                <a:gd name="T29" fmla="*/ 4 h 6"/>
                <a:gd name="T30" fmla="*/ 4 w 7"/>
                <a:gd name="T31" fmla="*/ 3 h 6"/>
                <a:gd name="T32" fmla="*/ 4 w 7"/>
                <a:gd name="T33" fmla="*/ 3 h 6"/>
                <a:gd name="T34" fmla="*/ 3 w 7"/>
                <a:gd name="T35" fmla="*/ 3 h 6"/>
                <a:gd name="T36" fmla="*/ 3 w 7"/>
                <a:gd name="T37" fmla="*/ 3 h 6"/>
                <a:gd name="T38" fmla="*/ 1 w 7"/>
                <a:gd name="T39" fmla="*/ 3 h 6"/>
                <a:gd name="T40" fmla="*/ 1 w 7"/>
                <a:gd name="T41" fmla="*/ 3 h 6"/>
                <a:gd name="T42" fmla="*/ 0 w 7"/>
                <a:gd name="T43" fmla="*/ 2 h 6"/>
                <a:gd name="T44" fmla="*/ 0 w 7"/>
                <a:gd name="T45" fmla="*/ 2 h 6"/>
                <a:gd name="T46" fmla="*/ 1 w 7"/>
                <a:gd name="T47" fmla="*/ 1 h 6"/>
                <a:gd name="T48" fmla="*/ 2 w 7"/>
                <a:gd name="T49" fmla="*/ 0 h 6"/>
                <a:gd name="T50" fmla="*/ 4 w 7"/>
                <a:gd name="T51" fmla="*/ 0 h 6"/>
                <a:gd name="T52" fmla="*/ 5 w 7"/>
                <a:gd name="T53" fmla="*/ 0 h 6"/>
                <a:gd name="T54" fmla="*/ 6 w 7"/>
                <a:gd name="T55" fmla="*/ 1 h 6"/>
                <a:gd name="T56" fmla="*/ 7 w 7"/>
                <a:gd name="T57" fmla="*/ 3 h 6"/>
                <a:gd name="T58" fmla="*/ 7 w 7"/>
                <a:gd name="T59" fmla="*/ 3 h 6"/>
                <a:gd name="T60" fmla="*/ 7 w 7"/>
                <a:gd name="T61" fmla="*/ 3 h 6"/>
                <a:gd name="T62" fmla="*/ 7 w 7"/>
                <a:gd name="T63" fmla="*/ 3 h 6"/>
                <a:gd name="T64" fmla="*/ 7 w 7"/>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6">
                  <a:moveTo>
                    <a:pt x="7" y="3"/>
                  </a:moveTo>
                  <a:lnTo>
                    <a:pt x="7" y="3"/>
                  </a:lnTo>
                  <a:lnTo>
                    <a:pt x="7" y="4"/>
                  </a:lnTo>
                  <a:lnTo>
                    <a:pt x="7" y="4"/>
                  </a:lnTo>
                  <a:lnTo>
                    <a:pt x="7" y="5"/>
                  </a:lnTo>
                  <a:lnTo>
                    <a:pt x="6" y="5"/>
                  </a:lnTo>
                  <a:lnTo>
                    <a:pt x="6" y="5"/>
                  </a:lnTo>
                  <a:lnTo>
                    <a:pt x="6" y="6"/>
                  </a:lnTo>
                  <a:lnTo>
                    <a:pt x="5" y="6"/>
                  </a:lnTo>
                  <a:lnTo>
                    <a:pt x="5" y="6"/>
                  </a:lnTo>
                  <a:lnTo>
                    <a:pt x="5" y="5"/>
                  </a:lnTo>
                  <a:lnTo>
                    <a:pt x="5" y="5"/>
                  </a:lnTo>
                  <a:lnTo>
                    <a:pt x="5" y="4"/>
                  </a:lnTo>
                  <a:lnTo>
                    <a:pt x="5" y="4"/>
                  </a:lnTo>
                  <a:lnTo>
                    <a:pt x="4" y="4"/>
                  </a:lnTo>
                  <a:lnTo>
                    <a:pt x="4" y="3"/>
                  </a:lnTo>
                  <a:lnTo>
                    <a:pt x="4" y="3"/>
                  </a:lnTo>
                  <a:lnTo>
                    <a:pt x="3" y="3"/>
                  </a:lnTo>
                  <a:lnTo>
                    <a:pt x="3" y="3"/>
                  </a:lnTo>
                  <a:lnTo>
                    <a:pt x="1" y="3"/>
                  </a:lnTo>
                  <a:lnTo>
                    <a:pt x="1" y="3"/>
                  </a:lnTo>
                  <a:lnTo>
                    <a:pt x="0" y="2"/>
                  </a:lnTo>
                  <a:lnTo>
                    <a:pt x="0" y="2"/>
                  </a:lnTo>
                  <a:lnTo>
                    <a:pt x="1" y="1"/>
                  </a:lnTo>
                  <a:lnTo>
                    <a:pt x="2" y="0"/>
                  </a:lnTo>
                  <a:lnTo>
                    <a:pt x="4" y="0"/>
                  </a:lnTo>
                  <a:lnTo>
                    <a:pt x="5" y="0"/>
                  </a:lnTo>
                  <a:lnTo>
                    <a:pt x="6" y="1"/>
                  </a:lnTo>
                  <a:lnTo>
                    <a:pt x="7" y="3"/>
                  </a:lnTo>
                  <a:lnTo>
                    <a:pt x="7" y="3"/>
                  </a:lnTo>
                  <a:lnTo>
                    <a:pt x="7" y="3"/>
                  </a:lnTo>
                  <a:lnTo>
                    <a:pt x="7" y="3"/>
                  </a:lnTo>
                  <a:lnTo>
                    <a:pt x="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55" name="Freeform 115"/>
            <p:cNvSpPr>
              <a:spLocks/>
            </p:cNvSpPr>
            <p:nvPr/>
          </p:nvSpPr>
          <p:spPr bwMode="auto">
            <a:xfrm>
              <a:off x="1851" y="1492"/>
              <a:ext cx="22" cy="87"/>
            </a:xfrm>
            <a:custGeom>
              <a:avLst/>
              <a:gdLst>
                <a:gd name="T0" fmla="*/ 5 w 22"/>
                <a:gd name="T1" fmla="*/ 87 h 87"/>
                <a:gd name="T2" fmla="*/ 0 w 22"/>
                <a:gd name="T3" fmla="*/ 86 h 87"/>
                <a:gd name="T4" fmla="*/ 0 w 22"/>
                <a:gd name="T5" fmla="*/ 86 h 87"/>
                <a:gd name="T6" fmla="*/ 1 w 22"/>
                <a:gd name="T7" fmla="*/ 75 h 87"/>
                <a:gd name="T8" fmla="*/ 3 w 22"/>
                <a:gd name="T9" fmla="*/ 64 h 87"/>
                <a:gd name="T10" fmla="*/ 6 w 22"/>
                <a:gd name="T11" fmla="*/ 53 h 87"/>
                <a:gd name="T12" fmla="*/ 9 w 22"/>
                <a:gd name="T13" fmla="*/ 42 h 87"/>
                <a:gd name="T14" fmla="*/ 12 w 22"/>
                <a:gd name="T15" fmla="*/ 32 h 87"/>
                <a:gd name="T16" fmla="*/ 16 w 22"/>
                <a:gd name="T17" fmla="*/ 21 h 87"/>
                <a:gd name="T18" fmla="*/ 19 w 22"/>
                <a:gd name="T19" fmla="*/ 11 h 87"/>
                <a:gd name="T20" fmla="*/ 22 w 22"/>
                <a:gd name="T21" fmla="*/ 0 h 87"/>
                <a:gd name="T22" fmla="*/ 22 w 22"/>
                <a:gd name="T23" fmla="*/ 0 h 87"/>
                <a:gd name="T24" fmla="*/ 21 w 22"/>
                <a:gd name="T25" fmla="*/ 12 h 87"/>
                <a:gd name="T26" fmla="*/ 19 w 22"/>
                <a:gd name="T27" fmla="*/ 23 h 87"/>
                <a:gd name="T28" fmla="*/ 16 w 22"/>
                <a:gd name="T29" fmla="*/ 34 h 87"/>
                <a:gd name="T30" fmla="*/ 14 w 22"/>
                <a:gd name="T31" fmla="*/ 45 h 87"/>
                <a:gd name="T32" fmla="*/ 11 w 22"/>
                <a:gd name="T33" fmla="*/ 55 h 87"/>
                <a:gd name="T34" fmla="*/ 9 w 22"/>
                <a:gd name="T35" fmla="*/ 66 h 87"/>
                <a:gd name="T36" fmla="*/ 7 w 22"/>
                <a:gd name="T37" fmla="*/ 77 h 87"/>
                <a:gd name="T38" fmla="*/ 5 w 22"/>
                <a:gd name="T39" fmla="*/ 87 h 87"/>
                <a:gd name="T40" fmla="*/ 5 w 22"/>
                <a:gd name="T41" fmla="*/ 87 h 87"/>
                <a:gd name="T42" fmla="*/ 5 w 22"/>
                <a:gd name="T43" fmla="*/ 87 h 87"/>
                <a:gd name="T44" fmla="*/ 5 w 22"/>
                <a:gd name="T45" fmla="*/ 87 h 87"/>
                <a:gd name="T46" fmla="*/ 5 w 22"/>
                <a:gd name="T4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87">
                  <a:moveTo>
                    <a:pt x="5" y="87"/>
                  </a:moveTo>
                  <a:lnTo>
                    <a:pt x="0" y="86"/>
                  </a:lnTo>
                  <a:lnTo>
                    <a:pt x="0" y="86"/>
                  </a:lnTo>
                  <a:lnTo>
                    <a:pt x="1" y="75"/>
                  </a:lnTo>
                  <a:lnTo>
                    <a:pt x="3" y="64"/>
                  </a:lnTo>
                  <a:lnTo>
                    <a:pt x="6" y="53"/>
                  </a:lnTo>
                  <a:lnTo>
                    <a:pt x="9" y="42"/>
                  </a:lnTo>
                  <a:lnTo>
                    <a:pt x="12" y="32"/>
                  </a:lnTo>
                  <a:lnTo>
                    <a:pt x="16" y="21"/>
                  </a:lnTo>
                  <a:lnTo>
                    <a:pt x="19" y="11"/>
                  </a:lnTo>
                  <a:lnTo>
                    <a:pt x="22" y="0"/>
                  </a:lnTo>
                  <a:lnTo>
                    <a:pt x="22" y="0"/>
                  </a:lnTo>
                  <a:lnTo>
                    <a:pt x="21" y="12"/>
                  </a:lnTo>
                  <a:lnTo>
                    <a:pt x="19" y="23"/>
                  </a:lnTo>
                  <a:lnTo>
                    <a:pt x="16" y="34"/>
                  </a:lnTo>
                  <a:lnTo>
                    <a:pt x="14" y="45"/>
                  </a:lnTo>
                  <a:lnTo>
                    <a:pt x="11" y="55"/>
                  </a:lnTo>
                  <a:lnTo>
                    <a:pt x="9" y="66"/>
                  </a:lnTo>
                  <a:lnTo>
                    <a:pt x="7" y="77"/>
                  </a:lnTo>
                  <a:lnTo>
                    <a:pt x="5" y="87"/>
                  </a:lnTo>
                  <a:lnTo>
                    <a:pt x="5" y="87"/>
                  </a:lnTo>
                  <a:lnTo>
                    <a:pt x="5" y="87"/>
                  </a:lnTo>
                  <a:lnTo>
                    <a:pt x="5" y="87"/>
                  </a:lnTo>
                  <a:lnTo>
                    <a:pt x="5" y="87"/>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56" name="Freeform 116"/>
            <p:cNvSpPr>
              <a:spLocks/>
            </p:cNvSpPr>
            <p:nvPr/>
          </p:nvSpPr>
          <p:spPr bwMode="auto">
            <a:xfrm>
              <a:off x="2299" y="1494"/>
              <a:ext cx="254" cy="639"/>
            </a:xfrm>
            <a:custGeom>
              <a:avLst/>
              <a:gdLst>
                <a:gd name="T0" fmla="*/ 171 w 254"/>
                <a:gd name="T1" fmla="*/ 18 h 639"/>
                <a:gd name="T2" fmla="*/ 189 w 254"/>
                <a:gd name="T3" fmla="*/ 33 h 639"/>
                <a:gd name="T4" fmla="*/ 190 w 254"/>
                <a:gd name="T5" fmla="*/ 61 h 639"/>
                <a:gd name="T6" fmla="*/ 181 w 254"/>
                <a:gd name="T7" fmla="*/ 103 h 639"/>
                <a:gd name="T8" fmla="*/ 183 w 254"/>
                <a:gd name="T9" fmla="*/ 133 h 639"/>
                <a:gd name="T10" fmla="*/ 186 w 254"/>
                <a:gd name="T11" fmla="*/ 154 h 639"/>
                <a:gd name="T12" fmla="*/ 193 w 254"/>
                <a:gd name="T13" fmla="*/ 179 h 639"/>
                <a:gd name="T14" fmla="*/ 192 w 254"/>
                <a:gd name="T15" fmla="*/ 207 h 639"/>
                <a:gd name="T16" fmla="*/ 200 w 254"/>
                <a:gd name="T17" fmla="*/ 229 h 639"/>
                <a:gd name="T18" fmla="*/ 200 w 254"/>
                <a:gd name="T19" fmla="*/ 245 h 639"/>
                <a:gd name="T20" fmla="*/ 201 w 254"/>
                <a:gd name="T21" fmla="*/ 275 h 639"/>
                <a:gd name="T22" fmla="*/ 194 w 254"/>
                <a:gd name="T23" fmla="*/ 325 h 639"/>
                <a:gd name="T24" fmla="*/ 210 w 254"/>
                <a:gd name="T25" fmla="*/ 350 h 639"/>
                <a:gd name="T26" fmla="*/ 232 w 254"/>
                <a:gd name="T27" fmla="*/ 354 h 639"/>
                <a:gd name="T28" fmla="*/ 248 w 254"/>
                <a:gd name="T29" fmla="*/ 359 h 639"/>
                <a:gd name="T30" fmla="*/ 252 w 254"/>
                <a:gd name="T31" fmla="*/ 386 h 639"/>
                <a:gd name="T32" fmla="*/ 245 w 254"/>
                <a:gd name="T33" fmla="*/ 461 h 639"/>
                <a:gd name="T34" fmla="*/ 249 w 254"/>
                <a:gd name="T35" fmla="*/ 484 h 639"/>
                <a:gd name="T36" fmla="*/ 215 w 254"/>
                <a:gd name="T37" fmla="*/ 565 h 639"/>
                <a:gd name="T38" fmla="*/ 149 w 254"/>
                <a:gd name="T39" fmla="*/ 638 h 639"/>
                <a:gd name="T40" fmla="*/ 103 w 254"/>
                <a:gd name="T41" fmla="*/ 628 h 639"/>
                <a:gd name="T42" fmla="*/ 138 w 254"/>
                <a:gd name="T43" fmla="*/ 573 h 639"/>
                <a:gd name="T44" fmla="*/ 145 w 254"/>
                <a:gd name="T45" fmla="*/ 572 h 639"/>
                <a:gd name="T46" fmla="*/ 150 w 254"/>
                <a:gd name="T47" fmla="*/ 560 h 639"/>
                <a:gd name="T48" fmla="*/ 149 w 254"/>
                <a:gd name="T49" fmla="*/ 475 h 639"/>
                <a:gd name="T50" fmla="*/ 222 w 254"/>
                <a:gd name="T51" fmla="*/ 405 h 639"/>
                <a:gd name="T52" fmla="*/ 215 w 254"/>
                <a:gd name="T53" fmla="*/ 388 h 639"/>
                <a:gd name="T54" fmla="*/ 180 w 254"/>
                <a:gd name="T55" fmla="*/ 426 h 639"/>
                <a:gd name="T56" fmla="*/ 115 w 254"/>
                <a:gd name="T57" fmla="*/ 470 h 639"/>
                <a:gd name="T58" fmla="*/ 83 w 254"/>
                <a:gd name="T59" fmla="*/ 462 h 639"/>
                <a:gd name="T60" fmla="*/ 73 w 254"/>
                <a:gd name="T61" fmla="*/ 414 h 639"/>
                <a:gd name="T62" fmla="*/ 90 w 254"/>
                <a:gd name="T63" fmla="*/ 384 h 639"/>
                <a:gd name="T64" fmla="*/ 132 w 254"/>
                <a:gd name="T65" fmla="*/ 334 h 639"/>
                <a:gd name="T66" fmla="*/ 146 w 254"/>
                <a:gd name="T67" fmla="*/ 274 h 639"/>
                <a:gd name="T68" fmla="*/ 147 w 254"/>
                <a:gd name="T69" fmla="*/ 264 h 639"/>
                <a:gd name="T70" fmla="*/ 155 w 254"/>
                <a:gd name="T71" fmla="*/ 265 h 639"/>
                <a:gd name="T72" fmla="*/ 161 w 254"/>
                <a:gd name="T73" fmla="*/ 278 h 639"/>
                <a:gd name="T74" fmla="*/ 166 w 254"/>
                <a:gd name="T75" fmla="*/ 290 h 639"/>
                <a:gd name="T76" fmla="*/ 162 w 254"/>
                <a:gd name="T77" fmla="*/ 260 h 639"/>
                <a:gd name="T78" fmla="*/ 95 w 254"/>
                <a:gd name="T79" fmla="*/ 249 h 639"/>
                <a:gd name="T80" fmla="*/ 63 w 254"/>
                <a:gd name="T81" fmla="*/ 232 h 639"/>
                <a:gd name="T82" fmla="*/ 71 w 254"/>
                <a:gd name="T83" fmla="*/ 249 h 639"/>
                <a:gd name="T84" fmla="*/ 125 w 254"/>
                <a:gd name="T85" fmla="*/ 255 h 639"/>
                <a:gd name="T86" fmla="*/ 106 w 254"/>
                <a:gd name="T87" fmla="*/ 281 h 639"/>
                <a:gd name="T88" fmla="*/ 54 w 254"/>
                <a:gd name="T89" fmla="*/ 289 h 639"/>
                <a:gd name="T90" fmla="*/ 20 w 254"/>
                <a:gd name="T91" fmla="*/ 287 h 639"/>
                <a:gd name="T92" fmla="*/ 29 w 254"/>
                <a:gd name="T93" fmla="*/ 278 h 639"/>
                <a:gd name="T94" fmla="*/ 40 w 254"/>
                <a:gd name="T95" fmla="*/ 263 h 639"/>
                <a:gd name="T96" fmla="*/ 25 w 254"/>
                <a:gd name="T97" fmla="*/ 256 h 639"/>
                <a:gd name="T98" fmla="*/ 7 w 254"/>
                <a:gd name="T99" fmla="*/ 247 h 639"/>
                <a:gd name="T100" fmla="*/ 0 w 254"/>
                <a:gd name="T101" fmla="*/ 230 h 639"/>
                <a:gd name="T102" fmla="*/ 44 w 254"/>
                <a:gd name="T103" fmla="*/ 178 h 639"/>
                <a:gd name="T104" fmla="*/ 42 w 254"/>
                <a:gd name="T105" fmla="*/ 85 h 639"/>
                <a:gd name="T106" fmla="*/ 57 w 254"/>
                <a:gd name="T107" fmla="*/ 15 h 639"/>
                <a:gd name="T108" fmla="*/ 76 w 254"/>
                <a:gd name="T109" fmla="*/ 9 h 639"/>
                <a:gd name="T110" fmla="*/ 105 w 254"/>
                <a:gd name="T111" fmla="*/ 4 h 639"/>
                <a:gd name="T112" fmla="*/ 135 w 254"/>
                <a:gd name="T113" fmla="*/ 3 h 639"/>
                <a:gd name="T114" fmla="*/ 150 w 254"/>
                <a:gd name="T115" fmla="*/ 8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639">
                  <a:moveTo>
                    <a:pt x="150" y="8"/>
                  </a:moveTo>
                  <a:lnTo>
                    <a:pt x="154" y="8"/>
                  </a:lnTo>
                  <a:lnTo>
                    <a:pt x="158" y="9"/>
                  </a:lnTo>
                  <a:lnTo>
                    <a:pt x="161" y="11"/>
                  </a:lnTo>
                  <a:lnTo>
                    <a:pt x="164" y="14"/>
                  </a:lnTo>
                  <a:lnTo>
                    <a:pt x="168" y="16"/>
                  </a:lnTo>
                  <a:lnTo>
                    <a:pt x="171" y="18"/>
                  </a:lnTo>
                  <a:lnTo>
                    <a:pt x="175" y="19"/>
                  </a:lnTo>
                  <a:lnTo>
                    <a:pt x="180" y="18"/>
                  </a:lnTo>
                  <a:lnTo>
                    <a:pt x="180" y="18"/>
                  </a:lnTo>
                  <a:lnTo>
                    <a:pt x="183" y="21"/>
                  </a:lnTo>
                  <a:lnTo>
                    <a:pt x="186" y="25"/>
                  </a:lnTo>
                  <a:lnTo>
                    <a:pt x="187" y="28"/>
                  </a:lnTo>
                  <a:lnTo>
                    <a:pt x="189" y="33"/>
                  </a:lnTo>
                  <a:lnTo>
                    <a:pt x="190" y="37"/>
                  </a:lnTo>
                  <a:lnTo>
                    <a:pt x="191" y="41"/>
                  </a:lnTo>
                  <a:lnTo>
                    <a:pt x="193" y="45"/>
                  </a:lnTo>
                  <a:lnTo>
                    <a:pt x="196" y="49"/>
                  </a:lnTo>
                  <a:lnTo>
                    <a:pt x="196" y="49"/>
                  </a:lnTo>
                  <a:lnTo>
                    <a:pt x="192" y="55"/>
                  </a:lnTo>
                  <a:lnTo>
                    <a:pt x="190" y="61"/>
                  </a:lnTo>
                  <a:lnTo>
                    <a:pt x="187" y="68"/>
                  </a:lnTo>
                  <a:lnTo>
                    <a:pt x="185" y="74"/>
                  </a:lnTo>
                  <a:lnTo>
                    <a:pt x="184" y="82"/>
                  </a:lnTo>
                  <a:lnTo>
                    <a:pt x="183" y="89"/>
                  </a:lnTo>
                  <a:lnTo>
                    <a:pt x="182" y="96"/>
                  </a:lnTo>
                  <a:lnTo>
                    <a:pt x="181" y="103"/>
                  </a:lnTo>
                  <a:lnTo>
                    <a:pt x="181" y="103"/>
                  </a:lnTo>
                  <a:lnTo>
                    <a:pt x="184" y="107"/>
                  </a:lnTo>
                  <a:lnTo>
                    <a:pt x="184" y="111"/>
                  </a:lnTo>
                  <a:lnTo>
                    <a:pt x="183" y="116"/>
                  </a:lnTo>
                  <a:lnTo>
                    <a:pt x="182" y="121"/>
                  </a:lnTo>
                  <a:lnTo>
                    <a:pt x="181" y="125"/>
                  </a:lnTo>
                  <a:lnTo>
                    <a:pt x="181" y="130"/>
                  </a:lnTo>
                  <a:lnTo>
                    <a:pt x="183" y="133"/>
                  </a:lnTo>
                  <a:lnTo>
                    <a:pt x="188" y="136"/>
                  </a:lnTo>
                  <a:lnTo>
                    <a:pt x="188" y="136"/>
                  </a:lnTo>
                  <a:lnTo>
                    <a:pt x="187" y="139"/>
                  </a:lnTo>
                  <a:lnTo>
                    <a:pt x="186" y="143"/>
                  </a:lnTo>
                  <a:lnTo>
                    <a:pt x="186" y="147"/>
                  </a:lnTo>
                  <a:lnTo>
                    <a:pt x="186" y="151"/>
                  </a:lnTo>
                  <a:lnTo>
                    <a:pt x="186" y="154"/>
                  </a:lnTo>
                  <a:lnTo>
                    <a:pt x="186" y="158"/>
                  </a:lnTo>
                  <a:lnTo>
                    <a:pt x="186" y="162"/>
                  </a:lnTo>
                  <a:lnTo>
                    <a:pt x="187" y="166"/>
                  </a:lnTo>
                  <a:lnTo>
                    <a:pt x="187" y="166"/>
                  </a:lnTo>
                  <a:lnTo>
                    <a:pt x="191" y="170"/>
                  </a:lnTo>
                  <a:lnTo>
                    <a:pt x="193" y="175"/>
                  </a:lnTo>
                  <a:lnTo>
                    <a:pt x="193" y="179"/>
                  </a:lnTo>
                  <a:lnTo>
                    <a:pt x="191" y="184"/>
                  </a:lnTo>
                  <a:lnTo>
                    <a:pt x="190" y="189"/>
                  </a:lnTo>
                  <a:lnTo>
                    <a:pt x="188" y="194"/>
                  </a:lnTo>
                  <a:lnTo>
                    <a:pt x="189" y="199"/>
                  </a:lnTo>
                  <a:lnTo>
                    <a:pt x="191" y="204"/>
                  </a:lnTo>
                  <a:lnTo>
                    <a:pt x="191" y="204"/>
                  </a:lnTo>
                  <a:lnTo>
                    <a:pt x="192" y="207"/>
                  </a:lnTo>
                  <a:lnTo>
                    <a:pt x="193" y="210"/>
                  </a:lnTo>
                  <a:lnTo>
                    <a:pt x="195" y="213"/>
                  </a:lnTo>
                  <a:lnTo>
                    <a:pt x="196" y="215"/>
                  </a:lnTo>
                  <a:lnTo>
                    <a:pt x="198" y="218"/>
                  </a:lnTo>
                  <a:lnTo>
                    <a:pt x="199" y="221"/>
                  </a:lnTo>
                  <a:lnTo>
                    <a:pt x="200" y="225"/>
                  </a:lnTo>
                  <a:lnTo>
                    <a:pt x="200" y="229"/>
                  </a:lnTo>
                  <a:lnTo>
                    <a:pt x="200" y="229"/>
                  </a:lnTo>
                  <a:lnTo>
                    <a:pt x="202" y="231"/>
                  </a:lnTo>
                  <a:lnTo>
                    <a:pt x="203" y="234"/>
                  </a:lnTo>
                  <a:lnTo>
                    <a:pt x="203" y="236"/>
                  </a:lnTo>
                  <a:lnTo>
                    <a:pt x="202" y="239"/>
                  </a:lnTo>
                  <a:lnTo>
                    <a:pt x="201" y="242"/>
                  </a:lnTo>
                  <a:lnTo>
                    <a:pt x="200" y="245"/>
                  </a:lnTo>
                  <a:lnTo>
                    <a:pt x="200" y="248"/>
                  </a:lnTo>
                  <a:lnTo>
                    <a:pt x="201" y="251"/>
                  </a:lnTo>
                  <a:lnTo>
                    <a:pt x="201" y="251"/>
                  </a:lnTo>
                  <a:lnTo>
                    <a:pt x="212" y="262"/>
                  </a:lnTo>
                  <a:lnTo>
                    <a:pt x="212" y="262"/>
                  </a:lnTo>
                  <a:lnTo>
                    <a:pt x="206" y="268"/>
                  </a:lnTo>
                  <a:lnTo>
                    <a:pt x="201" y="275"/>
                  </a:lnTo>
                  <a:lnTo>
                    <a:pt x="198" y="282"/>
                  </a:lnTo>
                  <a:lnTo>
                    <a:pt x="195" y="290"/>
                  </a:lnTo>
                  <a:lnTo>
                    <a:pt x="194" y="299"/>
                  </a:lnTo>
                  <a:lnTo>
                    <a:pt x="193" y="307"/>
                  </a:lnTo>
                  <a:lnTo>
                    <a:pt x="193" y="316"/>
                  </a:lnTo>
                  <a:lnTo>
                    <a:pt x="194" y="325"/>
                  </a:lnTo>
                  <a:lnTo>
                    <a:pt x="194" y="325"/>
                  </a:lnTo>
                  <a:lnTo>
                    <a:pt x="196" y="329"/>
                  </a:lnTo>
                  <a:lnTo>
                    <a:pt x="197" y="333"/>
                  </a:lnTo>
                  <a:lnTo>
                    <a:pt x="199" y="337"/>
                  </a:lnTo>
                  <a:lnTo>
                    <a:pt x="201" y="340"/>
                  </a:lnTo>
                  <a:lnTo>
                    <a:pt x="204" y="344"/>
                  </a:lnTo>
                  <a:lnTo>
                    <a:pt x="207" y="347"/>
                  </a:lnTo>
                  <a:lnTo>
                    <a:pt x="210" y="350"/>
                  </a:lnTo>
                  <a:lnTo>
                    <a:pt x="213" y="352"/>
                  </a:lnTo>
                  <a:lnTo>
                    <a:pt x="213" y="352"/>
                  </a:lnTo>
                  <a:lnTo>
                    <a:pt x="217" y="353"/>
                  </a:lnTo>
                  <a:lnTo>
                    <a:pt x="221" y="354"/>
                  </a:lnTo>
                  <a:lnTo>
                    <a:pt x="224" y="354"/>
                  </a:lnTo>
                  <a:lnTo>
                    <a:pt x="228" y="354"/>
                  </a:lnTo>
                  <a:lnTo>
                    <a:pt x="232" y="354"/>
                  </a:lnTo>
                  <a:lnTo>
                    <a:pt x="236" y="353"/>
                  </a:lnTo>
                  <a:lnTo>
                    <a:pt x="240" y="352"/>
                  </a:lnTo>
                  <a:lnTo>
                    <a:pt x="243" y="350"/>
                  </a:lnTo>
                  <a:lnTo>
                    <a:pt x="243" y="350"/>
                  </a:lnTo>
                  <a:lnTo>
                    <a:pt x="246" y="353"/>
                  </a:lnTo>
                  <a:lnTo>
                    <a:pt x="248" y="355"/>
                  </a:lnTo>
                  <a:lnTo>
                    <a:pt x="248" y="359"/>
                  </a:lnTo>
                  <a:lnTo>
                    <a:pt x="248" y="363"/>
                  </a:lnTo>
                  <a:lnTo>
                    <a:pt x="248" y="366"/>
                  </a:lnTo>
                  <a:lnTo>
                    <a:pt x="249" y="370"/>
                  </a:lnTo>
                  <a:lnTo>
                    <a:pt x="251" y="373"/>
                  </a:lnTo>
                  <a:lnTo>
                    <a:pt x="254" y="375"/>
                  </a:lnTo>
                  <a:lnTo>
                    <a:pt x="254" y="375"/>
                  </a:lnTo>
                  <a:lnTo>
                    <a:pt x="252" y="386"/>
                  </a:lnTo>
                  <a:lnTo>
                    <a:pt x="251" y="396"/>
                  </a:lnTo>
                  <a:lnTo>
                    <a:pt x="249" y="406"/>
                  </a:lnTo>
                  <a:lnTo>
                    <a:pt x="247" y="417"/>
                  </a:lnTo>
                  <a:lnTo>
                    <a:pt x="246" y="427"/>
                  </a:lnTo>
                  <a:lnTo>
                    <a:pt x="245" y="438"/>
                  </a:lnTo>
                  <a:lnTo>
                    <a:pt x="244" y="450"/>
                  </a:lnTo>
                  <a:lnTo>
                    <a:pt x="245" y="461"/>
                  </a:lnTo>
                  <a:lnTo>
                    <a:pt x="245" y="461"/>
                  </a:lnTo>
                  <a:lnTo>
                    <a:pt x="245" y="465"/>
                  </a:lnTo>
                  <a:lnTo>
                    <a:pt x="246" y="469"/>
                  </a:lnTo>
                  <a:lnTo>
                    <a:pt x="246" y="473"/>
                  </a:lnTo>
                  <a:lnTo>
                    <a:pt x="247" y="477"/>
                  </a:lnTo>
                  <a:lnTo>
                    <a:pt x="248" y="481"/>
                  </a:lnTo>
                  <a:lnTo>
                    <a:pt x="249" y="484"/>
                  </a:lnTo>
                  <a:lnTo>
                    <a:pt x="251" y="487"/>
                  </a:lnTo>
                  <a:lnTo>
                    <a:pt x="253" y="490"/>
                  </a:lnTo>
                  <a:lnTo>
                    <a:pt x="253" y="490"/>
                  </a:lnTo>
                  <a:lnTo>
                    <a:pt x="245" y="510"/>
                  </a:lnTo>
                  <a:lnTo>
                    <a:pt x="236" y="529"/>
                  </a:lnTo>
                  <a:lnTo>
                    <a:pt x="226" y="547"/>
                  </a:lnTo>
                  <a:lnTo>
                    <a:pt x="215" y="565"/>
                  </a:lnTo>
                  <a:lnTo>
                    <a:pt x="203" y="582"/>
                  </a:lnTo>
                  <a:lnTo>
                    <a:pt x="190" y="599"/>
                  </a:lnTo>
                  <a:lnTo>
                    <a:pt x="177" y="617"/>
                  </a:lnTo>
                  <a:lnTo>
                    <a:pt x="165" y="634"/>
                  </a:lnTo>
                  <a:lnTo>
                    <a:pt x="165" y="634"/>
                  </a:lnTo>
                  <a:lnTo>
                    <a:pt x="157" y="636"/>
                  </a:lnTo>
                  <a:lnTo>
                    <a:pt x="149" y="638"/>
                  </a:lnTo>
                  <a:lnTo>
                    <a:pt x="141" y="639"/>
                  </a:lnTo>
                  <a:lnTo>
                    <a:pt x="133" y="639"/>
                  </a:lnTo>
                  <a:lnTo>
                    <a:pt x="125" y="638"/>
                  </a:lnTo>
                  <a:lnTo>
                    <a:pt x="117" y="636"/>
                  </a:lnTo>
                  <a:lnTo>
                    <a:pt x="110" y="633"/>
                  </a:lnTo>
                  <a:lnTo>
                    <a:pt x="103" y="628"/>
                  </a:lnTo>
                  <a:lnTo>
                    <a:pt x="103" y="628"/>
                  </a:lnTo>
                  <a:lnTo>
                    <a:pt x="105" y="618"/>
                  </a:lnTo>
                  <a:lnTo>
                    <a:pt x="109" y="609"/>
                  </a:lnTo>
                  <a:lnTo>
                    <a:pt x="114" y="601"/>
                  </a:lnTo>
                  <a:lnTo>
                    <a:pt x="119" y="594"/>
                  </a:lnTo>
                  <a:lnTo>
                    <a:pt x="126" y="587"/>
                  </a:lnTo>
                  <a:lnTo>
                    <a:pt x="132" y="580"/>
                  </a:lnTo>
                  <a:lnTo>
                    <a:pt x="138" y="573"/>
                  </a:lnTo>
                  <a:lnTo>
                    <a:pt x="144" y="566"/>
                  </a:lnTo>
                  <a:lnTo>
                    <a:pt x="144" y="566"/>
                  </a:lnTo>
                  <a:lnTo>
                    <a:pt x="144" y="567"/>
                  </a:lnTo>
                  <a:lnTo>
                    <a:pt x="144" y="568"/>
                  </a:lnTo>
                  <a:lnTo>
                    <a:pt x="145" y="570"/>
                  </a:lnTo>
                  <a:lnTo>
                    <a:pt x="145" y="571"/>
                  </a:lnTo>
                  <a:lnTo>
                    <a:pt x="145" y="572"/>
                  </a:lnTo>
                  <a:lnTo>
                    <a:pt x="145" y="574"/>
                  </a:lnTo>
                  <a:lnTo>
                    <a:pt x="145" y="575"/>
                  </a:lnTo>
                  <a:lnTo>
                    <a:pt x="146" y="576"/>
                  </a:lnTo>
                  <a:lnTo>
                    <a:pt x="146" y="576"/>
                  </a:lnTo>
                  <a:lnTo>
                    <a:pt x="149" y="571"/>
                  </a:lnTo>
                  <a:lnTo>
                    <a:pt x="149" y="571"/>
                  </a:lnTo>
                  <a:lnTo>
                    <a:pt x="150" y="560"/>
                  </a:lnTo>
                  <a:lnTo>
                    <a:pt x="150" y="547"/>
                  </a:lnTo>
                  <a:lnTo>
                    <a:pt x="151" y="535"/>
                  </a:lnTo>
                  <a:lnTo>
                    <a:pt x="152" y="523"/>
                  </a:lnTo>
                  <a:lnTo>
                    <a:pt x="152" y="511"/>
                  </a:lnTo>
                  <a:lnTo>
                    <a:pt x="152" y="499"/>
                  </a:lnTo>
                  <a:lnTo>
                    <a:pt x="151" y="487"/>
                  </a:lnTo>
                  <a:lnTo>
                    <a:pt x="149" y="475"/>
                  </a:lnTo>
                  <a:lnTo>
                    <a:pt x="149" y="475"/>
                  </a:lnTo>
                  <a:lnTo>
                    <a:pt x="160" y="464"/>
                  </a:lnTo>
                  <a:lnTo>
                    <a:pt x="173" y="453"/>
                  </a:lnTo>
                  <a:lnTo>
                    <a:pt x="186" y="442"/>
                  </a:lnTo>
                  <a:lnTo>
                    <a:pt x="200" y="431"/>
                  </a:lnTo>
                  <a:lnTo>
                    <a:pt x="212" y="419"/>
                  </a:lnTo>
                  <a:lnTo>
                    <a:pt x="222" y="405"/>
                  </a:lnTo>
                  <a:lnTo>
                    <a:pt x="228" y="390"/>
                  </a:lnTo>
                  <a:lnTo>
                    <a:pt x="231" y="372"/>
                  </a:lnTo>
                  <a:lnTo>
                    <a:pt x="231" y="372"/>
                  </a:lnTo>
                  <a:lnTo>
                    <a:pt x="227" y="375"/>
                  </a:lnTo>
                  <a:lnTo>
                    <a:pt x="223" y="379"/>
                  </a:lnTo>
                  <a:lnTo>
                    <a:pt x="219" y="383"/>
                  </a:lnTo>
                  <a:lnTo>
                    <a:pt x="215" y="388"/>
                  </a:lnTo>
                  <a:lnTo>
                    <a:pt x="211" y="394"/>
                  </a:lnTo>
                  <a:lnTo>
                    <a:pt x="208" y="399"/>
                  </a:lnTo>
                  <a:lnTo>
                    <a:pt x="204" y="404"/>
                  </a:lnTo>
                  <a:lnTo>
                    <a:pt x="201" y="409"/>
                  </a:lnTo>
                  <a:lnTo>
                    <a:pt x="201" y="409"/>
                  </a:lnTo>
                  <a:lnTo>
                    <a:pt x="190" y="417"/>
                  </a:lnTo>
                  <a:lnTo>
                    <a:pt x="180" y="426"/>
                  </a:lnTo>
                  <a:lnTo>
                    <a:pt x="169" y="434"/>
                  </a:lnTo>
                  <a:lnTo>
                    <a:pt x="159" y="443"/>
                  </a:lnTo>
                  <a:lnTo>
                    <a:pt x="148" y="451"/>
                  </a:lnTo>
                  <a:lnTo>
                    <a:pt x="138" y="458"/>
                  </a:lnTo>
                  <a:lnTo>
                    <a:pt x="126" y="465"/>
                  </a:lnTo>
                  <a:lnTo>
                    <a:pt x="115" y="470"/>
                  </a:lnTo>
                  <a:lnTo>
                    <a:pt x="115" y="470"/>
                  </a:lnTo>
                  <a:lnTo>
                    <a:pt x="110" y="471"/>
                  </a:lnTo>
                  <a:lnTo>
                    <a:pt x="105" y="472"/>
                  </a:lnTo>
                  <a:lnTo>
                    <a:pt x="100" y="471"/>
                  </a:lnTo>
                  <a:lnTo>
                    <a:pt x="96" y="470"/>
                  </a:lnTo>
                  <a:lnTo>
                    <a:pt x="91" y="468"/>
                  </a:lnTo>
                  <a:lnTo>
                    <a:pt x="87" y="466"/>
                  </a:lnTo>
                  <a:lnTo>
                    <a:pt x="83" y="462"/>
                  </a:lnTo>
                  <a:lnTo>
                    <a:pt x="80" y="458"/>
                  </a:lnTo>
                  <a:lnTo>
                    <a:pt x="80" y="458"/>
                  </a:lnTo>
                  <a:lnTo>
                    <a:pt x="78" y="450"/>
                  </a:lnTo>
                  <a:lnTo>
                    <a:pt x="76" y="441"/>
                  </a:lnTo>
                  <a:lnTo>
                    <a:pt x="76" y="432"/>
                  </a:lnTo>
                  <a:lnTo>
                    <a:pt x="75" y="423"/>
                  </a:lnTo>
                  <a:lnTo>
                    <a:pt x="73" y="414"/>
                  </a:lnTo>
                  <a:lnTo>
                    <a:pt x="71" y="406"/>
                  </a:lnTo>
                  <a:lnTo>
                    <a:pt x="66" y="399"/>
                  </a:lnTo>
                  <a:lnTo>
                    <a:pt x="59" y="393"/>
                  </a:lnTo>
                  <a:lnTo>
                    <a:pt x="59" y="393"/>
                  </a:lnTo>
                  <a:lnTo>
                    <a:pt x="69" y="391"/>
                  </a:lnTo>
                  <a:lnTo>
                    <a:pt x="80" y="388"/>
                  </a:lnTo>
                  <a:lnTo>
                    <a:pt x="90" y="384"/>
                  </a:lnTo>
                  <a:lnTo>
                    <a:pt x="100" y="378"/>
                  </a:lnTo>
                  <a:lnTo>
                    <a:pt x="109" y="371"/>
                  </a:lnTo>
                  <a:lnTo>
                    <a:pt x="117" y="363"/>
                  </a:lnTo>
                  <a:lnTo>
                    <a:pt x="124" y="353"/>
                  </a:lnTo>
                  <a:lnTo>
                    <a:pt x="130" y="343"/>
                  </a:lnTo>
                  <a:lnTo>
                    <a:pt x="130" y="343"/>
                  </a:lnTo>
                  <a:lnTo>
                    <a:pt x="132" y="334"/>
                  </a:lnTo>
                  <a:lnTo>
                    <a:pt x="133" y="325"/>
                  </a:lnTo>
                  <a:lnTo>
                    <a:pt x="134" y="316"/>
                  </a:lnTo>
                  <a:lnTo>
                    <a:pt x="136" y="308"/>
                  </a:lnTo>
                  <a:lnTo>
                    <a:pt x="138" y="299"/>
                  </a:lnTo>
                  <a:lnTo>
                    <a:pt x="140" y="290"/>
                  </a:lnTo>
                  <a:lnTo>
                    <a:pt x="142" y="282"/>
                  </a:lnTo>
                  <a:lnTo>
                    <a:pt x="146" y="274"/>
                  </a:lnTo>
                  <a:lnTo>
                    <a:pt x="146" y="274"/>
                  </a:lnTo>
                  <a:lnTo>
                    <a:pt x="146" y="272"/>
                  </a:lnTo>
                  <a:lnTo>
                    <a:pt x="146" y="271"/>
                  </a:lnTo>
                  <a:lnTo>
                    <a:pt x="146" y="269"/>
                  </a:lnTo>
                  <a:lnTo>
                    <a:pt x="146" y="267"/>
                  </a:lnTo>
                  <a:lnTo>
                    <a:pt x="146" y="266"/>
                  </a:lnTo>
                  <a:lnTo>
                    <a:pt x="147" y="264"/>
                  </a:lnTo>
                  <a:lnTo>
                    <a:pt x="148" y="263"/>
                  </a:lnTo>
                  <a:lnTo>
                    <a:pt x="149" y="261"/>
                  </a:lnTo>
                  <a:lnTo>
                    <a:pt x="149" y="261"/>
                  </a:lnTo>
                  <a:lnTo>
                    <a:pt x="150" y="261"/>
                  </a:lnTo>
                  <a:lnTo>
                    <a:pt x="152" y="262"/>
                  </a:lnTo>
                  <a:lnTo>
                    <a:pt x="154" y="263"/>
                  </a:lnTo>
                  <a:lnTo>
                    <a:pt x="155" y="265"/>
                  </a:lnTo>
                  <a:lnTo>
                    <a:pt x="157" y="267"/>
                  </a:lnTo>
                  <a:lnTo>
                    <a:pt x="158" y="269"/>
                  </a:lnTo>
                  <a:lnTo>
                    <a:pt x="159" y="271"/>
                  </a:lnTo>
                  <a:lnTo>
                    <a:pt x="160" y="273"/>
                  </a:lnTo>
                  <a:lnTo>
                    <a:pt x="160" y="273"/>
                  </a:lnTo>
                  <a:lnTo>
                    <a:pt x="161" y="275"/>
                  </a:lnTo>
                  <a:lnTo>
                    <a:pt x="161" y="278"/>
                  </a:lnTo>
                  <a:lnTo>
                    <a:pt x="161" y="280"/>
                  </a:lnTo>
                  <a:lnTo>
                    <a:pt x="162" y="283"/>
                  </a:lnTo>
                  <a:lnTo>
                    <a:pt x="162" y="285"/>
                  </a:lnTo>
                  <a:lnTo>
                    <a:pt x="163" y="287"/>
                  </a:lnTo>
                  <a:lnTo>
                    <a:pt x="164" y="289"/>
                  </a:lnTo>
                  <a:lnTo>
                    <a:pt x="166" y="290"/>
                  </a:lnTo>
                  <a:lnTo>
                    <a:pt x="166" y="290"/>
                  </a:lnTo>
                  <a:lnTo>
                    <a:pt x="166" y="286"/>
                  </a:lnTo>
                  <a:lnTo>
                    <a:pt x="167" y="281"/>
                  </a:lnTo>
                  <a:lnTo>
                    <a:pt x="167" y="277"/>
                  </a:lnTo>
                  <a:lnTo>
                    <a:pt x="166" y="272"/>
                  </a:lnTo>
                  <a:lnTo>
                    <a:pt x="166" y="268"/>
                  </a:lnTo>
                  <a:lnTo>
                    <a:pt x="164" y="264"/>
                  </a:lnTo>
                  <a:lnTo>
                    <a:pt x="162" y="260"/>
                  </a:lnTo>
                  <a:lnTo>
                    <a:pt x="159" y="256"/>
                  </a:lnTo>
                  <a:lnTo>
                    <a:pt x="159" y="256"/>
                  </a:lnTo>
                  <a:lnTo>
                    <a:pt x="148" y="249"/>
                  </a:lnTo>
                  <a:lnTo>
                    <a:pt x="135" y="246"/>
                  </a:lnTo>
                  <a:lnTo>
                    <a:pt x="122" y="247"/>
                  </a:lnTo>
                  <a:lnTo>
                    <a:pt x="109" y="248"/>
                  </a:lnTo>
                  <a:lnTo>
                    <a:pt x="95" y="249"/>
                  </a:lnTo>
                  <a:lnTo>
                    <a:pt x="84" y="247"/>
                  </a:lnTo>
                  <a:lnTo>
                    <a:pt x="73" y="240"/>
                  </a:lnTo>
                  <a:lnTo>
                    <a:pt x="65" y="226"/>
                  </a:lnTo>
                  <a:lnTo>
                    <a:pt x="65" y="226"/>
                  </a:lnTo>
                  <a:lnTo>
                    <a:pt x="64" y="228"/>
                  </a:lnTo>
                  <a:lnTo>
                    <a:pt x="63" y="230"/>
                  </a:lnTo>
                  <a:lnTo>
                    <a:pt x="63" y="232"/>
                  </a:lnTo>
                  <a:lnTo>
                    <a:pt x="63" y="234"/>
                  </a:lnTo>
                  <a:lnTo>
                    <a:pt x="63" y="236"/>
                  </a:lnTo>
                  <a:lnTo>
                    <a:pt x="63" y="239"/>
                  </a:lnTo>
                  <a:lnTo>
                    <a:pt x="64" y="241"/>
                  </a:lnTo>
                  <a:lnTo>
                    <a:pt x="65" y="243"/>
                  </a:lnTo>
                  <a:lnTo>
                    <a:pt x="65" y="243"/>
                  </a:lnTo>
                  <a:lnTo>
                    <a:pt x="71" y="249"/>
                  </a:lnTo>
                  <a:lnTo>
                    <a:pt x="78" y="254"/>
                  </a:lnTo>
                  <a:lnTo>
                    <a:pt x="85" y="256"/>
                  </a:lnTo>
                  <a:lnTo>
                    <a:pt x="93" y="258"/>
                  </a:lnTo>
                  <a:lnTo>
                    <a:pt x="101" y="258"/>
                  </a:lnTo>
                  <a:lnTo>
                    <a:pt x="109" y="258"/>
                  </a:lnTo>
                  <a:lnTo>
                    <a:pt x="117" y="256"/>
                  </a:lnTo>
                  <a:lnTo>
                    <a:pt x="125" y="255"/>
                  </a:lnTo>
                  <a:lnTo>
                    <a:pt x="125" y="255"/>
                  </a:lnTo>
                  <a:lnTo>
                    <a:pt x="141" y="258"/>
                  </a:lnTo>
                  <a:lnTo>
                    <a:pt x="141" y="258"/>
                  </a:lnTo>
                  <a:lnTo>
                    <a:pt x="133" y="266"/>
                  </a:lnTo>
                  <a:lnTo>
                    <a:pt x="125" y="272"/>
                  </a:lnTo>
                  <a:lnTo>
                    <a:pt x="116" y="277"/>
                  </a:lnTo>
                  <a:lnTo>
                    <a:pt x="106" y="281"/>
                  </a:lnTo>
                  <a:lnTo>
                    <a:pt x="96" y="283"/>
                  </a:lnTo>
                  <a:lnTo>
                    <a:pt x="85" y="284"/>
                  </a:lnTo>
                  <a:lnTo>
                    <a:pt x="75" y="285"/>
                  </a:lnTo>
                  <a:lnTo>
                    <a:pt x="64" y="284"/>
                  </a:lnTo>
                  <a:lnTo>
                    <a:pt x="64" y="284"/>
                  </a:lnTo>
                  <a:lnTo>
                    <a:pt x="59" y="287"/>
                  </a:lnTo>
                  <a:lnTo>
                    <a:pt x="54" y="289"/>
                  </a:lnTo>
                  <a:lnTo>
                    <a:pt x="48" y="290"/>
                  </a:lnTo>
                  <a:lnTo>
                    <a:pt x="43" y="291"/>
                  </a:lnTo>
                  <a:lnTo>
                    <a:pt x="37" y="291"/>
                  </a:lnTo>
                  <a:lnTo>
                    <a:pt x="31" y="291"/>
                  </a:lnTo>
                  <a:lnTo>
                    <a:pt x="25" y="289"/>
                  </a:lnTo>
                  <a:lnTo>
                    <a:pt x="20" y="287"/>
                  </a:lnTo>
                  <a:lnTo>
                    <a:pt x="20" y="287"/>
                  </a:lnTo>
                  <a:lnTo>
                    <a:pt x="20" y="286"/>
                  </a:lnTo>
                  <a:lnTo>
                    <a:pt x="21" y="284"/>
                  </a:lnTo>
                  <a:lnTo>
                    <a:pt x="23" y="283"/>
                  </a:lnTo>
                  <a:lnTo>
                    <a:pt x="24" y="281"/>
                  </a:lnTo>
                  <a:lnTo>
                    <a:pt x="26" y="280"/>
                  </a:lnTo>
                  <a:lnTo>
                    <a:pt x="27" y="279"/>
                  </a:lnTo>
                  <a:lnTo>
                    <a:pt x="29" y="278"/>
                  </a:lnTo>
                  <a:lnTo>
                    <a:pt x="30" y="277"/>
                  </a:lnTo>
                  <a:lnTo>
                    <a:pt x="30" y="277"/>
                  </a:lnTo>
                  <a:lnTo>
                    <a:pt x="31" y="273"/>
                  </a:lnTo>
                  <a:lnTo>
                    <a:pt x="33" y="271"/>
                  </a:lnTo>
                  <a:lnTo>
                    <a:pt x="35" y="268"/>
                  </a:lnTo>
                  <a:lnTo>
                    <a:pt x="38" y="265"/>
                  </a:lnTo>
                  <a:lnTo>
                    <a:pt x="40" y="263"/>
                  </a:lnTo>
                  <a:lnTo>
                    <a:pt x="40" y="261"/>
                  </a:lnTo>
                  <a:lnTo>
                    <a:pt x="39" y="258"/>
                  </a:lnTo>
                  <a:lnTo>
                    <a:pt x="35" y="256"/>
                  </a:lnTo>
                  <a:lnTo>
                    <a:pt x="35" y="256"/>
                  </a:lnTo>
                  <a:lnTo>
                    <a:pt x="31" y="256"/>
                  </a:lnTo>
                  <a:lnTo>
                    <a:pt x="28" y="256"/>
                  </a:lnTo>
                  <a:lnTo>
                    <a:pt x="25" y="256"/>
                  </a:lnTo>
                  <a:lnTo>
                    <a:pt x="21" y="255"/>
                  </a:lnTo>
                  <a:lnTo>
                    <a:pt x="18" y="253"/>
                  </a:lnTo>
                  <a:lnTo>
                    <a:pt x="15" y="252"/>
                  </a:lnTo>
                  <a:lnTo>
                    <a:pt x="12" y="250"/>
                  </a:lnTo>
                  <a:lnTo>
                    <a:pt x="9" y="249"/>
                  </a:lnTo>
                  <a:lnTo>
                    <a:pt x="9" y="249"/>
                  </a:lnTo>
                  <a:lnTo>
                    <a:pt x="7" y="247"/>
                  </a:lnTo>
                  <a:lnTo>
                    <a:pt x="5" y="244"/>
                  </a:lnTo>
                  <a:lnTo>
                    <a:pt x="3" y="242"/>
                  </a:lnTo>
                  <a:lnTo>
                    <a:pt x="2" y="240"/>
                  </a:lnTo>
                  <a:lnTo>
                    <a:pt x="1" y="237"/>
                  </a:lnTo>
                  <a:lnTo>
                    <a:pt x="0" y="235"/>
                  </a:lnTo>
                  <a:lnTo>
                    <a:pt x="0" y="232"/>
                  </a:lnTo>
                  <a:lnTo>
                    <a:pt x="0" y="230"/>
                  </a:lnTo>
                  <a:lnTo>
                    <a:pt x="0" y="230"/>
                  </a:lnTo>
                  <a:lnTo>
                    <a:pt x="9" y="224"/>
                  </a:lnTo>
                  <a:lnTo>
                    <a:pt x="17" y="216"/>
                  </a:lnTo>
                  <a:lnTo>
                    <a:pt x="25" y="208"/>
                  </a:lnTo>
                  <a:lnTo>
                    <a:pt x="33" y="199"/>
                  </a:lnTo>
                  <a:lnTo>
                    <a:pt x="39" y="189"/>
                  </a:lnTo>
                  <a:lnTo>
                    <a:pt x="44" y="178"/>
                  </a:lnTo>
                  <a:lnTo>
                    <a:pt x="47" y="167"/>
                  </a:lnTo>
                  <a:lnTo>
                    <a:pt x="48" y="155"/>
                  </a:lnTo>
                  <a:lnTo>
                    <a:pt x="48" y="155"/>
                  </a:lnTo>
                  <a:lnTo>
                    <a:pt x="48" y="137"/>
                  </a:lnTo>
                  <a:lnTo>
                    <a:pt x="46" y="120"/>
                  </a:lnTo>
                  <a:lnTo>
                    <a:pt x="44" y="103"/>
                  </a:lnTo>
                  <a:lnTo>
                    <a:pt x="42" y="85"/>
                  </a:lnTo>
                  <a:lnTo>
                    <a:pt x="41" y="68"/>
                  </a:lnTo>
                  <a:lnTo>
                    <a:pt x="41" y="51"/>
                  </a:lnTo>
                  <a:lnTo>
                    <a:pt x="44" y="34"/>
                  </a:lnTo>
                  <a:lnTo>
                    <a:pt x="49" y="18"/>
                  </a:lnTo>
                  <a:lnTo>
                    <a:pt x="49" y="18"/>
                  </a:lnTo>
                  <a:lnTo>
                    <a:pt x="53" y="17"/>
                  </a:lnTo>
                  <a:lnTo>
                    <a:pt x="57" y="15"/>
                  </a:lnTo>
                  <a:lnTo>
                    <a:pt x="60" y="13"/>
                  </a:lnTo>
                  <a:lnTo>
                    <a:pt x="63" y="10"/>
                  </a:lnTo>
                  <a:lnTo>
                    <a:pt x="65" y="7"/>
                  </a:lnTo>
                  <a:lnTo>
                    <a:pt x="68" y="6"/>
                  </a:lnTo>
                  <a:lnTo>
                    <a:pt x="71" y="6"/>
                  </a:lnTo>
                  <a:lnTo>
                    <a:pt x="76" y="9"/>
                  </a:lnTo>
                  <a:lnTo>
                    <a:pt x="76" y="9"/>
                  </a:lnTo>
                  <a:lnTo>
                    <a:pt x="79" y="4"/>
                  </a:lnTo>
                  <a:lnTo>
                    <a:pt x="83" y="2"/>
                  </a:lnTo>
                  <a:lnTo>
                    <a:pt x="88" y="2"/>
                  </a:lnTo>
                  <a:lnTo>
                    <a:pt x="92" y="3"/>
                  </a:lnTo>
                  <a:lnTo>
                    <a:pt x="97" y="5"/>
                  </a:lnTo>
                  <a:lnTo>
                    <a:pt x="101" y="6"/>
                  </a:lnTo>
                  <a:lnTo>
                    <a:pt x="105" y="4"/>
                  </a:lnTo>
                  <a:lnTo>
                    <a:pt x="110" y="0"/>
                  </a:lnTo>
                  <a:lnTo>
                    <a:pt x="110" y="0"/>
                  </a:lnTo>
                  <a:lnTo>
                    <a:pt x="114" y="4"/>
                  </a:lnTo>
                  <a:lnTo>
                    <a:pt x="119" y="6"/>
                  </a:lnTo>
                  <a:lnTo>
                    <a:pt x="124" y="5"/>
                  </a:lnTo>
                  <a:lnTo>
                    <a:pt x="130" y="4"/>
                  </a:lnTo>
                  <a:lnTo>
                    <a:pt x="135" y="3"/>
                  </a:lnTo>
                  <a:lnTo>
                    <a:pt x="140" y="2"/>
                  </a:lnTo>
                  <a:lnTo>
                    <a:pt x="145" y="4"/>
                  </a:lnTo>
                  <a:lnTo>
                    <a:pt x="150" y="8"/>
                  </a:lnTo>
                  <a:lnTo>
                    <a:pt x="150" y="8"/>
                  </a:lnTo>
                  <a:lnTo>
                    <a:pt x="150" y="8"/>
                  </a:lnTo>
                  <a:lnTo>
                    <a:pt x="150" y="8"/>
                  </a:lnTo>
                  <a:lnTo>
                    <a:pt x="150" y="8"/>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58" name="Freeform 118"/>
            <p:cNvSpPr>
              <a:spLocks/>
            </p:cNvSpPr>
            <p:nvPr/>
          </p:nvSpPr>
          <p:spPr bwMode="auto">
            <a:xfrm>
              <a:off x="2765" y="1506"/>
              <a:ext cx="3" cy="5"/>
            </a:xfrm>
            <a:custGeom>
              <a:avLst/>
              <a:gdLst>
                <a:gd name="T0" fmla="*/ 3 w 3"/>
                <a:gd name="T1" fmla="*/ 0 h 5"/>
                <a:gd name="T2" fmla="*/ 0 w 3"/>
                <a:gd name="T3" fmla="*/ 5 h 5"/>
                <a:gd name="T4" fmla="*/ 3 w 3"/>
                <a:gd name="T5" fmla="*/ 0 h 5"/>
                <a:gd name="T6" fmla="*/ 3 w 3"/>
                <a:gd name="T7" fmla="*/ 0 h 5"/>
                <a:gd name="T8" fmla="*/ 3 w 3"/>
                <a:gd name="T9" fmla="*/ 0 h 5"/>
                <a:gd name="T10" fmla="*/ 3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3" y="0"/>
                  </a:moveTo>
                  <a:lnTo>
                    <a:pt x="0" y="5"/>
                  </a:lnTo>
                  <a:lnTo>
                    <a:pt x="3" y="0"/>
                  </a:lnTo>
                  <a:lnTo>
                    <a:pt x="3" y="0"/>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59" name="Freeform 119"/>
            <p:cNvSpPr>
              <a:spLocks/>
            </p:cNvSpPr>
            <p:nvPr/>
          </p:nvSpPr>
          <p:spPr bwMode="auto">
            <a:xfrm>
              <a:off x="2747" y="1510"/>
              <a:ext cx="6" cy="7"/>
            </a:xfrm>
            <a:custGeom>
              <a:avLst/>
              <a:gdLst>
                <a:gd name="T0" fmla="*/ 6 w 6"/>
                <a:gd name="T1" fmla="*/ 0 h 7"/>
                <a:gd name="T2" fmla="*/ 6 w 6"/>
                <a:gd name="T3" fmla="*/ 1 h 7"/>
                <a:gd name="T4" fmla="*/ 5 w 6"/>
                <a:gd name="T5" fmla="*/ 2 h 7"/>
                <a:gd name="T6" fmla="*/ 5 w 6"/>
                <a:gd name="T7" fmla="*/ 3 h 7"/>
                <a:gd name="T8" fmla="*/ 5 w 6"/>
                <a:gd name="T9" fmla="*/ 4 h 7"/>
                <a:gd name="T10" fmla="*/ 5 w 6"/>
                <a:gd name="T11" fmla="*/ 5 h 7"/>
                <a:gd name="T12" fmla="*/ 4 w 6"/>
                <a:gd name="T13" fmla="*/ 6 h 7"/>
                <a:gd name="T14" fmla="*/ 3 w 6"/>
                <a:gd name="T15" fmla="*/ 6 h 7"/>
                <a:gd name="T16" fmla="*/ 3 w 6"/>
                <a:gd name="T17" fmla="*/ 7 h 7"/>
                <a:gd name="T18" fmla="*/ 3 w 6"/>
                <a:gd name="T19" fmla="*/ 7 h 7"/>
                <a:gd name="T20" fmla="*/ 2 w 6"/>
                <a:gd name="T21" fmla="*/ 7 h 7"/>
                <a:gd name="T22" fmla="*/ 2 w 6"/>
                <a:gd name="T23" fmla="*/ 7 h 7"/>
                <a:gd name="T24" fmla="*/ 2 w 6"/>
                <a:gd name="T25" fmla="*/ 7 h 7"/>
                <a:gd name="T26" fmla="*/ 1 w 6"/>
                <a:gd name="T27" fmla="*/ 7 h 7"/>
                <a:gd name="T28" fmla="*/ 1 w 6"/>
                <a:gd name="T29" fmla="*/ 7 h 7"/>
                <a:gd name="T30" fmla="*/ 1 w 6"/>
                <a:gd name="T31" fmla="*/ 6 h 7"/>
                <a:gd name="T32" fmla="*/ 1 w 6"/>
                <a:gd name="T33" fmla="*/ 6 h 7"/>
                <a:gd name="T34" fmla="*/ 0 w 6"/>
                <a:gd name="T35" fmla="*/ 6 h 7"/>
                <a:gd name="T36" fmla="*/ 0 w 6"/>
                <a:gd name="T37" fmla="*/ 6 h 7"/>
                <a:gd name="T38" fmla="*/ 0 w 6"/>
                <a:gd name="T39" fmla="*/ 4 h 7"/>
                <a:gd name="T40" fmla="*/ 0 w 6"/>
                <a:gd name="T41" fmla="*/ 3 h 7"/>
                <a:gd name="T42" fmla="*/ 1 w 6"/>
                <a:gd name="T43" fmla="*/ 2 h 7"/>
                <a:gd name="T44" fmla="*/ 1 w 6"/>
                <a:gd name="T45" fmla="*/ 1 h 7"/>
                <a:gd name="T46" fmla="*/ 2 w 6"/>
                <a:gd name="T47" fmla="*/ 0 h 7"/>
                <a:gd name="T48" fmla="*/ 3 w 6"/>
                <a:gd name="T49" fmla="*/ 0 h 7"/>
                <a:gd name="T50" fmla="*/ 5 w 6"/>
                <a:gd name="T51" fmla="*/ 0 h 7"/>
                <a:gd name="T52" fmla="*/ 6 w 6"/>
                <a:gd name="T53" fmla="*/ 0 h 7"/>
                <a:gd name="T54" fmla="*/ 6 w 6"/>
                <a:gd name="T55" fmla="*/ 0 h 7"/>
                <a:gd name="T56" fmla="*/ 6 w 6"/>
                <a:gd name="T57" fmla="*/ 0 h 7"/>
                <a:gd name="T58" fmla="*/ 6 w 6"/>
                <a:gd name="T59" fmla="*/ 0 h 7"/>
                <a:gd name="T60" fmla="*/ 6 w 6"/>
                <a:gd name="T6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 h="7">
                  <a:moveTo>
                    <a:pt x="6" y="0"/>
                  </a:moveTo>
                  <a:lnTo>
                    <a:pt x="6" y="1"/>
                  </a:lnTo>
                  <a:lnTo>
                    <a:pt x="5" y="2"/>
                  </a:lnTo>
                  <a:lnTo>
                    <a:pt x="5" y="3"/>
                  </a:lnTo>
                  <a:lnTo>
                    <a:pt x="5" y="4"/>
                  </a:lnTo>
                  <a:lnTo>
                    <a:pt x="5" y="5"/>
                  </a:lnTo>
                  <a:lnTo>
                    <a:pt x="4" y="6"/>
                  </a:lnTo>
                  <a:lnTo>
                    <a:pt x="3" y="6"/>
                  </a:lnTo>
                  <a:lnTo>
                    <a:pt x="3" y="7"/>
                  </a:lnTo>
                  <a:lnTo>
                    <a:pt x="3" y="7"/>
                  </a:lnTo>
                  <a:lnTo>
                    <a:pt x="2" y="7"/>
                  </a:lnTo>
                  <a:lnTo>
                    <a:pt x="2" y="7"/>
                  </a:lnTo>
                  <a:lnTo>
                    <a:pt x="2" y="7"/>
                  </a:lnTo>
                  <a:lnTo>
                    <a:pt x="1" y="7"/>
                  </a:lnTo>
                  <a:lnTo>
                    <a:pt x="1" y="7"/>
                  </a:lnTo>
                  <a:lnTo>
                    <a:pt x="1" y="6"/>
                  </a:lnTo>
                  <a:lnTo>
                    <a:pt x="1" y="6"/>
                  </a:lnTo>
                  <a:lnTo>
                    <a:pt x="0" y="6"/>
                  </a:lnTo>
                  <a:lnTo>
                    <a:pt x="0" y="6"/>
                  </a:lnTo>
                  <a:lnTo>
                    <a:pt x="0" y="4"/>
                  </a:lnTo>
                  <a:lnTo>
                    <a:pt x="0" y="3"/>
                  </a:lnTo>
                  <a:lnTo>
                    <a:pt x="1" y="2"/>
                  </a:lnTo>
                  <a:lnTo>
                    <a:pt x="1" y="1"/>
                  </a:lnTo>
                  <a:lnTo>
                    <a:pt x="2" y="0"/>
                  </a:lnTo>
                  <a:lnTo>
                    <a:pt x="3" y="0"/>
                  </a:lnTo>
                  <a:lnTo>
                    <a:pt x="5" y="0"/>
                  </a:lnTo>
                  <a:lnTo>
                    <a:pt x="6" y="0"/>
                  </a:lnTo>
                  <a:lnTo>
                    <a:pt x="6" y="0"/>
                  </a:lnTo>
                  <a:lnTo>
                    <a:pt x="6" y="0"/>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0" name="Freeform 120"/>
            <p:cNvSpPr>
              <a:spLocks/>
            </p:cNvSpPr>
            <p:nvPr/>
          </p:nvSpPr>
          <p:spPr bwMode="auto">
            <a:xfrm>
              <a:off x="2779" y="1511"/>
              <a:ext cx="10" cy="14"/>
            </a:xfrm>
            <a:custGeom>
              <a:avLst/>
              <a:gdLst>
                <a:gd name="T0" fmla="*/ 0 w 10"/>
                <a:gd name="T1" fmla="*/ 14 h 14"/>
                <a:gd name="T2" fmla="*/ 0 w 10"/>
                <a:gd name="T3" fmla="*/ 11 h 14"/>
                <a:gd name="T4" fmla="*/ 1 w 10"/>
                <a:gd name="T5" fmla="*/ 9 h 14"/>
                <a:gd name="T6" fmla="*/ 1 w 10"/>
                <a:gd name="T7" fmla="*/ 7 h 14"/>
                <a:gd name="T8" fmla="*/ 3 w 10"/>
                <a:gd name="T9" fmla="*/ 5 h 14"/>
                <a:gd name="T10" fmla="*/ 4 w 10"/>
                <a:gd name="T11" fmla="*/ 4 h 14"/>
                <a:gd name="T12" fmla="*/ 5 w 10"/>
                <a:gd name="T13" fmla="*/ 3 h 14"/>
                <a:gd name="T14" fmla="*/ 8 w 10"/>
                <a:gd name="T15" fmla="*/ 2 h 14"/>
                <a:gd name="T16" fmla="*/ 10 w 10"/>
                <a:gd name="T17" fmla="*/ 0 h 14"/>
                <a:gd name="T18" fmla="*/ 10 w 10"/>
                <a:gd name="T19" fmla="*/ 0 h 14"/>
                <a:gd name="T20" fmla="*/ 9 w 10"/>
                <a:gd name="T21" fmla="*/ 3 h 14"/>
                <a:gd name="T22" fmla="*/ 9 w 10"/>
                <a:gd name="T23" fmla="*/ 5 h 14"/>
                <a:gd name="T24" fmla="*/ 7 w 10"/>
                <a:gd name="T25" fmla="*/ 7 h 14"/>
                <a:gd name="T26" fmla="*/ 6 w 10"/>
                <a:gd name="T27" fmla="*/ 8 h 14"/>
                <a:gd name="T28" fmla="*/ 4 w 10"/>
                <a:gd name="T29" fmla="*/ 10 h 14"/>
                <a:gd name="T30" fmla="*/ 3 w 10"/>
                <a:gd name="T31" fmla="*/ 11 h 14"/>
                <a:gd name="T32" fmla="*/ 1 w 10"/>
                <a:gd name="T33" fmla="*/ 13 h 14"/>
                <a:gd name="T34" fmla="*/ 0 w 10"/>
                <a:gd name="T35" fmla="*/ 14 h 14"/>
                <a:gd name="T36" fmla="*/ 0 w 10"/>
                <a:gd name="T37" fmla="*/ 14 h 14"/>
                <a:gd name="T38" fmla="*/ 0 w 10"/>
                <a:gd name="T39" fmla="*/ 14 h 14"/>
                <a:gd name="T40" fmla="*/ 0 w 10"/>
                <a:gd name="T41" fmla="*/ 14 h 14"/>
                <a:gd name="T42" fmla="*/ 0 w 10"/>
                <a:gd name="T4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4">
                  <a:moveTo>
                    <a:pt x="0" y="14"/>
                  </a:moveTo>
                  <a:lnTo>
                    <a:pt x="0" y="11"/>
                  </a:lnTo>
                  <a:lnTo>
                    <a:pt x="1" y="9"/>
                  </a:lnTo>
                  <a:lnTo>
                    <a:pt x="1" y="7"/>
                  </a:lnTo>
                  <a:lnTo>
                    <a:pt x="3" y="5"/>
                  </a:lnTo>
                  <a:lnTo>
                    <a:pt x="4" y="4"/>
                  </a:lnTo>
                  <a:lnTo>
                    <a:pt x="5" y="3"/>
                  </a:lnTo>
                  <a:lnTo>
                    <a:pt x="8" y="2"/>
                  </a:lnTo>
                  <a:lnTo>
                    <a:pt x="10" y="0"/>
                  </a:lnTo>
                  <a:lnTo>
                    <a:pt x="10" y="0"/>
                  </a:lnTo>
                  <a:lnTo>
                    <a:pt x="9" y="3"/>
                  </a:lnTo>
                  <a:lnTo>
                    <a:pt x="9" y="5"/>
                  </a:lnTo>
                  <a:lnTo>
                    <a:pt x="7" y="7"/>
                  </a:lnTo>
                  <a:lnTo>
                    <a:pt x="6" y="8"/>
                  </a:lnTo>
                  <a:lnTo>
                    <a:pt x="4" y="10"/>
                  </a:lnTo>
                  <a:lnTo>
                    <a:pt x="3" y="11"/>
                  </a:lnTo>
                  <a:lnTo>
                    <a:pt x="1" y="13"/>
                  </a:lnTo>
                  <a:lnTo>
                    <a:pt x="0" y="14"/>
                  </a:lnTo>
                  <a:lnTo>
                    <a:pt x="0" y="14"/>
                  </a:lnTo>
                  <a:lnTo>
                    <a:pt x="0" y="14"/>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1" name="Freeform 121"/>
            <p:cNvSpPr>
              <a:spLocks/>
            </p:cNvSpPr>
            <p:nvPr/>
          </p:nvSpPr>
          <p:spPr bwMode="auto">
            <a:xfrm>
              <a:off x="2740" y="1515"/>
              <a:ext cx="1" cy="3"/>
            </a:xfrm>
            <a:custGeom>
              <a:avLst/>
              <a:gdLst>
                <a:gd name="T0" fmla="*/ 0 w 1"/>
                <a:gd name="T1" fmla="*/ 0 h 3"/>
                <a:gd name="T2" fmla="*/ 1 w 1"/>
                <a:gd name="T3" fmla="*/ 0 h 3"/>
                <a:gd name="T4" fmla="*/ 1 w 1"/>
                <a:gd name="T5" fmla="*/ 3 h 3"/>
                <a:gd name="T6" fmla="*/ 0 w 1"/>
                <a:gd name="T7" fmla="*/ 3 h 3"/>
                <a:gd name="T8" fmla="*/ 0 w 1"/>
                <a:gd name="T9" fmla="*/ 0 h 3"/>
                <a:gd name="T10" fmla="*/ 0 w 1"/>
                <a:gd name="T11" fmla="*/ 0 h 3"/>
                <a:gd name="T12" fmla="*/ 0 w 1"/>
                <a:gd name="T13" fmla="*/ 0 h 3"/>
                <a:gd name="T14" fmla="*/ 0 w 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0" y="0"/>
                  </a:moveTo>
                  <a:lnTo>
                    <a:pt x="1" y="0"/>
                  </a:lnTo>
                  <a:lnTo>
                    <a:pt x="1" y="3"/>
                  </a:lnTo>
                  <a:lnTo>
                    <a:pt x="0" y="3"/>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2" name="Freeform 122"/>
            <p:cNvSpPr>
              <a:spLocks/>
            </p:cNvSpPr>
            <p:nvPr/>
          </p:nvSpPr>
          <p:spPr bwMode="auto">
            <a:xfrm>
              <a:off x="2768" y="1519"/>
              <a:ext cx="6" cy="5"/>
            </a:xfrm>
            <a:custGeom>
              <a:avLst/>
              <a:gdLst>
                <a:gd name="T0" fmla="*/ 6 w 6"/>
                <a:gd name="T1" fmla="*/ 0 h 5"/>
                <a:gd name="T2" fmla="*/ 5 w 6"/>
                <a:gd name="T3" fmla="*/ 1 h 5"/>
                <a:gd name="T4" fmla="*/ 5 w 6"/>
                <a:gd name="T5" fmla="*/ 2 h 5"/>
                <a:gd name="T6" fmla="*/ 5 w 6"/>
                <a:gd name="T7" fmla="*/ 3 h 5"/>
                <a:gd name="T8" fmla="*/ 4 w 6"/>
                <a:gd name="T9" fmla="*/ 4 h 5"/>
                <a:gd name="T10" fmla="*/ 4 w 6"/>
                <a:gd name="T11" fmla="*/ 5 h 5"/>
                <a:gd name="T12" fmla="*/ 3 w 6"/>
                <a:gd name="T13" fmla="*/ 5 h 5"/>
                <a:gd name="T14" fmla="*/ 2 w 6"/>
                <a:gd name="T15" fmla="*/ 5 h 5"/>
                <a:gd name="T16" fmla="*/ 1 w 6"/>
                <a:gd name="T17" fmla="*/ 5 h 5"/>
                <a:gd name="T18" fmla="*/ 1 w 6"/>
                <a:gd name="T19" fmla="*/ 5 h 5"/>
                <a:gd name="T20" fmla="*/ 0 w 6"/>
                <a:gd name="T21" fmla="*/ 3 h 5"/>
                <a:gd name="T22" fmla="*/ 0 w 6"/>
                <a:gd name="T23" fmla="*/ 2 h 5"/>
                <a:gd name="T24" fmla="*/ 1 w 6"/>
                <a:gd name="T25" fmla="*/ 1 h 5"/>
                <a:gd name="T26" fmla="*/ 1 w 6"/>
                <a:gd name="T27" fmla="*/ 1 h 5"/>
                <a:gd name="T28" fmla="*/ 2 w 6"/>
                <a:gd name="T29" fmla="*/ 0 h 5"/>
                <a:gd name="T30" fmla="*/ 4 w 6"/>
                <a:gd name="T31" fmla="*/ 0 h 5"/>
                <a:gd name="T32" fmla="*/ 5 w 6"/>
                <a:gd name="T33" fmla="*/ 0 h 5"/>
                <a:gd name="T34" fmla="*/ 6 w 6"/>
                <a:gd name="T35" fmla="*/ 0 h 5"/>
                <a:gd name="T36" fmla="*/ 6 w 6"/>
                <a:gd name="T37" fmla="*/ 0 h 5"/>
                <a:gd name="T38" fmla="*/ 6 w 6"/>
                <a:gd name="T39" fmla="*/ 0 h 5"/>
                <a:gd name="T40" fmla="*/ 6 w 6"/>
                <a:gd name="T41" fmla="*/ 0 h 5"/>
                <a:gd name="T42" fmla="*/ 6 w 6"/>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5">
                  <a:moveTo>
                    <a:pt x="6" y="0"/>
                  </a:moveTo>
                  <a:lnTo>
                    <a:pt x="5" y="1"/>
                  </a:lnTo>
                  <a:lnTo>
                    <a:pt x="5" y="2"/>
                  </a:lnTo>
                  <a:lnTo>
                    <a:pt x="5" y="3"/>
                  </a:lnTo>
                  <a:lnTo>
                    <a:pt x="4" y="4"/>
                  </a:lnTo>
                  <a:lnTo>
                    <a:pt x="4" y="5"/>
                  </a:lnTo>
                  <a:lnTo>
                    <a:pt x="3" y="5"/>
                  </a:lnTo>
                  <a:lnTo>
                    <a:pt x="2" y="5"/>
                  </a:lnTo>
                  <a:lnTo>
                    <a:pt x="1" y="5"/>
                  </a:lnTo>
                  <a:lnTo>
                    <a:pt x="1" y="5"/>
                  </a:lnTo>
                  <a:lnTo>
                    <a:pt x="0" y="3"/>
                  </a:lnTo>
                  <a:lnTo>
                    <a:pt x="0" y="2"/>
                  </a:lnTo>
                  <a:lnTo>
                    <a:pt x="1" y="1"/>
                  </a:lnTo>
                  <a:lnTo>
                    <a:pt x="1" y="1"/>
                  </a:lnTo>
                  <a:lnTo>
                    <a:pt x="2" y="0"/>
                  </a:lnTo>
                  <a:lnTo>
                    <a:pt x="4" y="0"/>
                  </a:lnTo>
                  <a:lnTo>
                    <a:pt x="5" y="0"/>
                  </a:lnTo>
                  <a:lnTo>
                    <a:pt x="6" y="0"/>
                  </a:lnTo>
                  <a:lnTo>
                    <a:pt x="6" y="0"/>
                  </a:lnTo>
                  <a:lnTo>
                    <a:pt x="6" y="0"/>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3" name="Freeform 123"/>
            <p:cNvSpPr>
              <a:spLocks/>
            </p:cNvSpPr>
            <p:nvPr/>
          </p:nvSpPr>
          <p:spPr bwMode="auto">
            <a:xfrm>
              <a:off x="2378" y="1526"/>
              <a:ext cx="61" cy="62"/>
            </a:xfrm>
            <a:custGeom>
              <a:avLst/>
              <a:gdLst>
                <a:gd name="T0" fmla="*/ 56 w 61"/>
                <a:gd name="T1" fmla="*/ 35 h 62"/>
                <a:gd name="T2" fmla="*/ 61 w 61"/>
                <a:gd name="T3" fmla="*/ 62 h 62"/>
                <a:gd name="T4" fmla="*/ 59 w 61"/>
                <a:gd name="T5" fmla="*/ 62 h 62"/>
                <a:gd name="T6" fmla="*/ 59 w 61"/>
                <a:gd name="T7" fmla="*/ 62 h 62"/>
                <a:gd name="T8" fmla="*/ 57 w 61"/>
                <a:gd name="T9" fmla="*/ 56 h 62"/>
                <a:gd name="T10" fmla="*/ 55 w 61"/>
                <a:gd name="T11" fmla="*/ 49 h 62"/>
                <a:gd name="T12" fmla="*/ 53 w 61"/>
                <a:gd name="T13" fmla="*/ 42 h 62"/>
                <a:gd name="T14" fmla="*/ 50 w 61"/>
                <a:gd name="T15" fmla="*/ 36 h 62"/>
                <a:gd name="T16" fmla="*/ 46 w 61"/>
                <a:gd name="T17" fmla="*/ 30 h 62"/>
                <a:gd name="T18" fmla="*/ 41 w 61"/>
                <a:gd name="T19" fmla="*/ 24 h 62"/>
                <a:gd name="T20" fmla="*/ 36 w 61"/>
                <a:gd name="T21" fmla="*/ 20 h 62"/>
                <a:gd name="T22" fmla="*/ 31 w 61"/>
                <a:gd name="T23" fmla="*/ 17 h 62"/>
                <a:gd name="T24" fmla="*/ 31 w 61"/>
                <a:gd name="T25" fmla="*/ 17 h 62"/>
                <a:gd name="T26" fmla="*/ 26 w 61"/>
                <a:gd name="T27" fmla="*/ 17 h 62"/>
                <a:gd name="T28" fmla="*/ 22 w 61"/>
                <a:gd name="T29" fmla="*/ 18 h 62"/>
                <a:gd name="T30" fmla="*/ 18 w 61"/>
                <a:gd name="T31" fmla="*/ 21 h 62"/>
                <a:gd name="T32" fmla="*/ 15 w 61"/>
                <a:gd name="T33" fmla="*/ 25 h 62"/>
                <a:gd name="T34" fmla="*/ 12 w 61"/>
                <a:gd name="T35" fmla="*/ 28 h 62"/>
                <a:gd name="T36" fmla="*/ 9 w 61"/>
                <a:gd name="T37" fmla="*/ 31 h 62"/>
                <a:gd name="T38" fmla="*/ 5 w 61"/>
                <a:gd name="T39" fmla="*/ 32 h 62"/>
                <a:gd name="T40" fmla="*/ 0 w 61"/>
                <a:gd name="T41" fmla="*/ 31 h 62"/>
                <a:gd name="T42" fmla="*/ 0 w 61"/>
                <a:gd name="T43" fmla="*/ 31 h 62"/>
                <a:gd name="T44" fmla="*/ 0 w 61"/>
                <a:gd name="T45" fmla="*/ 28 h 62"/>
                <a:gd name="T46" fmla="*/ 0 w 61"/>
                <a:gd name="T47" fmla="*/ 24 h 62"/>
                <a:gd name="T48" fmla="*/ 0 w 61"/>
                <a:gd name="T49" fmla="*/ 21 h 62"/>
                <a:gd name="T50" fmla="*/ 1 w 61"/>
                <a:gd name="T51" fmla="*/ 18 h 62"/>
                <a:gd name="T52" fmla="*/ 2 w 61"/>
                <a:gd name="T53" fmla="*/ 15 h 62"/>
                <a:gd name="T54" fmla="*/ 3 w 61"/>
                <a:gd name="T55" fmla="*/ 12 h 62"/>
                <a:gd name="T56" fmla="*/ 5 w 61"/>
                <a:gd name="T57" fmla="*/ 9 h 62"/>
                <a:gd name="T58" fmla="*/ 6 w 61"/>
                <a:gd name="T59" fmla="*/ 6 h 62"/>
                <a:gd name="T60" fmla="*/ 6 w 61"/>
                <a:gd name="T61" fmla="*/ 6 h 62"/>
                <a:gd name="T62" fmla="*/ 9 w 61"/>
                <a:gd name="T63" fmla="*/ 5 h 62"/>
                <a:gd name="T64" fmla="*/ 11 w 61"/>
                <a:gd name="T65" fmla="*/ 3 h 62"/>
                <a:gd name="T66" fmla="*/ 14 w 61"/>
                <a:gd name="T67" fmla="*/ 2 h 62"/>
                <a:gd name="T68" fmla="*/ 16 w 61"/>
                <a:gd name="T69" fmla="*/ 1 h 62"/>
                <a:gd name="T70" fmla="*/ 19 w 61"/>
                <a:gd name="T71" fmla="*/ 0 h 62"/>
                <a:gd name="T72" fmla="*/ 21 w 61"/>
                <a:gd name="T73" fmla="*/ 0 h 62"/>
                <a:gd name="T74" fmla="*/ 24 w 61"/>
                <a:gd name="T75" fmla="*/ 0 h 62"/>
                <a:gd name="T76" fmla="*/ 27 w 61"/>
                <a:gd name="T77" fmla="*/ 1 h 62"/>
                <a:gd name="T78" fmla="*/ 27 w 61"/>
                <a:gd name="T79" fmla="*/ 1 h 62"/>
                <a:gd name="T80" fmla="*/ 32 w 61"/>
                <a:gd name="T81" fmla="*/ 4 h 62"/>
                <a:gd name="T82" fmla="*/ 37 w 61"/>
                <a:gd name="T83" fmla="*/ 7 h 62"/>
                <a:gd name="T84" fmla="*/ 41 w 61"/>
                <a:gd name="T85" fmla="*/ 11 h 62"/>
                <a:gd name="T86" fmla="*/ 44 w 61"/>
                <a:gd name="T87" fmla="*/ 15 h 62"/>
                <a:gd name="T88" fmla="*/ 48 w 61"/>
                <a:gd name="T89" fmla="*/ 19 h 62"/>
                <a:gd name="T90" fmla="*/ 51 w 61"/>
                <a:gd name="T91" fmla="*/ 24 h 62"/>
                <a:gd name="T92" fmla="*/ 53 w 61"/>
                <a:gd name="T93" fmla="*/ 29 h 62"/>
                <a:gd name="T94" fmla="*/ 56 w 61"/>
                <a:gd name="T95" fmla="*/ 35 h 62"/>
                <a:gd name="T96" fmla="*/ 56 w 61"/>
                <a:gd name="T97" fmla="*/ 35 h 62"/>
                <a:gd name="T98" fmla="*/ 56 w 61"/>
                <a:gd name="T99" fmla="*/ 35 h 62"/>
                <a:gd name="T100" fmla="*/ 56 w 61"/>
                <a:gd name="T101" fmla="*/ 35 h 62"/>
                <a:gd name="T102" fmla="*/ 56 w 61"/>
                <a:gd name="T103"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 h="62">
                  <a:moveTo>
                    <a:pt x="56" y="35"/>
                  </a:moveTo>
                  <a:lnTo>
                    <a:pt x="61" y="62"/>
                  </a:lnTo>
                  <a:lnTo>
                    <a:pt x="59" y="62"/>
                  </a:lnTo>
                  <a:lnTo>
                    <a:pt x="59" y="62"/>
                  </a:lnTo>
                  <a:lnTo>
                    <a:pt x="57" y="56"/>
                  </a:lnTo>
                  <a:lnTo>
                    <a:pt x="55" y="49"/>
                  </a:lnTo>
                  <a:lnTo>
                    <a:pt x="53" y="42"/>
                  </a:lnTo>
                  <a:lnTo>
                    <a:pt x="50" y="36"/>
                  </a:lnTo>
                  <a:lnTo>
                    <a:pt x="46" y="30"/>
                  </a:lnTo>
                  <a:lnTo>
                    <a:pt x="41" y="24"/>
                  </a:lnTo>
                  <a:lnTo>
                    <a:pt x="36" y="20"/>
                  </a:lnTo>
                  <a:lnTo>
                    <a:pt x="31" y="17"/>
                  </a:lnTo>
                  <a:lnTo>
                    <a:pt x="31" y="17"/>
                  </a:lnTo>
                  <a:lnTo>
                    <a:pt x="26" y="17"/>
                  </a:lnTo>
                  <a:lnTo>
                    <a:pt x="22" y="18"/>
                  </a:lnTo>
                  <a:lnTo>
                    <a:pt x="18" y="21"/>
                  </a:lnTo>
                  <a:lnTo>
                    <a:pt x="15" y="25"/>
                  </a:lnTo>
                  <a:lnTo>
                    <a:pt x="12" y="28"/>
                  </a:lnTo>
                  <a:lnTo>
                    <a:pt x="9" y="31"/>
                  </a:lnTo>
                  <a:lnTo>
                    <a:pt x="5" y="32"/>
                  </a:lnTo>
                  <a:lnTo>
                    <a:pt x="0" y="31"/>
                  </a:lnTo>
                  <a:lnTo>
                    <a:pt x="0" y="31"/>
                  </a:lnTo>
                  <a:lnTo>
                    <a:pt x="0" y="28"/>
                  </a:lnTo>
                  <a:lnTo>
                    <a:pt x="0" y="24"/>
                  </a:lnTo>
                  <a:lnTo>
                    <a:pt x="0" y="21"/>
                  </a:lnTo>
                  <a:lnTo>
                    <a:pt x="1" y="18"/>
                  </a:lnTo>
                  <a:lnTo>
                    <a:pt x="2" y="15"/>
                  </a:lnTo>
                  <a:lnTo>
                    <a:pt x="3" y="12"/>
                  </a:lnTo>
                  <a:lnTo>
                    <a:pt x="5" y="9"/>
                  </a:lnTo>
                  <a:lnTo>
                    <a:pt x="6" y="6"/>
                  </a:lnTo>
                  <a:lnTo>
                    <a:pt x="6" y="6"/>
                  </a:lnTo>
                  <a:lnTo>
                    <a:pt x="9" y="5"/>
                  </a:lnTo>
                  <a:lnTo>
                    <a:pt x="11" y="3"/>
                  </a:lnTo>
                  <a:lnTo>
                    <a:pt x="14" y="2"/>
                  </a:lnTo>
                  <a:lnTo>
                    <a:pt x="16" y="1"/>
                  </a:lnTo>
                  <a:lnTo>
                    <a:pt x="19" y="0"/>
                  </a:lnTo>
                  <a:lnTo>
                    <a:pt x="21" y="0"/>
                  </a:lnTo>
                  <a:lnTo>
                    <a:pt x="24" y="0"/>
                  </a:lnTo>
                  <a:lnTo>
                    <a:pt x="27" y="1"/>
                  </a:lnTo>
                  <a:lnTo>
                    <a:pt x="27" y="1"/>
                  </a:lnTo>
                  <a:lnTo>
                    <a:pt x="32" y="4"/>
                  </a:lnTo>
                  <a:lnTo>
                    <a:pt x="37" y="7"/>
                  </a:lnTo>
                  <a:lnTo>
                    <a:pt x="41" y="11"/>
                  </a:lnTo>
                  <a:lnTo>
                    <a:pt x="44" y="15"/>
                  </a:lnTo>
                  <a:lnTo>
                    <a:pt x="48" y="19"/>
                  </a:lnTo>
                  <a:lnTo>
                    <a:pt x="51" y="24"/>
                  </a:lnTo>
                  <a:lnTo>
                    <a:pt x="53" y="29"/>
                  </a:lnTo>
                  <a:lnTo>
                    <a:pt x="56" y="35"/>
                  </a:lnTo>
                  <a:lnTo>
                    <a:pt x="56" y="35"/>
                  </a:lnTo>
                  <a:lnTo>
                    <a:pt x="56" y="35"/>
                  </a:lnTo>
                  <a:lnTo>
                    <a:pt x="56" y="35"/>
                  </a:lnTo>
                  <a:lnTo>
                    <a:pt x="5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4" name="Freeform 124"/>
            <p:cNvSpPr>
              <a:spLocks/>
            </p:cNvSpPr>
            <p:nvPr/>
          </p:nvSpPr>
          <p:spPr bwMode="auto">
            <a:xfrm>
              <a:off x="2792" y="1528"/>
              <a:ext cx="5" cy="4"/>
            </a:xfrm>
            <a:custGeom>
              <a:avLst/>
              <a:gdLst>
                <a:gd name="T0" fmla="*/ 5 w 5"/>
                <a:gd name="T1" fmla="*/ 1 h 4"/>
                <a:gd name="T2" fmla="*/ 5 w 5"/>
                <a:gd name="T3" fmla="*/ 2 h 4"/>
                <a:gd name="T4" fmla="*/ 5 w 5"/>
                <a:gd name="T5" fmla="*/ 3 h 4"/>
                <a:gd name="T6" fmla="*/ 4 w 5"/>
                <a:gd name="T7" fmla="*/ 4 h 4"/>
                <a:gd name="T8" fmla="*/ 3 w 5"/>
                <a:gd name="T9" fmla="*/ 4 h 4"/>
                <a:gd name="T10" fmla="*/ 2 w 5"/>
                <a:gd name="T11" fmla="*/ 4 h 4"/>
                <a:gd name="T12" fmla="*/ 1 w 5"/>
                <a:gd name="T13" fmla="*/ 4 h 4"/>
                <a:gd name="T14" fmla="*/ 0 w 5"/>
                <a:gd name="T15" fmla="*/ 4 h 4"/>
                <a:gd name="T16" fmla="*/ 0 w 5"/>
                <a:gd name="T17" fmla="*/ 4 h 4"/>
                <a:gd name="T18" fmla="*/ 0 w 5"/>
                <a:gd name="T19" fmla="*/ 4 h 4"/>
                <a:gd name="T20" fmla="*/ 0 w 5"/>
                <a:gd name="T21" fmla="*/ 3 h 4"/>
                <a:gd name="T22" fmla="*/ 1 w 5"/>
                <a:gd name="T23" fmla="*/ 2 h 4"/>
                <a:gd name="T24" fmla="*/ 1 w 5"/>
                <a:gd name="T25" fmla="*/ 1 h 4"/>
                <a:gd name="T26" fmla="*/ 2 w 5"/>
                <a:gd name="T27" fmla="*/ 1 h 4"/>
                <a:gd name="T28" fmla="*/ 3 w 5"/>
                <a:gd name="T29" fmla="*/ 0 h 4"/>
                <a:gd name="T30" fmla="*/ 3 w 5"/>
                <a:gd name="T31" fmla="*/ 0 h 4"/>
                <a:gd name="T32" fmla="*/ 4 w 5"/>
                <a:gd name="T33" fmla="*/ 0 h 4"/>
                <a:gd name="T34" fmla="*/ 5 w 5"/>
                <a:gd name="T35" fmla="*/ 1 h 4"/>
                <a:gd name="T36" fmla="*/ 5 w 5"/>
                <a:gd name="T37" fmla="*/ 1 h 4"/>
                <a:gd name="T38" fmla="*/ 5 w 5"/>
                <a:gd name="T39" fmla="*/ 1 h 4"/>
                <a:gd name="T40" fmla="*/ 5 w 5"/>
                <a:gd name="T41" fmla="*/ 1 h 4"/>
                <a:gd name="T42" fmla="*/ 5 w 5"/>
                <a:gd name="T4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4">
                  <a:moveTo>
                    <a:pt x="5" y="1"/>
                  </a:moveTo>
                  <a:lnTo>
                    <a:pt x="5" y="2"/>
                  </a:lnTo>
                  <a:lnTo>
                    <a:pt x="5" y="3"/>
                  </a:lnTo>
                  <a:lnTo>
                    <a:pt x="4" y="4"/>
                  </a:lnTo>
                  <a:lnTo>
                    <a:pt x="3" y="4"/>
                  </a:lnTo>
                  <a:lnTo>
                    <a:pt x="2" y="4"/>
                  </a:lnTo>
                  <a:lnTo>
                    <a:pt x="1" y="4"/>
                  </a:lnTo>
                  <a:lnTo>
                    <a:pt x="0" y="4"/>
                  </a:lnTo>
                  <a:lnTo>
                    <a:pt x="0" y="4"/>
                  </a:lnTo>
                  <a:lnTo>
                    <a:pt x="0" y="4"/>
                  </a:lnTo>
                  <a:lnTo>
                    <a:pt x="0" y="3"/>
                  </a:lnTo>
                  <a:lnTo>
                    <a:pt x="1" y="2"/>
                  </a:lnTo>
                  <a:lnTo>
                    <a:pt x="1" y="1"/>
                  </a:lnTo>
                  <a:lnTo>
                    <a:pt x="2" y="1"/>
                  </a:lnTo>
                  <a:lnTo>
                    <a:pt x="3" y="0"/>
                  </a:lnTo>
                  <a:lnTo>
                    <a:pt x="3" y="0"/>
                  </a:lnTo>
                  <a:lnTo>
                    <a:pt x="4" y="0"/>
                  </a:lnTo>
                  <a:lnTo>
                    <a:pt x="5" y="1"/>
                  </a:lnTo>
                  <a:lnTo>
                    <a:pt x="5" y="1"/>
                  </a:lnTo>
                  <a:lnTo>
                    <a:pt x="5" y="1"/>
                  </a:lnTo>
                  <a:lnTo>
                    <a:pt x="5" y="1"/>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5" name="Freeform 125"/>
            <p:cNvSpPr>
              <a:spLocks/>
            </p:cNvSpPr>
            <p:nvPr/>
          </p:nvSpPr>
          <p:spPr bwMode="auto">
            <a:xfrm>
              <a:off x="1353" y="1543"/>
              <a:ext cx="236" cy="763"/>
            </a:xfrm>
            <a:custGeom>
              <a:avLst/>
              <a:gdLst>
                <a:gd name="T0" fmla="*/ 236 w 236"/>
                <a:gd name="T1" fmla="*/ 759 h 763"/>
                <a:gd name="T2" fmla="*/ 41 w 236"/>
                <a:gd name="T3" fmla="*/ 763 h 763"/>
                <a:gd name="T4" fmla="*/ 41 w 236"/>
                <a:gd name="T5" fmla="*/ 763 h 763"/>
                <a:gd name="T6" fmla="*/ 39 w 236"/>
                <a:gd name="T7" fmla="*/ 746 h 763"/>
                <a:gd name="T8" fmla="*/ 38 w 236"/>
                <a:gd name="T9" fmla="*/ 730 h 763"/>
                <a:gd name="T10" fmla="*/ 37 w 236"/>
                <a:gd name="T11" fmla="*/ 713 h 763"/>
                <a:gd name="T12" fmla="*/ 36 w 236"/>
                <a:gd name="T13" fmla="*/ 697 h 763"/>
                <a:gd name="T14" fmla="*/ 36 w 236"/>
                <a:gd name="T15" fmla="*/ 680 h 763"/>
                <a:gd name="T16" fmla="*/ 36 w 236"/>
                <a:gd name="T17" fmla="*/ 663 h 763"/>
                <a:gd name="T18" fmla="*/ 35 w 236"/>
                <a:gd name="T19" fmla="*/ 647 h 763"/>
                <a:gd name="T20" fmla="*/ 34 w 236"/>
                <a:gd name="T21" fmla="*/ 629 h 763"/>
                <a:gd name="T22" fmla="*/ 34 w 236"/>
                <a:gd name="T23" fmla="*/ 629 h 763"/>
                <a:gd name="T24" fmla="*/ 29 w 236"/>
                <a:gd name="T25" fmla="*/ 560 h 763"/>
                <a:gd name="T26" fmla="*/ 25 w 236"/>
                <a:gd name="T27" fmla="*/ 491 h 763"/>
                <a:gd name="T28" fmla="*/ 21 w 236"/>
                <a:gd name="T29" fmla="*/ 422 h 763"/>
                <a:gd name="T30" fmla="*/ 18 w 236"/>
                <a:gd name="T31" fmla="*/ 353 h 763"/>
                <a:gd name="T32" fmla="*/ 14 w 236"/>
                <a:gd name="T33" fmla="*/ 283 h 763"/>
                <a:gd name="T34" fmla="*/ 10 w 236"/>
                <a:gd name="T35" fmla="*/ 214 h 763"/>
                <a:gd name="T36" fmla="*/ 5 w 236"/>
                <a:gd name="T37" fmla="*/ 144 h 763"/>
                <a:gd name="T38" fmla="*/ 0 w 236"/>
                <a:gd name="T39" fmla="*/ 74 h 763"/>
                <a:gd name="T40" fmla="*/ 0 w 236"/>
                <a:gd name="T41" fmla="*/ 74 h 763"/>
                <a:gd name="T42" fmla="*/ 24 w 236"/>
                <a:gd name="T43" fmla="*/ 63 h 763"/>
                <a:gd name="T44" fmla="*/ 49 w 236"/>
                <a:gd name="T45" fmla="*/ 53 h 763"/>
                <a:gd name="T46" fmla="*/ 74 w 236"/>
                <a:gd name="T47" fmla="*/ 44 h 763"/>
                <a:gd name="T48" fmla="*/ 99 w 236"/>
                <a:gd name="T49" fmla="*/ 36 h 763"/>
                <a:gd name="T50" fmla="*/ 124 w 236"/>
                <a:gd name="T51" fmla="*/ 27 h 763"/>
                <a:gd name="T52" fmla="*/ 149 w 236"/>
                <a:gd name="T53" fmla="*/ 19 h 763"/>
                <a:gd name="T54" fmla="*/ 174 w 236"/>
                <a:gd name="T55" fmla="*/ 10 h 763"/>
                <a:gd name="T56" fmla="*/ 198 w 236"/>
                <a:gd name="T57" fmla="*/ 0 h 763"/>
                <a:gd name="T58" fmla="*/ 198 w 236"/>
                <a:gd name="T59" fmla="*/ 0 h 763"/>
                <a:gd name="T60" fmla="*/ 203 w 236"/>
                <a:gd name="T61" fmla="*/ 96 h 763"/>
                <a:gd name="T62" fmla="*/ 208 w 236"/>
                <a:gd name="T63" fmla="*/ 192 h 763"/>
                <a:gd name="T64" fmla="*/ 212 w 236"/>
                <a:gd name="T65" fmla="*/ 288 h 763"/>
                <a:gd name="T66" fmla="*/ 217 w 236"/>
                <a:gd name="T67" fmla="*/ 384 h 763"/>
                <a:gd name="T68" fmla="*/ 222 w 236"/>
                <a:gd name="T69" fmla="*/ 479 h 763"/>
                <a:gd name="T70" fmla="*/ 227 w 236"/>
                <a:gd name="T71" fmla="*/ 573 h 763"/>
                <a:gd name="T72" fmla="*/ 232 w 236"/>
                <a:gd name="T73" fmla="*/ 667 h 763"/>
                <a:gd name="T74" fmla="*/ 236 w 236"/>
                <a:gd name="T75" fmla="*/ 759 h 763"/>
                <a:gd name="T76" fmla="*/ 236 w 236"/>
                <a:gd name="T77" fmla="*/ 759 h 763"/>
                <a:gd name="T78" fmla="*/ 236 w 236"/>
                <a:gd name="T79" fmla="*/ 759 h 763"/>
                <a:gd name="T80" fmla="*/ 236 w 236"/>
                <a:gd name="T81" fmla="*/ 759 h 763"/>
                <a:gd name="T82" fmla="*/ 236 w 236"/>
                <a:gd name="T83" fmla="*/ 759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763">
                  <a:moveTo>
                    <a:pt x="236" y="759"/>
                  </a:moveTo>
                  <a:lnTo>
                    <a:pt x="41" y="763"/>
                  </a:lnTo>
                  <a:lnTo>
                    <a:pt x="41" y="763"/>
                  </a:lnTo>
                  <a:lnTo>
                    <a:pt x="39" y="746"/>
                  </a:lnTo>
                  <a:lnTo>
                    <a:pt x="38" y="730"/>
                  </a:lnTo>
                  <a:lnTo>
                    <a:pt x="37" y="713"/>
                  </a:lnTo>
                  <a:lnTo>
                    <a:pt x="36" y="697"/>
                  </a:lnTo>
                  <a:lnTo>
                    <a:pt x="36" y="680"/>
                  </a:lnTo>
                  <a:lnTo>
                    <a:pt x="36" y="663"/>
                  </a:lnTo>
                  <a:lnTo>
                    <a:pt x="35" y="647"/>
                  </a:lnTo>
                  <a:lnTo>
                    <a:pt x="34" y="629"/>
                  </a:lnTo>
                  <a:lnTo>
                    <a:pt x="34" y="629"/>
                  </a:lnTo>
                  <a:lnTo>
                    <a:pt x="29" y="560"/>
                  </a:lnTo>
                  <a:lnTo>
                    <a:pt x="25" y="491"/>
                  </a:lnTo>
                  <a:lnTo>
                    <a:pt x="21" y="422"/>
                  </a:lnTo>
                  <a:lnTo>
                    <a:pt x="18" y="353"/>
                  </a:lnTo>
                  <a:lnTo>
                    <a:pt x="14" y="283"/>
                  </a:lnTo>
                  <a:lnTo>
                    <a:pt x="10" y="214"/>
                  </a:lnTo>
                  <a:lnTo>
                    <a:pt x="5" y="144"/>
                  </a:lnTo>
                  <a:lnTo>
                    <a:pt x="0" y="74"/>
                  </a:lnTo>
                  <a:lnTo>
                    <a:pt x="0" y="74"/>
                  </a:lnTo>
                  <a:lnTo>
                    <a:pt x="24" y="63"/>
                  </a:lnTo>
                  <a:lnTo>
                    <a:pt x="49" y="53"/>
                  </a:lnTo>
                  <a:lnTo>
                    <a:pt x="74" y="44"/>
                  </a:lnTo>
                  <a:lnTo>
                    <a:pt x="99" y="36"/>
                  </a:lnTo>
                  <a:lnTo>
                    <a:pt x="124" y="27"/>
                  </a:lnTo>
                  <a:lnTo>
                    <a:pt x="149" y="19"/>
                  </a:lnTo>
                  <a:lnTo>
                    <a:pt x="174" y="10"/>
                  </a:lnTo>
                  <a:lnTo>
                    <a:pt x="198" y="0"/>
                  </a:lnTo>
                  <a:lnTo>
                    <a:pt x="198" y="0"/>
                  </a:lnTo>
                  <a:lnTo>
                    <a:pt x="203" y="96"/>
                  </a:lnTo>
                  <a:lnTo>
                    <a:pt x="208" y="192"/>
                  </a:lnTo>
                  <a:lnTo>
                    <a:pt x="212" y="288"/>
                  </a:lnTo>
                  <a:lnTo>
                    <a:pt x="217" y="384"/>
                  </a:lnTo>
                  <a:lnTo>
                    <a:pt x="222" y="479"/>
                  </a:lnTo>
                  <a:lnTo>
                    <a:pt x="227" y="573"/>
                  </a:lnTo>
                  <a:lnTo>
                    <a:pt x="232" y="667"/>
                  </a:lnTo>
                  <a:lnTo>
                    <a:pt x="236" y="759"/>
                  </a:lnTo>
                  <a:lnTo>
                    <a:pt x="236" y="759"/>
                  </a:lnTo>
                  <a:lnTo>
                    <a:pt x="236" y="759"/>
                  </a:lnTo>
                  <a:lnTo>
                    <a:pt x="236" y="759"/>
                  </a:lnTo>
                  <a:lnTo>
                    <a:pt x="236" y="7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6" name="Freeform 126"/>
            <p:cNvSpPr>
              <a:spLocks/>
            </p:cNvSpPr>
            <p:nvPr/>
          </p:nvSpPr>
          <p:spPr bwMode="auto">
            <a:xfrm>
              <a:off x="2796" y="1544"/>
              <a:ext cx="4" cy="11"/>
            </a:xfrm>
            <a:custGeom>
              <a:avLst/>
              <a:gdLst>
                <a:gd name="T0" fmla="*/ 0 w 4"/>
                <a:gd name="T1" fmla="*/ 11 h 11"/>
                <a:gd name="T2" fmla="*/ 4 w 4"/>
                <a:gd name="T3" fmla="*/ 0 h 11"/>
                <a:gd name="T4" fmla="*/ 3 w 4"/>
                <a:gd name="T5" fmla="*/ 7 h 11"/>
                <a:gd name="T6" fmla="*/ 0 w 4"/>
                <a:gd name="T7" fmla="*/ 11 h 11"/>
                <a:gd name="T8" fmla="*/ 0 w 4"/>
                <a:gd name="T9" fmla="*/ 11 h 11"/>
                <a:gd name="T10" fmla="*/ 0 w 4"/>
                <a:gd name="T11" fmla="*/ 11 h 11"/>
                <a:gd name="T12" fmla="*/ 0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0" y="11"/>
                  </a:moveTo>
                  <a:lnTo>
                    <a:pt x="4" y="0"/>
                  </a:lnTo>
                  <a:lnTo>
                    <a:pt x="3" y="7"/>
                  </a:lnTo>
                  <a:lnTo>
                    <a:pt x="0" y="11"/>
                  </a:lnTo>
                  <a:lnTo>
                    <a:pt x="0" y="11"/>
                  </a:lnTo>
                  <a:lnTo>
                    <a:pt x="0" y="1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7" name="Freeform 127"/>
            <p:cNvSpPr>
              <a:spLocks/>
            </p:cNvSpPr>
            <p:nvPr/>
          </p:nvSpPr>
          <p:spPr bwMode="auto">
            <a:xfrm>
              <a:off x="2663" y="1558"/>
              <a:ext cx="2" cy="8"/>
            </a:xfrm>
            <a:custGeom>
              <a:avLst/>
              <a:gdLst>
                <a:gd name="T0" fmla="*/ 2 w 2"/>
                <a:gd name="T1" fmla="*/ 0 h 8"/>
                <a:gd name="T2" fmla="*/ 0 w 2"/>
                <a:gd name="T3" fmla="*/ 8 h 8"/>
                <a:gd name="T4" fmla="*/ 2 w 2"/>
                <a:gd name="T5" fmla="*/ 0 h 8"/>
                <a:gd name="T6" fmla="*/ 2 w 2"/>
                <a:gd name="T7" fmla="*/ 0 h 8"/>
                <a:gd name="T8" fmla="*/ 2 w 2"/>
                <a:gd name="T9" fmla="*/ 0 h 8"/>
                <a:gd name="T10" fmla="*/ 2 w 2"/>
                <a:gd name="T11" fmla="*/ 0 h 8"/>
              </a:gdLst>
              <a:ahLst/>
              <a:cxnLst>
                <a:cxn ang="0">
                  <a:pos x="T0" y="T1"/>
                </a:cxn>
                <a:cxn ang="0">
                  <a:pos x="T2" y="T3"/>
                </a:cxn>
                <a:cxn ang="0">
                  <a:pos x="T4" y="T5"/>
                </a:cxn>
                <a:cxn ang="0">
                  <a:pos x="T6" y="T7"/>
                </a:cxn>
                <a:cxn ang="0">
                  <a:pos x="T8" y="T9"/>
                </a:cxn>
                <a:cxn ang="0">
                  <a:pos x="T10" y="T11"/>
                </a:cxn>
              </a:cxnLst>
              <a:rect l="0" t="0" r="r" b="b"/>
              <a:pathLst>
                <a:path w="2" h="8">
                  <a:moveTo>
                    <a:pt x="2" y="0"/>
                  </a:moveTo>
                  <a:lnTo>
                    <a:pt x="0" y="8"/>
                  </a:lnTo>
                  <a:lnTo>
                    <a:pt x="2" y="0"/>
                  </a:lnTo>
                  <a:lnTo>
                    <a:pt x="2" y="0"/>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8" name="Freeform 128"/>
            <p:cNvSpPr>
              <a:spLocks/>
            </p:cNvSpPr>
            <p:nvPr/>
          </p:nvSpPr>
          <p:spPr bwMode="auto">
            <a:xfrm>
              <a:off x="2366" y="1578"/>
              <a:ext cx="77" cy="122"/>
            </a:xfrm>
            <a:custGeom>
              <a:avLst/>
              <a:gdLst>
                <a:gd name="T0" fmla="*/ 58 w 77"/>
                <a:gd name="T1" fmla="*/ 54 h 122"/>
                <a:gd name="T2" fmla="*/ 60 w 77"/>
                <a:gd name="T3" fmla="*/ 53 h 122"/>
                <a:gd name="T4" fmla="*/ 63 w 77"/>
                <a:gd name="T5" fmla="*/ 51 h 122"/>
                <a:gd name="T6" fmla="*/ 65 w 77"/>
                <a:gd name="T7" fmla="*/ 52 h 122"/>
                <a:gd name="T8" fmla="*/ 65 w 77"/>
                <a:gd name="T9" fmla="*/ 55 h 122"/>
                <a:gd name="T10" fmla="*/ 63 w 77"/>
                <a:gd name="T11" fmla="*/ 57 h 122"/>
                <a:gd name="T12" fmla="*/ 62 w 77"/>
                <a:gd name="T13" fmla="*/ 57 h 122"/>
                <a:gd name="T14" fmla="*/ 57 w 77"/>
                <a:gd name="T15" fmla="*/ 57 h 122"/>
                <a:gd name="T16" fmla="*/ 56 w 77"/>
                <a:gd name="T17" fmla="*/ 60 h 122"/>
                <a:gd name="T18" fmla="*/ 56 w 77"/>
                <a:gd name="T19" fmla="*/ 62 h 122"/>
                <a:gd name="T20" fmla="*/ 57 w 77"/>
                <a:gd name="T21" fmla="*/ 64 h 122"/>
                <a:gd name="T22" fmla="*/ 61 w 77"/>
                <a:gd name="T23" fmla="*/ 67 h 122"/>
                <a:gd name="T24" fmla="*/ 65 w 77"/>
                <a:gd name="T25" fmla="*/ 67 h 122"/>
                <a:gd name="T26" fmla="*/ 67 w 77"/>
                <a:gd name="T27" fmla="*/ 65 h 122"/>
                <a:gd name="T28" fmla="*/ 68 w 77"/>
                <a:gd name="T29" fmla="*/ 63 h 122"/>
                <a:gd name="T30" fmla="*/ 70 w 77"/>
                <a:gd name="T31" fmla="*/ 61 h 122"/>
                <a:gd name="T32" fmla="*/ 72 w 77"/>
                <a:gd name="T33" fmla="*/ 62 h 122"/>
                <a:gd name="T34" fmla="*/ 71 w 77"/>
                <a:gd name="T35" fmla="*/ 65 h 122"/>
                <a:gd name="T36" fmla="*/ 69 w 77"/>
                <a:gd name="T37" fmla="*/ 68 h 122"/>
                <a:gd name="T38" fmla="*/ 67 w 77"/>
                <a:gd name="T39" fmla="*/ 71 h 122"/>
                <a:gd name="T40" fmla="*/ 62 w 77"/>
                <a:gd name="T41" fmla="*/ 74 h 122"/>
                <a:gd name="T42" fmla="*/ 58 w 77"/>
                <a:gd name="T43" fmla="*/ 77 h 122"/>
                <a:gd name="T44" fmla="*/ 59 w 77"/>
                <a:gd name="T45" fmla="*/ 80 h 122"/>
                <a:gd name="T46" fmla="*/ 66 w 77"/>
                <a:gd name="T47" fmla="*/ 81 h 122"/>
                <a:gd name="T48" fmla="*/ 73 w 77"/>
                <a:gd name="T49" fmla="*/ 80 h 122"/>
                <a:gd name="T50" fmla="*/ 74 w 77"/>
                <a:gd name="T51" fmla="*/ 78 h 122"/>
                <a:gd name="T52" fmla="*/ 75 w 77"/>
                <a:gd name="T53" fmla="*/ 78 h 122"/>
                <a:gd name="T54" fmla="*/ 76 w 77"/>
                <a:gd name="T55" fmla="*/ 77 h 122"/>
                <a:gd name="T56" fmla="*/ 77 w 77"/>
                <a:gd name="T57" fmla="*/ 81 h 122"/>
                <a:gd name="T58" fmla="*/ 72 w 77"/>
                <a:gd name="T59" fmla="*/ 86 h 122"/>
                <a:gd name="T60" fmla="*/ 64 w 77"/>
                <a:gd name="T61" fmla="*/ 90 h 122"/>
                <a:gd name="T62" fmla="*/ 57 w 77"/>
                <a:gd name="T63" fmla="*/ 91 h 122"/>
                <a:gd name="T64" fmla="*/ 50 w 77"/>
                <a:gd name="T65" fmla="*/ 97 h 122"/>
                <a:gd name="T66" fmla="*/ 45 w 77"/>
                <a:gd name="T67" fmla="*/ 108 h 122"/>
                <a:gd name="T68" fmla="*/ 41 w 77"/>
                <a:gd name="T69" fmla="*/ 112 h 122"/>
                <a:gd name="T70" fmla="*/ 34 w 77"/>
                <a:gd name="T71" fmla="*/ 118 h 122"/>
                <a:gd name="T72" fmla="*/ 26 w 77"/>
                <a:gd name="T73" fmla="*/ 121 h 122"/>
                <a:gd name="T74" fmla="*/ 19 w 77"/>
                <a:gd name="T75" fmla="*/ 119 h 122"/>
                <a:gd name="T76" fmla="*/ 9 w 77"/>
                <a:gd name="T77" fmla="*/ 107 h 122"/>
                <a:gd name="T78" fmla="*/ 3 w 77"/>
                <a:gd name="T79" fmla="*/ 91 h 122"/>
                <a:gd name="T80" fmla="*/ 0 w 77"/>
                <a:gd name="T81" fmla="*/ 75 h 122"/>
                <a:gd name="T82" fmla="*/ 2 w 77"/>
                <a:gd name="T83" fmla="*/ 41 h 122"/>
                <a:gd name="T84" fmla="*/ 14 w 77"/>
                <a:gd name="T85" fmla="*/ 11 h 122"/>
                <a:gd name="T86" fmla="*/ 26 w 77"/>
                <a:gd name="T87" fmla="*/ 0 h 122"/>
                <a:gd name="T88" fmla="*/ 38 w 77"/>
                <a:gd name="T89" fmla="*/ 4 h 122"/>
                <a:gd name="T90" fmla="*/ 47 w 77"/>
                <a:gd name="T91" fmla="*/ 16 h 122"/>
                <a:gd name="T92" fmla="*/ 49 w 77"/>
                <a:gd name="T93" fmla="*/ 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122">
                  <a:moveTo>
                    <a:pt x="49" y="20"/>
                  </a:moveTo>
                  <a:lnTo>
                    <a:pt x="58" y="54"/>
                  </a:lnTo>
                  <a:lnTo>
                    <a:pt x="58" y="54"/>
                  </a:lnTo>
                  <a:lnTo>
                    <a:pt x="58" y="54"/>
                  </a:lnTo>
                  <a:lnTo>
                    <a:pt x="59" y="53"/>
                  </a:lnTo>
                  <a:lnTo>
                    <a:pt x="60" y="53"/>
                  </a:lnTo>
                  <a:lnTo>
                    <a:pt x="61" y="52"/>
                  </a:lnTo>
                  <a:lnTo>
                    <a:pt x="62" y="52"/>
                  </a:lnTo>
                  <a:lnTo>
                    <a:pt x="63" y="51"/>
                  </a:lnTo>
                  <a:lnTo>
                    <a:pt x="64" y="51"/>
                  </a:lnTo>
                  <a:lnTo>
                    <a:pt x="65" y="52"/>
                  </a:lnTo>
                  <a:lnTo>
                    <a:pt x="65" y="52"/>
                  </a:lnTo>
                  <a:lnTo>
                    <a:pt x="65" y="53"/>
                  </a:lnTo>
                  <a:lnTo>
                    <a:pt x="65" y="54"/>
                  </a:lnTo>
                  <a:lnTo>
                    <a:pt x="65" y="55"/>
                  </a:lnTo>
                  <a:lnTo>
                    <a:pt x="64" y="55"/>
                  </a:lnTo>
                  <a:lnTo>
                    <a:pt x="64" y="56"/>
                  </a:lnTo>
                  <a:lnTo>
                    <a:pt x="63" y="57"/>
                  </a:lnTo>
                  <a:lnTo>
                    <a:pt x="62" y="57"/>
                  </a:lnTo>
                  <a:lnTo>
                    <a:pt x="62" y="57"/>
                  </a:lnTo>
                  <a:lnTo>
                    <a:pt x="62" y="57"/>
                  </a:lnTo>
                  <a:lnTo>
                    <a:pt x="58" y="56"/>
                  </a:lnTo>
                  <a:lnTo>
                    <a:pt x="58" y="56"/>
                  </a:lnTo>
                  <a:lnTo>
                    <a:pt x="57" y="57"/>
                  </a:lnTo>
                  <a:lnTo>
                    <a:pt x="57" y="58"/>
                  </a:lnTo>
                  <a:lnTo>
                    <a:pt x="56" y="59"/>
                  </a:lnTo>
                  <a:lnTo>
                    <a:pt x="56" y="60"/>
                  </a:lnTo>
                  <a:lnTo>
                    <a:pt x="56" y="60"/>
                  </a:lnTo>
                  <a:lnTo>
                    <a:pt x="56" y="61"/>
                  </a:lnTo>
                  <a:lnTo>
                    <a:pt x="56" y="62"/>
                  </a:lnTo>
                  <a:lnTo>
                    <a:pt x="56" y="63"/>
                  </a:lnTo>
                  <a:lnTo>
                    <a:pt x="56" y="63"/>
                  </a:lnTo>
                  <a:lnTo>
                    <a:pt x="57" y="64"/>
                  </a:lnTo>
                  <a:lnTo>
                    <a:pt x="58" y="65"/>
                  </a:lnTo>
                  <a:lnTo>
                    <a:pt x="60" y="66"/>
                  </a:lnTo>
                  <a:lnTo>
                    <a:pt x="61" y="67"/>
                  </a:lnTo>
                  <a:lnTo>
                    <a:pt x="62" y="67"/>
                  </a:lnTo>
                  <a:lnTo>
                    <a:pt x="63" y="67"/>
                  </a:lnTo>
                  <a:lnTo>
                    <a:pt x="65" y="67"/>
                  </a:lnTo>
                  <a:lnTo>
                    <a:pt x="66" y="66"/>
                  </a:lnTo>
                  <a:lnTo>
                    <a:pt x="66" y="66"/>
                  </a:lnTo>
                  <a:lnTo>
                    <a:pt x="67" y="65"/>
                  </a:lnTo>
                  <a:lnTo>
                    <a:pt x="67" y="64"/>
                  </a:lnTo>
                  <a:lnTo>
                    <a:pt x="68" y="64"/>
                  </a:lnTo>
                  <a:lnTo>
                    <a:pt x="68" y="63"/>
                  </a:lnTo>
                  <a:lnTo>
                    <a:pt x="69" y="62"/>
                  </a:lnTo>
                  <a:lnTo>
                    <a:pt x="70" y="62"/>
                  </a:lnTo>
                  <a:lnTo>
                    <a:pt x="70" y="61"/>
                  </a:lnTo>
                  <a:lnTo>
                    <a:pt x="71" y="61"/>
                  </a:lnTo>
                  <a:lnTo>
                    <a:pt x="71" y="61"/>
                  </a:lnTo>
                  <a:lnTo>
                    <a:pt x="72" y="62"/>
                  </a:lnTo>
                  <a:lnTo>
                    <a:pt x="72" y="63"/>
                  </a:lnTo>
                  <a:lnTo>
                    <a:pt x="72" y="64"/>
                  </a:lnTo>
                  <a:lnTo>
                    <a:pt x="71" y="65"/>
                  </a:lnTo>
                  <a:lnTo>
                    <a:pt x="71" y="66"/>
                  </a:lnTo>
                  <a:lnTo>
                    <a:pt x="70" y="67"/>
                  </a:lnTo>
                  <a:lnTo>
                    <a:pt x="69" y="68"/>
                  </a:lnTo>
                  <a:lnTo>
                    <a:pt x="68" y="69"/>
                  </a:lnTo>
                  <a:lnTo>
                    <a:pt x="68" y="69"/>
                  </a:lnTo>
                  <a:lnTo>
                    <a:pt x="67" y="71"/>
                  </a:lnTo>
                  <a:lnTo>
                    <a:pt x="65" y="72"/>
                  </a:lnTo>
                  <a:lnTo>
                    <a:pt x="64" y="73"/>
                  </a:lnTo>
                  <a:lnTo>
                    <a:pt x="62" y="74"/>
                  </a:lnTo>
                  <a:lnTo>
                    <a:pt x="61" y="75"/>
                  </a:lnTo>
                  <a:lnTo>
                    <a:pt x="59" y="76"/>
                  </a:lnTo>
                  <a:lnTo>
                    <a:pt x="58" y="77"/>
                  </a:lnTo>
                  <a:lnTo>
                    <a:pt x="58" y="78"/>
                  </a:lnTo>
                  <a:lnTo>
                    <a:pt x="58" y="78"/>
                  </a:lnTo>
                  <a:lnTo>
                    <a:pt x="59" y="80"/>
                  </a:lnTo>
                  <a:lnTo>
                    <a:pt x="61" y="81"/>
                  </a:lnTo>
                  <a:lnTo>
                    <a:pt x="63" y="81"/>
                  </a:lnTo>
                  <a:lnTo>
                    <a:pt x="66" y="81"/>
                  </a:lnTo>
                  <a:lnTo>
                    <a:pt x="68" y="81"/>
                  </a:lnTo>
                  <a:lnTo>
                    <a:pt x="71" y="81"/>
                  </a:lnTo>
                  <a:lnTo>
                    <a:pt x="73" y="80"/>
                  </a:lnTo>
                  <a:lnTo>
                    <a:pt x="74" y="78"/>
                  </a:lnTo>
                  <a:lnTo>
                    <a:pt x="74" y="78"/>
                  </a:lnTo>
                  <a:lnTo>
                    <a:pt x="74" y="78"/>
                  </a:lnTo>
                  <a:lnTo>
                    <a:pt x="75" y="78"/>
                  </a:lnTo>
                  <a:lnTo>
                    <a:pt x="75" y="78"/>
                  </a:lnTo>
                  <a:lnTo>
                    <a:pt x="75" y="78"/>
                  </a:lnTo>
                  <a:lnTo>
                    <a:pt x="75" y="77"/>
                  </a:lnTo>
                  <a:lnTo>
                    <a:pt x="76" y="77"/>
                  </a:lnTo>
                  <a:lnTo>
                    <a:pt x="76" y="77"/>
                  </a:lnTo>
                  <a:lnTo>
                    <a:pt x="77" y="77"/>
                  </a:lnTo>
                  <a:lnTo>
                    <a:pt x="77" y="77"/>
                  </a:lnTo>
                  <a:lnTo>
                    <a:pt x="77" y="81"/>
                  </a:lnTo>
                  <a:lnTo>
                    <a:pt x="76" y="83"/>
                  </a:lnTo>
                  <a:lnTo>
                    <a:pt x="74" y="85"/>
                  </a:lnTo>
                  <a:lnTo>
                    <a:pt x="72" y="86"/>
                  </a:lnTo>
                  <a:lnTo>
                    <a:pt x="69" y="88"/>
                  </a:lnTo>
                  <a:lnTo>
                    <a:pt x="66" y="89"/>
                  </a:lnTo>
                  <a:lnTo>
                    <a:pt x="64" y="90"/>
                  </a:lnTo>
                  <a:lnTo>
                    <a:pt x="62" y="92"/>
                  </a:lnTo>
                  <a:lnTo>
                    <a:pt x="62" y="92"/>
                  </a:lnTo>
                  <a:lnTo>
                    <a:pt x="57" y="91"/>
                  </a:lnTo>
                  <a:lnTo>
                    <a:pt x="54" y="92"/>
                  </a:lnTo>
                  <a:lnTo>
                    <a:pt x="52" y="94"/>
                  </a:lnTo>
                  <a:lnTo>
                    <a:pt x="50" y="97"/>
                  </a:lnTo>
                  <a:lnTo>
                    <a:pt x="48" y="101"/>
                  </a:lnTo>
                  <a:lnTo>
                    <a:pt x="47" y="104"/>
                  </a:lnTo>
                  <a:lnTo>
                    <a:pt x="45" y="108"/>
                  </a:lnTo>
                  <a:lnTo>
                    <a:pt x="43" y="110"/>
                  </a:lnTo>
                  <a:lnTo>
                    <a:pt x="43" y="110"/>
                  </a:lnTo>
                  <a:lnTo>
                    <a:pt x="41" y="112"/>
                  </a:lnTo>
                  <a:lnTo>
                    <a:pt x="38" y="114"/>
                  </a:lnTo>
                  <a:lnTo>
                    <a:pt x="36" y="116"/>
                  </a:lnTo>
                  <a:lnTo>
                    <a:pt x="34" y="118"/>
                  </a:lnTo>
                  <a:lnTo>
                    <a:pt x="31" y="120"/>
                  </a:lnTo>
                  <a:lnTo>
                    <a:pt x="29" y="121"/>
                  </a:lnTo>
                  <a:lnTo>
                    <a:pt x="26" y="121"/>
                  </a:lnTo>
                  <a:lnTo>
                    <a:pt x="24" y="122"/>
                  </a:lnTo>
                  <a:lnTo>
                    <a:pt x="24" y="122"/>
                  </a:lnTo>
                  <a:lnTo>
                    <a:pt x="19" y="119"/>
                  </a:lnTo>
                  <a:lnTo>
                    <a:pt x="15" y="116"/>
                  </a:lnTo>
                  <a:lnTo>
                    <a:pt x="12" y="111"/>
                  </a:lnTo>
                  <a:lnTo>
                    <a:pt x="9" y="107"/>
                  </a:lnTo>
                  <a:lnTo>
                    <a:pt x="7" y="102"/>
                  </a:lnTo>
                  <a:lnTo>
                    <a:pt x="5" y="97"/>
                  </a:lnTo>
                  <a:lnTo>
                    <a:pt x="3" y="91"/>
                  </a:lnTo>
                  <a:lnTo>
                    <a:pt x="0" y="87"/>
                  </a:lnTo>
                  <a:lnTo>
                    <a:pt x="0" y="87"/>
                  </a:lnTo>
                  <a:lnTo>
                    <a:pt x="0" y="75"/>
                  </a:lnTo>
                  <a:lnTo>
                    <a:pt x="0" y="63"/>
                  </a:lnTo>
                  <a:lnTo>
                    <a:pt x="0" y="52"/>
                  </a:lnTo>
                  <a:lnTo>
                    <a:pt x="2" y="41"/>
                  </a:lnTo>
                  <a:lnTo>
                    <a:pt x="4" y="30"/>
                  </a:lnTo>
                  <a:lnTo>
                    <a:pt x="8" y="20"/>
                  </a:lnTo>
                  <a:lnTo>
                    <a:pt x="14" y="11"/>
                  </a:lnTo>
                  <a:lnTo>
                    <a:pt x="21" y="2"/>
                  </a:lnTo>
                  <a:lnTo>
                    <a:pt x="21" y="2"/>
                  </a:lnTo>
                  <a:lnTo>
                    <a:pt x="26" y="0"/>
                  </a:lnTo>
                  <a:lnTo>
                    <a:pt x="30" y="0"/>
                  </a:lnTo>
                  <a:lnTo>
                    <a:pt x="34" y="2"/>
                  </a:lnTo>
                  <a:lnTo>
                    <a:pt x="38" y="4"/>
                  </a:lnTo>
                  <a:lnTo>
                    <a:pt x="41" y="8"/>
                  </a:lnTo>
                  <a:lnTo>
                    <a:pt x="44" y="11"/>
                  </a:lnTo>
                  <a:lnTo>
                    <a:pt x="47" y="16"/>
                  </a:lnTo>
                  <a:lnTo>
                    <a:pt x="49" y="20"/>
                  </a:lnTo>
                  <a:lnTo>
                    <a:pt x="49" y="20"/>
                  </a:lnTo>
                  <a:lnTo>
                    <a:pt x="49" y="20"/>
                  </a:lnTo>
                  <a:lnTo>
                    <a:pt x="49" y="20"/>
                  </a:lnTo>
                  <a:lnTo>
                    <a:pt x="4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69" name="Freeform 129"/>
            <p:cNvSpPr>
              <a:spLocks/>
            </p:cNvSpPr>
            <p:nvPr/>
          </p:nvSpPr>
          <p:spPr bwMode="auto">
            <a:xfrm>
              <a:off x="2376" y="1586"/>
              <a:ext cx="39" cy="106"/>
            </a:xfrm>
            <a:custGeom>
              <a:avLst/>
              <a:gdLst>
                <a:gd name="T0" fmla="*/ 33 w 39"/>
                <a:gd name="T1" fmla="*/ 20 h 106"/>
                <a:gd name="T2" fmla="*/ 34 w 39"/>
                <a:gd name="T3" fmla="*/ 25 h 106"/>
                <a:gd name="T4" fmla="*/ 34 w 39"/>
                <a:gd name="T5" fmla="*/ 30 h 106"/>
                <a:gd name="T6" fmla="*/ 36 w 39"/>
                <a:gd name="T7" fmla="*/ 34 h 106"/>
                <a:gd name="T8" fmla="*/ 38 w 39"/>
                <a:gd name="T9" fmla="*/ 37 h 106"/>
                <a:gd name="T10" fmla="*/ 39 w 39"/>
                <a:gd name="T11" fmla="*/ 56 h 106"/>
                <a:gd name="T12" fmla="*/ 37 w 39"/>
                <a:gd name="T13" fmla="*/ 76 h 106"/>
                <a:gd name="T14" fmla="*/ 30 w 39"/>
                <a:gd name="T15" fmla="*/ 93 h 106"/>
                <a:gd name="T16" fmla="*/ 17 w 39"/>
                <a:gd name="T17" fmla="*/ 106 h 106"/>
                <a:gd name="T18" fmla="*/ 13 w 39"/>
                <a:gd name="T19" fmla="*/ 105 h 106"/>
                <a:gd name="T20" fmla="*/ 8 w 39"/>
                <a:gd name="T21" fmla="*/ 102 h 106"/>
                <a:gd name="T22" fmla="*/ 4 w 39"/>
                <a:gd name="T23" fmla="*/ 96 h 106"/>
                <a:gd name="T24" fmla="*/ 1 w 39"/>
                <a:gd name="T25" fmla="*/ 90 h 106"/>
                <a:gd name="T26" fmla="*/ 0 w 39"/>
                <a:gd name="T27" fmla="*/ 87 h 106"/>
                <a:gd name="T28" fmla="*/ 2 w 39"/>
                <a:gd name="T29" fmla="*/ 81 h 106"/>
                <a:gd name="T30" fmla="*/ 6 w 39"/>
                <a:gd name="T31" fmla="*/ 75 h 106"/>
                <a:gd name="T32" fmla="*/ 10 w 39"/>
                <a:gd name="T33" fmla="*/ 70 h 106"/>
                <a:gd name="T34" fmla="*/ 11 w 39"/>
                <a:gd name="T35" fmla="*/ 63 h 106"/>
                <a:gd name="T36" fmla="*/ 12 w 39"/>
                <a:gd name="T37" fmla="*/ 59 h 106"/>
                <a:gd name="T38" fmla="*/ 12 w 39"/>
                <a:gd name="T39" fmla="*/ 51 h 106"/>
                <a:gd name="T40" fmla="*/ 12 w 39"/>
                <a:gd name="T41" fmla="*/ 42 h 106"/>
                <a:gd name="T42" fmla="*/ 9 w 39"/>
                <a:gd name="T43" fmla="*/ 35 h 106"/>
                <a:gd name="T44" fmla="*/ 7 w 39"/>
                <a:gd name="T45" fmla="*/ 32 h 106"/>
                <a:gd name="T46" fmla="*/ 1 w 39"/>
                <a:gd name="T47" fmla="*/ 27 h 106"/>
                <a:gd name="T48" fmla="*/ 1 w 39"/>
                <a:gd name="T49" fmla="*/ 19 h 106"/>
                <a:gd name="T50" fmla="*/ 6 w 39"/>
                <a:gd name="T51" fmla="*/ 11 h 106"/>
                <a:gd name="T52" fmla="*/ 9 w 39"/>
                <a:gd name="T53" fmla="*/ 4 h 106"/>
                <a:gd name="T54" fmla="*/ 13 w 39"/>
                <a:gd name="T55" fmla="*/ 1 h 106"/>
                <a:gd name="T56" fmla="*/ 20 w 39"/>
                <a:gd name="T57" fmla="*/ 1 h 106"/>
                <a:gd name="T58" fmla="*/ 26 w 39"/>
                <a:gd name="T59" fmla="*/ 6 h 106"/>
                <a:gd name="T60" fmla="*/ 31 w 39"/>
                <a:gd name="T61" fmla="*/ 13 h 106"/>
                <a:gd name="T62" fmla="*/ 33 w 39"/>
                <a:gd name="T63" fmla="*/ 17 h 106"/>
                <a:gd name="T64" fmla="*/ 33 w 39"/>
                <a:gd name="T65"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106">
                  <a:moveTo>
                    <a:pt x="33" y="17"/>
                  </a:moveTo>
                  <a:lnTo>
                    <a:pt x="33" y="20"/>
                  </a:lnTo>
                  <a:lnTo>
                    <a:pt x="34" y="22"/>
                  </a:lnTo>
                  <a:lnTo>
                    <a:pt x="34" y="25"/>
                  </a:lnTo>
                  <a:lnTo>
                    <a:pt x="34" y="27"/>
                  </a:lnTo>
                  <a:lnTo>
                    <a:pt x="34" y="30"/>
                  </a:lnTo>
                  <a:lnTo>
                    <a:pt x="35" y="32"/>
                  </a:lnTo>
                  <a:lnTo>
                    <a:pt x="36" y="34"/>
                  </a:lnTo>
                  <a:lnTo>
                    <a:pt x="38" y="37"/>
                  </a:lnTo>
                  <a:lnTo>
                    <a:pt x="38" y="37"/>
                  </a:lnTo>
                  <a:lnTo>
                    <a:pt x="38" y="46"/>
                  </a:lnTo>
                  <a:lnTo>
                    <a:pt x="39" y="56"/>
                  </a:lnTo>
                  <a:lnTo>
                    <a:pt x="38" y="66"/>
                  </a:lnTo>
                  <a:lnTo>
                    <a:pt x="37" y="76"/>
                  </a:lnTo>
                  <a:lnTo>
                    <a:pt x="34" y="85"/>
                  </a:lnTo>
                  <a:lnTo>
                    <a:pt x="30" y="93"/>
                  </a:lnTo>
                  <a:lnTo>
                    <a:pt x="24" y="100"/>
                  </a:lnTo>
                  <a:lnTo>
                    <a:pt x="17" y="106"/>
                  </a:lnTo>
                  <a:lnTo>
                    <a:pt x="17" y="106"/>
                  </a:lnTo>
                  <a:lnTo>
                    <a:pt x="13" y="105"/>
                  </a:lnTo>
                  <a:lnTo>
                    <a:pt x="11" y="104"/>
                  </a:lnTo>
                  <a:lnTo>
                    <a:pt x="8" y="102"/>
                  </a:lnTo>
                  <a:lnTo>
                    <a:pt x="6" y="99"/>
                  </a:lnTo>
                  <a:lnTo>
                    <a:pt x="4" y="96"/>
                  </a:lnTo>
                  <a:lnTo>
                    <a:pt x="3" y="93"/>
                  </a:lnTo>
                  <a:lnTo>
                    <a:pt x="1" y="90"/>
                  </a:lnTo>
                  <a:lnTo>
                    <a:pt x="0" y="87"/>
                  </a:lnTo>
                  <a:lnTo>
                    <a:pt x="0" y="87"/>
                  </a:lnTo>
                  <a:lnTo>
                    <a:pt x="1" y="84"/>
                  </a:lnTo>
                  <a:lnTo>
                    <a:pt x="2" y="81"/>
                  </a:lnTo>
                  <a:lnTo>
                    <a:pt x="4" y="78"/>
                  </a:lnTo>
                  <a:lnTo>
                    <a:pt x="6" y="75"/>
                  </a:lnTo>
                  <a:lnTo>
                    <a:pt x="8" y="73"/>
                  </a:lnTo>
                  <a:lnTo>
                    <a:pt x="10" y="70"/>
                  </a:lnTo>
                  <a:lnTo>
                    <a:pt x="11" y="66"/>
                  </a:lnTo>
                  <a:lnTo>
                    <a:pt x="11" y="63"/>
                  </a:lnTo>
                  <a:lnTo>
                    <a:pt x="11" y="63"/>
                  </a:lnTo>
                  <a:lnTo>
                    <a:pt x="12" y="59"/>
                  </a:lnTo>
                  <a:lnTo>
                    <a:pt x="12" y="55"/>
                  </a:lnTo>
                  <a:lnTo>
                    <a:pt x="12" y="51"/>
                  </a:lnTo>
                  <a:lnTo>
                    <a:pt x="12" y="46"/>
                  </a:lnTo>
                  <a:lnTo>
                    <a:pt x="12" y="42"/>
                  </a:lnTo>
                  <a:lnTo>
                    <a:pt x="11" y="38"/>
                  </a:lnTo>
                  <a:lnTo>
                    <a:pt x="9" y="35"/>
                  </a:lnTo>
                  <a:lnTo>
                    <a:pt x="7" y="32"/>
                  </a:lnTo>
                  <a:lnTo>
                    <a:pt x="7" y="32"/>
                  </a:lnTo>
                  <a:lnTo>
                    <a:pt x="3" y="30"/>
                  </a:lnTo>
                  <a:lnTo>
                    <a:pt x="1" y="27"/>
                  </a:lnTo>
                  <a:lnTo>
                    <a:pt x="0" y="23"/>
                  </a:lnTo>
                  <a:lnTo>
                    <a:pt x="1" y="19"/>
                  </a:lnTo>
                  <a:lnTo>
                    <a:pt x="3" y="15"/>
                  </a:lnTo>
                  <a:lnTo>
                    <a:pt x="6" y="11"/>
                  </a:lnTo>
                  <a:lnTo>
                    <a:pt x="8" y="7"/>
                  </a:lnTo>
                  <a:lnTo>
                    <a:pt x="9" y="4"/>
                  </a:lnTo>
                  <a:lnTo>
                    <a:pt x="9" y="4"/>
                  </a:lnTo>
                  <a:lnTo>
                    <a:pt x="13" y="1"/>
                  </a:lnTo>
                  <a:lnTo>
                    <a:pt x="17" y="0"/>
                  </a:lnTo>
                  <a:lnTo>
                    <a:pt x="20" y="1"/>
                  </a:lnTo>
                  <a:lnTo>
                    <a:pt x="23" y="3"/>
                  </a:lnTo>
                  <a:lnTo>
                    <a:pt x="26" y="6"/>
                  </a:lnTo>
                  <a:lnTo>
                    <a:pt x="29" y="9"/>
                  </a:lnTo>
                  <a:lnTo>
                    <a:pt x="31" y="13"/>
                  </a:lnTo>
                  <a:lnTo>
                    <a:pt x="33" y="17"/>
                  </a:lnTo>
                  <a:lnTo>
                    <a:pt x="33" y="17"/>
                  </a:lnTo>
                  <a:lnTo>
                    <a:pt x="33" y="17"/>
                  </a:lnTo>
                  <a:lnTo>
                    <a:pt x="33" y="17"/>
                  </a:lnTo>
                  <a:lnTo>
                    <a:pt x="3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0" name="Freeform 130"/>
            <p:cNvSpPr>
              <a:spLocks/>
            </p:cNvSpPr>
            <p:nvPr/>
          </p:nvSpPr>
          <p:spPr bwMode="auto">
            <a:xfrm>
              <a:off x="2372" y="1640"/>
              <a:ext cx="5" cy="16"/>
            </a:xfrm>
            <a:custGeom>
              <a:avLst/>
              <a:gdLst>
                <a:gd name="T0" fmla="*/ 5 w 5"/>
                <a:gd name="T1" fmla="*/ 14 h 16"/>
                <a:gd name="T2" fmla="*/ 3 w 5"/>
                <a:gd name="T3" fmla="*/ 16 h 16"/>
                <a:gd name="T4" fmla="*/ 3 w 5"/>
                <a:gd name="T5" fmla="*/ 16 h 16"/>
                <a:gd name="T6" fmla="*/ 1 w 5"/>
                <a:gd name="T7" fmla="*/ 15 h 16"/>
                <a:gd name="T8" fmla="*/ 1 w 5"/>
                <a:gd name="T9" fmla="*/ 13 h 16"/>
                <a:gd name="T10" fmla="*/ 0 w 5"/>
                <a:gd name="T11" fmla="*/ 11 h 16"/>
                <a:gd name="T12" fmla="*/ 0 w 5"/>
                <a:gd name="T13" fmla="*/ 9 h 16"/>
                <a:gd name="T14" fmla="*/ 0 w 5"/>
                <a:gd name="T15" fmla="*/ 6 h 16"/>
                <a:gd name="T16" fmla="*/ 0 w 5"/>
                <a:gd name="T17" fmla="*/ 4 h 16"/>
                <a:gd name="T18" fmla="*/ 1 w 5"/>
                <a:gd name="T19" fmla="*/ 2 h 16"/>
                <a:gd name="T20" fmla="*/ 2 w 5"/>
                <a:gd name="T21" fmla="*/ 0 h 16"/>
                <a:gd name="T22" fmla="*/ 2 w 5"/>
                <a:gd name="T23" fmla="*/ 0 h 16"/>
                <a:gd name="T24" fmla="*/ 3 w 5"/>
                <a:gd name="T25" fmla="*/ 1 h 16"/>
                <a:gd name="T26" fmla="*/ 4 w 5"/>
                <a:gd name="T27" fmla="*/ 3 h 16"/>
                <a:gd name="T28" fmla="*/ 4 w 5"/>
                <a:gd name="T29" fmla="*/ 5 h 16"/>
                <a:gd name="T30" fmla="*/ 4 w 5"/>
                <a:gd name="T31" fmla="*/ 7 h 16"/>
                <a:gd name="T32" fmla="*/ 4 w 5"/>
                <a:gd name="T33" fmla="*/ 9 h 16"/>
                <a:gd name="T34" fmla="*/ 4 w 5"/>
                <a:gd name="T35" fmla="*/ 11 h 16"/>
                <a:gd name="T36" fmla="*/ 4 w 5"/>
                <a:gd name="T37" fmla="*/ 13 h 16"/>
                <a:gd name="T38" fmla="*/ 5 w 5"/>
                <a:gd name="T39" fmla="*/ 14 h 16"/>
                <a:gd name="T40" fmla="*/ 5 w 5"/>
                <a:gd name="T41" fmla="*/ 14 h 16"/>
                <a:gd name="T42" fmla="*/ 5 w 5"/>
                <a:gd name="T43" fmla="*/ 14 h 16"/>
                <a:gd name="T44" fmla="*/ 5 w 5"/>
                <a:gd name="T45" fmla="*/ 14 h 16"/>
                <a:gd name="T46" fmla="*/ 5 w 5"/>
                <a:gd name="T4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16">
                  <a:moveTo>
                    <a:pt x="5" y="14"/>
                  </a:moveTo>
                  <a:lnTo>
                    <a:pt x="3" y="16"/>
                  </a:lnTo>
                  <a:lnTo>
                    <a:pt x="3" y="16"/>
                  </a:lnTo>
                  <a:lnTo>
                    <a:pt x="1" y="15"/>
                  </a:lnTo>
                  <a:lnTo>
                    <a:pt x="1" y="13"/>
                  </a:lnTo>
                  <a:lnTo>
                    <a:pt x="0" y="11"/>
                  </a:lnTo>
                  <a:lnTo>
                    <a:pt x="0" y="9"/>
                  </a:lnTo>
                  <a:lnTo>
                    <a:pt x="0" y="6"/>
                  </a:lnTo>
                  <a:lnTo>
                    <a:pt x="0" y="4"/>
                  </a:lnTo>
                  <a:lnTo>
                    <a:pt x="1" y="2"/>
                  </a:lnTo>
                  <a:lnTo>
                    <a:pt x="2" y="0"/>
                  </a:lnTo>
                  <a:lnTo>
                    <a:pt x="2" y="0"/>
                  </a:lnTo>
                  <a:lnTo>
                    <a:pt x="3" y="1"/>
                  </a:lnTo>
                  <a:lnTo>
                    <a:pt x="4" y="3"/>
                  </a:lnTo>
                  <a:lnTo>
                    <a:pt x="4" y="5"/>
                  </a:lnTo>
                  <a:lnTo>
                    <a:pt x="4" y="7"/>
                  </a:lnTo>
                  <a:lnTo>
                    <a:pt x="4" y="9"/>
                  </a:lnTo>
                  <a:lnTo>
                    <a:pt x="4" y="11"/>
                  </a:lnTo>
                  <a:lnTo>
                    <a:pt x="4" y="13"/>
                  </a:lnTo>
                  <a:lnTo>
                    <a:pt x="5" y="14"/>
                  </a:lnTo>
                  <a:lnTo>
                    <a:pt x="5" y="14"/>
                  </a:lnTo>
                  <a:lnTo>
                    <a:pt x="5" y="14"/>
                  </a:lnTo>
                  <a:lnTo>
                    <a:pt x="5" y="14"/>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1" name="Freeform 131"/>
            <p:cNvSpPr>
              <a:spLocks/>
            </p:cNvSpPr>
            <p:nvPr/>
          </p:nvSpPr>
          <p:spPr bwMode="auto">
            <a:xfrm>
              <a:off x="971" y="1650"/>
              <a:ext cx="412" cy="648"/>
            </a:xfrm>
            <a:custGeom>
              <a:avLst/>
              <a:gdLst>
                <a:gd name="T0" fmla="*/ 376 w 412"/>
                <a:gd name="T1" fmla="*/ 29 h 648"/>
                <a:gd name="T2" fmla="*/ 380 w 412"/>
                <a:gd name="T3" fmla="*/ 86 h 648"/>
                <a:gd name="T4" fmla="*/ 383 w 412"/>
                <a:gd name="T5" fmla="*/ 141 h 648"/>
                <a:gd name="T6" fmla="*/ 386 w 412"/>
                <a:gd name="T7" fmla="*/ 193 h 648"/>
                <a:gd name="T8" fmla="*/ 389 w 412"/>
                <a:gd name="T9" fmla="*/ 246 h 648"/>
                <a:gd name="T10" fmla="*/ 392 w 412"/>
                <a:gd name="T11" fmla="*/ 298 h 648"/>
                <a:gd name="T12" fmla="*/ 395 w 412"/>
                <a:gd name="T13" fmla="*/ 350 h 648"/>
                <a:gd name="T14" fmla="*/ 398 w 412"/>
                <a:gd name="T15" fmla="*/ 405 h 648"/>
                <a:gd name="T16" fmla="*/ 402 w 412"/>
                <a:gd name="T17" fmla="*/ 461 h 648"/>
                <a:gd name="T18" fmla="*/ 402 w 412"/>
                <a:gd name="T19" fmla="*/ 461 h 648"/>
                <a:gd name="T20" fmla="*/ 403 w 412"/>
                <a:gd name="T21" fmla="*/ 483 h 648"/>
                <a:gd name="T22" fmla="*/ 405 w 412"/>
                <a:gd name="T23" fmla="*/ 504 h 648"/>
                <a:gd name="T24" fmla="*/ 406 w 412"/>
                <a:gd name="T25" fmla="*/ 526 h 648"/>
                <a:gd name="T26" fmla="*/ 407 w 412"/>
                <a:gd name="T27" fmla="*/ 548 h 648"/>
                <a:gd name="T28" fmla="*/ 408 w 412"/>
                <a:gd name="T29" fmla="*/ 570 h 648"/>
                <a:gd name="T30" fmla="*/ 409 w 412"/>
                <a:gd name="T31" fmla="*/ 592 h 648"/>
                <a:gd name="T32" fmla="*/ 411 w 412"/>
                <a:gd name="T33" fmla="*/ 614 h 648"/>
                <a:gd name="T34" fmla="*/ 412 w 412"/>
                <a:gd name="T35" fmla="*/ 636 h 648"/>
                <a:gd name="T36" fmla="*/ 412 w 412"/>
                <a:gd name="T37" fmla="*/ 636 h 648"/>
                <a:gd name="T38" fmla="*/ 408 w 412"/>
                <a:gd name="T39" fmla="*/ 639 h 648"/>
                <a:gd name="T40" fmla="*/ 408 w 412"/>
                <a:gd name="T41" fmla="*/ 639 h 648"/>
                <a:gd name="T42" fmla="*/ 365 w 412"/>
                <a:gd name="T43" fmla="*/ 640 h 648"/>
                <a:gd name="T44" fmla="*/ 322 w 412"/>
                <a:gd name="T45" fmla="*/ 642 h 648"/>
                <a:gd name="T46" fmla="*/ 278 w 412"/>
                <a:gd name="T47" fmla="*/ 643 h 648"/>
                <a:gd name="T48" fmla="*/ 234 w 412"/>
                <a:gd name="T49" fmla="*/ 643 h 648"/>
                <a:gd name="T50" fmla="*/ 190 w 412"/>
                <a:gd name="T51" fmla="*/ 644 h 648"/>
                <a:gd name="T52" fmla="*/ 146 w 412"/>
                <a:gd name="T53" fmla="*/ 645 h 648"/>
                <a:gd name="T54" fmla="*/ 103 w 412"/>
                <a:gd name="T55" fmla="*/ 646 h 648"/>
                <a:gd name="T56" fmla="*/ 60 w 412"/>
                <a:gd name="T57" fmla="*/ 648 h 648"/>
                <a:gd name="T58" fmla="*/ 60 w 412"/>
                <a:gd name="T59" fmla="*/ 648 h 648"/>
                <a:gd name="T60" fmla="*/ 40 w 412"/>
                <a:gd name="T61" fmla="*/ 486 h 648"/>
                <a:gd name="T62" fmla="*/ 0 w 412"/>
                <a:gd name="T63" fmla="*/ 134 h 648"/>
                <a:gd name="T64" fmla="*/ 0 w 412"/>
                <a:gd name="T65" fmla="*/ 134 h 648"/>
                <a:gd name="T66" fmla="*/ 8 w 412"/>
                <a:gd name="T67" fmla="*/ 129 h 648"/>
                <a:gd name="T68" fmla="*/ 16 w 412"/>
                <a:gd name="T69" fmla="*/ 125 h 648"/>
                <a:gd name="T70" fmla="*/ 24 w 412"/>
                <a:gd name="T71" fmla="*/ 122 h 648"/>
                <a:gd name="T72" fmla="*/ 32 w 412"/>
                <a:gd name="T73" fmla="*/ 119 h 648"/>
                <a:gd name="T74" fmla="*/ 41 w 412"/>
                <a:gd name="T75" fmla="*/ 117 h 648"/>
                <a:gd name="T76" fmla="*/ 49 w 412"/>
                <a:gd name="T77" fmla="*/ 114 h 648"/>
                <a:gd name="T78" fmla="*/ 57 w 412"/>
                <a:gd name="T79" fmla="*/ 111 h 648"/>
                <a:gd name="T80" fmla="*/ 66 w 412"/>
                <a:gd name="T81" fmla="*/ 108 h 648"/>
                <a:gd name="T82" fmla="*/ 66 w 412"/>
                <a:gd name="T83" fmla="*/ 108 h 648"/>
                <a:gd name="T84" fmla="*/ 104 w 412"/>
                <a:gd name="T85" fmla="*/ 94 h 648"/>
                <a:gd name="T86" fmla="*/ 142 w 412"/>
                <a:gd name="T87" fmla="*/ 80 h 648"/>
                <a:gd name="T88" fmla="*/ 180 w 412"/>
                <a:gd name="T89" fmla="*/ 67 h 648"/>
                <a:gd name="T90" fmla="*/ 218 w 412"/>
                <a:gd name="T91" fmla="*/ 53 h 648"/>
                <a:gd name="T92" fmla="*/ 257 w 412"/>
                <a:gd name="T93" fmla="*/ 40 h 648"/>
                <a:gd name="T94" fmla="*/ 295 w 412"/>
                <a:gd name="T95" fmla="*/ 27 h 648"/>
                <a:gd name="T96" fmla="*/ 333 w 412"/>
                <a:gd name="T97" fmla="*/ 13 h 648"/>
                <a:gd name="T98" fmla="*/ 371 w 412"/>
                <a:gd name="T99" fmla="*/ 0 h 648"/>
                <a:gd name="T100" fmla="*/ 371 w 412"/>
                <a:gd name="T101" fmla="*/ 0 h 648"/>
                <a:gd name="T102" fmla="*/ 376 w 412"/>
                <a:gd name="T103" fmla="*/ 29 h 648"/>
                <a:gd name="T104" fmla="*/ 376 w 412"/>
                <a:gd name="T105" fmla="*/ 29 h 648"/>
                <a:gd name="T106" fmla="*/ 376 w 412"/>
                <a:gd name="T107" fmla="*/ 29 h 648"/>
                <a:gd name="T108" fmla="*/ 376 w 412"/>
                <a:gd name="T109" fmla="*/ 2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2" h="648">
                  <a:moveTo>
                    <a:pt x="376" y="29"/>
                  </a:moveTo>
                  <a:lnTo>
                    <a:pt x="380" y="86"/>
                  </a:lnTo>
                  <a:lnTo>
                    <a:pt x="383" y="141"/>
                  </a:lnTo>
                  <a:lnTo>
                    <a:pt x="386" y="193"/>
                  </a:lnTo>
                  <a:lnTo>
                    <a:pt x="389" y="246"/>
                  </a:lnTo>
                  <a:lnTo>
                    <a:pt x="392" y="298"/>
                  </a:lnTo>
                  <a:lnTo>
                    <a:pt x="395" y="350"/>
                  </a:lnTo>
                  <a:lnTo>
                    <a:pt x="398" y="405"/>
                  </a:lnTo>
                  <a:lnTo>
                    <a:pt x="402" y="461"/>
                  </a:lnTo>
                  <a:lnTo>
                    <a:pt x="402" y="461"/>
                  </a:lnTo>
                  <a:lnTo>
                    <a:pt x="403" y="483"/>
                  </a:lnTo>
                  <a:lnTo>
                    <a:pt x="405" y="504"/>
                  </a:lnTo>
                  <a:lnTo>
                    <a:pt x="406" y="526"/>
                  </a:lnTo>
                  <a:lnTo>
                    <a:pt x="407" y="548"/>
                  </a:lnTo>
                  <a:lnTo>
                    <a:pt x="408" y="570"/>
                  </a:lnTo>
                  <a:lnTo>
                    <a:pt x="409" y="592"/>
                  </a:lnTo>
                  <a:lnTo>
                    <a:pt x="411" y="614"/>
                  </a:lnTo>
                  <a:lnTo>
                    <a:pt x="412" y="636"/>
                  </a:lnTo>
                  <a:lnTo>
                    <a:pt x="412" y="636"/>
                  </a:lnTo>
                  <a:lnTo>
                    <a:pt x="408" y="639"/>
                  </a:lnTo>
                  <a:lnTo>
                    <a:pt x="408" y="639"/>
                  </a:lnTo>
                  <a:lnTo>
                    <a:pt x="365" y="640"/>
                  </a:lnTo>
                  <a:lnTo>
                    <a:pt x="322" y="642"/>
                  </a:lnTo>
                  <a:lnTo>
                    <a:pt x="278" y="643"/>
                  </a:lnTo>
                  <a:lnTo>
                    <a:pt x="234" y="643"/>
                  </a:lnTo>
                  <a:lnTo>
                    <a:pt x="190" y="644"/>
                  </a:lnTo>
                  <a:lnTo>
                    <a:pt x="146" y="645"/>
                  </a:lnTo>
                  <a:lnTo>
                    <a:pt x="103" y="646"/>
                  </a:lnTo>
                  <a:lnTo>
                    <a:pt x="60" y="648"/>
                  </a:lnTo>
                  <a:lnTo>
                    <a:pt x="60" y="648"/>
                  </a:lnTo>
                  <a:lnTo>
                    <a:pt x="40" y="486"/>
                  </a:lnTo>
                  <a:lnTo>
                    <a:pt x="0" y="134"/>
                  </a:lnTo>
                  <a:lnTo>
                    <a:pt x="0" y="134"/>
                  </a:lnTo>
                  <a:lnTo>
                    <a:pt x="8" y="129"/>
                  </a:lnTo>
                  <a:lnTo>
                    <a:pt x="16" y="125"/>
                  </a:lnTo>
                  <a:lnTo>
                    <a:pt x="24" y="122"/>
                  </a:lnTo>
                  <a:lnTo>
                    <a:pt x="32" y="119"/>
                  </a:lnTo>
                  <a:lnTo>
                    <a:pt x="41" y="117"/>
                  </a:lnTo>
                  <a:lnTo>
                    <a:pt x="49" y="114"/>
                  </a:lnTo>
                  <a:lnTo>
                    <a:pt x="57" y="111"/>
                  </a:lnTo>
                  <a:lnTo>
                    <a:pt x="66" y="108"/>
                  </a:lnTo>
                  <a:lnTo>
                    <a:pt x="66" y="108"/>
                  </a:lnTo>
                  <a:lnTo>
                    <a:pt x="104" y="94"/>
                  </a:lnTo>
                  <a:lnTo>
                    <a:pt x="142" y="80"/>
                  </a:lnTo>
                  <a:lnTo>
                    <a:pt x="180" y="67"/>
                  </a:lnTo>
                  <a:lnTo>
                    <a:pt x="218" y="53"/>
                  </a:lnTo>
                  <a:lnTo>
                    <a:pt x="257" y="40"/>
                  </a:lnTo>
                  <a:lnTo>
                    <a:pt x="295" y="27"/>
                  </a:lnTo>
                  <a:lnTo>
                    <a:pt x="333" y="13"/>
                  </a:lnTo>
                  <a:lnTo>
                    <a:pt x="371" y="0"/>
                  </a:lnTo>
                  <a:lnTo>
                    <a:pt x="371" y="0"/>
                  </a:lnTo>
                  <a:lnTo>
                    <a:pt x="376" y="29"/>
                  </a:lnTo>
                  <a:lnTo>
                    <a:pt x="376" y="29"/>
                  </a:lnTo>
                  <a:lnTo>
                    <a:pt x="376" y="29"/>
                  </a:lnTo>
                  <a:lnTo>
                    <a:pt x="37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2" name="Freeform 132"/>
            <p:cNvSpPr>
              <a:spLocks/>
            </p:cNvSpPr>
            <p:nvPr/>
          </p:nvSpPr>
          <p:spPr bwMode="auto">
            <a:xfrm>
              <a:off x="2328" y="1734"/>
              <a:ext cx="25" cy="7"/>
            </a:xfrm>
            <a:custGeom>
              <a:avLst/>
              <a:gdLst>
                <a:gd name="T0" fmla="*/ 25 w 25"/>
                <a:gd name="T1" fmla="*/ 5 h 7"/>
                <a:gd name="T2" fmla="*/ 0 w 25"/>
                <a:gd name="T3" fmla="*/ 7 h 7"/>
                <a:gd name="T4" fmla="*/ 0 w 25"/>
                <a:gd name="T5" fmla="*/ 7 h 7"/>
                <a:gd name="T6" fmla="*/ 0 w 25"/>
                <a:gd name="T7" fmla="*/ 5 h 7"/>
                <a:gd name="T8" fmla="*/ 0 w 25"/>
                <a:gd name="T9" fmla="*/ 4 h 7"/>
                <a:gd name="T10" fmla="*/ 1 w 25"/>
                <a:gd name="T11" fmla="*/ 3 h 7"/>
                <a:gd name="T12" fmla="*/ 2 w 25"/>
                <a:gd name="T13" fmla="*/ 2 h 7"/>
                <a:gd name="T14" fmla="*/ 4 w 25"/>
                <a:gd name="T15" fmla="*/ 2 h 7"/>
                <a:gd name="T16" fmla="*/ 6 w 25"/>
                <a:gd name="T17" fmla="*/ 1 h 7"/>
                <a:gd name="T18" fmla="*/ 7 w 25"/>
                <a:gd name="T19" fmla="*/ 1 h 7"/>
                <a:gd name="T20" fmla="*/ 9 w 25"/>
                <a:gd name="T21" fmla="*/ 0 h 7"/>
                <a:gd name="T22" fmla="*/ 9 w 25"/>
                <a:gd name="T23" fmla="*/ 0 h 7"/>
                <a:gd name="T24" fmla="*/ 11 w 25"/>
                <a:gd name="T25" fmla="*/ 0 h 7"/>
                <a:gd name="T26" fmla="*/ 13 w 25"/>
                <a:gd name="T27" fmla="*/ 0 h 7"/>
                <a:gd name="T28" fmla="*/ 16 w 25"/>
                <a:gd name="T29" fmla="*/ 0 h 7"/>
                <a:gd name="T30" fmla="*/ 18 w 25"/>
                <a:gd name="T31" fmla="*/ 1 h 7"/>
                <a:gd name="T32" fmla="*/ 20 w 25"/>
                <a:gd name="T33" fmla="*/ 1 h 7"/>
                <a:gd name="T34" fmla="*/ 22 w 25"/>
                <a:gd name="T35" fmla="*/ 2 h 7"/>
                <a:gd name="T36" fmla="*/ 24 w 25"/>
                <a:gd name="T37" fmla="*/ 3 h 7"/>
                <a:gd name="T38" fmla="*/ 25 w 25"/>
                <a:gd name="T39" fmla="*/ 5 h 7"/>
                <a:gd name="T40" fmla="*/ 25 w 25"/>
                <a:gd name="T41" fmla="*/ 5 h 7"/>
                <a:gd name="T42" fmla="*/ 25 w 25"/>
                <a:gd name="T43" fmla="*/ 5 h 7"/>
                <a:gd name="T44" fmla="*/ 25 w 25"/>
                <a:gd name="T45" fmla="*/ 5 h 7"/>
                <a:gd name="T46" fmla="*/ 25 w 25"/>
                <a:gd name="T4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7">
                  <a:moveTo>
                    <a:pt x="25" y="5"/>
                  </a:moveTo>
                  <a:lnTo>
                    <a:pt x="0" y="7"/>
                  </a:lnTo>
                  <a:lnTo>
                    <a:pt x="0" y="7"/>
                  </a:lnTo>
                  <a:lnTo>
                    <a:pt x="0" y="5"/>
                  </a:lnTo>
                  <a:lnTo>
                    <a:pt x="0" y="4"/>
                  </a:lnTo>
                  <a:lnTo>
                    <a:pt x="1" y="3"/>
                  </a:lnTo>
                  <a:lnTo>
                    <a:pt x="2" y="2"/>
                  </a:lnTo>
                  <a:lnTo>
                    <a:pt x="4" y="2"/>
                  </a:lnTo>
                  <a:lnTo>
                    <a:pt x="6" y="1"/>
                  </a:lnTo>
                  <a:lnTo>
                    <a:pt x="7" y="1"/>
                  </a:lnTo>
                  <a:lnTo>
                    <a:pt x="9" y="0"/>
                  </a:lnTo>
                  <a:lnTo>
                    <a:pt x="9" y="0"/>
                  </a:lnTo>
                  <a:lnTo>
                    <a:pt x="11" y="0"/>
                  </a:lnTo>
                  <a:lnTo>
                    <a:pt x="13" y="0"/>
                  </a:lnTo>
                  <a:lnTo>
                    <a:pt x="16" y="0"/>
                  </a:lnTo>
                  <a:lnTo>
                    <a:pt x="18" y="1"/>
                  </a:lnTo>
                  <a:lnTo>
                    <a:pt x="20" y="1"/>
                  </a:lnTo>
                  <a:lnTo>
                    <a:pt x="22" y="2"/>
                  </a:lnTo>
                  <a:lnTo>
                    <a:pt x="24" y="3"/>
                  </a:lnTo>
                  <a:lnTo>
                    <a:pt x="25" y="5"/>
                  </a:lnTo>
                  <a:lnTo>
                    <a:pt x="25" y="5"/>
                  </a:lnTo>
                  <a:lnTo>
                    <a:pt x="25" y="5"/>
                  </a:lnTo>
                  <a:lnTo>
                    <a:pt x="25" y="5"/>
                  </a:lnTo>
                  <a:lnTo>
                    <a:pt x="2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3" name="Freeform 133"/>
            <p:cNvSpPr>
              <a:spLocks/>
            </p:cNvSpPr>
            <p:nvPr/>
          </p:nvSpPr>
          <p:spPr bwMode="auto">
            <a:xfrm>
              <a:off x="1012" y="1764"/>
              <a:ext cx="116" cy="43"/>
            </a:xfrm>
            <a:custGeom>
              <a:avLst/>
              <a:gdLst>
                <a:gd name="T0" fmla="*/ 116 w 116"/>
                <a:gd name="T1" fmla="*/ 8 h 43"/>
                <a:gd name="T2" fmla="*/ 101 w 116"/>
                <a:gd name="T3" fmla="*/ 12 h 43"/>
                <a:gd name="T4" fmla="*/ 87 w 116"/>
                <a:gd name="T5" fmla="*/ 16 h 43"/>
                <a:gd name="T6" fmla="*/ 73 w 116"/>
                <a:gd name="T7" fmla="*/ 22 h 43"/>
                <a:gd name="T8" fmla="*/ 59 w 116"/>
                <a:gd name="T9" fmla="*/ 27 h 43"/>
                <a:gd name="T10" fmla="*/ 46 w 116"/>
                <a:gd name="T11" fmla="*/ 32 h 43"/>
                <a:gd name="T12" fmla="*/ 31 w 116"/>
                <a:gd name="T13" fmla="*/ 37 h 43"/>
                <a:gd name="T14" fmla="*/ 17 w 116"/>
                <a:gd name="T15" fmla="*/ 40 h 43"/>
                <a:gd name="T16" fmla="*/ 2 w 116"/>
                <a:gd name="T17" fmla="*/ 43 h 43"/>
                <a:gd name="T18" fmla="*/ 2 w 116"/>
                <a:gd name="T19" fmla="*/ 43 h 43"/>
                <a:gd name="T20" fmla="*/ 2 w 116"/>
                <a:gd name="T21" fmla="*/ 42 h 43"/>
                <a:gd name="T22" fmla="*/ 2 w 116"/>
                <a:gd name="T23" fmla="*/ 42 h 43"/>
                <a:gd name="T24" fmla="*/ 1 w 116"/>
                <a:gd name="T25" fmla="*/ 41 h 43"/>
                <a:gd name="T26" fmla="*/ 1 w 116"/>
                <a:gd name="T27" fmla="*/ 40 h 43"/>
                <a:gd name="T28" fmla="*/ 0 w 116"/>
                <a:gd name="T29" fmla="*/ 39 h 43"/>
                <a:gd name="T30" fmla="*/ 0 w 116"/>
                <a:gd name="T31" fmla="*/ 38 h 43"/>
                <a:gd name="T32" fmla="*/ 0 w 116"/>
                <a:gd name="T33" fmla="*/ 37 h 43"/>
                <a:gd name="T34" fmla="*/ 0 w 116"/>
                <a:gd name="T35" fmla="*/ 36 h 43"/>
                <a:gd name="T36" fmla="*/ 0 w 116"/>
                <a:gd name="T37" fmla="*/ 36 h 43"/>
                <a:gd name="T38" fmla="*/ 14 w 116"/>
                <a:gd name="T39" fmla="*/ 32 h 43"/>
                <a:gd name="T40" fmla="*/ 28 w 116"/>
                <a:gd name="T41" fmla="*/ 27 h 43"/>
                <a:gd name="T42" fmla="*/ 42 w 116"/>
                <a:gd name="T43" fmla="*/ 23 h 43"/>
                <a:gd name="T44" fmla="*/ 56 w 116"/>
                <a:gd name="T45" fmla="*/ 19 h 43"/>
                <a:gd name="T46" fmla="*/ 70 w 116"/>
                <a:gd name="T47" fmla="*/ 14 h 43"/>
                <a:gd name="T48" fmla="*/ 84 w 116"/>
                <a:gd name="T49" fmla="*/ 9 h 43"/>
                <a:gd name="T50" fmla="*/ 98 w 116"/>
                <a:gd name="T51" fmla="*/ 5 h 43"/>
                <a:gd name="T52" fmla="*/ 112 w 116"/>
                <a:gd name="T53" fmla="*/ 0 h 43"/>
                <a:gd name="T54" fmla="*/ 112 w 116"/>
                <a:gd name="T55" fmla="*/ 0 h 43"/>
                <a:gd name="T56" fmla="*/ 112 w 116"/>
                <a:gd name="T57" fmla="*/ 0 h 43"/>
                <a:gd name="T58" fmla="*/ 113 w 116"/>
                <a:gd name="T59" fmla="*/ 1 h 43"/>
                <a:gd name="T60" fmla="*/ 114 w 116"/>
                <a:gd name="T61" fmla="*/ 2 h 43"/>
                <a:gd name="T62" fmla="*/ 115 w 116"/>
                <a:gd name="T63" fmla="*/ 3 h 43"/>
                <a:gd name="T64" fmla="*/ 115 w 116"/>
                <a:gd name="T65" fmla="*/ 4 h 43"/>
                <a:gd name="T66" fmla="*/ 116 w 116"/>
                <a:gd name="T67" fmla="*/ 5 h 43"/>
                <a:gd name="T68" fmla="*/ 116 w 116"/>
                <a:gd name="T69" fmla="*/ 7 h 43"/>
                <a:gd name="T70" fmla="*/ 116 w 116"/>
                <a:gd name="T71" fmla="*/ 8 h 43"/>
                <a:gd name="T72" fmla="*/ 116 w 116"/>
                <a:gd name="T73" fmla="*/ 8 h 43"/>
                <a:gd name="T74" fmla="*/ 116 w 116"/>
                <a:gd name="T75" fmla="*/ 8 h 43"/>
                <a:gd name="T76" fmla="*/ 116 w 116"/>
                <a:gd name="T77" fmla="*/ 8 h 43"/>
                <a:gd name="T78" fmla="*/ 116 w 116"/>
                <a:gd name="T7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43">
                  <a:moveTo>
                    <a:pt x="116" y="8"/>
                  </a:moveTo>
                  <a:lnTo>
                    <a:pt x="101" y="12"/>
                  </a:lnTo>
                  <a:lnTo>
                    <a:pt x="87" y="16"/>
                  </a:lnTo>
                  <a:lnTo>
                    <a:pt x="73" y="22"/>
                  </a:lnTo>
                  <a:lnTo>
                    <a:pt x="59" y="27"/>
                  </a:lnTo>
                  <a:lnTo>
                    <a:pt x="46" y="32"/>
                  </a:lnTo>
                  <a:lnTo>
                    <a:pt x="31" y="37"/>
                  </a:lnTo>
                  <a:lnTo>
                    <a:pt x="17" y="40"/>
                  </a:lnTo>
                  <a:lnTo>
                    <a:pt x="2" y="43"/>
                  </a:lnTo>
                  <a:lnTo>
                    <a:pt x="2" y="43"/>
                  </a:lnTo>
                  <a:lnTo>
                    <a:pt x="2" y="42"/>
                  </a:lnTo>
                  <a:lnTo>
                    <a:pt x="2" y="42"/>
                  </a:lnTo>
                  <a:lnTo>
                    <a:pt x="1" y="41"/>
                  </a:lnTo>
                  <a:lnTo>
                    <a:pt x="1" y="40"/>
                  </a:lnTo>
                  <a:lnTo>
                    <a:pt x="0" y="39"/>
                  </a:lnTo>
                  <a:lnTo>
                    <a:pt x="0" y="38"/>
                  </a:lnTo>
                  <a:lnTo>
                    <a:pt x="0" y="37"/>
                  </a:lnTo>
                  <a:lnTo>
                    <a:pt x="0" y="36"/>
                  </a:lnTo>
                  <a:lnTo>
                    <a:pt x="0" y="36"/>
                  </a:lnTo>
                  <a:lnTo>
                    <a:pt x="14" y="32"/>
                  </a:lnTo>
                  <a:lnTo>
                    <a:pt x="28" y="27"/>
                  </a:lnTo>
                  <a:lnTo>
                    <a:pt x="42" y="23"/>
                  </a:lnTo>
                  <a:lnTo>
                    <a:pt x="56" y="19"/>
                  </a:lnTo>
                  <a:lnTo>
                    <a:pt x="70" y="14"/>
                  </a:lnTo>
                  <a:lnTo>
                    <a:pt x="84" y="9"/>
                  </a:lnTo>
                  <a:lnTo>
                    <a:pt x="98" y="5"/>
                  </a:lnTo>
                  <a:lnTo>
                    <a:pt x="112" y="0"/>
                  </a:lnTo>
                  <a:lnTo>
                    <a:pt x="112" y="0"/>
                  </a:lnTo>
                  <a:lnTo>
                    <a:pt x="112" y="0"/>
                  </a:lnTo>
                  <a:lnTo>
                    <a:pt x="113" y="1"/>
                  </a:lnTo>
                  <a:lnTo>
                    <a:pt x="114" y="2"/>
                  </a:lnTo>
                  <a:lnTo>
                    <a:pt x="115" y="3"/>
                  </a:lnTo>
                  <a:lnTo>
                    <a:pt x="115" y="4"/>
                  </a:lnTo>
                  <a:lnTo>
                    <a:pt x="116" y="5"/>
                  </a:lnTo>
                  <a:lnTo>
                    <a:pt x="116" y="7"/>
                  </a:lnTo>
                  <a:lnTo>
                    <a:pt x="116" y="8"/>
                  </a:lnTo>
                  <a:lnTo>
                    <a:pt x="116" y="8"/>
                  </a:lnTo>
                  <a:lnTo>
                    <a:pt x="116" y="8"/>
                  </a:lnTo>
                  <a:lnTo>
                    <a:pt x="116" y="8"/>
                  </a:lnTo>
                  <a:lnTo>
                    <a:pt x="1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4" name="Freeform 134"/>
            <p:cNvSpPr>
              <a:spLocks/>
            </p:cNvSpPr>
            <p:nvPr/>
          </p:nvSpPr>
          <p:spPr bwMode="auto">
            <a:xfrm>
              <a:off x="2504" y="1765"/>
              <a:ext cx="45" cy="68"/>
            </a:xfrm>
            <a:custGeom>
              <a:avLst/>
              <a:gdLst>
                <a:gd name="T0" fmla="*/ 44 w 45"/>
                <a:gd name="T1" fmla="*/ 15 h 68"/>
                <a:gd name="T2" fmla="*/ 44 w 45"/>
                <a:gd name="T3" fmla="*/ 21 h 68"/>
                <a:gd name="T4" fmla="*/ 44 w 45"/>
                <a:gd name="T5" fmla="*/ 26 h 68"/>
                <a:gd name="T6" fmla="*/ 45 w 45"/>
                <a:gd name="T7" fmla="*/ 32 h 68"/>
                <a:gd name="T8" fmla="*/ 44 w 45"/>
                <a:gd name="T9" fmla="*/ 37 h 68"/>
                <a:gd name="T10" fmla="*/ 44 w 45"/>
                <a:gd name="T11" fmla="*/ 42 h 68"/>
                <a:gd name="T12" fmla="*/ 43 w 45"/>
                <a:gd name="T13" fmla="*/ 47 h 68"/>
                <a:gd name="T14" fmla="*/ 41 w 45"/>
                <a:gd name="T15" fmla="*/ 51 h 68"/>
                <a:gd name="T16" fmla="*/ 38 w 45"/>
                <a:gd name="T17" fmla="*/ 56 h 68"/>
                <a:gd name="T18" fmla="*/ 38 w 45"/>
                <a:gd name="T19" fmla="*/ 56 h 68"/>
                <a:gd name="T20" fmla="*/ 36 w 45"/>
                <a:gd name="T21" fmla="*/ 60 h 68"/>
                <a:gd name="T22" fmla="*/ 33 w 45"/>
                <a:gd name="T23" fmla="*/ 62 h 68"/>
                <a:gd name="T24" fmla="*/ 30 w 45"/>
                <a:gd name="T25" fmla="*/ 65 h 68"/>
                <a:gd name="T26" fmla="*/ 27 w 45"/>
                <a:gd name="T27" fmla="*/ 67 h 68"/>
                <a:gd name="T28" fmla="*/ 23 w 45"/>
                <a:gd name="T29" fmla="*/ 68 h 68"/>
                <a:gd name="T30" fmla="*/ 20 w 45"/>
                <a:gd name="T31" fmla="*/ 68 h 68"/>
                <a:gd name="T32" fmla="*/ 16 w 45"/>
                <a:gd name="T33" fmla="*/ 68 h 68"/>
                <a:gd name="T34" fmla="*/ 13 w 45"/>
                <a:gd name="T35" fmla="*/ 68 h 68"/>
                <a:gd name="T36" fmla="*/ 13 w 45"/>
                <a:gd name="T37" fmla="*/ 68 h 68"/>
                <a:gd name="T38" fmla="*/ 10 w 45"/>
                <a:gd name="T39" fmla="*/ 66 h 68"/>
                <a:gd name="T40" fmla="*/ 8 w 45"/>
                <a:gd name="T41" fmla="*/ 65 h 68"/>
                <a:gd name="T42" fmla="*/ 6 w 45"/>
                <a:gd name="T43" fmla="*/ 62 h 68"/>
                <a:gd name="T44" fmla="*/ 4 w 45"/>
                <a:gd name="T45" fmla="*/ 60 h 68"/>
                <a:gd name="T46" fmla="*/ 3 w 45"/>
                <a:gd name="T47" fmla="*/ 58 h 68"/>
                <a:gd name="T48" fmla="*/ 2 w 45"/>
                <a:gd name="T49" fmla="*/ 55 h 68"/>
                <a:gd name="T50" fmla="*/ 1 w 45"/>
                <a:gd name="T51" fmla="*/ 52 h 68"/>
                <a:gd name="T52" fmla="*/ 0 w 45"/>
                <a:gd name="T53" fmla="*/ 49 h 68"/>
                <a:gd name="T54" fmla="*/ 0 w 45"/>
                <a:gd name="T55" fmla="*/ 49 h 68"/>
                <a:gd name="T56" fmla="*/ 0 w 45"/>
                <a:gd name="T57" fmla="*/ 44 h 68"/>
                <a:gd name="T58" fmla="*/ 0 w 45"/>
                <a:gd name="T59" fmla="*/ 38 h 68"/>
                <a:gd name="T60" fmla="*/ 0 w 45"/>
                <a:gd name="T61" fmla="*/ 32 h 68"/>
                <a:gd name="T62" fmla="*/ 1 w 45"/>
                <a:gd name="T63" fmla="*/ 27 h 68"/>
                <a:gd name="T64" fmla="*/ 2 w 45"/>
                <a:gd name="T65" fmla="*/ 22 h 68"/>
                <a:gd name="T66" fmla="*/ 3 w 45"/>
                <a:gd name="T67" fmla="*/ 17 h 68"/>
                <a:gd name="T68" fmla="*/ 5 w 45"/>
                <a:gd name="T69" fmla="*/ 12 h 68"/>
                <a:gd name="T70" fmla="*/ 7 w 45"/>
                <a:gd name="T71" fmla="*/ 8 h 68"/>
                <a:gd name="T72" fmla="*/ 7 w 45"/>
                <a:gd name="T73" fmla="*/ 8 h 68"/>
                <a:gd name="T74" fmla="*/ 11 w 45"/>
                <a:gd name="T75" fmla="*/ 4 h 68"/>
                <a:gd name="T76" fmla="*/ 16 w 45"/>
                <a:gd name="T77" fmla="*/ 1 h 68"/>
                <a:gd name="T78" fmla="*/ 21 w 45"/>
                <a:gd name="T79" fmla="*/ 0 h 68"/>
                <a:gd name="T80" fmla="*/ 27 w 45"/>
                <a:gd name="T81" fmla="*/ 0 h 68"/>
                <a:gd name="T82" fmla="*/ 32 w 45"/>
                <a:gd name="T83" fmla="*/ 1 h 68"/>
                <a:gd name="T84" fmla="*/ 37 w 45"/>
                <a:gd name="T85" fmla="*/ 5 h 68"/>
                <a:gd name="T86" fmla="*/ 41 w 45"/>
                <a:gd name="T87" fmla="*/ 9 h 68"/>
                <a:gd name="T88" fmla="*/ 44 w 45"/>
                <a:gd name="T89" fmla="*/ 15 h 68"/>
                <a:gd name="T90" fmla="*/ 44 w 45"/>
                <a:gd name="T91" fmla="*/ 15 h 68"/>
                <a:gd name="T92" fmla="*/ 44 w 45"/>
                <a:gd name="T93" fmla="*/ 15 h 68"/>
                <a:gd name="T94" fmla="*/ 44 w 45"/>
                <a:gd name="T95" fmla="*/ 15 h 68"/>
                <a:gd name="T96" fmla="*/ 44 w 45"/>
                <a:gd name="T97"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68">
                  <a:moveTo>
                    <a:pt x="44" y="15"/>
                  </a:moveTo>
                  <a:lnTo>
                    <a:pt x="44" y="21"/>
                  </a:lnTo>
                  <a:lnTo>
                    <a:pt x="44" y="26"/>
                  </a:lnTo>
                  <a:lnTo>
                    <a:pt x="45" y="32"/>
                  </a:lnTo>
                  <a:lnTo>
                    <a:pt x="44" y="37"/>
                  </a:lnTo>
                  <a:lnTo>
                    <a:pt x="44" y="42"/>
                  </a:lnTo>
                  <a:lnTo>
                    <a:pt x="43" y="47"/>
                  </a:lnTo>
                  <a:lnTo>
                    <a:pt x="41" y="51"/>
                  </a:lnTo>
                  <a:lnTo>
                    <a:pt x="38" y="56"/>
                  </a:lnTo>
                  <a:lnTo>
                    <a:pt x="38" y="56"/>
                  </a:lnTo>
                  <a:lnTo>
                    <a:pt x="36" y="60"/>
                  </a:lnTo>
                  <a:lnTo>
                    <a:pt x="33" y="62"/>
                  </a:lnTo>
                  <a:lnTo>
                    <a:pt x="30" y="65"/>
                  </a:lnTo>
                  <a:lnTo>
                    <a:pt x="27" y="67"/>
                  </a:lnTo>
                  <a:lnTo>
                    <a:pt x="23" y="68"/>
                  </a:lnTo>
                  <a:lnTo>
                    <a:pt x="20" y="68"/>
                  </a:lnTo>
                  <a:lnTo>
                    <a:pt x="16" y="68"/>
                  </a:lnTo>
                  <a:lnTo>
                    <a:pt x="13" y="68"/>
                  </a:lnTo>
                  <a:lnTo>
                    <a:pt x="13" y="68"/>
                  </a:lnTo>
                  <a:lnTo>
                    <a:pt x="10" y="66"/>
                  </a:lnTo>
                  <a:lnTo>
                    <a:pt x="8" y="65"/>
                  </a:lnTo>
                  <a:lnTo>
                    <a:pt x="6" y="62"/>
                  </a:lnTo>
                  <a:lnTo>
                    <a:pt x="4" y="60"/>
                  </a:lnTo>
                  <a:lnTo>
                    <a:pt x="3" y="58"/>
                  </a:lnTo>
                  <a:lnTo>
                    <a:pt x="2" y="55"/>
                  </a:lnTo>
                  <a:lnTo>
                    <a:pt x="1" y="52"/>
                  </a:lnTo>
                  <a:lnTo>
                    <a:pt x="0" y="49"/>
                  </a:lnTo>
                  <a:lnTo>
                    <a:pt x="0" y="49"/>
                  </a:lnTo>
                  <a:lnTo>
                    <a:pt x="0" y="44"/>
                  </a:lnTo>
                  <a:lnTo>
                    <a:pt x="0" y="38"/>
                  </a:lnTo>
                  <a:lnTo>
                    <a:pt x="0" y="32"/>
                  </a:lnTo>
                  <a:lnTo>
                    <a:pt x="1" y="27"/>
                  </a:lnTo>
                  <a:lnTo>
                    <a:pt x="2" y="22"/>
                  </a:lnTo>
                  <a:lnTo>
                    <a:pt x="3" y="17"/>
                  </a:lnTo>
                  <a:lnTo>
                    <a:pt x="5" y="12"/>
                  </a:lnTo>
                  <a:lnTo>
                    <a:pt x="7" y="8"/>
                  </a:lnTo>
                  <a:lnTo>
                    <a:pt x="7" y="8"/>
                  </a:lnTo>
                  <a:lnTo>
                    <a:pt x="11" y="4"/>
                  </a:lnTo>
                  <a:lnTo>
                    <a:pt x="16" y="1"/>
                  </a:lnTo>
                  <a:lnTo>
                    <a:pt x="21" y="0"/>
                  </a:lnTo>
                  <a:lnTo>
                    <a:pt x="27" y="0"/>
                  </a:lnTo>
                  <a:lnTo>
                    <a:pt x="32" y="1"/>
                  </a:lnTo>
                  <a:lnTo>
                    <a:pt x="37" y="5"/>
                  </a:lnTo>
                  <a:lnTo>
                    <a:pt x="41" y="9"/>
                  </a:lnTo>
                  <a:lnTo>
                    <a:pt x="44" y="15"/>
                  </a:lnTo>
                  <a:lnTo>
                    <a:pt x="44" y="15"/>
                  </a:lnTo>
                  <a:lnTo>
                    <a:pt x="44" y="15"/>
                  </a:lnTo>
                  <a:lnTo>
                    <a:pt x="44" y="15"/>
                  </a:lnTo>
                  <a:lnTo>
                    <a:pt x="44" y="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5" name="Freeform 135"/>
            <p:cNvSpPr>
              <a:spLocks/>
            </p:cNvSpPr>
            <p:nvPr/>
          </p:nvSpPr>
          <p:spPr bwMode="auto">
            <a:xfrm>
              <a:off x="2323" y="1770"/>
              <a:ext cx="111" cy="41"/>
            </a:xfrm>
            <a:custGeom>
              <a:avLst/>
              <a:gdLst>
                <a:gd name="T0" fmla="*/ 111 w 111"/>
                <a:gd name="T1" fmla="*/ 0 h 41"/>
                <a:gd name="T2" fmla="*/ 108 w 111"/>
                <a:gd name="T3" fmla="*/ 8 h 41"/>
                <a:gd name="T4" fmla="*/ 103 w 111"/>
                <a:gd name="T5" fmla="*/ 15 h 41"/>
                <a:gd name="T6" fmla="*/ 97 w 111"/>
                <a:gd name="T7" fmla="*/ 20 h 41"/>
                <a:gd name="T8" fmla="*/ 91 w 111"/>
                <a:gd name="T9" fmla="*/ 25 h 41"/>
                <a:gd name="T10" fmla="*/ 84 w 111"/>
                <a:gd name="T11" fmla="*/ 29 h 41"/>
                <a:gd name="T12" fmla="*/ 77 w 111"/>
                <a:gd name="T13" fmla="*/ 33 h 41"/>
                <a:gd name="T14" fmla="*/ 70 w 111"/>
                <a:gd name="T15" fmla="*/ 36 h 41"/>
                <a:gd name="T16" fmla="*/ 64 w 111"/>
                <a:gd name="T17" fmla="*/ 39 h 41"/>
                <a:gd name="T18" fmla="*/ 64 w 111"/>
                <a:gd name="T19" fmla="*/ 39 h 41"/>
                <a:gd name="T20" fmla="*/ 55 w 111"/>
                <a:gd name="T21" fmla="*/ 38 h 41"/>
                <a:gd name="T22" fmla="*/ 46 w 111"/>
                <a:gd name="T23" fmla="*/ 38 h 41"/>
                <a:gd name="T24" fmla="*/ 37 w 111"/>
                <a:gd name="T25" fmla="*/ 40 h 41"/>
                <a:gd name="T26" fmla="*/ 28 w 111"/>
                <a:gd name="T27" fmla="*/ 41 h 41"/>
                <a:gd name="T28" fmla="*/ 20 w 111"/>
                <a:gd name="T29" fmla="*/ 41 h 41"/>
                <a:gd name="T30" fmla="*/ 12 w 111"/>
                <a:gd name="T31" fmla="*/ 39 h 41"/>
                <a:gd name="T32" fmla="*/ 5 w 111"/>
                <a:gd name="T33" fmla="*/ 33 h 41"/>
                <a:gd name="T34" fmla="*/ 0 w 111"/>
                <a:gd name="T35" fmla="*/ 22 h 41"/>
                <a:gd name="T36" fmla="*/ 0 w 111"/>
                <a:gd name="T37" fmla="*/ 22 h 41"/>
                <a:gd name="T38" fmla="*/ 7 w 111"/>
                <a:gd name="T39" fmla="*/ 24 h 41"/>
                <a:gd name="T40" fmla="*/ 14 w 111"/>
                <a:gd name="T41" fmla="*/ 24 h 41"/>
                <a:gd name="T42" fmla="*/ 20 w 111"/>
                <a:gd name="T43" fmla="*/ 24 h 41"/>
                <a:gd name="T44" fmla="*/ 27 w 111"/>
                <a:gd name="T45" fmla="*/ 22 h 41"/>
                <a:gd name="T46" fmla="*/ 33 w 111"/>
                <a:gd name="T47" fmla="*/ 20 h 41"/>
                <a:gd name="T48" fmla="*/ 39 w 111"/>
                <a:gd name="T49" fmla="*/ 18 h 41"/>
                <a:gd name="T50" fmla="*/ 46 w 111"/>
                <a:gd name="T51" fmla="*/ 17 h 41"/>
                <a:gd name="T52" fmla="*/ 52 w 111"/>
                <a:gd name="T53" fmla="*/ 17 h 41"/>
                <a:gd name="T54" fmla="*/ 52 w 111"/>
                <a:gd name="T55" fmla="*/ 17 h 41"/>
                <a:gd name="T56" fmla="*/ 60 w 111"/>
                <a:gd name="T57" fmla="*/ 17 h 41"/>
                <a:gd name="T58" fmla="*/ 68 w 111"/>
                <a:gd name="T59" fmla="*/ 17 h 41"/>
                <a:gd name="T60" fmla="*/ 76 w 111"/>
                <a:gd name="T61" fmla="*/ 16 h 41"/>
                <a:gd name="T62" fmla="*/ 83 w 111"/>
                <a:gd name="T63" fmla="*/ 14 h 41"/>
                <a:gd name="T64" fmla="*/ 91 w 111"/>
                <a:gd name="T65" fmla="*/ 11 h 41"/>
                <a:gd name="T66" fmla="*/ 98 w 111"/>
                <a:gd name="T67" fmla="*/ 8 h 41"/>
                <a:gd name="T68" fmla="*/ 105 w 111"/>
                <a:gd name="T69" fmla="*/ 4 h 41"/>
                <a:gd name="T70" fmla="*/ 111 w 111"/>
                <a:gd name="T71" fmla="*/ 0 h 41"/>
                <a:gd name="T72" fmla="*/ 111 w 111"/>
                <a:gd name="T73" fmla="*/ 0 h 41"/>
                <a:gd name="T74" fmla="*/ 111 w 111"/>
                <a:gd name="T75" fmla="*/ 0 h 41"/>
                <a:gd name="T76" fmla="*/ 111 w 111"/>
                <a:gd name="T77" fmla="*/ 0 h 41"/>
                <a:gd name="T78" fmla="*/ 111 w 111"/>
                <a:gd name="T7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41">
                  <a:moveTo>
                    <a:pt x="111" y="0"/>
                  </a:moveTo>
                  <a:lnTo>
                    <a:pt x="108" y="8"/>
                  </a:lnTo>
                  <a:lnTo>
                    <a:pt x="103" y="15"/>
                  </a:lnTo>
                  <a:lnTo>
                    <a:pt x="97" y="20"/>
                  </a:lnTo>
                  <a:lnTo>
                    <a:pt x="91" y="25"/>
                  </a:lnTo>
                  <a:lnTo>
                    <a:pt x="84" y="29"/>
                  </a:lnTo>
                  <a:lnTo>
                    <a:pt x="77" y="33"/>
                  </a:lnTo>
                  <a:lnTo>
                    <a:pt x="70" y="36"/>
                  </a:lnTo>
                  <a:lnTo>
                    <a:pt x="64" y="39"/>
                  </a:lnTo>
                  <a:lnTo>
                    <a:pt x="64" y="39"/>
                  </a:lnTo>
                  <a:lnTo>
                    <a:pt x="55" y="38"/>
                  </a:lnTo>
                  <a:lnTo>
                    <a:pt x="46" y="38"/>
                  </a:lnTo>
                  <a:lnTo>
                    <a:pt x="37" y="40"/>
                  </a:lnTo>
                  <a:lnTo>
                    <a:pt x="28" y="41"/>
                  </a:lnTo>
                  <a:lnTo>
                    <a:pt x="20" y="41"/>
                  </a:lnTo>
                  <a:lnTo>
                    <a:pt x="12" y="39"/>
                  </a:lnTo>
                  <a:lnTo>
                    <a:pt x="5" y="33"/>
                  </a:lnTo>
                  <a:lnTo>
                    <a:pt x="0" y="22"/>
                  </a:lnTo>
                  <a:lnTo>
                    <a:pt x="0" y="22"/>
                  </a:lnTo>
                  <a:lnTo>
                    <a:pt x="7" y="24"/>
                  </a:lnTo>
                  <a:lnTo>
                    <a:pt x="14" y="24"/>
                  </a:lnTo>
                  <a:lnTo>
                    <a:pt x="20" y="24"/>
                  </a:lnTo>
                  <a:lnTo>
                    <a:pt x="27" y="22"/>
                  </a:lnTo>
                  <a:lnTo>
                    <a:pt x="33" y="20"/>
                  </a:lnTo>
                  <a:lnTo>
                    <a:pt x="39" y="18"/>
                  </a:lnTo>
                  <a:lnTo>
                    <a:pt x="46" y="17"/>
                  </a:lnTo>
                  <a:lnTo>
                    <a:pt x="52" y="17"/>
                  </a:lnTo>
                  <a:lnTo>
                    <a:pt x="52" y="17"/>
                  </a:lnTo>
                  <a:lnTo>
                    <a:pt x="60" y="17"/>
                  </a:lnTo>
                  <a:lnTo>
                    <a:pt x="68" y="17"/>
                  </a:lnTo>
                  <a:lnTo>
                    <a:pt x="76" y="16"/>
                  </a:lnTo>
                  <a:lnTo>
                    <a:pt x="83" y="14"/>
                  </a:lnTo>
                  <a:lnTo>
                    <a:pt x="91" y="11"/>
                  </a:lnTo>
                  <a:lnTo>
                    <a:pt x="98" y="8"/>
                  </a:lnTo>
                  <a:lnTo>
                    <a:pt x="105" y="4"/>
                  </a:lnTo>
                  <a:lnTo>
                    <a:pt x="111" y="0"/>
                  </a:lnTo>
                  <a:lnTo>
                    <a:pt x="111" y="0"/>
                  </a:lnTo>
                  <a:lnTo>
                    <a:pt x="111" y="0"/>
                  </a:lnTo>
                  <a:lnTo>
                    <a:pt x="111" y="0"/>
                  </a:lnTo>
                  <a:lnTo>
                    <a:pt x="1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6" name="Freeform 136"/>
            <p:cNvSpPr>
              <a:spLocks/>
            </p:cNvSpPr>
            <p:nvPr/>
          </p:nvSpPr>
          <p:spPr bwMode="auto">
            <a:xfrm>
              <a:off x="1946" y="1779"/>
              <a:ext cx="473" cy="470"/>
            </a:xfrm>
            <a:custGeom>
              <a:avLst/>
              <a:gdLst>
                <a:gd name="T0" fmla="*/ 166 w 473"/>
                <a:gd name="T1" fmla="*/ 129 h 470"/>
                <a:gd name="T2" fmla="*/ 183 w 473"/>
                <a:gd name="T3" fmla="*/ 212 h 470"/>
                <a:gd name="T4" fmla="*/ 180 w 473"/>
                <a:gd name="T5" fmla="*/ 251 h 470"/>
                <a:gd name="T6" fmla="*/ 153 w 473"/>
                <a:gd name="T7" fmla="*/ 289 h 470"/>
                <a:gd name="T8" fmla="*/ 153 w 473"/>
                <a:gd name="T9" fmla="*/ 295 h 470"/>
                <a:gd name="T10" fmla="*/ 192 w 473"/>
                <a:gd name="T11" fmla="*/ 226 h 470"/>
                <a:gd name="T12" fmla="*/ 195 w 473"/>
                <a:gd name="T13" fmla="*/ 245 h 470"/>
                <a:gd name="T14" fmla="*/ 177 w 473"/>
                <a:gd name="T15" fmla="*/ 302 h 470"/>
                <a:gd name="T16" fmla="*/ 200 w 473"/>
                <a:gd name="T17" fmla="*/ 258 h 470"/>
                <a:gd name="T18" fmla="*/ 225 w 473"/>
                <a:gd name="T19" fmla="*/ 241 h 470"/>
                <a:gd name="T20" fmla="*/ 298 w 473"/>
                <a:gd name="T21" fmla="*/ 305 h 470"/>
                <a:gd name="T22" fmla="*/ 305 w 473"/>
                <a:gd name="T23" fmla="*/ 311 h 470"/>
                <a:gd name="T24" fmla="*/ 295 w 473"/>
                <a:gd name="T25" fmla="*/ 298 h 470"/>
                <a:gd name="T26" fmla="*/ 250 w 473"/>
                <a:gd name="T27" fmla="*/ 246 h 470"/>
                <a:gd name="T28" fmla="*/ 292 w 473"/>
                <a:gd name="T29" fmla="*/ 263 h 470"/>
                <a:gd name="T30" fmla="*/ 338 w 473"/>
                <a:gd name="T31" fmla="*/ 269 h 470"/>
                <a:gd name="T32" fmla="*/ 392 w 473"/>
                <a:gd name="T33" fmla="*/ 273 h 470"/>
                <a:gd name="T34" fmla="*/ 374 w 473"/>
                <a:gd name="T35" fmla="*/ 279 h 470"/>
                <a:gd name="T36" fmla="*/ 387 w 473"/>
                <a:gd name="T37" fmla="*/ 281 h 470"/>
                <a:gd name="T38" fmla="*/ 453 w 473"/>
                <a:gd name="T39" fmla="*/ 261 h 470"/>
                <a:gd name="T40" fmla="*/ 425 w 473"/>
                <a:gd name="T41" fmla="*/ 289 h 470"/>
                <a:gd name="T42" fmla="*/ 414 w 473"/>
                <a:gd name="T43" fmla="*/ 308 h 470"/>
                <a:gd name="T44" fmla="*/ 457 w 473"/>
                <a:gd name="T45" fmla="*/ 267 h 470"/>
                <a:gd name="T46" fmla="*/ 467 w 473"/>
                <a:gd name="T47" fmla="*/ 269 h 470"/>
                <a:gd name="T48" fmla="*/ 453 w 473"/>
                <a:gd name="T49" fmla="*/ 283 h 470"/>
                <a:gd name="T50" fmla="*/ 392 w 473"/>
                <a:gd name="T51" fmla="*/ 343 h 470"/>
                <a:gd name="T52" fmla="*/ 382 w 473"/>
                <a:gd name="T53" fmla="*/ 335 h 470"/>
                <a:gd name="T54" fmla="*/ 402 w 473"/>
                <a:gd name="T55" fmla="*/ 293 h 470"/>
                <a:gd name="T56" fmla="*/ 370 w 473"/>
                <a:gd name="T57" fmla="*/ 345 h 470"/>
                <a:gd name="T58" fmla="*/ 347 w 473"/>
                <a:gd name="T59" fmla="*/ 373 h 470"/>
                <a:gd name="T60" fmla="*/ 320 w 473"/>
                <a:gd name="T61" fmla="*/ 381 h 470"/>
                <a:gd name="T62" fmla="*/ 311 w 473"/>
                <a:gd name="T63" fmla="*/ 412 h 470"/>
                <a:gd name="T64" fmla="*/ 272 w 473"/>
                <a:gd name="T65" fmla="*/ 364 h 470"/>
                <a:gd name="T66" fmla="*/ 261 w 473"/>
                <a:gd name="T67" fmla="*/ 333 h 470"/>
                <a:gd name="T68" fmla="*/ 270 w 473"/>
                <a:gd name="T69" fmla="*/ 372 h 470"/>
                <a:gd name="T70" fmla="*/ 329 w 473"/>
                <a:gd name="T71" fmla="*/ 433 h 470"/>
                <a:gd name="T72" fmla="*/ 337 w 473"/>
                <a:gd name="T73" fmla="*/ 436 h 470"/>
                <a:gd name="T74" fmla="*/ 324 w 473"/>
                <a:gd name="T75" fmla="*/ 444 h 470"/>
                <a:gd name="T76" fmla="*/ 301 w 473"/>
                <a:gd name="T77" fmla="*/ 449 h 470"/>
                <a:gd name="T78" fmla="*/ 307 w 473"/>
                <a:gd name="T79" fmla="*/ 465 h 470"/>
                <a:gd name="T80" fmla="*/ 260 w 473"/>
                <a:gd name="T81" fmla="*/ 429 h 470"/>
                <a:gd name="T82" fmla="*/ 174 w 473"/>
                <a:gd name="T83" fmla="*/ 366 h 470"/>
                <a:gd name="T84" fmla="*/ 99 w 473"/>
                <a:gd name="T85" fmla="*/ 321 h 470"/>
                <a:gd name="T86" fmla="*/ 33 w 473"/>
                <a:gd name="T87" fmla="*/ 186 h 470"/>
                <a:gd name="T88" fmla="*/ 7 w 473"/>
                <a:gd name="T89" fmla="*/ 108 h 470"/>
                <a:gd name="T90" fmla="*/ 13 w 473"/>
                <a:gd name="T91" fmla="*/ 71 h 470"/>
                <a:gd name="T92" fmla="*/ 34 w 473"/>
                <a:gd name="T93" fmla="*/ 56 h 470"/>
                <a:gd name="T94" fmla="*/ 19 w 473"/>
                <a:gd name="T95" fmla="*/ 70 h 470"/>
                <a:gd name="T96" fmla="*/ 8 w 473"/>
                <a:gd name="T97" fmla="*/ 83 h 470"/>
                <a:gd name="T98" fmla="*/ 7 w 473"/>
                <a:gd name="T99" fmla="*/ 97 h 470"/>
                <a:gd name="T100" fmla="*/ 32 w 473"/>
                <a:gd name="T101" fmla="*/ 93 h 470"/>
                <a:gd name="T102" fmla="*/ 88 w 473"/>
                <a:gd name="T103" fmla="*/ 66 h 470"/>
                <a:gd name="T104" fmla="*/ 137 w 473"/>
                <a:gd name="T105" fmla="*/ 27 h 470"/>
                <a:gd name="T106" fmla="*/ 141 w 473"/>
                <a:gd name="T107" fmla="*/ 12 h 470"/>
                <a:gd name="T108" fmla="*/ 134 w 473"/>
                <a:gd name="T109" fmla="*/ 6 h 470"/>
                <a:gd name="T110" fmla="*/ 125 w 473"/>
                <a:gd name="T111" fmla="*/ 5 h 470"/>
                <a:gd name="T112" fmla="*/ 126 w 473"/>
                <a:gd name="T113" fmla="*/ 0 h 470"/>
                <a:gd name="T114" fmla="*/ 138 w 473"/>
                <a:gd name="T115" fmla="*/ 3 h 470"/>
                <a:gd name="T116" fmla="*/ 147 w 473"/>
                <a:gd name="T117" fmla="*/ 11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3" h="470">
                  <a:moveTo>
                    <a:pt x="147" y="11"/>
                  </a:moveTo>
                  <a:lnTo>
                    <a:pt x="152" y="34"/>
                  </a:lnTo>
                  <a:lnTo>
                    <a:pt x="156" y="57"/>
                  </a:lnTo>
                  <a:lnTo>
                    <a:pt x="160" y="81"/>
                  </a:lnTo>
                  <a:lnTo>
                    <a:pt x="163" y="105"/>
                  </a:lnTo>
                  <a:lnTo>
                    <a:pt x="166" y="129"/>
                  </a:lnTo>
                  <a:lnTo>
                    <a:pt x="169" y="152"/>
                  </a:lnTo>
                  <a:lnTo>
                    <a:pt x="173" y="176"/>
                  </a:lnTo>
                  <a:lnTo>
                    <a:pt x="178" y="199"/>
                  </a:lnTo>
                  <a:lnTo>
                    <a:pt x="178" y="199"/>
                  </a:lnTo>
                  <a:lnTo>
                    <a:pt x="181" y="205"/>
                  </a:lnTo>
                  <a:lnTo>
                    <a:pt x="183" y="212"/>
                  </a:lnTo>
                  <a:lnTo>
                    <a:pt x="184" y="218"/>
                  </a:lnTo>
                  <a:lnTo>
                    <a:pt x="185" y="225"/>
                  </a:lnTo>
                  <a:lnTo>
                    <a:pt x="185" y="232"/>
                  </a:lnTo>
                  <a:lnTo>
                    <a:pt x="184" y="239"/>
                  </a:lnTo>
                  <a:lnTo>
                    <a:pt x="183" y="245"/>
                  </a:lnTo>
                  <a:lnTo>
                    <a:pt x="180" y="251"/>
                  </a:lnTo>
                  <a:lnTo>
                    <a:pt x="180" y="251"/>
                  </a:lnTo>
                  <a:lnTo>
                    <a:pt x="176" y="260"/>
                  </a:lnTo>
                  <a:lnTo>
                    <a:pt x="172" y="269"/>
                  </a:lnTo>
                  <a:lnTo>
                    <a:pt x="166" y="276"/>
                  </a:lnTo>
                  <a:lnTo>
                    <a:pt x="160" y="283"/>
                  </a:lnTo>
                  <a:lnTo>
                    <a:pt x="153" y="289"/>
                  </a:lnTo>
                  <a:lnTo>
                    <a:pt x="145" y="295"/>
                  </a:lnTo>
                  <a:lnTo>
                    <a:pt x="138" y="301"/>
                  </a:lnTo>
                  <a:lnTo>
                    <a:pt x="131" y="306"/>
                  </a:lnTo>
                  <a:lnTo>
                    <a:pt x="131" y="306"/>
                  </a:lnTo>
                  <a:lnTo>
                    <a:pt x="142" y="302"/>
                  </a:lnTo>
                  <a:lnTo>
                    <a:pt x="153" y="295"/>
                  </a:lnTo>
                  <a:lnTo>
                    <a:pt x="163" y="287"/>
                  </a:lnTo>
                  <a:lnTo>
                    <a:pt x="172" y="277"/>
                  </a:lnTo>
                  <a:lnTo>
                    <a:pt x="179" y="265"/>
                  </a:lnTo>
                  <a:lnTo>
                    <a:pt x="185" y="253"/>
                  </a:lnTo>
                  <a:lnTo>
                    <a:pt x="189" y="240"/>
                  </a:lnTo>
                  <a:lnTo>
                    <a:pt x="192" y="226"/>
                  </a:lnTo>
                  <a:lnTo>
                    <a:pt x="192" y="226"/>
                  </a:lnTo>
                  <a:lnTo>
                    <a:pt x="192" y="223"/>
                  </a:lnTo>
                  <a:lnTo>
                    <a:pt x="194" y="223"/>
                  </a:lnTo>
                  <a:lnTo>
                    <a:pt x="194" y="223"/>
                  </a:lnTo>
                  <a:lnTo>
                    <a:pt x="195" y="234"/>
                  </a:lnTo>
                  <a:lnTo>
                    <a:pt x="195" y="245"/>
                  </a:lnTo>
                  <a:lnTo>
                    <a:pt x="194" y="255"/>
                  </a:lnTo>
                  <a:lnTo>
                    <a:pt x="192" y="265"/>
                  </a:lnTo>
                  <a:lnTo>
                    <a:pt x="189" y="275"/>
                  </a:lnTo>
                  <a:lnTo>
                    <a:pt x="186" y="284"/>
                  </a:lnTo>
                  <a:lnTo>
                    <a:pt x="182" y="293"/>
                  </a:lnTo>
                  <a:lnTo>
                    <a:pt x="177" y="302"/>
                  </a:lnTo>
                  <a:lnTo>
                    <a:pt x="177" y="302"/>
                  </a:lnTo>
                  <a:lnTo>
                    <a:pt x="183" y="295"/>
                  </a:lnTo>
                  <a:lnTo>
                    <a:pt x="189" y="287"/>
                  </a:lnTo>
                  <a:lnTo>
                    <a:pt x="194" y="278"/>
                  </a:lnTo>
                  <a:lnTo>
                    <a:pt x="198" y="268"/>
                  </a:lnTo>
                  <a:lnTo>
                    <a:pt x="200" y="258"/>
                  </a:lnTo>
                  <a:lnTo>
                    <a:pt x="202" y="248"/>
                  </a:lnTo>
                  <a:lnTo>
                    <a:pt x="201" y="237"/>
                  </a:lnTo>
                  <a:lnTo>
                    <a:pt x="198" y="226"/>
                  </a:lnTo>
                  <a:lnTo>
                    <a:pt x="198" y="226"/>
                  </a:lnTo>
                  <a:lnTo>
                    <a:pt x="212" y="233"/>
                  </a:lnTo>
                  <a:lnTo>
                    <a:pt x="225" y="241"/>
                  </a:lnTo>
                  <a:lnTo>
                    <a:pt x="238" y="249"/>
                  </a:lnTo>
                  <a:lnTo>
                    <a:pt x="251" y="259"/>
                  </a:lnTo>
                  <a:lnTo>
                    <a:pt x="263" y="269"/>
                  </a:lnTo>
                  <a:lnTo>
                    <a:pt x="275" y="280"/>
                  </a:lnTo>
                  <a:lnTo>
                    <a:pt x="286" y="292"/>
                  </a:lnTo>
                  <a:lnTo>
                    <a:pt x="298" y="305"/>
                  </a:lnTo>
                  <a:lnTo>
                    <a:pt x="298" y="305"/>
                  </a:lnTo>
                  <a:lnTo>
                    <a:pt x="299" y="306"/>
                  </a:lnTo>
                  <a:lnTo>
                    <a:pt x="301" y="307"/>
                  </a:lnTo>
                  <a:lnTo>
                    <a:pt x="302" y="308"/>
                  </a:lnTo>
                  <a:lnTo>
                    <a:pt x="304" y="309"/>
                  </a:lnTo>
                  <a:lnTo>
                    <a:pt x="305" y="311"/>
                  </a:lnTo>
                  <a:lnTo>
                    <a:pt x="307" y="312"/>
                  </a:lnTo>
                  <a:lnTo>
                    <a:pt x="309" y="313"/>
                  </a:lnTo>
                  <a:lnTo>
                    <a:pt x="310" y="313"/>
                  </a:lnTo>
                  <a:lnTo>
                    <a:pt x="310" y="313"/>
                  </a:lnTo>
                  <a:lnTo>
                    <a:pt x="303" y="306"/>
                  </a:lnTo>
                  <a:lnTo>
                    <a:pt x="295" y="298"/>
                  </a:lnTo>
                  <a:lnTo>
                    <a:pt x="288" y="288"/>
                  </a:lnTo>
                  <a:lnTo>
                    <a:pt x="281" y="279"/>
                  </a:lnTo>
                  <a:lnTo>
                    <a:pt x="274" y="270"/>
                  </a:lnTo>
                  <a:lnTo>
                    <a:pt x="266" y="261"/>
                  </a:lnTo>
                  <a:lnTo>
                    <a:pt x="258" y="253"/>
                  </a:lnTo>
                  <a:lnTo>
                    <a:pt x="250" y="246"/>
                  </a:lnTo>
                  <a:lnTo>
                    <a:pt x="250" y="246"/>
                  </a:lnTo>
                  <a:lnTo>
                    <a:pt x="258" y="250"/>
                  </a:lnTo>
                  <a:lnTo>
                    <a:pt x="267" y="253"/>
                  </a:lnTo>
                  <a:lnTo>
                    <a:pt x="275" y="257"/>
                  </a:lnTo>
                  <a:lnTo>
                    <a:pt x="283" y="260"/>
                  </a:lnTo>
                  <a:lnTo>
                    <a:pt x="292" y="263"/>
                  </a:lnTo>
                  <a:lnTo>
                    <a:pt x="301" y="265"/>
                  </a:lnTo>
                  <a:lnTo>
                    <a:pt x="310" y="267"/>
                  </a:lnTo>
                  <a:lnTo>
                    <a:pt x="320" y="266"/>
                  </a:lnTo>
                  <a:lnTo>
                    <a:pt x="320" y="266"/>
                  </a:lnTo>
                  <a:lnTo>
                    <a:pt x="329" y="267"/>
                  </a:lnTo>
                  <a:lnTo>
                    <a:pt x="338" y="269"/>
                  </a:lnTo>
                  <a:lnTo>
                    <a:pt x="346" y="270"/>
                  </a:lnTo>
                  <a:lnTo>
                    <a:pt x="355" y="272"/>
                  </a:lnTo>
                  <a:lnTo>
                    <a:pt x="364" y="274"/>
                  </a:lnTo>
                  <a:lnTo>
                    <a:pt x="373" y="275"/>
                  </a:lnTo>
                  <a:lnTo>
                    <a:pt x="382" y="275"/>
                  </a:lnTo>
                  <a:lnTo>
                    <a:pt x="392" y="273"/>
                  </a:lnTo>
                  <a:lnTo>
                    <a:pt x="392" y="273"/>
                  </a:lnTo>
                  <a:lnTo>
                    <a:pt x="388" y="275"/>
                  </a:lnTo>
                  <a:lnTo>
                    <a:pt x="385" y="276"/>
                  </a:lnTo>
                  <a:lnTo>
                    <a:pt x="381" y="277"/>
                  </a:lnTo>
                  <a:lnTo>
                    <a:pt x="377" y="278"/>
                  </a:lnTo>
                  <a:lnTo>
                    <a:pt x="374" y="279"/>
                  </a:lnTo>
                  <a:lnTo>
                    <a:pt x="370" y="280"/>
                  </a:lnTo>
                  <a:lnTo>
                    <a:pt x="367" y="281"/>
                  </a:lnTo>
                  <a:lnTo>
                    <a:pt x="364" y="283"/>
                  </a:lnTo>
                  <a:lnTo>
                    <a:pt x="364" y="283"/>
                  </a:lnTo>
                  <a:lnTo>
                    <a:pt x="376" y="283"/>
                  </a:lnTo>
                  <a:lnTo>
                    <a:pt x="387" y="281"/>
                  </a:lnTo>
                  <a:lnTo>
                    <a:pt x="398" y="278"/>
                  </a:lnTo>
                  <a:lnTo>
                    <a:pt x="409" y="275"/>
                  </a:lnTo>
                  <a:lnTo>
                    <a:pt x="420" y="271"/>
                  </a:lnTo>
                  <a:lnTo>
                    <a:pt x="431" y="267"/>
                  </a:lnTo>
                  <a:lnTo>
                    <a:pt x="442" y="263"/>
                  </a:lnTo>
                  <a:lnTo>
                    <a:pt x="453" y="261"/>
                  </a:lnTo>
                  <a:lnTo>
                    <a:pt x="453" y="261"/>
                  </a:lnTo>
                  <a:lnTo>
                    <a:pt x="448" y="266"/>
                  </a:lnTo>
                  <a:lnTo>
                    <a:pt x="442" y="271"/>
                  </a:lnTo>
                  <a:lnTo>
                    <a:pt x="436" y="277"/>
                  </a:lnTo>
                  <a:lnTo>
                    <a:pt x="431" y="283"/>
                  </a:lnTo>
                  <a:lnTo>
                    <a:pt x="425" y="289"/>
                  </a:lnTo>
                  <a:lnTo>
                    <a:pt x="420" y="296"/>
                  </a:lnTo>
                  <a:lnTo>
                    <a:pt x="415" y="302"/>
                  </a:lnTo>
                  <a:lnTo>
                    <a:pt x="411" y="308"/>
                  </a:lnTo>
                  <a:lnTo>
                    <a:pt x="411" y="308"/>
                  </a:lnTo>
                  <a:lnTo>
                    <a:pt x="414" y="308"/>
                  </a:lnTo>
                  <a:lnTo>
                    <a:pt x="414" y="308"/>
                  </a:lnTo>
                  <a:lnTo>
                    <a:pt x="421" y="301"/>
                  </a:lnTo>
                  <a:lnTo>
                    <a:pt x="428" y="294"/>
                  </a:lnTo>
                  <a:lnTo>
                    <a:pt x="435" y="286"/>
                  </a:lnTo>
                  <a:lnTo>
                    <a:pt x="442" y="279"/>
                  </a:lnTo>
                  <a:lnTo>
                    <a:pt x="449" y="273"/>
                  </a:lnTo>
                  <a:lnTo>
                    <a:pt x="457" y="267"/>
                  </a:lnTo>
                  <a:lnTo>
                    <a:pt x="465" y="262"/>
                  </a:lnTo>
                  <a:lnTo>
                    <a:pt x="473" y="258"/>
                  </a:lnTo>
                  <a:lnTo>
                    <a:pt x="473" y="258"/>
                  </a:lnTo>
                  <a:lnTo>
                    <a:pt x="471" y="262"/>
                  </a:lnTo>
                  <a:lnTo>
                    <a:pt x="469" y="265"/>
                  </a:lnTo>
                  <a:lnTo>
                    <a:pt x="467" y="269"/>
                  </a:lnTo>
                  <a:lnTo>
                    <a:pt x="465" y="273"/>
                  </a:lnTo>
                  <a:lnTo>
                    <a:pt x="463" y="276"/>
                  </a:lnTo>
                  <a:lnTo>
                    <a:pt x="460" y="279"/>
                  </a:lnTo>
                  <a:lnTo>
                    <a:pt x="457" y="281"/>
                  </a:lnTo>
                  <a:lnTo>
                    <a:pt x="453" y="283"/>
                  </a:lnTo>
                  <a:lnTo>
                    <a:pt x="453" y="283"/>
                  </a:lnTo>
                  <a:lnTo>
                    <a:pt x="443" y="293"/>
                  </a:lnTo>
                  <a:lnTo>
                    <a:pt x="433" y="303"/>
                  </a:lnTo>
                  <a:lnTo>
                    <a:pt x="423" y="313"/>
                  </a:lnTo>
                  <a:lnTo>
                    <a:pt x="413" y="323"/>
                  </a:lnTo>
                  <a:lnTo>
                    <a:pt x="403" y="333"/>
                  </a:lnTo>
                  <a:lnTo>
                    <a:pt x="392" y="343"/>
                  </a:lnTo>
                  <a:lnTo>
                    <a:pt x="381" y="351"/>
                  </a:lnTo>
                  <a:lnTo>
                    <a:pt x="370" y="359"/>
                  </a:lnTo>
                  <a:lnTo>
                    <a:pt x="370" y="359"/>
                  </a:lnTo>
                  <a:lnTo>
                    <a:pt x="373" y="351"/>
                  </a:lnTo>
                  <a:lnTo>
                    <a:pt x="377" y="343"/>
                  </a:lnTo>
                  <a:lnTo>
                    <a:pt x="382" y="335"/>
                  </a:lnTo>
                  <a:lnTo>
                    <a:pt x="386" y="327"/>
                  </a:lnTo>
                  <a:lnTo>
                    <a:pt x="391" y="319"/>
                  </a:lnTo>
                  <a:lnTo>
                    <a:pt x="395" y="311"/>
                  </a:lnTo>
                  <a:lnTo>
                    <a:pt x="399" y="302"/>
                  </a:lnTo>
                  <a:lnTo>
                    <a:pt x="402" y="293"/>
                  </a:lnTo>
                  <a:lnTo>
                    <a:pt x="402" y="293"/>
                  </a:lnTo>
                  <a:lnTo>
                    <a:pt x="396" y="301"/>
                  </a:lnTo>
                  <a:lnTo>
                    <a:pt x="390" y="309"/>
                  </a:lnTo>
                  <a:lnTo>
                    <a:pt x="385" y="317"/>
                  </a:lnTo>
                  <a:lnTo>
                    <a:pt x="379" y="326"/>
                  </a:lnTo>
                  <a:lnTo>
                    <a:pt x="375" y="336"/>
                  </a:lnTo>
                  <a:lnTo>
                    <a:pt x="370" y="345"/>
                  </a:lnTo>
                  <a:lnTo>
                    <a:pt x="365" y="355"/>
                  </a:lnTo>
                  <a:lnTo>
                    <a:pt x="361" y="364"/>
                  </a:lnTo>
                  <a:lnTo>
                    <a:pt x="361" y="364"/>
                  </a:lnTo>
                  <a:lnTo>
                    <a:pt x="357" y="368"/>
                  </a:lnTo>
                  <a:lnTo>
                    <a:pt x="352" y="371"/>
                  </a:lnTo>
                  <a:lnTo>
                    <a:pt x="347" y="373"/>
                  </a:lnTo>
                  <a:lnTo>
                    <a:pt x="342" y="375"/>
                  </a:lnTo>
                  <a:lnTo>
                    <a:pt x="336" y="376"/>
                  </a:lnTo>
                  <a:lnTo>
                    <a:pt x="331" y="378"/>
                  </a:lnTo>
                  <a:lnTo>
                    <a:pt x="325" y="379"/>
                  </a:lnTo>
                  <a:lnTo>
                    <a:pt x="320" y="381"/>
                  </a:lnTo>
                  <a:lnTo>
                    <a:pt x="320" y="381"/>
                  </a:lnTo>
                  <a:lnTo>
                    <a:pt x="345" y="406"/>
                  </a:lnTo>
                  <a:lnTo>
                    <a:pt x="340" y="431"/>
                  </a:lnTo>
                  <a:lnTo>
                    <a:pt x="340" y="431"/>
                  </a:lnTo>
                  <a:lnTo>
                    <a:pt x="330" y="426"/>
                  </a:lnTo>
                  <a:lnTo>
                    <a:pt x="321" y="419"/>
                  </a:lnTo>
                  <a:lnTo>
                    <a:pt x="311" y="412"/>
                  </a:lnTo>
                  <a:lnTo>
                    <a:pt x="302" y="403"/>
                  </a:lnTo>
                  <a:lnTo>
                    <a:pt x="294" y="394"/>
                  </a:lnTo>
                  <a:lnTo>
                    <a:pt x="286" y="384"/>
                  </a:lnTo>
                  <a:lnTo>
                    <a:pt x="279" y="374"/>
                  </a:lnTo>
                  <a:lnTo>
                    <a:pt x="272" y="364"/>
                  </a:lnTo>
                  <a:lnTo>
                    <a:pt x="272" y="364"/>
                  </a:lnTo>
                  <a:lnTo>
                    <a:pt x="270" y="359"/>
                  </a:lnTo>
                  <a:lnTo>
                    <a:pt x="268" y="354"/>
                  </a:lnTo>
                  <a:lnTo>
                    <a:pt x="266" y="349"/>
                  </a:lnTo>
                  <a:lnTo>
                    <a:pt x="265" y="343"/>
                  </a:lnTo>
                  <a:lnTo>
                    <a:pt x="263" y="338"/>
                  </a:lnTo>
                  <a:lnTo>
                    <a:pt x="261" y="333"/>
                  </a:lnTo>
                  <a:lnTo>
                    <a:pt x="259" y="328"/>
                  </a:lnTo>
                  <a:lnTo>
                    <a:pt x="256" y="323"/>
                  </a:lnTo>
                  <a:lnTo>
                    <a:pt x="256" y="323"/>
                  </a:lnTo>
                  <a:lnTo>
                    <a:pt x="258" y="340"/>
                  </a:lnTo>
                  <a:lnTo>
                    <a:pt x="263" y="357"/>
                  </a:lnTo>
                  <a:lnTo>
                    <a:pt x="270" y="372"/>
                  </a:lnTo>
                  <a:lnTo>
                    <a:pt x="280" y="386"/>
                  </a:lnTo>
                  <a:lnTo>
                    <a:pt x="292" y="399"/>
                  </a:lnTo>
                  <a:lnTo>
                    <a:pt x="304" y="411"/>
                  </a:lnTo>
                  <a:lnTo>
                    <a:pt x="317" y="423"/>
                  </a:lnTo>
                  <a:lnTo>
                    <a:pt x="329" y="433"/>
                  </a:lnTo>
                  <a:lnTo>
                    <a:pt x="329" y="433"/>
                  </a:lnTo>
                  <a:lnTo>
                    <a:pt x="330" y="434"/>
                  </a:lnTo>
                  <a:lnTo>
                    <a:pt x="332" y="434"/>
                  </a:lnTo>
                  <a:lnTo>
                    <a:pt x="333" y="435"/>
                  </a:lnTo>
                  <a:lnTo>
                    <a:pt x="335" y="435"/>
                  </a:lnTo>
                  <a:lnTo>
                    <a:pt x="336" y="435"/>
                  </a:lnTo>
                  <a:lnTo>
                    <a:pt x="337" y="436"/>
                  </a:lnTo>
                  <a:lnTo>
                    <a:pt x="338" y="437"/>
                  </a:lnTo>
                  <a:lnTo>
                    <a:pt x="338" y="439"/>
                  </a:lnTo>
                  <a:lnTo>
                    <a:pt x="338" y="439"/>
                  </a:lnTo>
                  <a:lnTo>
                    <a:pt x="333" y="441"/>
                  </a:lnTo>
                  <a:lnTo>
                    <a:pt x="329" y="443"/>
                  </a:lnTo>
                  <a:lnTo>
                    <a:pt x="324" y="444"/>
                  </a:lnTo>
                  <a:lnTo>
                    <a:pt x="319" y="445"/>
                  </a:lnTo>
                  <a:lnTo>
                    <a:pt x="314" y="446"/>
                  </a:lnTo>
                  <a:lnTo>
                    <a:pt x="309" y="447"/>
                  </a:lnTo>
                  <a:lnTo>
                    <a:pt x="305" y="448"/>
                  </a:lnTo>
                  <a:lnTo>
                    <a:pt x="301" y="449"/>
                  </a:lnTo>
                  <a:lnTo>
                    <a:pt x="301" y="449"/>
                  </a:lnTo>
                  <a:lnTo>
                    <a:pt x="301" y="452"/>
                  </a:lnTo>
                  <a:lnTo>
                    <a:pt x="302" y="455"/>
                  </a:lnTo>
                  <a:lnTo>
                    <a:pt x="303" y="457"/>
                  </a:lnTo>
                  <a:lnTo>
                    <a:pt x="305" y="460"/>
                  </a:lnTo>
                  <a:lnTo>
                    <a:pt x="306" y="462"/>
                  </a:lnTo>
                  <a:lnTo>
                    <a:pt x="307" y="465"/>
                  </a:lnTo>
                  <a:lnTo>
                    <a:pt x="308" y="467"/>
                  </a:lnTo>
                  <a:lnTo>
                    <a:pt x="309" y="470"/>
                  </a:lnTo>
                  <a:lnTo>
                    <a:pt x="309" y="470"/>
                  </a:lnTo>
                  <a:lnTo>
                    <a:pt x="293" y="456"/>
                  </a:lnTo>
                  <a:lnTo>
                    <a:pt x="276" y="443"/>
                  </a:lnTo>
                  <a:lnTo>
                    <a:pt x="260" y="429"/>
                  </a:lnTo>
                  <a:lnTo>
                    <a:pt x="243" y="415"/>
                  </a:lnTo>
                  <a:lnTo>
                    <a:pt x="226" y="401"/>
                  </a:lnTo>
                  <a:lnTo>
                    <a:pt x="209" y="389"/>
                  </a:lnTo>
                  <a:lnTo>
                    <a:pt x="191" y="377"/>
                  </a:lnTo>
                  <a:lnTo>
                    <a:pt x="174" y="366"/>
                  </a:lnTo>
                  <a:lnTo>
                    <a:pt x="174" y="366"/>
                  </a:lnTo>
                  <a:lnTo>
                    <a:pt x="206" y="393"/>
                  </a:lnTo>
                  <a:lnTo>
                    <a:pt x="206" y="393"/>
                  </a:lnTo>
                  <a:lnTo>
                    <a:pt x="178" y="382"/>
                  </a:lnTo>
                  <a:lnTo>
                    <a:pt x="150" y="366"/>
                  </a:lnTo>
                  <a:lnTo>
                    <a:pt x="124" y="345"/>
                  </a:lnTo>
                  <a:lnTo>
                    <a:pt x="99" y="321"/>
                  </a:lnTo>
                  <a:lnTo>
                    <a:pt x="78" y="294"/>
                  </a:lnTo>
                  <a:lnTo>
                    <a:pt x="59" y="264"/>
                  </a:lnTo>
                  <a:lnTo>
                    <a:pt x="45" y="233"/>
                  </a:lnTo>
                  <a:lnTo>
                    <a:pt x="35" y="200"/>
                  </a:lnTo>
                  <a:lnTo>
                    <a:pt x="35" y="200"/>
                  </a:lnTo>
                  <a:lnTo>
                    <a:pt x="33" y="186"/>
                  </a:lnTo>
                  <a:lnTo>
                    <a:pt x="31" y="172"/>
                  </a:lnTo>
                  <a:lnTo>
                    <a:pt x="27" y="159"/>
                  </a:lnTo>
                  <a:lnTo>
                    <a:pt x="23" y="146"/>
                  </a:lnTo>
                  <a:lnTo>
                    <a:pt x="18" y="133"/>
                  </a:lnTo>
                  <a:lnTo>
                    <a:pt x="13" y="120"/>
                  </a:lnTo>
                  <a:lnTo>
                    <a:pt x="7" y="108"/>
                  </a:lnTo>
                  <a:lnTo>
                    <a:pt x="0" y="96"/>
                  </a:lnTo>
                  <a:lnTo>
                    <a:pt x="0" y="96"/>
                  </a:lnTo>
                  <a:lnTo>
                    <a:pt x="2" y="89"/>
                  </a:lnTo>
                  <a:lnTo>
                    <a:pt x="5" y="83"/>
                  </a:lnTo>
                  <a:lnTo>
                    <a:pt x="9" y="76"/>
                  </a:lnTo>
                  <a:lnTo>
                    <a:pt x="13" y="71"/>
                  </a:lnTo>
                  <a:lnTo>
                    <a:pt x="18" y="66"/>
                  </a:lnTo>
                  <a:lnTo>
                    <a:pt x="24" y="61"/>
                  </a:lnTo>
                  <a:lnTo>
                    <a:pt x="29" y="57"/>
                  </a:lnTo>
                  <a:lnTo>
                    <a:pt x="35" y="53"/>
                  </a:lnTo>
                  <a:lnTo>
                    <a:pt x="35" y="53"/>
                  </a:lnTo>
                  <a:lnTo>
                    <a:pt x="34" y="56"/>
                  </a:lnTo>
                  <a:lnTo>
                    <a:pt x="32" y="58"/>
                  </a:lnTo>
                  <a:lnTo>
                    <a:pt x="30" y="60"/>
                  </a:lnTo>
                  <a:lnTo>
                    <a:pt x="27" y="63"/>
                  </a:lnTo>
                  <a:lnTo>
                    <a:pt x="24" y="65"/>
                  </a:lnTo>
                  <a:lnTo>
                    <a:pt x="21" y="67"/>
                  </a:lnTo>
                  <a:lnTo>
                    <a:pt x="19" y="70"/>
                  </a:lnTo>
                  <a:lnTo>
                    <a:pt x="17" y="73"/>
                  </a:lnTo>
                  <a:lnTo>
                    <a:pt x="17" y="73"/>
                  </a:lnTo>
                  <a:lnTo>
                    <a:pt x="15" y="75"/>
                  </a:lnTo>
                  <a:lnTo>
                    <a:pt x="13" y="78"/>
                  </a:lnTo>
                  <a:lnTo>
                    <a:pt x="10" y="80"/>
                  </a:lnTo>
                  <a:lnTo>
                    <a:pt x="8" y="83"/>
                  </a:lnTo>
                  <a:lnTo>
                    <a:pt x="5" y="85"/>
                  </a:lnTo>
                  <a:lnTo>
                    <a:pt x="4" y="88"/>
                  </a:lnTo>
                  <a:lnTo>
                    <a:pt x="3" y="91"/>
                  </a:lnTo>
                  <a:lnTo>
                    <a:pt x="3" y="95"/>
                  </a:lnTo>
                  <a:lnTo>
                    <a:pt x="3" y="95"/>
                  </a:lnTo>
                  <a:lnTo>
                    <a:pt x="7" y="97"/>
                  </a:lnTo>
                  <a:lnTo>
                    <a:pt x="11" y="97"/>
                  </a:lnTo>
                  <a:lnTo>
                    <a:pt x="15" y="97"/>
                  </a:lnTo>
                  <a:lnTo>
                    <a:pt x="19" y="96"/>
                  </a:lnTo>
                  <a:lnTo>
                    <a:pt x="24" y="95"/>
                  </a:lnTo>
                  <a:lnTo>
                    <a:pt x="28" y="94"/>
                  </a:lnTo>
                  <a:lnTo>
                    <a:pt x="32" y="93"/>
                  </a:lnTo>
                  <a:lnTo>
                    <a:pt x="36" y="91"/>
                  </a:lnTo>
                  <a:lnTo>
                    <a:pt x="36" y="91"/>
                  </a:lnTo>
                  <a:lnTo>
                    <a:pt x="49" y="85"/>
                  </a:lnTo>
                  <a:lnTo>
                    <a:pt x="62" y="79"/>
                  </a:lnTo>
                  <a:lnTo>
                    <a:pt x="75" y="73"/>
                  </a:lnTo>
                  <a:lnTo>
                    <a:pt x="88" y="66"/>
                  </a:lnTo>
                  <a:lnTo>
                    <a:pt x="101" y="59"/>
                  </a:lnTo>
                  <a:lnTo>
                    <a:pt x="113" y="51"/>
                  </a:lnTo>
                  <a:lnTo>
                    <a:pt x="124" y="41"/>
                  </a:lnTo>
                  <a:lnTo>
                    <a:pt x="136" y="29"/>
                  </a:lnTo>
                  <a:lnTo>
                    <a:pt x="136" y="29"/>
                  </a:lnTo>
                  <a:lnTo>
                    <a:pt x="137" y="27"/>
                  </a:lnTo>
                  <a:lnTo>
                    <a:pt x="138" y="25"/>
                  </a:lnTo>
                  <a:lnTo>
                    <a:pt x="139" y="23"/>
                  </a:lnTo>
                  <a:lnTo>
                    <a:pt x="140" y="20"/>
                  </a:lnTo>
                  <a:lnTo>
                    <a:pt x="140" y="17"/>
                  </a:lnTo>
                  <a:lnTo>
                    <a:pt x="141" y="15"/>
                  </a:lnTo>
                  <a:lnTo>
                    <a:pt x="141" y="12"/>
                  </a:lnTo>
                  <a:lnTo>
                    <a:pt x="142" y="9"/>
                  </a:lnTo>
                  <a:lnTo>
                    <a:pt x="142" y="9"/>
                  </a:lnTo>
                  <a:lnTo>
                    <a:pt x="140" y="7"/>
                  </a:lnTo>
                  <a:lnTo>
                    <a:pt x="138" y="6"/>
                  </a:lnTo>
                  <a:lnTo>
                    <a:pt x="136" y="6"/>
                  </a:lnTo>
                  <a:lnTo>
                    <a:pt x="134" y="6"/>
                  </a:lnTo>
                  <a:lnTo>
                    <a:pt x="132" y="7"/>
                  </a:lnTo>
                  <a:lnTo>
                    <a:pt x="130" y="7"/>
                  </a:lnTo>
                  <a:lnTo>
                    <a:pt x="127" y="7"/>
                  </a:lnTo>
                  <a:lnTo>
                    <a:pt x="125" y="6"/>
                  </a:lnTo>
                  <a:lnTo>
                    <a:pt x="125" y="6"/>
                  </a:lnTo>
                  <a:lnTo>
                    <a:pt x="125" y="5"/>
                  </a:lnTo>
                  <a:lnTo>
                    <a:pt x="125" y="4"/>
                  </a:lnTo>
                  <a:lnTo>
                    <a:pt x="125" y="3"/>
                  </a:lnTo>
                  <a:lnTo>
                    <a:pt x="125" y="2"/>
                  </a:lnTo>
                  <a:lnTo>
                    <a:pt x="125" y="1"/>
                  </a:lnTo>
                  <a:lnTo>
                    <a:pt x="125" y="1"/>
                  </a:lnTo>
                  <a:lnTo>
                    <a:pt x="126" y="0"/>
                  </a:lnTo>
                  <a:lnTo>
                    <a:pt x="127" y="0"/>
                  </a:lnTo>
                  <a:lnTo>
                    <a:pt x="127" y="0"/>
                  </a:lnTo>
                  <a:lnTo>
                    <a:pt x="130" y="0"/>
                  </a:lnTo>
                  <a:lnTo>
                    <a:pt x="133" y="1"/>
                  </a:lnTo>
                  <a:lnTo>
                    <a:pt x="135" y="2"/>
                  </a:lnTo>
                  <a:lnTo>
                    <a:pt x="138" y="3"/>
                  </a:lnTo>
                  <a:lnTo>
                    <a:pt x="141" y="4"/>
                  </a:lnTo>
                  <a:lnTo>
                    <a:pt x="143" y="6"/>
                  </a:lnTo>
                  <a:lnTo>
                    <a:pt x="145" y="8"/>
                  </a:lnTo>
                  <a:lnTo>
                    <a:pt x="147" y="11"/>
                  </a:lnTo>
                  <a:lnTo>
                    <a:pt x="147" y="11"/>
                  </a:lnTo>
                  <a:lnTo>
                    <a:pt x="147" y="11"/>
                  </a:lnTo>
                  <a:lnTo>
                    <a:pt x="147" y="11"/>
                  </a:lnTo>
                  <a:lnTo>
                    <a:pt x="147" y="11"/>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7" name="Freeform 137"/>
            <p:cNvSpPr>
              <a:spLocks/>
            </p:cNvSpPr>
            <p:nvPr/>
          </p:nvSpPr>
          <p:spPr bwMode="auto">
            <a:xfrm>
              <a:off x="1986" y="1784"/>
              <a:ext cx="80" cy="69"/>
            </a:xfrm>
            <a:custGeom>
              <a:avLst/>
              <a:gdLst>
                <a:gd name="T0" fmla="*/ 69 w 80"/>
                <a:gd name="T1" fmla="*/ 37 h 69"/>
                <a:gd name="T2" fmla="*/ 62 w 80"/>
                <a:gd name="T3" fmla="*/ 41 h 69"/>
                <a:gd name="T4" fmla="*/ 55 w 80"/>
                <a:gd name="T5" fmla="*/ 45 h 69"/>
                <a:gd name="T6" fmla="*/ 48 w 80"/>
                <a:gd name="T7" fmla="*/ 50 h 69"/>
                <a:gd name="T8" fmla="*/ 41 w 80"/>
                <a:gd name="T9" fmla="*/ 55 h 69"/>
                <a:gd name="T10" fmla="*/ 34 w 80"/>
                <a:gd name="T11" fmla="*/ 59 h 69"/>
                <a:gd name="T12" fmla="*/ 27 w 80"/>
                <a:gd name="T13" fmla="*/ 63 h 69"/>
                <a:gd name="T14" fmla="*/ 19 w 80"/>
                <a:gd name="T15" fmla="*/ 67 h 69"/>
                <a:gd name="T16" fmla="*/ 12 w 80"/>
                <a:gd name="T17" fmla="*/ 69 h 69"/>
                <a:gd name="T18" fmla="*/ 12 w 80"/>
                <a:gd name="T19" fmla="*/ 69 h 69"/>
                <a:gd name="T20" fmla="*/ 10 w 80"/>
                <a:gd name="T21" fmla="*/ 65 h 69"/>
                <a:gd name="T22" fmla="*/ 9 w 80"/>
                <a:gd name="T23" fmla="*/ 61 h 69"/>
                <a:gd name="T24" fmla="*/ 7 w 80"/>
                <a:gd name="T25" fmla="*/ 57 h 69"/>
                <a:gd name="T26" fmla="*/ 5 w 80"/>
                <a:gd name="T27" fmla="*/ 54 h 69"/>
                <a:gd name="T28" fmla="*/ 4 w 80"/>
                <a:gd name="T29" fmla="*/ 50 h 69"/>
                <a:gd name="T30" fmla="*/ 2 w 80"/>
                <a:gd name="T31" fmla="*/ 46 h 69"/>
                <a:gd name="T32" fmla="*/ 1 w 80"/>
                <a:gd name="T33" fmla="*/ 42 h 69"/>
                <a:gd name="T34" fmla="*/ 0 w 80"/>
                <a:gd name="T35" fmla="*/ 38 h 69"/>
                <a:gd name="T36" fmla="*/ 0 w 80"/>
                <a:gd name="T37" fmla="*/ 38 h 69"/>
                <a:gd name="T38" fmla="*/ 11 w 80"/>
                <a:gd name="T39" fmla="*/ 36 h 69"/>
                <a:gd name="T40" fmla="*/ 21 w 80"/>
                <a:gd name="T41" fmla="*/ 33 h 69"/>
                <a:gd name="T42" fmla="*/ 32 w 80"/>
                <a:gd name="T43" fmla="*/ 30 h 69"/>
                <a:gd name="T44" fmla="*/ 42 w 80"/>
                <a:gd name="T45" fmla="*/ 26 h 69"/>
                <a:gd name="T46" fmla="*/ 52 w 80"/>
                <a:gd name="T47" fmla="*/ 21 h 69"/>
                <a:gd name="T48" fmla="*/ 61 w 80"/>
                <a:gd name="T49" fmla="*/ 16 h 69"/>
                <a:gd name="T50" fmla="*/ 70 w 80"/>
                <a:gd name="T51" fmla="*/ 9 h 69"/>
                <a:gd name="T52" fmla="*/ 78 w 80"/>
                <a:gd name="T53" fmla="*/ 0 h 69"/>
                <a:gd name="T54" fmla="*/ 78 w 80"/>
                <a:gd name="T55" fmla="*/ 0 h 69"/>
                <a:gd name="T56" fmla="*/ 78 w 80"/>
                <a:gd name="T57" fmla="*/ 5 h 69"/>
                <a:gd name="T58" fmla="*/ 79 w 80"/>
                <a:gd name="T59" fmla="*/ 10 h 69"/>
                <a:gd name="T60" fmla="*/ 80 w 80"/>
                <a:gd name="T61" fmla="*/ 16 h 69"/>
                <a:gd name="T62" fmla="*/ 80 w 80"/>
                <a:gd name="T63" fmla="*/ 21 h 69"/>
                <a:gd name="T64" fmla="*/ 80 w 80"/>
                <a:gd name="T65" fmla="*/ 26 h 69"/>
                <a:gd name="T66" fmla="*/ 78 w 80"/>
                <a:gd name="T67" fmla="*/ 31 h 69"/>
                <a:gd name="T68" fmla="*/ 75 w 80"/>
                <a:gd name="T69" fmla="*/ 34 h 69"/>
                <a:gd name="T70" fmla="*/ 69 w 80"/>
                <a:gd name="T71" fmla="*/ 37 h 69"/>
                <a:gd name="T72" fmla="*/ 69 w 80"/>
                <a:gd name="T73" fmla="*/ 37 h 69"/>
                <a:gd name="T74" fmla="*/ 69 w 80"/>
                <a:gd name="T75" fmla="*/ 37 h 69"/>
                <a:gd name="T76" fmla="*/ 69 w 80"/>
                <a:gd name="T77" fmla="*/ 37 h 69"/>
                <a:gd name="T78" fmla="*/ 69 w 80"/>
                <a:gd name="T7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69">
                  <a:moveTo>
                    <a:pt x="69" y="37"/>
                  </a:moveTo>
                  <a:lnTo>
                    <a:pt x="62" y="41"/>
                  </a:lnTo>
                  <a:lnTo>
                    <a:pt x="55" y="45"/>
                  </a:lnTo>
                  <a:lnTo>
                    <a:pt x="48" y="50"/>
                  </a:lnTo>
                  <a:lnTo>
                    <a:pt x="41" y="55"/>
                  </a:lnTo>
                  <a:lnTo>
                    <a:pt x="34" y="59"/>
                  </a:lnTo>
                  <a:lnTo>
                    <a:pt x="27" y="63"/>
                  </a:lnTo>
                  <a:lnTo>
                    <a:pt x="19" y="67"/>
                  </a:lnTo>
                  <a:lnTo>
                    <a:pt x="12" y="69"/>
                  </a:lnTo>
                  <a:lnTo>
                    <a:pt x="12" y="69"/>
                  </a:lnTo>
                  <a:lnTo>
                    <a:pt x="10" y="65"/>
                  </a:lnTo>
                  <a:lnTo>
                    <a:pt x="9" y="61"/>
                  </a:lnTo>
                  <a:lnTo>
                    <a:pt x="7" y="57"/>
                  </a:lnTo>
                  <a:lnTo>
                    <a:pt x="5" y="54"/>
                  </a:lnTo>
                  <a:lnTo>
                    <a:pt x="4" y="50"/>
                  </a:lnTo>
                  <a:lnTo>
                    <a:pt x="2" y="46"/>
                  </a:lnTo>
                  <a:lnTo>
                    <a:pt x="1" y="42"/>
                  </a:lnTo>
                  <a:lnTo>
                    <a:pt x="0" y="38"/>
                  </a:lnTo>
                  <a:lnTo>
                    <a:pt x="0" y="38"/>
                  </a:lnTo>
                  <a:lnTo>
                    <a:pt x="11" y="36"/>
                  </a:lnTo>
                  <a:lnTo>
                    <a:pt x="21" y="33"/>
                  </a:lnTo>
                  <a:lnTo>
                    <a:pt x="32" y="30"/>
                  </a:lnTo>
                  <a:lnTo>
                    <a:pt x="42" y="26"/>
                  </a:lnTo>
                  <a:lnTo>
                    <a:pt x="52" y="21"/>
                  </a:lnTo>
                  <a:lnTo>
                    <a:pt x="61" y="16"/>
                  </a:lnTo>
                  <a:lnTo>
                    <a:pt x="70" y="9"/>
                  </a:lnTo>
                  <a:lnTo>
                    <a:pt x="78" y="0"/>
                  </a:lnTo>
                  <a:lnTo>
                    <a:pt x="78" y="0"/>
                  </a:lnTo>
                  <a:lnTo>
                    <a:pt x="78" y="5"/>
                  </a:lnTo>
                  <a:lnTo>
                    <a:pt x="79" y="10"/>
                  </a:lnTo>
                  <a:lnTo>
                    <a:pt x="80" y="16"/>
                  </a:lnTo>
                  <a:lnTo>
                    <a:pt x="80" y="21"/>
                  </a:lnTo>
                  <a:lnTo>
                    <a:pt x="80" y="26"/>
                  </a:lnTo>
                  <a:lnTo>
                    <a:pt x="78" y="31"/>
                  </a:lnTo>
                  <a:lnTo>
                    <a:pt x="75" y="34"/>
                  </a:lnTo>
                  <a:lnTo>
                    <a:pt x="69" y="37"/>
                  </a:lnTo>
                  <a:lnTo>
                    <a:pt x="69" y="37"/>
                  </a:lnTo>
                  <a:lnTo>
                    <a:pt x="69" y="37"/>
                  </a:lnTo>
                  <a:lnTo>
                    <a:pt x="69" y="37"/>
                  </a:lnTo>
                  <a:lnTo>
                    <a:pt x="69" y="3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8" name="Freeform 138"/>
            <p:cNvSpPr>
              <a:spLocks/>
            </p:cNvSpPr>
            <p:nvPr/>
          </p:nvSpPr>
          <p:spPr bwMode="auto">
            <a:xfrm>
              <a:off x="2341" y="1792"/>
              <a:ext cx="89" cy="89"/>
            </a:xfrm>
            <a:custGeom>
              <a:avLst/>
              <a:gdLst>
                <a:gd name="T0" fmla="*/ 73 w 89"/>
                <a:gd name="T1" fmla="*/ 58 h 89"/>
                <a:gd name="T2" fmla="*/ 66 w 89"/>
                <a:gd name="T3" fmla="*/ 65 h 89"/>
                <a:gd name="T4" fmla="*/ 58 w 89"/>
                <a:gd name="T5" fmla="*/ 71 h 89"/>
                <a:gd name="T6" fmla="*/ 50 w 89"/>
                <a:gd name="T7" fmla="*/ 76 h 89"/>
                <a:gd name="T8" fmla="*/ 42 w 89"/>
                <a:gd name="T9" fmla="*/ 80 h 89"/>
                <a:gd name="T10" fmla="*/ 33 w 89"/>
                <a:gd name="T11" fmla="*/ 84 h 89"/>
                <a:gd name="T12" fmla="*/ 24 w 89"/>
                <a:gd name="T13" fmla="*/ 85 h 89"/>
                <a:gd name="T14" fmla="*/ 15 w 89"/>
                <a:gd name="T15" fmla="*/ 87 h 89"/>
                <a:gd name="T16" fmla="*/ 5 w 89"/>
                <a:gd name="T17" fmla="*/ 87 h 89"/>
                <a:gd name="T18" fmla="*/ 5 w 89"/>
                <a:gd name="T19" fmla="*/ 87 h 89"/>
                <a:gd name="T20" fmla="*/ 5 w 89"/>
                <a:gd name="T21" fmla="*/ 87 h 89"/>
                <a:gd name="T22" fmla="*/ 4 w 89"/>
                <a:gd name="T23" fmla="*/ 88 h 89"/>
                <a:gd name="T24" fmla="*/ 4 w 89"/>
                <a:gd name="T25" fmla="*/ 88 h 89"/>
                <a:gd name="T26" fmla="*/ 3 w 89"/>
                <a:gd name="T27" fmla="*/ 88 h 89"/>
                <a:gd name="T28" fmla="*/ 3 w 89"/>
                <a:gd name="T29" fmla="*/ 89 h 89"/>
                <a:gd name="T30" fmla="*/ 2 w 89"/>
                <a:gd name="T31" fmla="*/ 89 h 89"/>
                <a:gd name="T32" fmla="*/ 2 w 89"/>
                <a:gd name="T33" fmla="*/ 89 h 89"/>
                <a:gd name="T34" fmla="*/ 1 w 89"/>
                <a:gd name="T35" fmla="*/ 89 h 89"/>
                <a:gd name="T36" fmla="*/ 1 w 89"/>
                <a:gd name="T37" fmla="*/ 89 h 89"/>
                <a:gd name="T38" fmla="*/ 0 w 89"/>
                <a:gd name="T39" fmla="*/ 87 h 89"/>
                <a:gd name="T40" fmla="*/ 0 w 89"/>
                <a:gd name="T41" fmla="*/ 84 h 89"/>
                <a:gd name="T42" fmla="*/ 1 w 89"/>
                <a:gd name="T43" fmla="*/ 82 h 89"/>
                <a:gd name="T44" fmla="*/ 2 w 89"/>
                <a:gd name="T45" fmla="*/ 80 h 89"/>
                <a:gd name="T46" fmla="*/ 3 w 89"/>
                <a:gd name="T47" fmla="*/ 78 h 89"/>
                <a:gd name="T48" fmla="*/ 5 w 89"/>
                <a:gd name="T49" fmla="*/ 76 h 89"/>
                <a:gd name="T50" fmla="*/ 6 w 89"/>
                <a:gd name="T51" fmla="*/ 74 h 89"/>
                <a:gd name="T52" fmla="*/ 6 w 89"/>
                <a:gd name="T53" fmla="*/ 71 h 89"/>
                <a:gd name="T54" fmla="*/ 6 w 89"/>
                <a:gd name="T55" fmla="*/ 71 h 89"/>
                <a:gd name="T56" fmla="*/ 9 w 89"/>
                <a:gd name="T57" fmla="*/ 68 h 89"/>
                <a:gd name="T58" fmla="*/ 13 w 89"/>
                <a:gd name="T59" fmla="*/ 65 h 89"/>
                <a:gd name="T60" fmla="*/ 16 w 89"/>
                <a:gd name="T61" fmla="*/ 64 h 89"/>
                <a:gd name="T62" fmla="*/ 20 w 89"/>
                <a:gd name="T63" fmla="*/ 63 h 89"/>
                <a:gd name="T64" fmla="*/ 24 w 89"/>
                <a:gd name="T65" fmla="*/ 63 h 89"/>
                <a:gd name="T66" fmla="*/ 28 w 89"/>
                <a:gd name="T67" fmla="*/ 63 h 89"/>
                <a:gd name="T68" fmla="*/ 32 w 89"/>
                <a:gd name="T69" fmla="*/ 63 h 89"/>
                <a:gd name="T70" fmla="*/ 36 w 89"/>
                <a:gd name="T71" fmla="*/ 62 h 89"/>
                <a:gd name="T72" fmla="*/ 36 w 89"/>
                <a:gd name="T73" fmla="*/ 62 h 89"/>
                <a:gd name="T74" fmla="*/ 45 w 89"/>
                <a:gd name="T75" fmla="*/ 58 h 89"/>
                <a:gd name="T76" fmla="*/ 53 w 89"/>
                <a:gd name="T77" fmla="*/ 52 h 89"/>
                <a:gd name="T78" fmla="*/ 62 w 89"/>
                <a:gd name="T79" fmla="*/ 46 h 89"/>
                <a:gd name="T80" fmla="*/ 69 w 89"/>
                <a:gd name="T81" fmla="*/ 38 h 89"/>
                <a:gd name="T82" fmla="*/ 76 w 89"/>
                <a:gd name="T83" fmla="*/ 29 h 89"/>
                <a:gd name="T84" fmla="*/ 81 w 89"/>
                <a:gd name="T85" fmla="*/ 20 h 89"/>
                <a:gd name="T86" fmla="*/ 86 w 89"/>
                <a:gd name="T87" fmla="*/ 10 h 89"/>
                <a:gd name="T88" fmla="*/ 89 w 89"/>
                <a:gd name="T89" fmla="*/ 0 h 89"/>
                <a:gd name="T90" fmla="*/ 89 w 89"/>
                <a:gd name="T91" fmla="*/ 0 h 89"/>
                <a:gd name="T92" fmla="*/ 87 w 89"/>
                <a:gd name="T93" fmla="*/ 7 h 89"/>
                <a:gd name="T94" fmla="*/ 86 w 89"/>
                <a:gd name="T95" fmla="*/ 15 h 89"/>
                <a:gd name="T96" fmla="*/ 85 w 89"/>
                <a:gd name="T97" fmla="*/ 23 h 89"/>
                <a:gd name="T98" fmla="*/ 84 w 89"/>
                <a:gd name="T99" fmla="*/ 30 h 89"/>
                <a:gd name="T100" fmla="*/ 82 w 89"/>
                <a:gd name="T101" fmla="*/ 38 h 89"/>
                <a:gd name="T102" fmla="*/ 80 w 89"/>
                <a:gd name="T103" fmla="*/ 45 h 89"/>
                <a:gd name="T104" fmla="*/ 77 w 89"/>
                <a:gd name="T105" fmla="*/ 52 h 89"/>
                <a:gd name="T106" fmla="*/ 73 w 89"/>
                <a:gd name="T107" fmla="*/ 58 h 89"/>
                <a:gd name="T108" fmla="*/ 73 w 89"/>
                <a:gd name="T109" fmla="*/ 58 h 89"/>
                <a:gd name="T110" fmla="*/ 73 w 89"/>
                <a:gd name="T111" fmla="*/ 58 h 89"/>
                <a:gd name="T112" fmla="*/ 73 w 89"/>
                <a:gd name="T113" fmla="*/ 58 h 89"/>
                <a:gd name="T114" fmla="*/ 73 w 89"/>
                <a:gd name="T115" fmla="*/ 5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 h="89">
                  <a:moveTo>
                    <a:pt x="73" y="58"/>
                  </a:moveTo>
                  <a:lnTo>
                    <a:pt x="66" y="65"/>
                  </a:lnTo>
                  <a:lnTo>
                    <a:pt x="58" y="71"/>
                  </a:lnTo>
                  <a:lnTo>
                    <a:pt x="50" y="76"/>
                  </a:lnTo>
                  <a:lnTo>
                    <a:pt x="42" y="80"/>
                  </a:lnTo>
                  <a:lnTo>
                    <a:pt x="33" y="84"/>
                  </a:lnTo>
                  <a:lnTo>
                    <a:pt x="24" y="85"/>
                  </a:lnTo>
                  <a:lnTo>
                    <a:pt x="15" y="87"/>
                  </a:lnTo>
                  <a:lnTo>
                    <a:pt x="5" y="87"/>
                  </a:lnTo>
                  <a:lnTo>
                    <a:pt x="5" y="87"/>
                  </a:lnTo>
                  <a:lnTo>
                    <a:pt x="5" y="87"/>
                  </a:lnTo>
                  <a:lnTo>
                    <a:pt x="4" y="88"/>
                  </a:lnTo>
                  <a:lnTo>
                    <a:pt x="4" y="88"/>
                  </a:lnTo>
                  <a:lnTo>
                    <a:pt x="3" y="88"/>
                  </a:lnTo>
                  <a:lnTo>
                    <a:pt x="3" y="89"/>
                  </a:lnTo>
                  <a:lnTo>
                    <a:pt x="2" y="89"/>
                  </a:lnTo>
                  <a:lnTo>
                    <a:pt x="2" y="89"/>
                  </a:lnTo>
                  <a:lnTo>
                    <a:pt x="1" y="89"/>
                  </a:lnTo>
                  <a:lnTo>
                    <a:pt x="1" y="89"/>
                  </a:lnTo>
                  <a:lnTo>
                    <a:pt x="0" y="87"/>
                  </a:lnTo>
                  <a:lnTo>
                    <a:pt x="0" y="84"/>
                  </a:lnTo>
                  <a:lnTo>
                    <a:pt x="1" y="82"/>
                  </a:lnTo>
                  <a:lnTo>
                    <a:pt x="2" y="80"/>
                  </a:lnTo>
                  <a:lnTo>
                    <a:pt x="3" y="78"/>
                  </a:lnTo>
                  <a:lnTo>
                    <a:pt x="5" y="76"/>
                  </a:lnTo>
                  <a:lnTo>
                    <a:pt x="6" y="74"/>
                  </a:lnTo>
                  <a:lnTo>
                    <a:pt x="6" y="71"/>
                  </a:lnTo>
                  <a:lnTo>
                    <a:pt x="6" y="71"/>
                  </a:lnTo>
                  <a:lnTo>
                    <a:pt x="9" y="68"/>
                  </a:lnTo>
                  <a:lnTo>
                    <a:pt x="13" y="65"/>
                  </a:lnTo>
                  <a:lnTo>
                    <a:pt x="16" y="64"/>
                  </a:lnTo>
                  <a:lnTo>
                    <a:pt x="20" y="63"/>
                  </a:lnTo>
                  <a:lnTo>
                    <a:pt x="24" y="63"/>
                  </a:lnTo>
                  <a:lnTo>
                    <a:pt x="28" y="63"/>
                  </a:lnTo>
                  <a:lnTo>
                    <a:pt x="32" y="63"/>
                  </a:lnTo>
                  <a:lnTo>
                    <a:pt x="36" y="62"/>
                  </a:lnTo>
                  <a:lnTo>
                    <a:pt x="36" y="62"/>
                  </a:lnTo>
                  <a:lnTo>
                    <a:pt x="45" y="58"/>
                  </a:lnTo>
                  <a:lnTo>
                    <a:pt x="53" y="52"/>
                  </a:lnTo>
                  <a:lnTo>
                    <a:pt x="62" y="46"/>
                  </a:lnTo>
                  <a:lnTo>
                    <a:pt x="69" y="38"/>
                  </a:lnTo>
                  <a:lnTo>
                    <a:pt x="76" y="29"/>
                  </a:lnTo>
                  <a:lnTo>
                    <a:pt x="81" y="20"/>
                  </a:lnTo>
                  <a:lnTo>
                    <a:pt x="86" y="10"/>
                  </a:lnTo>
                  <a:lnTo>
                    <a:pt x="89" y="0"/>
                  </a:lnTo>
                  <a:lnTo>
                    <a:pt x="89" y="0"/>
                  </a:lnTo>
                  <a:lnTo>
                    <a:pt x="87" y="7"/>
                  </a:lnTo>
                  <a:lnTo>
                    <a:pt x="86" y="15"/>
                  </a:lnTo>
                  <a:lnTo>
                    <a:pt x="85" y="23"/>
                  </a:lnTo>
                  <a:lnTo>
                    <a:pt x="84" y="30"/>
                  </a:lnTo>
                  <a:lnTo>
                    <a:pt x="82" y="38"/>
                  </a:lnTo>
                  <a:lnTo>
                    <a:pt x="80" y="45"/>
                  </a:lnTo>
                  <a:lnTo>
                    <a:pt x="77" y="52"/>
                  </a:lnTo>
                  <a:lnTo>
                    <a:pt x="73" y="58"/>
                  </a:lnTo>
                  <a:lnTo>
                    <a:pt x="73" y="58"/>
                  </a:lnTo>
                  <a:lnTo>
                    <a:pt x="73" y="58"/>
                  </a:lnTo>
                  <a:lnTo>
                    <a:pt x="73" y="58"/>
                  </a:lnTo>
                  <a:lnTo>
                    <a:pt x="73" y="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79" name="Freeform 139"/>
            <p:cNvSpPr>
              <a:spLocks/>
            </p:cNvSpPr>
            <p:nvPr/>
          </p:nvSpPr>
          <p:spPr bwMode="auto">
            <a:xfrm>
              <a:off x="1018" y="1795"/>
              <a:ext cx="115" cy="43"/>
            </a:xfrm>
            <a:custGeom>
              <a:avLst/>
              <a:gdLst>
                <a:gd name="T0" fmla="*/ 115 w 115"/>
                <a:gd name="T1" fmla="*/ 6 h 43"/>
                <a:gd name="T2" fmla="*/ 102 w 115"/>
                <a:gd name="T3" fmla="*/ 12 h 43"/>
                <a:gd name="T4" fmla="*/ 89 w 115"/>
                <a:gd name="T5" fmla="*/ 17 h 43"/>
                <a:gd name="T6" fmla="*/ 75 w 115"/>
                <a:gd name="T7" fmla="*/ 21 h 43"/>
                <a:gd name="T8" fmla="*/ 61 w 115"/>
                <a:gd name="T9" fmla="*/ 25 h 43"/>
                <a:gd name="T10" fmla="*/ 47 w 115"/>
                <a:gd name="T11" fmla="*/ 28 h 43"/>
                <a:gd name="T12" fmla="*/ 33 w 115"/>
                <a:gd name="T13" fmla="*/ 32 h 43"/>
                <a:gd name="T14" fmla="*/ 19 w 115"/>
                <a:gd name="T15" fmla="*/ 37 h 43"/>
                <a:gd name="T16" fmla="*/ 6 w 115"/>
                <a:gd name="T17" fmla="*/ 43 h 43"/>
                <a:gd name="T18" fmla="*/ 6 w 115"/>
                <a:gd name="T19" fmla="*/ 43 h 43"/>
                <a:gd name="T20" fmla="*/ 4 w 115"/>
                <a:gd name="T21" fmla="*/ 43 h 43"/>
                <a:gd name="T22" fmla="*/ 3 w 115"/>
                <a:gd name="T23" fmla="*/ 42 h 43"/>
                <a:gd name="T24" fmla="*/ 2 w 115"/>
                <a:gd name="T25" fmla="*/ 42 h 43"/>
                <a:gd name="T26" fmla="*/ 1 w 115"/>
                <a:gd name="T27" fmla="*/ 41 h 43"/>
                <a:gd name="T28" fmla="*/ 1 w 115"/>
                <a:gd name="T29" fmla="*/ 39 h 43"/>
                <a:gd name="T30" fmla="*/ 0 w 115"/>
                <a:gd name="T31" fmla="*/ 38 h 43"/>
                <a:gd name="T32" fmla="*/ 0 w 115"/>
                <a:gd name="T33" fmla="*/ 36 h 43"/>
                <a:gd name="T34" fmla="*/ 1 w 115"/>
                <a:gd name="T35" fmla="*/ 34 h 43"/>
                <a:gd name="T36" fmla="*/ 1 w 115"/>
                <a:gd name="T37" fmla="*/ 34 h 43"/>
                <a:gd name="T38" fmla="*/ 15 w 115"/>
                <a:gd name="T39" fmla="*/ 30 h 43"/>
                <a:gd name="T40" fmla="*/ 29 w 115"/>
                <a:gd name="T41" fmla="*/ 26 h 43"/>
                <a:gd name="T42" fmla="*/ 43 w 115"/>
                <a:gd name="T43" fmla="*/ 21 h 43"/>
                <a:gd name="T44" fmla="*/ 58 w 115"/>
                <a:gd name="T45" fmla="*/ 17 h 43"/>
                <a:gd name="T46" fmla="*/ 72 w 115"/>
                <a:gd name="T47" fmla="*/ 12 h 43"/>
                <a:gd name="T48" fmla="*/ 86 w 115"/>
                <a:gd name="T49" fmla="*/ 8 h 43"/>
                <a:gd name="T50" fmla="*/ 100 w 115"/>
                <a:gd name="T51" fmla="*/ 4 h 43"/>
                <a:gd name="T52" fmla="*/ 114 w 115"/>
                <a:gd name="T53" fmla="*/ 0 h 43"/>
                <a:gd name="T54" fmla="*/ 114 w 115"/>
                <a:gd name="T55" fmla="*/ 0 h 43"/>
                <a:gd name="T56" fmla="*/ 115 w 115"/>
                <a:gd name="T57" fmla="*/ 6 h 43"/>
                <a:gd name="T58" fmla="*/ 115 w 115"/>
                <a:gd name="T59" fmla="*/ 6 h 43"/>
                <a:gd name="T60" fmla="*/ 115 w 115"/>
                <a:gd name="T61" fmla="*/ 6 h 43"/>
                <a:gd name="T62" fmla="*/ 115 w 115"/>
                <a:gd name="T6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43">
                  <a:moveTo>
                    <a:pt x="115" y="6"/>
                  </a:moveTo>
                  <a:lnTo>
                    <a:pt x="102" y="12"/>
                  </a:lnTo>
                  <a:lnTo>
                    <a:pt x="89" y="17"/>
                  </a:lnTo>
                  <a:lnTo>
                    <a:pt x="75" y="21"/>
                  </a:lnTo>
                  <a:lnTo>
                    <a:pt x="61" y="25"/>
                  </a:lnTo>
                  <a:lnTo>
                    <a:pt x="47" y="28"/>
                  </a:lnTo>
                  <a:lnTo>
                    <a:pt x="33" y="32"/>
                  </a:lnTo>
                  <a:lnTo>
                    <a:pt x="19" y="37"/>
                  </a:lnTo>
                  <a:lnTo>
                    <a:pt x="6" y="43"/>
                  </a:lnTo>
                  <a:lnTo>
                    <a:pt x="6" y="43"/>
                  </a:lnTo>
                  <a:lnTo>
                    <a:pt x="4" y="43"/>
                  </a:lnTo>
                  <a:lnTo>
                    <a:pt x="3" y="42"/>
                  </a:lnTo>
                  <a:lnTo>
                    <a:pt x="2" y="42"/>
                  </a:lnTo>
                  <a:lnTo>
                    <a:pt x="1" y="41"/>
                  </a:lnTo>
                  <a:lnTo>
                    <a:pt x="1" y="39"/>
                  </a:lnTo>
                  <a:lnTo>
                    <a:pt x="0" y="38"/>
                  </a:lnTo>
                  <a:lnTo>
                    <a:pt x="0" y="36"/>
                  </a:lnTo>
                  <a:lnTo>
                    <a:pt x="1" y="34"/>
                  </a:lnTo>
                  <a:lnTo>
                    <a:pt x="1" y="34"/>
                  </a:lnTo>
                  <a:lnTo>
                    <a:pt x="15" y="30"/>
                  </a:lnTo>
                  <a:lnTo>
                    <a:pt x="29" y="26"/>
                  </a:lnTo>
                  <a:lnTo>
                    <a:pt x="43" y="21"/>
                  </a:lnTo>
                  <a:lnTo>
                    <a:pt x="58" y="17"/>
                  </a:lnTo>
                  <a:lnTo>
                    <a:pt x="72" y="12"/>
                  </a:lnTo>
                  <a:lnTo>
                    <a:pt x="86" y="8"/>
                  </a:lnTo>
                  <a:lnTo>
                    <a:pt x="100" y="4"/>
                  </a:lnTo>
                  <a:lnTo>
                    <a:pt x="114" y="0"/>
                  </a:lnTo>
                  <a:lnTo>
                    <a:pt x="114" y="0"/>
                  </a:lnTo>
                  <a:lnTo>
                    <a:pt x="115" y="6"/>
                  </a:lnTo>
                  <a:lnTo>
                    <a:pt x="115" y="6"/>
                  </a:lnTo>
                  <a:lnTo>
                    <a:pt x="115" y="6"/>
                  </a:lnTo>
                  <a:lnTo>
                    <a:pt x="1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80" name="Freeform 140"/>
            <p:cNvSpPr>
              <a:spLocks/>
            </p:cNvSpPr>
            <p:nvPr/>
          </p:nvSpPr>
          <p:spPr bwMode="auto">
            <a:xfrm>
              <a:off x="2357" y="1802"/>
              <a:ext cx="61" cy="46"/>
            </a:xfrm>
            <a:custGeom>
              <a:avLst/>
              <a:gdLst>
                <a:gd name="T0" fmla="*/ 61 w 61"/>
                <a:gd name="T1" fmla="*/ 0 h 46"/>
                <a:gd name="T2" fmla="*/ 58 w 61"/>
                <a:gd name="T3" fmla="*/ 10 h 46"/>
                <a:gd name="T4" fmla="*/ 53 w 61"/>
                <a:gd name="T5" fmla="*/ 18 h 46"/>
                <a:gd name="T6" fmla="*/ 48 w 61"/>
                <a:gd name="T7" fmla="*/ 25 h 46"/>
                <a:gd name="T8" fmla="*/ 41 w 61"/>
                <a:gd name="T9" fmla="*/ 30 h 46"/>
                <a:gd name="T10" fmla="*/ 34 w 61"/>
                <a:gd name="T11" fmla="*/ 36 h 46"/>
                <a:gd name="T12" fmla="*/ 26 w 61"/>
                <a:gd name="T13" fmla="*/ 40 h 46"/>
                <a:gd name="T14" fmla="*/ 18 w 61"/>
                <a:gd name="T15" fmla="*/ 43 h 46"/>
                <a:gd name="T16" fmla="*/ 11 w 61"/>
                <a:gd name="T17" fmla="*/ 46 h 46"/>
                <a:gd name="T18" fmla="*/ 11 w 61"/>
                <a:gd name="T19" fmla="*/ 46 h 46"/>
                <a:gd name="T20" fmla="*/ 9 w 61"/>
                <a:gd name="T21" fmla="*/ 43 h 46"/>
                <a:gd name="T22" fmla="*/ 7 w 61"/>
                <a:gd name="T23" fmla="*/ 39 h 46"/>
                <a:gd name="T24" fmla="*/ 6 w 61"/>
                <a:gd name="T25" fmla="*/ 36 h 46"/>
                <a:gd name="T26" fmla="*/ 5 w 61"/>
                <a:gd name="T27" fmla="*/ 32 h 46"/>
                <a:gd name="T28" fmla="*/ 3 w 61"/>
                <a:gd name="T29" fmla="*/ 28 h 46"/>
                <a:gd name="T30" fmla="*/ 2 w 61"/>
                <a:gd name="T31" fmla="*/ 24 h 46"/>
                <a:gd name="T32" fmla="*/ 1 w 61"/>
                <a:gd name="T33" fmla="*/ 21 h 46"/>
                <a:gd name="T34" fmla="*/ 0 w 61"/>
                <a:gd name="T35" fmla="*/ 17 h 46"/>
                <a:gd name="T36" fmla="*/ 0 w 61"/>
                <a:gd name="T37" fmla="*/ 17 h 46"/>
                <a:gd name="T38" fmla="*/ 8 w 61"/>
                <a:gd name="T39" fmla="*/ 18 h 46"/>
                <a:gd name="T40" fmla="*/ 16 w 61"/>
                <a:gd name="T41" fmla="*/ 17 h 46"/>
                <a:gd name="T42" fmla="*/ 24 w 61"/>
                <a:gd name="T43" fmla="*/ 16 h 46"/>
                <a:gd name="T44" fmla="*/ 32 w 61"/>
                <a:gd name="T45" fmla="*/ 15 h 46"/>
                <a:gd name="T46" fmla="*/ 40 w 61"/>
                <a:gd name="T47" fmla="*/ 12 h 46"/>
                <a:gd name="T48" fmla="*/ 47 w 61"/>
                <a:gd name="T49" fmla="*/ 9 h 46"/>
                <a:gd name="T50" fmla="*/ 54 w 61"/>
                <a:gd name="T51" fmla="*/ 5 h 46"/>
                <a:gd name="T52" fmla="*/ 61 w 61"/>
                <a:gd name="T53" fmla="*/ 0 h 46"/>
                <a:gd name="T54" fmla="*/ 61 w 61"/>
                <a:gd name="T55" fmla="*/ 0 h 46"/>
                <a:gd name="T56" fmla="*/ 61 w 61"/>
                <a:gd name="T57" fmla="*/ 0 h 46"/>
                <a:gd name="T58" fmla="*/ 61 w 61"/>
                <a:gd name="T59" fmla="*/ 0 h 46"/>
                <a:gd name="T60" fmla="*/ 61 w 61"/>
                <a:gd name="T6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46">
                  <a:moveTo>
                    <a:pt x="61" y="0"/>
                  </a:moveTo>
                  <a:lnTo>
                    <a:pt x="58" y="10"/>
                  </a:lnTo>
                  <a:lnTo>
                    <a:pt x="53" y="18"/>
                  </a:lnTo>
                  <a:lnTo>
                    <a:pt x="48" y="25"/>
                  </a:lnTo>
                  <a:lnTo>
                    <a:pt x="41" y="30"/>
                  </a:lnTo>
                  <a:lnTo>
                    <a:pt x="34" y="36"/>
                  </a:lnTo>
                  <a:lnTo>
                    <a:pt x="26" y="40"/>
                  </a:lnTo>
                  <a:lnTo>
                    <a:pt x="18" y="43"/>
                  </a:lnTo>
                  <a:lnTo>
                    <a:pt x="11" y="46"/>
                  </a:lnTo>
                  <a:lnTo>
                    <a:pt x="11" y="46"/>
                  </a:lnTo>
                  <a:lnTo>
                    <a:pt x="9" y="43"/>
                  </a:lnTo>
                  <a:lnTo>
                    <a:pt x="7" y="39"/>
                  </a:lnTo>
                  <a:lnTo>
                    <a:pt x="6" y="36"/>
                  </a:lnTo>
                  <a:lnTo>
                    <a:pt x="5" y="32"/>
                  </a:lnTo>
                  <a:lnTo>
                    <a:pt x="3" y="28"/>
                  </a:lnTo>
                  <a:lnTo>
                    <a:pt x="2" y="24"/>
                  </a:lnTo>
                  <a:lnTo>
                    <a:pt x="1" y="21"/>
                  </a:lnTo>
                  <a:lnTo>
                    <a:pt x="0" y="17"/>
                  </a:lnTo>
                  <a:lnTo>
                    <a:pt x="0" y="17"/>
                  </a:lnTo>
                  <a:lnTo>
                    <a:pt x="8" y="18"/>
                  </a:lnTo>
                  <a:lnTo>
                    <a:pt x="16" y="17"/>
                  </a:lnTo>
                  <a:lnTo>
                    <a:pt x="24" y="16"/>
                  </a:lnTo>
                  <a:lnTo>
                    <a:pt x="32" y="15"/>
                  </a:lnTo>
                  <a:lnTo>
                    <a:pt x="40" y="12"/>
                  </a:lnTo>
                  <a:lnTo>
                    <a:pt x="47" y="9"/>
                  </a:lnTo>
                  <a:lnTo>
                    <a:pt x="54" y="5"/>
                  </a:lnTo>
                  <a:lnTo>
                    <a:pt x="61" y="0"/>
                  </a:lnTo>
                  <a:lnTo>
                    <a:pt x="61" y="0"/>
                  </a:lnTo>
                  <a:lnTo>
                    <a:pt x="61" y="0"/>
                  </a:lnTo>
                  <a:lnTo>
                    <a:pt x="61" y="0"/>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81" name="Freeform 141"/>
            <p:cNvSpPr>
              <a:spLocks/>
            </p:cNvSpPr>
            <p:nvPr/>
          </p:nvSpPr>
          <p:spPr bwMode="auto">
            <a:xfrm>
              <a:off x="1023" y="1827"/>
              <a:ext cx="115" cy="40"/>
            </a:xfrm>
            <a:custGeom>
              <a:avLst/>
              <a:gdLst>
                <a:gd name="T0" fmla="*/ 114 w 115"/>
                <a:gd name="T1" fmla="*/ 0 h 40"/>
                <a:gd name="T2" fmla="*/ 114 w 115"/>
                <a:gd name="T3" fmla="*/ 1 h 40"/>
                <a:gd name="T4" fmla="*/ 114 w 115"/>
                <a:gd name="T5" fmla="*/ 2 h 40"/>
                <a:gd name="T6" fmla="*/ 114 w 115"/>
                <a:gd name="T7" fmla="*/ 3 h 40"/>
                <a:gd name="T8" fmla="*/ 114 w 115"/>
                <a:gd name="T9" fmla="*/ 4 h 40"/>
                <a:gd name="T10" fmla="*/ 114 w 115"/>
                <a:gd name="T11" fmla="*/ 5 h 40"/>
                <a:gd name="T12" fmla="*/ 114 w 115"/>
                <a:gd name="T13" fmla="*/ 6 h 40"/>
                <a:gd name="T14" fmla="*/ 115 w 115"/>
                <a:gd name="T15" fmla="*/ 6 h 40"/>
                <a:gd name="T16" fmla="*/ 115 w 115"/>
                <a:gd name="T17" fmla="*/ 7 h 40"/>
                <a:gd name="T18" fmla="*/ 115 w 115"/>
                <a:gd name="T19" fmla="*/ 7 h 40"/>
                <a:gd name="T20" fmla="*/ 101 w 115"/>
                <a:gd name="T21" fmla="*/ 11 h 40"/>
                <a:gd name="T22" fmla="*/ 87 w 115"/>
                <a:gd name="T23" fmla="*/ 16 h 40"/>
                <a:gd name="T24" fmla="*/ 73 w 115"/>
                <a:gd name="T25" fmla="*/ 20 h 40"/>
                <a:gd name="T26" fmla="*/ 59 w 115"/>
                <a:gd name="T27" fmla="*/ 25 h 40"/>
                <a:gd name="T28" fmla="*/ 45 w 115"/>
                <a:gd name="T29" fmla="*/ 29 h 40"/>
                <a:gd name="T30" fmla="*/ 31 w 115"/>
                <a:gd name="T31" fmla="*/ 33 h 40"/>
                <a:gd name="T32" fmla="*/ 16 w 115"/>
                <a:gd name="T33" fmla="*/ 37 h 40"/>
                <a:gd name="T34" fmla="*/ 2 w 115"/>
                <a:gd name="T35" fmla="*/ 40 h 40"/>
                <a:gd name="T36" fmla="*/ 2 w 115"/>
                <a:gd name="T37" fmla="*/ 40 h 40"/>
                <a:gd name="T38" fmla="*/ 0 w 115"/>
                <a:gd name="T39" fmla="*/ 33 h 40"/>
                <a:gd name="T40" fmla="*/ 0 w 115"/>
                <a:gd name="T41" fmla="*/ 33 h 40"/>
                <a:gd name="T42" fmla="*/ 14 w 115"/>
                <a:gd name="T43" fmla="*/ 29 h 40"/>
                <a:gd name="T44" fmla="*/ 28 w 115"/>
                <a:gd name="T45" fmla="*/ 25 h 40"/>
                <a:gd name="T46" fmla="*/ 43 w 115"/>
                <a:gd name="T47" fmla="*/ 21 h 40"/>
                <a:gd name="T48" fmla="*/ 57 w 115"/>
                <a:gd name="T49" fmla="*/ 16 h 40"/>
                <a:gd name="T50" fmla="*/ 71 w 115"/>
                <a:gd name="T51" fmla="*/ 12 h 40"/>
                <a:gd name="T52" fmla="*/ 85 w 115"/>
                <a:gd name="T53" fmla="*/ 8 h 40"/>
                <a:gd name="T54" fmla="*/ 100 w 115"/>
                <a:gd name="T55" fmla="*/ 4 h 40"/>
                <a:gd name="T56" fmla="*/ 114 w 115"/>
                <a:gd name="T57" fmla="*/ 0 h 40"/>
                <a:gd name="T58" fmla="*/ 114 w 115"/>
                <a:gd name="T59" fmla="*/ 0 h 40"/>
                <a:gd name="T60" fmla="*/ 114 w 115"/>
                <a:gd name="T61" fmla="*/ 0 h 40"/>
                <a:gd name="T62" fmla="*/ 114 w 115"/>
                <a:gd name="T63" fmla="*/ 0 h 40"/>
                <a:gd name="T64" fmla="*/ 114 w 115"/>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40">
                  <a:moveTo>
                    <a:pt x="114" y="0"/>
                  </a:moveTo>
                  <a:lnTo>
                    <a:pt x="114" y="1"/>
                  </a:lnTo>
                  <a:lnTo>
                    <a:pt x="114" y="2"/>
                  </a:lnTo>
                  <a:lnTo>
                    <a:pt x="114" y="3"/>
                  </a:lnTo>
                  <a:lnTo>
                    <a:pt x="114" y="4"/>
                  </a:lnTo>
                  <a:lnTo>
                    <a:pt x="114" y="5"/>
                  </a:lnTo>
                  <a:lnTo>
                    <a:pt x="114" y="6"/>
                  </a:lnTo>
                  <a:lnTo>
                    <a:pt x="115" y="6"/>
                  </a:lnTo>
                  <a:lnTo>
                    <a:pt x="115" y="7"/>
                  </a:lnTo>
                  <a:lnTo>
                    <a:pt x="115" y="7"/>
                  </a:lnTo>
                  <a:lnTo>
                    <a:pt x="101" y="11"/>
                  </a:lnTo>
                  <a:lnTo>
                    <a:pt x="87" y="16"/>
                  </a:lnTo>
                  <a:lnTo>
                    <a:pt x="73" y="20"/>
                  </a:lnTo>
                  <a:lnTo>
                    <a:pt x="59" y="25"/>
                  </a:lnTo>
                  <a:lnTo>
                    <a:pt x="45" y="29"/>
                  </a:lnTo>
                  <a:lnTo>
                    <a:pt x="31" y="33"/>
                  </a:lnTo>
                  <a:lnTo>
                    <a:pt x="16" y="37"/>
                  </a:lnTo>
                  <a:lnTo>
                    <a:pt x="2" y="40"/>
                  </a:lnTo>
                  <a:lnTo>
                    <a:pt x="2" y="40"/>
                  </a:lnTo>
                  <a:lnTo>
                    <a:pt x="0" y="33"/>
                  </a:lnTo>
                  <a:lnTo>
                    <a:pt x="0" y="33"/>
                  </a:lnTo>
                  <a:lnTo>
                    <a:pt x="14" y="29"/>
                  </a:lnTo>
                  <a:lnTo>
                    <a:pt x="28" y="25"/>
                  </a:lnTo>
                  <a:lnTo>
                    <a:pt x="43" y="21"/>
                  </a:lnTo>
                  <a:lnTo>
                    <a:pt x="57" y="16"/>
                  </a:lnTo>
                  <a:lnTo>
                    <a:pt x="71" y="12"/>
                  </a:lnTo>
                  <a:lnTo>
                    <a:pt x="85" y="8"/>
                  </a:lnTo>
                  <a:lnTo>
                    <a:pt x="100" y="4"/>
                  </a:lnTo>
                  <a:lnTo>
                    <a:pt x="114" y="0"/>
                  </a:lnTo>
                  <a:lnTo>
                    <a:pt x="114" y="0"/>
                  </a:lnTo>
                  <a:lnTo>
                    <a:pt x="114" y="0"/>
                  </a:lnTo>
                  <a:lnTo>
                    <a:pt x="114" y="0"/>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82" name="Freeform 142"/>
            <p:cNvSpPr>
              <a:spLocks/>
            </p:cNvSpPr>
            <p:nvPr/>
          </p:nvSpPr>
          <p:spPr bwMode="auto">
            <a:xfrm>
              <a:off x="950" y="1852"/>
              <a:ext cx="44" cy="246"/>
            </a:xfrm>
            <a:custGeom>
              <a:avLst/>
              <a:gdLst>
                <a:gd name="T0" fmla="*/ 44 w 44"/>
                <a:gd name="T1" fmla="*/ 246 h 246"/>
                <a:gd name="T2" fmla="*/ 36 w 44"/>
                <a:gd name="T3" fmla="*/ 242 h 246"/>
                <a:gd name="T4" fmla="*/ 31 w 44"/>
                <a:gd name="T5" fmla="*/ 236 h 246"/>
                <a:gd name="T6" fmla="*/ 28 w 44"/>
                <a:gd name="T7" fmla="*/ 228 h 246"/>
                <a:gd name="T8" fmla="*/ 27 w 44"/>
                <a:gd name="T9" fmla="*/ 219 h 246"/>
                <a:gd name="T10" fmla="*/ 26 w 44"/>
                <a:gd name="T11" fmla="*/ 210 h 246"/>
                <a:gd name="T12" fmla="*/ 26 w 44"/>
                <a:gd name="T13" fmla="*/ 200 h 246"/>
                <a:gd name="T14" fmla="*/ 25 w 44"/>
                <a:gd name="T15" fmla="*/ 191 h 246"/>
                <a:gd name="T16" fmla="*/ 23 w 44"/>
                <a:gd name="T17" fmla="*/ 183 h 246"/>
                <a:gd name="T18" fmla="*/ 23 w 44"/>
                <a:gd name="T19" fmla="*/ 183 h 246"/>
                <a:gd name="T20" fmla="*/ 21 w 44"/>
                <a:gd name="T21" fmla="*/ 163 h 246"/>
                <a:gd name="T22" fmla="*/ 19 w 44"/>
                <a:gd name="T23" fmla="*/ 142 h 246"/>
                <a:gd name="T24" fmla="*/ 17 w 44"/>
                <a:gd name="T25" fmla="*/ 122 h 246"/>
                <a:gd name="T26" fmla="*/ 15 w 44"/>
                <a:gd name="T27" fmla="*/ 101 h 246"/>
                <a:gd name="T28" fmla="*/ 12 w 44"/>
                <a:gd name="T29" fmla="*/ 80 h 246"/>
                <a:gd name="T30" fmla="*/ 9 w 44"/>
                <a:gd name="T31" fmla="*/ 60 h 246"/>
                <a:gd name="T32" fmla="*/ 5 w 44"/>
                <a:gd name="T33" fmla="*/ 40 h 246"/>
                <a:gd name="T34" fmla="*/ 1 w 44"/>
                <a:gd name="T35" fmla="*/ 20 h 246"/>
                <a:gd name="T36" fmla="*/ 1 w 44"/>
                <a:gd name="T37" fmla="*/ 20 h 246"/>
                <a:gd name="T38" fmla="*/ 0 w 44"/>
                <a:gd name="T39" fmla="*/ 17 h 246"/>
                <a:gd name="T40" fmla="*/ 0 w 44"/>
                <a:gd name="T41" fmla="*/ 13 h 246"/>
                <a:gd name="T42" fmla="*/ 1 w 44"/>
                <a:gd name="T43" fmla="*/ 11 h 246"/>
                <a:gd name="T44" fmla="*/ 3 w 44"/>
                <a:gd name="T45" fmla="*/ 9 h 246"/>
                <a:gd name="T46" fmla="*/ 5 w 44"/>
                <a:gd name="T47" fmla="*/ 6 h 246"/>
                <a:gd name="T48" fmla="*/ 7 w 44"/>
                <a:gd name="T49" fmla="*/ 4 h 246"/>
                <a:gd name="T50" fmla="*/ 9 w 44"/>
                <a:gd name="T51" fmla="*/ 2 h 246"/>
                <a:gd name="T52" fmla="*/ 11 w 44"/>
                <a:gd name="T53" fmla="*/ 0 h 246"/>
                <a:gd name="T54" fmla="*/ 11 w 44"/>
                <a:gd name="T55" fmla="*/ 0 h 246"/>
                <a:gd name="T56" fmla="*/ 15 w 44"/>
                <a:gd name="T57" fmla="*/ 0 h 246"/>
                <a:gd name="T58" fmla="*/ 44 w 44"/>
                <a:gd name="T59" fmla="*/ 246 h 246"/>
                <a:gd name="T60" fmla="*/ 44 w 44"/>
                <a:gd name="T61" fmla="*/ 246 h 246"/>
                <a:gd name="T62" fmla="*/ 44 w 44"/>
                <a:gd name="T63" fmla="*/ 246 h 246"/>
                <a:gd name="T64" fmla="*/ 44 w 44"/>
                <a:gd name="T6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46">
                  <a:moveTo>
                    <a:pt x="44" y="246"/>
                  </a:moveTo>
                  <a:lnTo>
                    <a:pt x="36" y="242"/>
                  </a:lnTo>
                  <a:lnTo>
                    <a:pt x="31" y="236"/>
                  </a:lnTo>
                  <a:lnTo>
                    <a:pt x="28" y="228"/>
                  </a:lnTo>
                  <a:lnTo>
                    <a:pt x="27" y="219"/>
                  </a:lnTo>
                  <a:lnTo>
                    <a:pt x="26" y="210"/>
                  </a:lnTo>
                  <a:lnTo>
                    <a:pt x="26" y="200"/>
                  </a:lnTo>
                  <a:lnTo>
                    <a:pt x="25" y="191"/>
                  </a:lnTo>
                  <a:lnTo>
                    <a:pt x="23" y="183"/>
                  </a:lnTo>
                  <a:lnTo>
                    <a:pt x="23" y="183"/>
                  </a:lnTo>
                  <a:lnTo>
                    <a:pt x="21" y="163"/>
                  </a:lnTo>
                  <a:lnTo>
                    <a:pt x="19" y="142"/>
                  </a:lnTo>
                  <a:lnTo>
                    <a:pt x="17" y="122"/>
                  </a:lnTo>
                  <a:lnTo>
                    <a:pt x="15" y="101"/>
                  </a:lnTo>
                  <a:lnTo>
                    <a:pt x="12" y="80"/>
                  </a:lnTo>
                  <a:lnTo>
                    <a:pt x="9" y="60"/>
                  </a:lnTo>
                  <a:lnTo>
                    <a:pt x="5" y="40"/>
                  </a:lnTo>
                  <a:lnTo>
                    <a:pt x="1" y="20"/>
                  </a:lnTo>
                  <a:lnTo>
                    <a:pt x="1" y="20"/>
                  </a:lnTo>
                  <a:lnTo>
                    <a:pt x="0" y="17"/>
                  </a:lnTo>
                  <a:lnTo>
                    <a:pt x="0" y="13"/>
                  </a:lnTo>
                  <a:lnTo>
                    <a:pt x="1" y="11"/>
                  </a:lnTo>
                  <a:lnTo>
                    <a:pt x="3" y="9"/>
                  </a:lnTo>
                  <a:lnTo>
                    <a:pt x="5" y="6"/>
                  </a:lnTo>
                  <a:lnTo>
                    <a:pt x="7" y="4"/>
                  </a:lnTo>
                  <a:lnTo>
                    <a:pt x="9" y="2"/>
                  </a:lnTo>
                  <a:lnTo>
                    <a:pt x="11" y="0"/>
                  </a:lnTo>
                  <a:lnTo>
                    <a:pt x="11" y="0"/>
                  </a:lnTo>
                  <a:lnTo>
                    <a:pt x="15" y="0"/>
                  </a:lnTo>
                  <a:lnTo>
                    <a:pt x="44" y="246"/>
                  </a:lnTo>
                  <a:lnTo>
                    <a:pt x="44" y="246"/>
                  </a:lnTo>
                  <a:lnTo>
                    <a:pt x="44" y="246"/>
                  </a:lnTo>
                  <a:lnTo>
                    <a:pt x="4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83" name="Freeform 143"/>
            <p:cNvSpPr>
              <a:spLocks/>
            </p:cNvSpPr>
            <p:nvPr/>
          </p:nvSpPr>
          <p:spPr bwMode="auto">
            <a:xfrm>
              <a:off x="1029" y="1856"/>
              <a:ext cx="114" cy="39"/>
            </a:xfrm>
            <a:custGeom>
              <a:avLst/>
              <a:gdLst>
                <a:gd name="T0" fmla="*/ 114 w 114"/>
                <a:gd name="T1" fmla="*/ 10 h 39"/>
                <a:gd name="T2" fmla="*/ 100 w 114"/>
                <a:gd name="T3" fmla="*/ 14 h 39"/>
                <a:gd name="T4" fmla="*/ 87 w 114"/>
                <a:gd name="T5" fmla="*/ 18 h 39"/>
                <a:gd name="T6" fmla="*/ 73 w 114"/>
                <a:gd name="T7" fmla="*/ 21 h 39"/>
                <a:gd name="T8" fmla="*/ 60 w 114"/>
                <a:gd name="T9" fmla="*/ 25 h 39"/>
                <a:gd name="T10" fmla="*/ 46 w 114"/>
                <a:gd name="T11" fmla="*/ 28 h 39"/>
                <a:gd name="T12" fmla="*/ 32 w 114"/>
                <a:gd name="T13" fmla="*/ 31 h 39"/>
                <a:gd name="T14" fmla="*/ 19 w 114"/>
                <a:gd name="T15" fmla="*/ 35 h 39"/>
                <a:gd name="T16" fmla="*/ 5 w 114"/>
                <a:gd name="T17" fmla="*/ 39 h 39"/>
                <a:gd name="T18" fmla="*/ 5 w 114"/>
                <a:gd name="T19" fmla="*/ 39 h 39"/>
                <a:gd name="T20" fmla="*/ 5 w 114"/>
                <a:gd name="T21" fmla="*/ 39 h 39"/>
                <a:gd name="T22" fmla="*/ 4 w 114"/>
                <a:gd name="T23" fmla="*/ 39 h 39"/>
                <a:gd name="T24" fmla="*/ 3 w 114"/>
                <a:gd name="T25" fmla="*/ 39 h 39"/>
                <a:gd name="T26" fmla="*/ 2 w 114"/>
                <a:gd name="T27" fmla="*/ 39 h 39"/>
                <a:gd name="T28" fmla="*/ 1 w 114"/>
                <a:gd name="T29" fmla="*/ 38 h 39"/>
                <a:gd name="T30" fmla="*/ 0 w 114"/>
                <a:gd name="T31" fmla="*/ 37 h 39"/>
                <a:gd name="T32" fmla="*/ 0 w 114"/>
                <a:gd name="T33" fmla="*/ 36 h 39"/>
                <a:gd name="T34" fmla="*/ 0 w 114"/>
                <a:gd name="T35" fmla="*/ 34 h 39"/>
                <a:gd name="T36" fmla="*/ 0 w 114"/>
                <a:gd name="T37" fmla="*/ 34 h 39"/>
                <a:gd name="T38" fmla="*/ 0 w 114"/>
                <a:gd name="T39" fmla="*/ 31 h 39"/>
                <a:gd name="T40" fmla="*/ 0 w 114"/>
                <a:gd name="T41" fmla="*/ 31 h 39"/>
                <a:gd name="T42" fmla="*/ 14 w 114"/>
                <a:gd name="T43" fmla="*/ 27 h 39"/>
                <a:gd name="T44" fmla="*/ 28 w 114"/>
                <a:gd name="T45" fmla="*/ 24 h 39"/>
                <a:gd name="T46" fmla="*/ 42 w 114"/>
                <a:gd name="T47" fmla="*/ 21 h 39"/>
                <a:gd name="T48" fmla="*/ 56 w 114"/>
                <a:gd name="T49" fmla="*/ 17 h 39"/>
                <a:gd name="T50" fmla="*/ 70 w 114"/>
                <a:gd name="T51" fmla="*/ 14 h 39"/>
                <a:gd name="T52" fmla="*/ 84 w 114"/>
                <a:gd name="T53" fmla="*/ 10 h 39"/>
                <a:gd name="T54" fmla="*/ 98 w 114"/>
                <a:gd name="T55" fmla="*/ 6 h 39"/>
                <a:gd name="T56" fmla="*/ 111 w 114"/>
                <a:gd name="T57" fmla="*/ 0 h 39"/>
                <a:gd name="T58" fmla="*/ 111 w 114"/>
                <a:gd name="T59" fmla="*/ 0 h 39"/>
                <a:gd name="T60" fmla="*/ 112 w 114"/>
                <a:gd name="T61" fmla="*/ 1 h 39"/>
                <a:gd name="T62" fmla="*/ 112 w 114"/>
                <a:gd name="T63" fmla="*/ 3 h 39"/>
                <a:gd name="T64" fmla="*/ 113 w 114"/>
                <a:gd name="T65" fmla="*/ 4 h 39"/>
                <a:gd name="T66" fmla="*/ 113 w 114"/>
                <a:gd name="T67" fmla="*/ 5 h 39"/>
                <a:gd name="T68" fmla="*/ 113 w 114"/>
                <a:gd name="T69" fmla="*/ 6 h 39"/>
                <a:gd name="T70" fmla="*/ 114 w 114"/>
                <a:gd name="T71" fmla="*/ 7 h 39"/>
                <a:gd name="T72" fmla="*/ 114 w 114"/>
                <a:gd name="T73" fmla="*/ 9 h 39"/>
                <a:gd name="T74" fmla="*/ 114 w 114"/>
                <a:gd name="T75" fmla="*/ 10 h 39"/>
                <a:gd name="T76" fmla="*/ 114 w 114"/>
                <a:gd name="T77" fmla="*/ 10 h 39"/>
                <a:gd name="T78" fmla="*/ 114 w 114"/>
                <a:gd name="T79" fmla="*/ 10 h 39"/>
                <a:gd name="T80" fmla="*/ 114 w 114"/>
                <a:gd name="T81" fmla="*/ 10 h 39"/>
                <a:gd name="T82" fmla="*/ 114 w 114"/>
                <a:gd name="T83"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39">
                  <a:moveTo>
                    <a:pt x="114" y="10"/>
                  </a:moveTo>
                  <a:lnTo>
                    <a:pt x="100" y="14"/>
                  </a:lnTo>
                  <a:lnTo>
                    <a:pt x="87" y="18"/>
                  </a:lnTo>
                  <a:lnTo>
                    <a:pt x="73" y="21"/>
                  </a:lnTo>
                  <a:lnTo>
                    <a:pt x="60" y="25"/>
                  </a:lnTo>
                  <a:lnTo>
                    <a:pt x="46" y="28"/>
                  </a:lnTo>
                  <a:lnTo>
                    <a:pt x="32" y="31"/>
                  </a:lnTo>
                  <a:lnTo>
                    <a:pt x="19" y="35"/>
                  </a:lnTo>
                  <a:lnTo>
                    <a:pt x="5" y="39"/>
                  </a:lnTo>
                  <a:lnTo>
                    <a:pt x="5" y="39"/>
                  </a:lnTo>
                  <a:lnTo>
                    <a:pt x="5" y="39"/>
                  </a:lnTo>
                  <a:lnTo>
                    <a:pt x="4" y="39"/>
                  </a:lnTo>
                  <a:lnTo>
                    <a:pt x="3" y="39"/>
                  </a:lnTo>
                  <a:lnTo>
                    <a:pt x="2" y="39"/>
                  </a:lnTo>
                  <a:lnTo>
                    <a:pt x="1" y="38"/>
                  </a:lnTo>
                  <a:lnTo>
                    <a:pt x="0" y="37"/>
                  </a:lnTo>
                  <a:lnTo>
                    <a:pt x="0" y="36"/>
                  </a:lnTo>
                  <a:lnTo>
                    <a:pt x="0" y="34"/>
                  </a:lnTo>
                  <a:lnTo>
                    <a:pt x="0" y="34"/>
                  </a:lnTo>
                  <a:lnTo>
                    <a:pt x="0" y="31"/>
                  </a:lnTo>
                  <a:lnTo>
                    <a:pt x="0" y="31"/>
                  </a:lnTo>
                  <a:lnTo>
                    <a:pt x="14" y="27"/>
                  </a:lnTo>
                  <a:lnTo>
                    <a:pt x="28" y="24"/>
                  </a:lnTo>
                  <a:lnTo>
                    <a:pt x="42" y="21"/>
                  </a:lnTo>
                  <a:lnTo>
                    <a:pt x="56" y="17"/>
                  </a:lnTo>
                  <a:lnTo>
                    <a:pt x="70" y="14"/>
                  </a:lnTo>
                  <a:lnTo>
                    <a:pt x="84" y="10"/>
                  </a:lnTo>
                  <a:lnTo>
                    <a:pt x="98" y="6"/>
                  </a:lnTo>
                  <a:lnTo>
                    <a:pt x="111" y="0"/>
                  </a:lnTo>
                  <a:lnTo>
                    <a:pt x="111" y="0"/>
                  </a:lnTo>
                  <a:lnTo>
                    <a:pt x="112" y="1"/>
                  </a:lnTo>
                  <a:lnTo>
                    <a:pt x="112" y="3"/>
                  </a:lnTo>
                  <a:lnTo>
                    <a:pt x="113" y="4"/>
                  </a:lnTo>
                  <a:lnTo>
                    <a:pt x="113" y="5"/>
                  </a:lnTo>
                  <a:lnTo>
                    <a:pt x="113" y="6"/>
                  </a:lnTo>
                  <a:lnTo>
                    <a:pt x="114" y="7"/>
                  </a:lnTo>
                  <a:lnTo>
                    <a:pt x="114" y="9"/>
                  </a:lnTo>
                  <a:lnTo>
                    <a:pt x="114" y="10"/>
                  </a:lnTo>
                  <a:lnTo>
                    <a:pt x="114" y="10"/>
                  </a:lnTo>
                  <a:lnTo>
                    <a:pt x="114" y="10"/>
                  </a:lnTo>
                  <a:lnTo>
                    <a:pt x="114" y="10"/>
                  </a:lnTo>
                  <a:lnTo>
                    <a:pt x="11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84" name="Freeform 144"/>
            <p:cNvSpPr>
              <a:spLocks/>
            </p:cNvSpPr>
            <p:nvPr/>
          </p:nvSpPr>
          <p:spPr bwMode="auto">
            <a:xfrm>
              <a:off x="1034" y="1885"/>
              <a:ext cx="113" cy="40"/>
            </a:xfrm>
            <a:custGeom>
              <a:avLst/>
              <a:gdLst>
                <a:gd name="T0" fmla="*/ 113 w 113"/>
                <a:gd name="T1" fmla="*/ 6 h 40"/>
                <a:gd name="T2" fmla="*/ 113 w 113"/>
                <a:gd name="T3" fmla="*/ 11 h 40"/>
                <a:gd name="T4" fmla="*/ 113 w 113"/>
                <a:gd name="T5" fmla="*/ 11 h 40"/>
                <a:gd name="T6" fmla="*/ 106 w 113"/>
                <a:gd name="T7" fmla="*/ 12 h 40"/>
                <a:gd name="T8" fmla="*/ 99 w 113"/>
                <a:gd name="T9" fmla="*/ 13 h 40"/>
                <a:gd name="T10" fmla="*/ 93 w 113"/>
                <a:gd name="T11" fmla="*/ 14 h 40"/>
                <a:gd name="T12" fmla="*/ 87 w 113"/>
                <a:gd name="T13" fmla="*/ 16 h 40"/>
                <a:gd name="T14" fmla="*/ 81 w 113"/>
                <a:gd name="T15" fmla="*/ 19 h 40"/>
                <a:gd name="T16" fmla="*/ 74 w 113"/>
                <a:gd name="T17" fmla="*/ 21 h 40"/>
                <a:gd name="T18" fmla="*/ 68 w 113"/>
                <a:gd name="T19" fmla="*/ 23 h 40"/>
                <a:gd name="T20" fmla="*/ 61 w 113"/>
                <a:gd name="T21" fmla="*/ 24 h 40"/>
                <a:gd name="T22" fmla="*/ 61 w 113"/>
                <a:gd name="T23" fmla="*/ 24 h 40"/>
                <a:gd name="T24" fmla="*/ 3 w 113"/>
                <a:gd name="T25" fmla="*/ 40 h 40"/>
                <a:gd name="T26" fmla="*/ 0 w 113"/>
                <a:gd name="T27" fmla="*/ 32 h 40"/>
                <a:gd name="T28" fmla="*/ 0 w 113"/>
                <a:gd name="T29" fmla="*/ 32 h 40"/>
                <a:gd name="T30" fmla="*/ 13 w 113"/>
                <a:gd name="T31" fmla="*/ 28 h 40"/>
                <a:gd name="T32" fmla="*/ 27 w 113"/>
                <a:gd name="T33" fmla="*/ 24 h 40"/>
                <a:gd name="T34" fmla="*/ 41 w 113"/>
                <a:gd name="T35" fmla="*/ 20 h 40"/>
                <a:gd name="T36" fmla="*/ 55 w 113"/>
                <a:gd name="T37" fmla="*/ 17 h 40"/>
                <a:gd name="T38" fmla="*/ 69 w 113"/>
                <a:gd name="T39" fmla="*/ 14 h 40"/>
                <a:gd name="T40" fmla="*/ 83 w 113"/>
                <a:gd name="T41" fmla="*/ 10 h 40"/>
                <a:gd name="T42" fmla="*/ 97 w 113"/>
                <a:gd name="T43" fmla="*/ 6 h 40"/>
                <a:gd name="T44" fmla="*/ 111 w 113"/>
                <a:gd name="T45" fmla="*/ 0 h 40"/>
                <a:gd name="T46" fmla="*/ 111 w 113"/>
                <a:gd name="T47" fmla="*/ 0 h 40"/>
                <a:gd name="T48" fmla="*/ 113 w 113"/>
                <a:gd name="T49" fmla="*/ 6 h 40"/>
                <a:gd name="T50" fmla="*/ 113 w 113"/>
                <a:gd name="T51" fmla="*/ 6 h 40"/>
                <a:gd name="T52" fmla="*/ 113 w 113"/>
                <a:gd name="T53" fmla="*/ 6 h 40"/>
                <a:gd name="T54" fmla="*/ 113 w 113"/>
                <a:gd name="T5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40">
                  <a:moveTo>
                    <a:pt x="113" y="6"/>
                  </a:moveTo>
                  <a:lnTo>
                    <a:pt x="113" y="11"/>
                  </a:lnTo>
                  <a:lnTo>
                    <a:pt x="113" y="11"/>
                  </a:lnTo>
                  <a:lnTo>
                    <a:pt x="106" y="12"/>
                  </a:lnTo>
                  <a:lnTo>
                    <a:pt x="99" y="13"/>
                  </a:lnTo>
                  <a:lnTo>
                    <a:pt x="93" y="14"/>
                  </a:lnTo>
                  <a:lnTo>
                    <a:pt x="87" y="16"/>
                  </a:lnTo>
                  <a:lnTo>
                    <a:pt x="81" y="19"/>
                  </a:lnTo>
                  <a:lnTo>
                    <a:pt x="74" y="21"/>
                  </a:lnTo>
                  <a:lnTo>
                    <a:pt x="68" y="23"/>
                  </a:lnTo>
                  <a:lnTo>
                    <a:pt x="61" y="24"/>
                  </a:lnTo>
                  <a:lnTo>
                    <a:pt x="61" y="24"/>
                  </a:lnTo>
                  <a:lnTo>
                    <a:pt x="3" y="40"/>
                  </a:lnTo>
                  <a:lnTo>
                    <a:pt x="0" y="32"/>
                  </a:lnTo>
                  <a:lnTo>
                    <a:pt x="0" y="32"/>
                  </a:lnTo>
                  <a:lnTo>
                    <a:pt x="13" y="28"/>
                  </a:lnTo>
                  <a:lnTo>
                    <a:pt x="27" y="24"/>
                  </a:lnTo>
                  <a:lnTo>
                    <a:pt x="41" y="20"/>
                  </a:lnTo>
                  <a:lnTo>
                    <a:pt x="55" y="17"/>
                  </a:lnTo>
                  <a:lnTo>
                    <a:pt x="69" y="14"/>
                  </a:lnTo>
                  <a:lnTo>
                    <a:pt x="83" y="10"/>
                  </a:lnTo>
                  <a:lnTo>
                    <a:pt x="97" y="6"/>
                  </a:lnTo>
                  <a:lnTo>
                    <a:pt x="111" y="0"/>
                  </a:lnTo>
                  <a:lnTo>
                    <a:pt x="111" y="0"/>
                  </a:lnTo>
                  <a:lnTo>
                    <a:pt x="113" y="6"/>
                  </a:lnTo>
                  <a:lnTo>
                    <a:pt x="113" y="6"/>
                  </a:lnTo>
                  <a:lnTo>
                    <a:pt x="113" y="6"/>
                  </a:lnTo>
                  <a:lnTo>
                    <a:pt x="1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85" name="Freeform 145"/>
            <p:cNvSpPr>
              <a:spLocks/>
            </p:cNvSpPr>
            <p:nvPr/>
          </p:nvSpPr>
          <p:spPr bwMode="auto">
            <a:xfrm>
              <a:off x="1040" y="1914"/>
              <a:ext cx="110" cy="35"/>
            </a:xfrm>
            <a:custGeom>
              <a:avLst/>
              <a:gdLst>
                <a:gd name="T0" fmla="*/ 110 w 110"/>
                <a:gd name="T1" fmla="*/ 5 h 35"/>
                <a:gd name="T2" fmla="*/ 110 w 110"/>
                <a:gd name="T3" fmla="*/ 8 h 35"/>
                <a:gd name="T4" fmla="*/ 110 w 110"/>
                <a:gd name="T5" fmla="*/ 8 h 35"/>
                <a:gd name="T6" fmla="*/ 96 w 110"/>
                <a:gd name="T7" fmla="*/ 12 h 35"/>
                <a:gd name="T8" fmla="*/ 82 w 110"/>
                <a:gd name="T9" fmla="*/ 15 h 35"/>
                <a:gd name="T10" fmla="*/ 69 w 110"/>
                <a:gd name="T11" fmla="*/ 19 h 35"/>
                <a:gd name="T12" fmla="*/ 55 w 110"/>
                <a:gd name="T13" fmla="*/ 22 h 35"/>
                <a:gd name="T14" fmla="*/ 41 w 110"/>
                <a:gd name="T15" fmla="*/ 26 h 35"/>
                <a:gd name="T16" fmla="*/ 27 w 110"/>
                <a:gd name="T17" fmla="*/ 29 h 35"/>
                <a:gd name="T18" fmla="*/ 14 w 110"/>
                <a:gd name="T19" fmla="*/ 32 h 35"/>
                <a:gd name="T20" fmla="*/ 0 w 110"/>
                <a:gd name="T21" fmla="*/ 35 h 35"/>
                <a:gd name="T22" fmla="*/ 0 w 110"/>
                <a:gd name="T23" fmla="*/ 35 h 35"/>
                <a:gd name="T24" fmla="*/ 0 w 110"/>
                <a:gd name="T25" fmla="*/ 27 h 35"/>
                <a:gd name="T26" fmla="*/ 0 w 110"/>
                <a:gd name="T27" fmla="*/ 27 h 35"/>
                <a:gd name="T28" fmla="*/ 13 w 110"/>
                <a:gd name="T29" fmla="*/ 23 h 35"/>
                <a:gd name="T30" fmla="*/ 27 w 110"/>
                <a:gd name="T31" fmla="*/ 20 h 35"/>
                <a:gd name="T32" fmla="*/ 40 w 110"/>
                <a:gd name="T33" fmla="*/ 16 h 35"/>
                <a:gd name="T34" fmla="*/ 54 w 110"/>
                <a:gd name="T35" fmla="*/ 13 h 35"/>
                <a:gd name="T36" fmla="*/ 68 w 110"/>
                <a:gd name="T37" fmla="*/ 10 h 35"/>
                <a:gd name="T38" fmla="*/ 82 w 110"/>
                <a:gd name="T39" fmla="*/ 7 h 35"/>
                <a:gd name="T40" fmla="*/ 95 w 110"/>
                <a:gd name="T41" fmla="*/ 4 h 35"/>
                <a:gd name="T42" fmla="*/ 109 w 110"/>
                <a:gd name="T43" fmla="*/ 0 h 35"/>
                <a:gd name="T44" fmla="*/ 109 w 110"/>
                <a:gd name="T45" fmla="*/ 0 h 35"/>
                <a:gd name="T46" fmla="*/ 110 w 110"/>
                <a:gd name="T47" fmla="*/ 5 h 35"/>
                <a:gd name="T48" fmla="*/ 110 w 110"/>
                <a:gd name="T49" fmla="*/ 5 h 35"/>
                <a:gd name="T50" fmla="*/ 110 w 110"/>
                <a:gd name="T51" fmla="*/ 5 h 35"/>
                <a:gd name="T52" fmla="*/ 110 w 110"/>
                <a:gd name="T5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35">
                  <a:moveTo>
                    <a:pt x="110" y="5"/>
                  </a:moveTo>
                  <a:lnTo>
                    <a:pt x="110" y="8"/>
                  </a:lnTo>
                  <a:lnTo>
                    <a:pt x="110" y="8"/>
                  </a:lnTo>
                  <a:lnTo>
                    <a:pt x="96" y="12"/>
                  </a:lnTo>
                  <a:lnTo>
                    <a:pt x="82" y="15"/>
                  </a:lnTo>
                  <a:lnTo>
                    <a:pt x="69" y="19"/>
                  </a:lnTo>
                  <a:lnTo>
                    <a:pt x="55" y="22"/>
                  </a:lnTo>
                  <a:lnTo>
                    <a:pt x="41" y="26"/>
                  </a:lnTo>
                  <a:lnTo>
                    <a:pt x="27" y="29"/>
                  </a:lnTo>
                  <a:lnTo>
                    <a:pt x="14" y="32"/>
                  </a:lnTo>
                  <a:lnTo>
                    <a:pt x="0" y="35"/>
                  </a:lnTo>
                  <a:lnTo>
                    <a:pt x="0" y="35"/>
                  </a:lnTo>
                  <a:lnTo>
                    <a:pt x="0" y="27"/>
                  </a:lnTo>
                  <a:lnTo>
                    <a:pt x="0" y="27"/>
                  </a:lnTo>
                  <a:lnTo>
                    <a:pt x="13" y="23"/>
                  </a:lnTo>
                  <a:lnTo>
                    <a:pt x="27" y="20"/>
                  </a:lnTo>
                  <a:lnTo>
                    <a:pt x="40" y="16"/>
                  </a:lnTo>
                  <a:lnTo>
                    <a:pt x="54" y="13"/>
                  </a:lnTo>
                  <a:lnTo>
                    <a:pt x="68" y="10"/>
                  </a:lnTo>
                  <a:lnTo>
                    <a:pt x="82" y="7"/>
                  </a:lnTo>
                  <a:lnTo>
                    <a:pt x="95" y="4"/>
                  </a:lnTo>
                  <a:lnTo>
                    <a:pt x="109" y="0"/>
                  </a:lnTo>
                  <a:lnTo>
                    <a:pt x="109" y="0"/>
                  </a:lnTo>
                  <a:lnTo>
                    <a:pt x="110" y="5"/>
                  </a:lnTo>
                  <a:lnTo>
                    <a:pt x="110" y="5"/>
                  </a:lnTo>
                  <a:lnTo>
                    <a:pt x="110" y="5"/>
                  </a:lnTo>
                  <a:lnTo>
                    <a:pt x="1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86" name="Freeform 146"/>
            <p:cNvSpPr>
              <a:spLocks/>
            </p:cNvSpPr>
            <p:nvPr/>
          </p:nvSpPr>
          <p:spPr bwMode="auto">
            <a:xfrm>
              <a:off x="1913" y="1934"/>
              <a:ext cx="20" cy="111"/>
            </a:xfrm>
            <a:custGeom>
              <a:avLst/>
              <a:gdLst>
                <a:gd name="T0" fmla="*/ 2 w 20"/>
                <a:gd name="T1" fmla="*/ 0 h 111"/>
                <a:gd name="T2" fmla="*/ 6 w 20"/>
                <a:gd name="T3" fmla="*/ 12 h 111"/>
                <a:gd name="T4" fmla="*/ 9 w 20"/>
                <a:gd name="T5" fmla="*/ 25 h 111"/>
                <a:gd name="T6" fmla="*/ 11 w 20"/>
                <a:gd name="T7" fmla="*/ 38 h 111"/>
                <a:gd name="T8" fmla="*/ 14 w 20"/>
                <a:gd name="T9" fmla="*/ 51 h 111"/>
                <a:gd name="T10" fmla="*/ 15 w 20"/>
                <a:gd name="T11" fmla="*/ 64 h 111"/>
                <a:gd name="T12" fmla="*/ 17 w 20"/>
                <a:gd name="T13" fmla="*/ 78 h 111"/>
                <a:gd name="T14" fmla="*/ 19 w 20"/>
                <a:gd name="T15" fmla="*/ 91 h 111"/>
                <a:gd name="T16" fmla="*/ 20 w 20"/>
                <a:gd name="T17" fmla="*/ 104 h 111"/>
                <a:gd name="T18" fmla="*/ 20 w 20"/>
                <a:gd name="T19" fmla="*/ 104 h 111"/>
                <a:gd name="T20" fmla="*/ 20 w 20"/>
                <a:gd name="T21" fmla="*/ 106 h 111"/>
                <a:gd name="T22" fmla="*/ 19 w 20"/>
                <a:gd name="T23" fmla="*/ 107 h 111"/>
                <a:gd name="T24" fmla="*/ 19 w 20"/>
                <a:gd name="T25" fmla="*/ 107 h 111"/>
                <a:gd name="T26" fmla="*/ 18 w 20"/>
                <a:gd name="T27" fmla="*/ 108 h 111"/>
                <a:gd name="T28" fmla="*/ 17 w 20"/>
                <a:gd name="T29" fmla="*/ 109 h 111"/>
                <a:gd name="T30" fmla="*/ 17 w 20"/>
                <a:gd name="T31" fmla="*/ 110 h 111"/>
                <a:gd name="T32" fmla="*/ 16 w 20"/>
                <a:gd name="T33" fmla="*/ 110 h 111"/>
                <a:gd name="T34" fmla="*/ 15 w 20"/>
                <a:gd name="T35" fmla="*/ 111 h 111"/>
                <a:gd name="T36" fmla="*/ 15 w 20"/>
                <a:gd name="T37" fmla="*/ 111 h 111"/>
                <a:gd name="T38" fmla="*/ 11 w 20"/>
                <a:gd name="T39" fmla="*/ 111 h 111"/>
                <a:gd name="T40" fmla="*/ 11 w 20"/>
                <a:gd name="T41" fmla="*/ 111 h 111"/>
                <a:gd name="T42" fmla="*/ 8 w 20"/>
                <a:gd name="T43" fmla="*/ 98 h 111"/>
                <a:gd name="T44" fmla="*/ 6 w 20"/>
                <a:gd name="T45" fmla="*/ 84 h 111"/>
                <a:gd name="T46" fmla="*/ 4 w 20"/>
                <a:gd name="T47" fmla="*/ 70 h 111"/>
                <a:gd name="T48" fmla="*/ 2 w 20"/>
                <a:gd name="T49" fmla="*/ 56 h 111"/>
                <a:gd name="T50" fmla="*/ 2 w 20"/>
                <a:gd name="T51" fmla="*/ 42 h 111"/>
                <a:gd name="T52" fmla="*/ 1 w 20"/>
                <a:gd name="T53" fmla="*/ 27 h 111"/>
                <a:gd name="T54" fmla="*/ 0 w 20"/>
                <a:gd name="T55" fmla="*/ 14 h 111"/>
                <a:gd name="T56" fmla="*/ 0 w 20"/>
                <a:gd name="T57" fmla="*/ 0 h 111"/>
                <a:gd name="T58" fmla="*/ 0 w 20"/>
                <a:gd name="T59" fmla="*/ 0 h 111"/>
                <a:gd name="T60" fmla="*/ 2 w 20"/>
                <a:gd name="T61" fmla="*/ 0 h 111"/>
                <a:gd name="T62" fmla="*/ 2 w 20"/>
                <a:gd name="T63" fmla="*/ 0 h 111"/>
                <a:gd name="T64" fmla="*/ 2 w 20"/>
                <a:gd name="T65" fmla="*/ 0 h 111"/>
                <a:gd name="T66" fmla="*/ 2 w 20"/>
                <a:gd name="T6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11">
                  <a:moveTo>
                    <a:pt x="2" y="0"/>
                  </a:moveTo>
                  <a:lnTo>
                    <a:pt x="6" y="12"/>
                  </a:lnTo>
                  <a:lnTo>
                    <a:pt x="9" y="25"/>
                  </a:lnTo>
                  <a:lnTo>
                    <a:pt x="11" y="38"/>
                  </a:lnTo>
                  <a:lnTo>
                    <a:pt x="14" y="51"/>
                  </a:lnTo>
                  <a:lnTo>
                    <a:pt x="15" y="64"/>
                  </a:lnTo>
                  <a:lnTo>
                    <a:pt x="17" y="78"/>
                  </a:lnTo>
                  <a:lnTo>
                    <a:pt x="19" y="91"/>
                  </a:lnTo>
                  <a:lnTo>
                    <a:pt x="20" y="104"/>
                  </a:lnTo>
                  <a:lnTo>
                    <a:pt x="20" y="104"/>
                  </a:lnTo>
                  <a:lnTo>
                    <a:pt x="20" y="106"/>
                  </a:lnTo>
                  <a:lnTo>
                    <a:pt x="19" y="107"/>
                  </a:lnTo>
                  <a:lnTo>
                    <a:pt x="19" y="107"/>
                  </a:lnTo>
                  <a:lnTo>
                    <a:pt x="18" y="108"/>
                  </a:lnTo>
                  <a:lnTo>
                    <a:pt x="17" y="109"/>
                  </a:lnTo>
                  <a:lnTo>
                    <a:pt x="17" y="110"/>
                  </a:lnTo>
                  <a:lnTo>
                    <a:pt x="16" y="110"/>
                  </a:lnTo>
                  <a:lnTo>
                    <a:pt x="15" y="111"/>
                  </a:lnTo>
                  <a:lnTo>
                    <a:pt x="15" y="111"/>
                  </a:lnTo>
                  <a:lnTo>
                    <a:pt x="11" y="111"/>
                  </a:lnTo>
                  <a:lnTo>
                    <a:pt x="11" y="111"/>
                  </a:lnTo>
                  <a:lnTo>
                    <a:pt x="8" y="98"/>
                  </a:lnTo>
                  <a:lnTo>
                    <a:pt x="6" y="84"/>
                  </a:lnTo>
                  <a:lnTo>
                    <a:pt x="4" y="70"/>
                  </a:lnTo>
                  <a:lnTo>
                    <a:pt x="2" y="56"/>
                  </a:lnTo>
                  <a:lnTo>
                    <a:pt x="2" y="42"/>
                  </a:lnTo>
                  <a:lnTo>
                    <a:pt x="1" y="27"/>
                  </a:lnTo>
                  <a:lnTo>
                    <a:pt x="0" y="14"/>
                  </a:lnTo>
                  <a:lnTo>
                    <a:pt x="0" y="0"/>
                  </a:lnTo>
                  <a:lnTo>
                    <a:pt x="0" y="0"/>
                  </a:lnTo>
                  <a:lnTo>
                    <a:pt x="2" y="0"/>
                  </a:lnTo>
                  <a:lnTo>
                    <a:pt x="2" y="0"/>
                  </a:lnTo>
                  <a:lnTo>
                    <a:pt x="2" y="0"/>
                  </a:lnTo>
                  <a:lnTo>
                    <a:pt x="2" y="0"/>
                  </a:lnTo>
                  <a:close/>
                </a:path>
              </a:pathLst>
            </a:custGeom>
            <a:solidFill>
              <a:srgbClr val="7FFFFF"/>
            </a:solidFill>
            <a:ln w="3175" cmpd="sng">
              <a:solidFill>
                <a:srgbClr val="000000"/>
              </a:solidFill>
              <a:round/>
              <a:headEnd/>
              <a:tailEnd/>
            </a:ln>
          </p:spPr>
          <p:txBody>
            <a:bodyPr/>
            <a:lstStyle/>
            <a:p>
              <a:endParaRPr lang="en-US"/>
            </a:p>
          </p:txBody>
        </p:sp>
        <p:sp>
          <p:nvSpPr>
            <p:cNvPr id="1085587" name="Freeform 147"/>
            <p:cNvSpPr>
              <a:spLocks/>
            </p:cNvSpPr>
            <p:nvPr/>
          </p:nvSpPr>
          <p:spPr bwMode="auto">
            <a:xfrm>
              <a:off x="1884" y="1936"/>
              <a:ext cx="12" cy="141"/>
            </a:xfrm>
            <a:custGeom>
              <a:avLst/>
              <a:gdLst>
                <a:gd name="T0" fmla="*/ 10 w 12"/>
                <a:gd name="T1" fmla="*/ 130 h 141"/>
                <a:gd name="T2" fmla="*/ 10 w 12"/>
                <a:gd name="T3" fmla="*/ 132 h 141"/>
                <a:gd name="T4" fmla="*/ 9 w 12"/>
                <a:gd name="T5" fmla="*/ 133 h 141"/>
                <a:gd name="T6" fmla="*/ 8 w 12"/>
                <a:gd name="T7" fmla="*/ 135 h 141"/>
                <a:gd name="T8" fmla="*/ 8 w 12"/>
                <a:gd name="T9" fmla="*/ 136 h 141"/>
                <a:gd name="T10" fmla="*/ 7 w 12"/>
                <a:gd name="T11" fmla="*/ 138 h 141"/>
                <a:gd name="T12" fmla="*/ 6 w 12"/>
                <a:gd name="T13" fmla="*/ 139 h 141"/>
                <a:gd name="T14" fmla="*/ 5 w 12"/>
                <a:gd name="T15" fmla="*/ 140 h 141"/>
                <a:gd name="T16" fmla="*/ 4 w 12"/>
                <a:gd name="T17" fmla="*/ 141 h 141"/>
                <a:gd name="T18" fmla="*/ 4 w 12"/>
                <a:gd name="T19" fmla="*/ 141 h 141"/>
                <a:gd name="T20" fmla="*/ 0 w 12"/>
                <a:gd name="T21" fmla="*/ 141 h 141"/>
                <a:gd name="T22" fmla="*/ 0 w 12"/>
                <a:gd name="T23" fmla="*/ 141 h 141"/>
                <a:gd name="T24" fmla="*/ 0 w 12"/>
                <a:gd name="T25" fmla="*/ 124 h 141"/>
                <a:gd name="T26" fmla="*/ 0 w 12"/>
                <a:gd name="T27" fmla="*/ 106 h 141"/>
                <a:gd name="T28" fmla="*/ 1 w 12"/>
                <a:gd name="T29" fmla="*/ 88 h 141"/>
                <a:gd name="T30" fmla="*/ 1 w 12"/>
                <a:gd name="T31" fmla="*/ 70 h 141"/>
                <a:gd name="T32" fmla="*/ 1 w 12"/>
                <a:gd name="T33" fmla="*/ 53 h 141"/>
                <a:gd name="T34" fmla="*/ 2 w 12"/>
                <a:gd name="T35" fmla="*/ 35 h 141"/>
                <a:gd name="T36" fmla="*/ 3 w 12"/>
                <a:gd name="T37" fmla="*/ 18 h 141"/>
                <a:gd name="T38" fmla="*/ 5 w 12"/>
                <a:gd name="T39" fmla="*/ 0 h 141"/>
                <a:gd name="T40" fmla="*/ 5 w 12"/>
                <a:gd name="T41" fmla="*/ 0 h 141"/>
                <a:gd name="T42" fmla="*/ 8 w 12"/>
                <a:gd name="T43" fmla="*/ 16 h 141"/>
                <a:gd name="T44" fmla="*/ 11 w 12"/>
                <a:gd name="T45" fmla="*/ 32 h 141"/>
                <a:gd name="T46" fmla="*/ 11 w 12"/>
                <a:gd name="T47" fmla="*/ 48 h 141"/>
                <a:gd name="T48" fmla="*/ 12 w 12"/>
                <a:gd name="T49" fmla="*/ 65 h 141"/>
                <a:gd name="T50" fmla="*/ 11 w 12"/>
                <a:gd name="T51" fmla="*/ 82 h 141"/>
                <a:gd name="T52" fmla="*/ 11 w 12"/>
                <a:gd name="T53" fmla="*/ 98 h 141"/>
                <a:gd name="T54" fmla="*/ 10 w 12"/>
                <a:gd name="T55" fmla="*/ 115 h 141"/>
                <a:gd name="T56" fmla="*/ 10 w 12"/>
                <a:gd name="T57" fmla="*/ 130 h 141"/>
                <a:gd name="T58" fmla="*/ 10 w 12"/>
                <a:gd name="T59" fmla="*/ 130 h 141"/>
                <a:gd name="T60" fmla="*/ 10 w 12"/>
                <a:gd name="T61" fmla="*/ 130 h 141"/>
                <a:gd name="T62" fmla="*/ 10 w 12"/>
                <a:gd name="T63" fmla="*/ 130 h 141"/>
                <a:gd name="T64" fmla="*/ 10 w 12"/>
                <a:gd name="T65" fmla="*/ 13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141">
                  <a:moveTo>
                    <a:pt x="10" y="130"/>
                  </a:moveTo>
                  <a:lnTo>
                    <a:pt x="10" y="132"/>
                  </a:lnTo>
                  <a:lnTo>
                    <a:pt x="9" y="133"/>
                  </a:lnTo>
                  <a:lnTo>
                    <a:pt x="8" y="135"/>
                  </a:lnTo>
                  <a:lnTo>
                    <a:pt x="8" y="136"/>
                  </a:lnTo>
                  <a:lnTo>
                    <a:pt x="7" y="138"/>
                  </a:lnTo>
                  <a:lnTo>
                    <a:pt x="6" y="139"/>
                  </a:lnTo>
                  <a:lnTo>
                    <a:pt x="5" y="140"/>
                  </a:lnTo>
                  <a:lnTo>
                    <a:pt x="4" y="141"/>
                  </a:lnTo>
                  <a:lnTo>
                    <a:pt x="4" y="141"/>
                  </a:lnTo>
                  <a:lnTo>
                    <a:pt x="0" y="141"/>
                  </a:lnTo>
                  <a:lnTo>
                    <a:pt x="0" y="141"/>
                  </a:lnTo>
                  <a:lnTo>
                    <a:pt x="0" y="124"/>
                  </a:lnTo>
                  <a:lnTo>
                    <a:pt x="0" y="106"/>
                  </a:lnTo>
                  <a:lnTo>
                    <a:pt x="1" y="88"/>
                  </a:lnTo>
                  <a:lnTo>
                    <a:pt x="1" y="70"/>
                  </a:lnTo>
                  <a:lnTo>
                    <a:pt x="1" y="53"/>
                  </a:lnTo>
                  <a:lnTo>
                    <a:pt x="2" y="35"/>
                  </a:lnTo>
                  <a:lnTo>
                    <a:pt x="3" y="18"/>
                  </a:lnTo>
                  <a:lnTo>
                    <a:pt x="5" y="0"/>
                  </a:lnTo>
                  <a:lnTo>
                    <a:pt x="5" y="0"/>
                  </a:lnTo>
                  <a:lnTo>
                    <a:pt x="8" y="16"/>
                  </a:lnTo>
                  <a:lnTo>
                    <a:pt x="11" y="32"/>
                  </a:lnTo>
                  <a:lnTo>
                    <a:pt x="11" y="48"/>
                  </a:lnTo>
                  <a:lnTo>
                    <a:pt x="12" y="65"/>
                  </a:lnTo>
                  <a:lnTo>
                    <a:pt x="11" y="82"/>
                  </a:lnTo>
                  <a:lnTo>
                    <a:pt x="11" y="98"/>
                  </a:lnTo>
                  <a:lnTo>
                    <a:pt x="10" y="115"/>
                  </a:lnTo>
                  <a:lnTo>
                    <a:pt x="10" y="130"/>
                  </a:lnTo>
                  <a:lnTo>
                    <a:pt x="10" y="130"/>
                  </a:lnTo>
                  <a:lnTo>
                    <a:pt x="10" y="130"/>
                  </a:lnTo>
                  <a:lnTo>
                    <a:pt x="10" y="130"/>
                  </a:lnTo>
                  <a:lnTo>
                    <a:pt x="10" y="130"/>
                  </a:lnTo>
                  <a:close/>
                </a:path>
              </a:pathLst>
            </a:custGeom>
            <a:solidFill>
              <a:srgbClr val="7FFFFF"/>
            </a:solidFill>
            <a:ln w="3175" cmpd="sng">
              <a:solidFill>
                <a:srgbClr val="000000"/>
              </a:solidFill>
              <a:round/>
              <a:headEnd/>
              <a:tailEnd/>
            </a:ln>
          </p:spPr>
          <p:txBody>
            <a:bodyPr/>
            <a:lstStyle/>
            <a:p>
              <a:endParaRPr lang="en-US"/>
            </a:p>
          </p:txBody>
        </p:sp>
        <p:sp>
          <p:nvSpPr>
            <p:cNvPr id="1085588" name="Freeform 148"/>
            <p:cNvSpPr>
              <a:spLocks/>
            </p:cNvSpPr>
            <p:nvPr/>
          </p:nvSpPr>
          <p:spPr bwMode="auto">
            <a:xfrm>
              <a:off x="1816" y="1947"/>
              <a:ext cx="35" cy="81"/>
            </a:xfrm>
            <a:custGeom>
              <a:avLst/>
              <a:gdLst>
                <a:gd name="T0" fmla="*/ 35 w 35"/>
                <a:gd name="T1" fmla="*/ 0 h 81"/>
                <a:gd name="T2" fmla="*/ 32 w 35"/>
                <a:gd name="T3" fmla="*/ 10 h 81"/>
                <a:gd name="T4" fmla="*/ 29 w 35"/>
                <a:gd name="T5" fmla="*/ 21 h 81"/>
                <a:gd name="T6" fmla="*/ 25 w 35"/>
                <a:gd name="T7" fmla="*/ 31 h 81"/>
                <a:gd name="T8" fmla="*/ 21 w 35"/>
                <a:gd name="T9" fmla="*/ 41 h 81"/>
                <a:gd name="T10" fmla="*/ 16 w 35"/>
                <a:gd name="T11" fmla="*/ 52 h 81"/>
                <a:gd name="T12" fmla="*/ 11 w 35"/>
                <a:gd name="T13" fmla="*/ 62 h 81"/>
                <a:gd name="T14" fmla="*/ 6 w 35"/>
                <a:gd name="T15" fmla="*/ 71 h 81"/>
                <a:gd name="T16" fmla="*/ 0 w 35"/>
                <a:gd name="T17" fmla="*/ 81 h 81"/>
                <a:gd name="T18" fmla="*/ 0 w 35"/>
                <a:gd name="T19" fmla="*/ 81 h 81"/>
                <a:gd name="T20" fmla="*/ 3 w 35"/>
                <a:gd name="T21" fmla="*/ 72 h 81"/>
                <a:gd name="T22" fmla="*/ 7 w 35"/>
                <a:gd name="T23" fmla="*/ 62 h 81"/>
                <a:gd name="T24" fmla="*/ 11 w 35"/>
                <a:gd name="T25" fmla="*/ 51 h 81"/>
                <a:gd name="T26" fmla="*/ 15 w 35"/>
                <a:gd name="T27" fmla="*/ 41 h 81"/>
                <a:gd name="T28" fmla="*/ 19 w 35"/>
                <a:gd name="T29" fmla="*/ 30 h 81"/>
                <a:gd name="T30" fmla="*/ 24 w 35"/>
                <a:gd name="T31" fmla="*/ 20 h 81"/>
                <a:gd name="T32" fmla="*/ 29 w 35"/>
                <a:gd name="T33" fmla="*/ 9 h 81"/>
                <a:gd name="T34" fmla="*/ 35 w 35"/>
                <a:gd name="T35" fmla="*/ 0 h 81"/>
                <a:gd name="T36" fmla="*/ 35 w 35"/>
                <a:gd name="T37" fmla="*/ 0 h 81"/>
                <a:gd name="T38" fmla="*/ 35 w 35"/>
                <a:gd name="T39" fmla="*/ 0 h 81"/>
                <a:gd name="T40" fmla="*/ 35 w 35"/>
                <a:gd name="T41" fmla="*/ 0 h 81"/>
                <a:gd name="T42" fmla="*/ 35 w 35"/>
                <a:gd name="T4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81">
                  <a:moveTo>
                    <a:pt x="35" y="0"/>
                  </a:moveTo>
                  <a:lnTo>
                    <a:pt x="32" y="10"/>
                  </a:lnTo>
                  <a:lnTo>
                    <a:pt x="29" y="21"/>
                  </a:lnTo>
                  <a:lnTo>
                    <a:pt x="25" y="31"/>
                  </a:lnTo>
                  <a:lnTo>
                    <a:pt x="21" y="41"/>
                  </a:lnTo>
                  <a:lnTo>
                    <a:pt x="16" y="52"/>
                  </a:lnTo>
                  <a:lnTo>
                    <a:pt x="11" y="62"/>
                  </a:lnTo>
                  <a:lnTo>
                    <a:pt x="6" y="71"/>
                  </a:lnTo>
                  <a:lnTo>
                    <a:pt x="0" y="81"/>
                  </a:lnTo>
                  <a:lnTo>
                    <a:pt x="0" y="81"/>
                  </a:lnTo>
                  <a:lnTo>
                    <a:pt x="3" y="72"/>
                  </a:lnTo>
                  <a:lnTo>
                    <a:pt x="7" y="62"/>
                  </a:lnTo>
                  <a:lnTo>
                    <a:pt x="11" y="51"/>
                  </a:lnTo>
                  <a:lnTo>
                    <a:pt x="15" y="41"/>
                  </a:lnTo>
                  <a:lnTo>
                    <a:pt x="19" y="30"/>
                  </a:lnTo>
                  <a:lnTo>
                    <a:pt x="24" y="20"/>
                  </a:lnTo>
                  <a:lnTo>
                    <a:pt x="29" y="9"/>
                  </a:lnTo>
                  <a:lnTo>
                    <a:pt x="35" y="0"/>
                  </a:lnTo>
                  <a:lnTo>
                    <a:pt x="35" y="0"/>
                  </a:lnTo>
                  <a:lnTo>
                    <a:pt x="35" y="0"/>
                  </a:lnTo>
                  <a:lnTo>
                    <a:pt x="35" y="0"/>
                  </a:lnTo>
                  <a:lnTo>
                    <a:pt x="35" y="0"/>
                  </a:lnTo>
                  <a:close/>
                </a:path>
              </a:pathLst>
            </a:custGeom>
            <a:solidFill>
              <a:srgbClr val="7FFFFF"/>
            </a:solidFill>
            <a:ln w="3175" cmpd="sng">
              <a:solidFill>
                <a:srgbClr val="000000"/>
              </a:solidFill>
              <a:round/>
              <a:headEnd/>
              <a:tailEnd/>
            </a:ln>
          </p:spPr>
          <p:txBody>
            <a:bodyPr/>
            <a:lstStyle/>
            <a:p>
              <a:endParaRPr lang="en-US"/>
            </a:p>
          </p:txBody>
        </p:sp>
        <p:sp>
          <p:nvSpPr>
            <p:cNvPr id="1085589" name="Freeform 149"/>
            <p:cNvSpPr>
              <a:spLocks/>
            </p:cNvSpPr>
            <p:nvPr/>
          </p:nvSpPr>
          <p:spPr bwMode="auto">
            <a:xfrm>
              <a:off x="2328" y="1947"/>
              <a:ext cx="469" cy="689"/>
            </a:xfrm>
            <a:custGeom>
              <a:avLst/>
              <a:gdLst>
                <a:gd name="T0" fmla="*/ 251 w 469"/>
                <a:gd name="T1" fmla="*/ 110 h 689"/>
                <a:gd name="T2" fmla="*/ 185 w 469"/>
                <a:gd name="T3" fmla="*/ 218 h 689"/>
                <a:gd name="T4" fmla="*/ 156 w 469"/>
                <a:gd name="T5" fmla="*/ 275 h 689"/>
                <a:gd name="T6" fmla="*/ 115 w 469"/>
                <a:gd name="T7" fmla="*/ 319 h 689"/>
                <a:gd name="T8" fmla="*/ 85 w 469"/>
                <a:gd name="T9" fmla="*/ 388 h 689"/>
                <a:gd name="T10" fmla="*/ 15 w 469"/>
                <a:gd name="T11" fmla="*/ 480 h 689"/>
                <a:gd name="T12" fmla="*/ 16 w 469"/>
                <a:gd name="T13" fmla="*/ 512 h 689"/>
                <a:gd name="T14" fmla="*/ 23 w 469"/>
                <a:gd name="T15" fmla="*/ 489 h 689"/>
                <a:gd name="T16" fmla="*/ 71 w 469"/>
                <a:gd name="T17" fmla="*/ 413 h 689"/>
                <a:gd name="T18" fmla="*/ 73 w 469"/>
                <a:gd name="T19" fmla="*/ 419 h 689"/>
                <a:gd name="T20" fmla="*/ 154 w 469"/>
                <a:gd name="T21" fmla="*/ 433 h 689"/>
                <a:gd name="T22" fmla="*/ 161 w 469"/>
                <a:gd name="T23" fmla="*/ 407 h 689"/>
                <a:gd name="T24" fmla="*/ 99 w 469"/>
                <a:gd name="T25" fmla="*/ 389 h 689"/>
                <a:gd name="T26" fmla="*/ 147 w 469"/>
                <a:gd name="T27" fmla="*/ 354 h 689"/>
                <a:gd name="T28" fmla="*/ 135 w 469"/>
                <a:gd name="T29" fmla="*/ 331 h 689"/>
                <a:gd name="T30" fmla="*/ 146 w 469"/>
                <a:gd name="T31" fmla="*/ 287 h 689"/>
                <a:gd name="T32" fmla="*/ 184 w 469"/>
                <a:gd name="T33" fmla="*/ 256 h 689"/>
                <a:gd name="T34" fmla="*/ 230 w 469"/>
                <a:gd name="T35" fmla="*/ 144 h 689"/>
                <a:gd name="T36" fmla="*/ 295 w 469"/>
                <a:gd name="T37" fmla="*/ 141 h 689"/>
                <a:gd name="T38" fmla="*/ 255 w 469"/>
                <a:gd name="T39" fmla="*/ 182 h 689"/>
                <a:gd name="T40" fmla="*/ 283 w 469"/>
                <a:gd name="T41" fmla="*/ 161 h 689"/>
                <a:gd name="T42" fmla="*/ 316 w 469"/>
                <a:gd name="T43" fmla="*/ 148 h 689"/>
                <a:gd name="T44" fmla="*/ 313 w 469"/>
                <a:gd name="T45" fmla="*/ 153 h 689"/>
                <a:gd name="T46" fmla="*/ 344 w 469"/>
                <a:gd name="T47" fmla="*/ 170 h 689"/>
                <a:gd name="T48" fmla="*/ 364 w 469"/>
                <a:gd name="T49" fmla="*/ 315 h 689"/>
                <a:gd name="T50" fmla="*/ 423 w 469"/>
                <a:gd name="T51" fmla="*/ 515 h 689"/>
                <a:gd name="T52" fmla="*/ 469 w 469"/>
                <a:gd name="T53" fmla="*/ 633 h 689"/>
                <a:gd name="T54" fmla="*/ 441 w 469"/>
                <a:gd name="T55" fmla="*/ 680 h 689"/>
                <a:gd name="T56" fmla="*/ 398 w 469"/>
                <a:gd name="T57" fmla="*/ 689 h 689"/>
                <a:gd name="T58" fmla="*/ 397 w 469"/>
                <a:gd name="T59" fmla="*/ 684 h 689"/>
                <a:gd name="T60" fmla="*/ 343 w 469"/>
                <a:gd name="T61" fmla="*/ 688 h 689"/>
                <a:gd name="T62" fmla="*/ 416 w 469"/>
                <a:gd name="T63" fmla="*/ 665 h 689"/>
                <a:gd name="T64" fmla="*/ 247 w 469"/>
                <a:gd name="T65" fmla="*/ 688 h 689"/>
                <a:gd name="T66" fmla="*/ 144 w 469"/>
                <a:gd name="T67" fmla="*/ 600 h 689"/>
                <a:gd name="T68" fmla="*/ 177 w 469"/>
                <a:gd name="T69" fmla="*/ 592 h 689"/>
                <a:gd name="T70" fmla="*/ 351 w 469"/>
                <a:gd name="T71" fmla="*/ 549 h 689"/>
                <a:gd name="T72" fmla="*/ 313 w 469"/>
                <a:gd name="T73" fmla="*/ 545 h 689"/>
                <a:gd name="T74" fmla="*/ 396 w 469"/>
                <a:gd name="T75" fmla="*/ 539 h 689"/>
                <a:gd name="T76" fmla="*/ 374 w 469"/>
                <a:gd name="T77" fmla="*/ 527 h 689"/>
                <a:gd name="T78" fmla="*/ 289 w 469"/>
                <a:gd name="T79" fmla="*/ 509 h 689"/>
                <a:gd name="T80" fmla="*/ 313 w 469"/>
                <a:gd name="T81" fmla="*/ 400 h 689"/>
                <a:gd name="T82" fmla="*/ 287 w 469"/>
                <a:gd name="T83" fmla="*/ 479 h 689"/>
                <a:gd name="T84" fmla="*/ 262 w 469"/>
                <a:gd name="T85" fmla="*/ 517 h 689"/>
                <a:gd name="T86" fmla="*/ 247 w 469"/>
                <a:gd name="T87" fmla="*/ 423 h 689"/>
                <a:gd name="T88" fmla="*/ 235 w 469"/>
                <a:gd name="T89" fmla="*/ 414 h 689"/>
                <a:gd name="T90" fmla="*/ 202 w 469"/>
                <a:gd name="T91" fmla="*/ 324 h 689"/>
                <a:gd name="T92" fmla="*/ 223 w 469"/>
                <a:gd name="T93" fmla="*/ 242 h 689"/>
                <a:gd name="T94" fmla="*/ 199 w 469"/>
                <a:gd name="T95" fmla="*/ 354 h 689"/>
                <a:gd name="T96" fmla="*/ 251 w 469"/>
                <a:gd name="T97" fmla="*/ 460 h 689"/>
                <a:gd name="T98" fmla="*/ 239 w 469"/>
                <a:gd name="T99" fmla="*/ 525 h 689"/>
                <a:gd name="T100" fmla="*/ 163 w 469"/>
                <a:gd name="T101" fmla="*/ 524 h 689"/>
                <a:gd name="T102" fmla="*/ 226 w 469"/>
                <a:gd name="T103" fmla="*/ 544 h 689"/>
                <a:gd name="T104" fmla="*/ 190 w 469"/>
                <a:gd name="T105" fmla="*/ 551 h 689"/>
                <a:gd name="T106" fmla="*/ 277 w 469"/>
                <a:gd name="T107" fmla="*/ 543 h 689"/>
                <a:gd name="T108" fmla="*/ 216 w 469"/>
                <a:gd name="T109" fmla="*/ 576 h 689"/>
                <a:gd name="T110" fmla="*/ 143 w 469"/>
                <a:gd name="T111" fmla="*/ 588 h 689"/>
                <a:gd name="T112" fmla="*/ 110 w 469"/>
                <a:gd name="T113" fmla="*/ 596 h 689"/>
                <a:gd name="T114" fmla="*/ 28 w 469"/>
                <a:gd name="T115" fmla="*/ 549 h 689"/>
                <a:gd name="T116" fmla="*/ 111 w 469"/>
                <a:gd name="T117" fmla="*/ 234 h 689"/>
                <a:gd name="T118" fmla="*/ 234 w 469"/>
                <a:gd name="T119" fmla="*/ 31 h 689"/>
                <a:gd name="T120" fmla="*/ 228 w 469"/>
                <a:gd name="T121" fmla="*/ 22 h 689"/>
                <a:gd name="T122" fmla="*/ 241 w 469"/>
                <a:gd name="T123" fmla="*/ 1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9" h="689">
                  <a:moveTo>
                    <a:pt x="243" y="19"/>
                  </a:moveTo>
                  <a:lnTo>
                    <a:pt x="242" y="31"/>
                  </a:lnTo>
                  <a:lnTo>
                    <a:pt x="243" y="43"/>
                  </a:lnTo>
                  <a:lnTo>
                    <a:pt x="243" y="55"/>
                  </a:lnTo>
                  <a:lnTo>
                    <a:pt x="243" y="66"/>
                  </a:lnTo>
                  <a:lnTo>
                    <a:pt x="244" y="77"/>
                  </a:lnTo>
                  <a:lnTo>
                    <a:pt x="246" y="88"/>
                  </a:lnTo>
                  <a:lnTo>
                    <a:pt x="248" y="99"/>
                  </a:lnTo>
                  <a:lnTo>
                    <a:pt x="251" y="110"/>
                  </a:lnTo>
                  <a:lnTo>
                    <a:pt x="251" y="110"/>
                  </a:lnTo>
                  <a:lnTo>
                    <a:pt x="240" y="120"/>
                  </a:lnTo>
                  <a:lnTo>
                    <a:pt x="230" y="131"/>
                  </a:lnTo>
                  <a:lnTo>
                    <a:pt x="221" y="143"/>
                  </a:lnTo>
                  <a:lnTo>
                    <a:pt x="213" y="156"/>
                  </a:lnTo>
                  <a:lnTo>
                    <a:pt x="206" y="170"/>
                  </a:lnTo>
                  <a:lnTo>
                    <a:pt x="199" y="183"/>
                  </a:lnTo>
                  <a:lnTo>
                    <a:pt x="193" y="197"/>
                  </a:lnTo>
                  <a:lnTo>
                    <a:pt x="187" y="211"/>
                  </a:lnTo>
                  <a:lnTo>
                    <a:pt x="187" y="211"/>
                  </a:lnTo>
                  <a:lnTo>
                    <a:pt x="185" y="218"/>
                  </a:lnTo>
                  <a:lnTo>
                    <a:pt x="184" y="225"/>
                  </a:lnTo>
                  <a:lnTo>
                    <a:pt x="182" y="232"/>
                  </a:lnTo>
                  <a:lnTo>
                    <a:pt x="180" y="239"/>
                  </a:lnTo>
                  <a:lnTo>
                    <a:pt x="178" y="246"/>
                  </a:lnTo>
                  <a:lnTo>
                    <a:pt x="176" y="254"/>
                  </a:lnTo>
                  <a:lnTo>
                    <a:pt x="174" y="261"/>
                  </a:lnTo>
                  <a:lnTo>
                    <a:pt x="174" y="269"/>
                  </a:lnTo>
                  <a:lnTo>
                    <a:pt x="174" y="269"/>
                  </a:lnTo>
                  <a:lnTo>
                    <a:pt x="165" y="272"/>
                  </a:lnTo>
                  <a:lnTo>
                    <a:pt x="156" y="275"/>
                  </a:lnTo>
                  <a:lnTo>
                    <a:pt x="147" y="278"/>
                  </a:lnTo>
                  <a:lnTo>
                    <a:pt x="138" y="281"/>
                  </a:lnTo>
                  <a:lnTo>
                    <a:pt x="130" y="284"/>
                  </a:lnTo>
                  <a:lnTo>
                    <a:pt x="121" y="288"/>
                  </a:lnTo>
                  <a:lnTo>
                    <a:pt x="113" y="292"/>
                  </a:lnTo>
                  <a:lnTo>
                    <a:pt x="105" y="298"/>
                  </a:lnTo>
                  <a:lnTo>
                    <a:pt x="105" y="298"/>
                  </a:lnTo>
                  <a:lnTo>
                    <a:pt x="107" y="306"/>
                  </a:lnTo>
                  <a:lnTo>
                    <a:pt x="111" y="312"/>
                  </a:lnTo>
                  <a:lnTo>
                    <a:pt x="115" y="319"/>
                  </a:lnTo>
                  <a:lnTo>
                    <a:pt x="119" y="325"/>
                  </a:lnTo>
                  <a:lnTo>
                    <a:pt x="125" y="331"/>
                  </a:lnTo>
                  <a:lnTo>
                    <a:pt x="130" y="337"/>
                  </a:lnTo>
                  <a:lnTo>
                    <a:pt x="135" y="343"/>
                  </a:lnTo>
                  <a:lnTo>
                    <a:pt x="140" y="348"/>
                  </a:lnTo>
                  <a:lnTo>
                    <a:pt x="140" y="348"/>
                  </a:lnTo>
                  <a:lnTo>
                    <a:pt x="126" y="358"/>
                  </a:lnTo>
                  <a:lnTo>
                    <a:pt x="112" y="367"/>
                  </a:lnTo>
                  <a:lnTo>
                    <a:pt x="99" y="377"/>
                  </a:lnTo>
                  <a:lnTo>
                    <a:pt x="85" y="388"/>
                  </a:lnTo>
                  <a:lnTo>
                    <a:pt x="72" y="400"/>
                  </a:lnTo>
                  <a:lnTo>
                    <a:pt x="59" y="413"/>
                  </a:lnTo>
                  <a:lnTo>
                    <a:pt x="48" y="427"/>
                  </a:lnTo>
                  <a:lnTo>
                    <a:pt x="38" y="442"/>
                  </a:lnTo>
                  <a:lnTo>
                    <a:pt x="38" y="442"/>
                  </a:lnTo>
                  <a:lnTo>
                    <a:pt x="34" y="451"/>
                  </a:lnTo>
                  <a:lnTo>
                    <a:pt x="29" y="458"/>
                  </a:lnTo>
                  <a:lnTo>
                    <a:pt x="24" y="465"/>
                  </a:lnTo>
                  <a:lnTo>
                    <a:pt x="19" y="473"/>
                  </a:lnTo>
                  <a:lnTo>
                    <a:pt x="15" y="480"/>
                  </a:lnTo>
                  <a:lnTo>
                    <a:pt x="12" y="488"/>
                  </a:lnTo>
                  <a:lnTo>
                    <a:pt x="11" y="497"/>
                  </a:lnTo>
                  <a:lnTo>
                    <a:pt x="12" y="507"/>
                  </a:lnTo>
                  <a:lnTo>
                    <a:pt x="12" y="507"/>
                  </a:lnTo>
                  <a:lnTo>
                    <a:pt x="13" y="508"/>
                  </a:lnTo>
                  <a:lnTo>
                    <a:pt x="13" y="508"/>
                  </a:lnTo>
                  <a:lnTo>
                    <a:pt x="14" y="509"/>
                  </a:lnTo>
                  <a:lnTo>
                    <a:pt x="15" y="510"/>
                  </a:lnTo>
                  <a:lnTo>
                    <a:pt x="15" y="511"/>
                  </a:lnTo>
                  <a:lnTo>
                    <a:pt x="16" y="512"/>
                  </a:lnTo>
                  <a:lnTo>
                    <a:pt x="17" y="512"/>
                  </a:lnTo>
                  <a:lnTo>
                    <a:pt x="18" y="512"/>
                  </a:lnTo>
                  <a:lnTo>
                    <a:pt x="18" y="512"/>
                  </a:lnTo>
                  <a:lnTo>
                    <a:pt x="21" y="509"/>
                  </a:lnTo>
                  <a:lnTo>
                    <a:pt x="22" y="506"/>
                  </a:lnTo>
                  <a:lnTo>
                    <a:pt x="23" y="503"/>
                  </a:lnTo>
                  <a:lnTo>
                    <a:pt x="23" y="500"/>
                  </a:lnTo>
                  <a:lnTo>
                    <a:pt x="23" y="496"/>
                  </a:lnTo>
                  <a:lnTo>
                    <a:pt x="22" y="493"/>
                  </a:lnTo>
                  <a:lnTo>
                    <a:pt x="23" y="489"/>
                  </a:lnTo>
                  <a:lnTo>
                    <a:pt x="24" y="486"/>
                  </a:lnTo>
                  <a:lnTo>
                    <a:pt x="24" y="486"/>
                  </a:lnTo>
                  <a:lnTo>
                    <a:pt x="28" y="476"/>
                  </a:lnTo>
                  <a:lnTo>
                    <a:pt x="32" y="466"/>
                  </a:lnTo>
                  <a:lnTo>
                    <a:pt x="38" y="457"/>
                  </a:lnTo>
                  <a:lnTo>
                    <a:pt x="44" y="447"/>
                  </a:lnTo>
                  <a:lnTo>
                    <a:pt x="50" y="438"/>
                  </a:lnTo>
                  <a:lnTo>
                    <a:pt x="57" y="430"/>
                  </a:lnTo>
                  <a:lnTo>
                    <a:pt x="64" y="421"/>
                  </a:lnTo>
                  <a:lnTo>
                    <a:pt x="71" y="413"/>
                  </a:lnTo>
                  <a:lnTo>
                    <a:pt x="71" y="413"/>
                  </a:lnTo>
                  <a:lnTo>
                    <a:pt x="70" y="414"/>
                  </a:lnTo>
                  <a:lnTo>
                    <a:pt x="70" y="415"/>
                  </a:lnTo>
                  <a:lnTo>
                    <a:pt x="70" y="416"/>
                  </a:lnTo>
                  <a:lnTo>
                    <a:pt x="70" y="417"/>
                  </a:lnTo>
                  <a:lnTo>
                    <a:pt x="71" y="417"/>
                  </a:lnTo>
                  <a:lnTo>
                    <a:pt x="71" y="418"/>
                  </a:lnTo>
                  <a:lnTo>
                    <a:pt x="72" y="419"/>
                  </a:lnTo>
                  <a:lnTo>
                    <a:pt x="73" y="419"/>
                  </a:lnTo>
                  <a:lnTo>
                    <a:pt x="73" y="419"/>
                  </a:lnTo>
                  <a:lnTo>
                    <a:pt x="83" y="419"/>
                  </a:lnTo>
                  <a:lnTo>
                    <a:pt x="93" y="419"/>
                  </a:lnTo>
                  <a:lnTo>
                    <a:pt x="103" y="421"/>
                  </a:lnTo>
                  <a:lnTo>
                    <a:pt x="113" y="422"/>
                  </a:lnTo>
                  <a:lnTo>
                    <a:pt x="124" y="425"/>
                  </a:lnTo>
                  <a:lnTo>
                    <a:pt x="133" y="428"/>
                  </a:lnTo>
                  <a:lnTo>
                    <a:pt x="143" y="432"/>
                  </a:lnTo>
                  <a:lnTo>
                    <a:pt x="152" y="436"/>
                  </a:lnTo>
                  <a:lnTo>
                    <a:pt x="152" y="436"/>
                  </a:lnTo>
                  <a:lnTo>
                    <a:pt x="154" y="433"/>
                  </a:lnTo>
                  <a:lnTo>
                    <a:pt x="155" y="430"/>
                  </a:lnTo>
                  <a:lnTo>
                    <a:pt x="156" y="428"/>
                  </a:lnTo>
                  <a:lnTo>
                    <a:pt x="157" y="425"/>
                  </a:lnTo>
                  <a:lnTo>
                    <a:pt x="158" y="422"/>
                  </a:lnTo>
                  <a:lnTo>
                    <a:pt x="160" y="420"/>
                  </a:lnTo>
                  <a:lnTo>
                    <a:pt x="161" y="418"/>
                  </a:lnTo>
                  <a:lnTo>
                    <a:pt x="163" y="415"/>
                  </a:lnTo>
                  <a:lnTo>
                    <a:pt x="163" y="415"/>
                  </a:lnTo>
                  <a:lnTo>
                    <a:pt x="161" y="407"/>
                  </a:lnTo>
                  <a:lnTo>
                    <a:pt x="161" y="407"/>
                  </a:lnTo>
                  <a:lnTo>
                    <a:pt x="153" y="405"/>
                  </a:lnTo>
                  <a:lnTo>
                    <a:pt x="145" y="403"/>
                  </a:lnTo>
                  <a:lnTo>
                    <a:pt x="137" y="400"/>
                  </a:lnTo>
                  <a:lnTo>
                    <a:pt x="128" y="399"/>
                  </a:lnTo>
                  <a:lnTo>
                    <a:pt x="119" y="397"/>
                  </a:lnTo>
                  <a:lnTo>
                    <a:pt x="110" y="396"/>
                  </a:lnTo>
                  <a:lnTo>
                    <a:pt x="101" y="395"/>
                  </a:lnTo>
                  <a:lnTo>
                    <a:pt x="92" y="394"/>
                  </a:lnTo>
                  <a:lnTo>
                    <a:pt x="92" y="394"/>
                  </a:lnTo>
                  <a:lnTo>
                    <a:pt x="99" y="389"/>
                  </a:lnTo>
                  <a:lnTo>
                    <a:pt x="105" y="384"/>
                  </a:lnTo>
                  <a:lnTo>
                    <a:pt x="111" y="378"/>
                  </a:lnTo>
                  <a:lnTo>
                    <a:pt x="118" y="373"/>
                  </a:lnTo>
                  <a:lnTo>
                    <a:pt x="125" y="369"/>
                  </a:lnTo>
                  <a:lnTo>
                    <a:pt x="131" y="364"/>
                  </a:lnTo>
                  <a:lnTo>
                    <a:pt x="138" y="360"/>
                  </a:lnTo>
                  <a:lnTo>
                    <a:pt x="145" y="357"/>
                  </a:lnTo>
                  <a:lnTo>
                    <a:pt x="145" y="357"/>
                  </a:lnTo>
                  <a:lnTo>
                    <a:pt x="146" y="355"/>
                  </a:lnTo>
                  <a:lnTo>
                    <a:pt x="147" y="354"/>
                  </a:lnTo>
                  <a:lnTo>
                    <a:pt x="149" y="353"/>
                  </a:lnTo>
                  <a:lnTo>
                    <a:pt x="150" y="352"/>
                  </a:lnTo>
                  <a:lnTo>
                    <a:pt x="151" y="350"/>
                  </a:lnTo>
                  <a:lnTo>
                    <a:pt x="152" y="349"/>
                  </a:lnTo>
                  <a:lnTo>
                    <a:pt x="152" y="347"/>
                  </a:lnTo>
                  <a:lnTo>
                    <a:pt x="151" y="345"/>
                  </a:lnTo>
                  <a:lnTo>
                    <a:pt x="151" y="345"/>
                  </a:lnTo>
                  <a:lnTo>
                    <a:pt x="145" y="341"/>
                  </a:lnTo>
                  <a:lnTo>
                    <a:pt x="140" y="336"/>
                  </a:lnTo>
                  <a:lnTo>
                    <a:pt x="135" y="331"/>
                  </a:lnTo>
                  <a:lnTo>
                    <a:pt x="131" y="325"/>
                  </a:lnTo>
                  <a:lnTo>
                    <a:pt x="126" y="320"/>
                  </a:lnTo>
                  <a:lnTo>
                    <a:pt x="122" y="314"/>
                  </a:lnTo>
                  <a:lnTo>
                    <a:pt x="118" y="309"/>
                  </a:lnTo>
                  <a:lnTo>
                    <a:pt x="115" y="303"/>
                  </a:lnTo>
                  <a:lnTo>
                    <a:pt x="115" y="303"/>
                  </a:lnTo>
                  <a:lnTo>
                    <a:pt x="122" y="297"/>
                  </a:lnTo>
                  <a:lnTo>
                    <a:pt x="129" y="293"/>
                  </a:lnTo>
                  <a:lnTo>
                    <a:pt x="137" y="290"/>
                  </a:lnTo>
                  <a:lnTo>
                    <a:pt x="146" y="287"/>
                  </a:lnTo>
                  <a:lnTo>
                    <a:pt x="155" y="285"/>
                  </a:lnTo>
                  <a:lnTo>
                    <a:pt x="163" y="282"/>
                  </a:lnTo>
                  <a:lnTo>
                    <a:pt x="172" y="280"/>
                  </a:lnTo>
                  <a:lnTo>
                    <a:pt x="180" y="277"/>
                  </a:lnTo>
                  <a:lnTo>
                    <a:pt x="180" y="277"/>
                  </a:lnTo>
                  <a:lnTo>
                    <a:pt x="182" y="273"/>
                  </a:lnTo>
                  <a:lnTo>
                    <a:pt x="183" y="269"/>
                  </a:lnTo>
                  <a:lnTo>
                    <a:pt x="183" y="265"/>
                  </a:lnTo>
                  <a:lnTo>
                    <a:pt x="184" y="261"/>
                  </a:lnTo>
                  <a:lnTo>
                    <a:pt x="184" y="256"/>
                  </a:lnTo>
                  <a:lnTo>
                    <a:pt x="185" y="252"/>
                  </a:lnTo>
                  <a:lnTo>
                    <a:pt x="185" y="248"/>
                  </a:lnTo>
                  <a:lnTo>
                    <a:pt x="187" y="244"/>
                  </a:lnTo>
                  <a:lnTo>
                    <a:pt x="187" y="244"/>
                  </a:lnTo>
                  <a:lnTo>
                    <a:pt x="192" y="227"/>
                  </a:lnTo>
                  <a:lnTo>
                    <a:pt x="198" y="209"/>
                  </a:lnTo>
                  <a:lnTo>
                    <a:pt x="204" y="192"/>
                  </a:lnTo>
                  <a:lnTo>
                    <a:pt x="212" y="175"/>
                  </a:lnTo>
                  <a:lnTo>
                    <a:pt x="220" y="159"/>
                  </a:lnTo>
                  <a:lnTo>
                    <a:pt x="230" y="144"/>
                  </a:lnTo>
                  <a:lnTo>
                    <a:pt x="242" y="131"/>
                  </a:lnTo>
                  <a:lnTo>
                    <a:pt x="257" y="120"/>
                  </a:lnTo>
                  <a:lnTo>
                    <a:pt x="257" y="120"/>
                  </a:lnTo>
                  <a:lnTo>
                    <a:pt x="262" y="123"/>
                  </a:lnTo>
                  <a:lnTo>
                    <a:pt x="267" y="127"/>
                  </a:lnTo>
                  <a:lnTo>
                    <a:pt x="272" y="130"/>
                  </a:lnTo>
                  <a:lnTo>
                    <a:pt x="278" y="133"/>
                  </a:lnTo>
                  <a:lnTo>
                    <a:pt x="283" y="136"/>
                  </a:lnTo>
                  <a:lnTo>
                    <a:pt x="289" y="139"/>
                  </a:lnTo>
                  <a:lnTo>
                    <a:pt x="295" y="141"/>
                  </a:lnTo>
                  <a:lnTo>
                    <a:pt x="301" y="143"/>
                  </a:lnTo>
                  <a:lnTo>
                    <a:pt x="301" y="143"/>
                  </a:lnTo>
                  <a:lnTo>
                    <a:pt x="294" y="146"/>
                  </a:lnTo>
                  <a:lnTo>
                    <a:pt x="288" y="150"/>
                  </a:lnTo>
                  <a:lnTo>
                    <a:pt x="281" y="154"/>
                  </a:lnTo>
                  <a:lnTo>
                    <a:pt x="275" y="159"/>
                  </a:lnTo>
                  <a:lnTo>
                    <a:pt x="269" y="164"/>
                  </a:lnTo>
                  <a:lnTo>
                    <a:pt x="264" y="170"/>
                  </a:lnTo>
                  <a:lnTo>
                    <a:pt x="259" y="176"/>
                  </a:lnTo>
                  <a:lnTo>
                    <a:pt x="255" y="182"/>
                  </a:lnTo>
                  <a:lnTo>
                    <a:pt x="255" y="182"/>
                  </a:lnTo>
                  <a:lnTo>
                    <a:pt x="259" y="180"/>
                  </a:lnTo>
                  <a:lnTo>
                    <a:pt x="263" y="178"/>
                  </a:lnTo>
                  <a:lnTo>
                    <a:pt x="266" y="175"/>
                  </a:lnTo>
                  <a:lnTo>
                    <a:pt x="269" y="172"/>
                  </a:lnTo>
                  <a:lnTo>
                    <a:pt x="272" y="169"/>
                  </a:lnTo>
                  <a:lnTo>
                    <a:pt x="275" y="166"/>
                  </a:lnTo>
                  <a:lnTo>
                    <a:pt x="279" y="163"/>
                  </a:lnTo>
                  <a:lnTo>
                    <a:pt x="283" y="161"/>
                  </a:lnTo>
                  <a:lnTo>
                    <a:pt x="283" y="161"/>
                  </a:lnTo>
                  <a:lnTo>
                    <a:pt x="287" y="158"/>
                  </a:lnTo>
                  <a:lnTo>
                    <a:pt x="291" y="155"/>
                  </a:lnTo>
                  <a:lnTo>
                    <a:pt x="296" y="153"/>
                  </a:lnTo>
                  <a:lnTo>
                    <a:pt x="300" y="150"/>
                  </a:lnTo>
                  <a:lnTo>
                    <a:pt x="304" y="148"/>
                  </a:lnTo>
                  <a:lnTo>
                    <a:pt x="309" y="147"/>
                  </a:lnTo>
                  <a:lnTo>
                    <a:pt x="313" y="147"/>
                  </a:lnTo>
                  <a:lnTo>
                    <a:pt x="318" y="148"/>
                  </a:lnTo>
                  <a:lnTo>
                    <a:pt x="318" y="148"/>
                  </a:lnTo>
                  <a:lnTo>
                    <a:pt x="316" y="148"/>
                  </a:lnTo>
                  <a:lnTo>
                    <a:pt x="315" y="148"/>
                  </a:lnTo>
                  <a:lnTo>
                    <a:pt x="313" y="149"/>
                  </a:lnTo>
                  <a:lnTo>
                    <a:pt x="312" y="150"/>
                  </a:lnTo>
                  <a:lnTo>
                    <a:pt x="310" y="151"/>
                  </a:lnTo>
                  <a:lnTo>
                    <a:pt x="309" y="151"/>
                  </a:lnTo>
                  <a:lnTo>
                    <a:pt x="307" y="153"/>
                  </a:lnTo>
                  <a:lnTo>
                    <a:pt x="306" y="154"/>
                  </a:lnTo>
                  <a:lnTo>
                    <a:pt x="306" y="154"/>
                  </a:lnTo>
                  <a:lnTo>
                    <a:pt x="309" y="154"/>
                  </a:lnTo>
                  <a:lnTo>
                    <a:pt x="313" y="153"/>
                  </a:lnTo>
                  <a:lnTo>
                    <a:pt x="316" y="152"/>
                  </a:lnTo>
                  <a:lnTo>
                    <a:pt x="319" y="150"/>
                  </a:lnTo>
                  <a:lnTo>
                    <a:pt x="322" y="149"/>
                  </a:lnTo>
                  <a:lnTo>
                    <a:pt x="326" y="149"/>
                  </a:lnTo>
                  <a:lnTo>
                    <a:pt x="329" y="149"/>
                  </a:lnTo>
                  <a:lnTo>
                    <a:pt x="333" y="151"/>
                  </a:lnTo>
                  <a:lnTo>
                    <a:pt x="333" y="151"/>
                  </a:lnTo>
                  <a:lnTo>
                    <a:pt x="337" y="157"/>
                  </a:lnTo>
                  <a:lnTo>
                    <a:pt x="341" y="163"/>
                  </a:lnTo>
                  <a:lnTo>
                    <a:pt x="344" y="170"/>
                  </a:lnTo>
                  <a:lnTo>
                    <a:pt x="345" y="176"/>
                  </a:lnTo>
                  <a:lnTo>
                    <a:pt x="347" y="183"/>
                  </a:lnTo>
                  <a:lnTo>
                    <a:pt x="348" y="191"/>
                  </a:lnTo>
                  <a:lnTo>
                    <a:pt x="349" y="198"/>
                  </a:lnTo>
                  <a:lnTo>
                    <a:pt x="351" y="205"/>
                  </a:lnTo>
                  <a:lnTo>
                    <a:pt x="351" y="205"/>
                  </a:lnTo>
                  <a:lnTo>
                    <a:pt x="353" y="233"/>
                  </a:lnTo>
                  <a:lnTo>
                    <a:pt x="357" y="260"/>
                  </a:lnTo>
                  <a:lnTo>
                    <a:pt x="360" y="288"/>
                  </a:lnTo>
                  <a:lnTo>
                    <a:pt x="364" y="315"/>
                  </a:lnTo>
                  <a:lnTo>
                    <a:pt x="368" y="342"/>
                  </a:lnTo>
                  <a:lnTo>
                    <a:pt x="372" y="369"/>
                  </a:lnTo>
                  <a:lnTo>
                    <a:pt x="376" y="396"/>
                  </a:lnTo>
                  <a:lnTo>
                    <a:pt x="380" y="422"/>
                  </a:lnTo>
                  <a:lnTo>
                    <a:pt x="380" y="422"/>
                  </a:lnTo>
                  <a:lnTo>
                    <a:pt x="386" y="442"/>
                  </a:lnTo>
                  <a:lnTo>
                    <a:pt x="394" y="461"/>
                  </a:lnTo>
                  <a:lnTo>
                    <a:pt x="403" y="479"/>
                  </a:lnTo>
                  <a:lnTo>
                    <a:pt x="412" y="497"/>
                  </a:lnTo>
                  <a:lnTo>
                    <a:pt x="423" y="515"/>
                  </a:lnTo>
                  <a:lnTo>
                    <a:pt x="434" y="532"/>
                  </a:lnTo>
                  <a:lnTo>
                    <a:pt x="446" y="549"/>
                  </a:lnTo>
                  <a:lnTo>
                    <a:pt x="459" y="566"/>
                  </a:lnTo>
                  <a:lnTo>
                    <a:pt x="459" y="566"/>
                  </a:lnTo>
                  <a:lnTo>
                    <a:pt x="464" y="576"/>
                  </a:lnTo>
                  <a:lnTo>
                    <a:pt x="467" y="587"/>
                  </a:lnTo>
                  <a:lnTo>
                    <a:pt x="469" y="598"/>
                  </a:lnTo>
                  <a:lnTo>
                    <a:pt x="469" y="609"/>
                  </a:lnTo>
                  <a:lnTo>
                    <a:pt x="469" y="621"/>
                  </a:lnTo>
                  <a:lnTo>
                    <a:pt x="469" y="633"/>
                  </a:lnTo>
                  <a:lnTo>
                    <a:pt x="469" y="645"/>
                  </a:lnTo>
                  <a:lnTo>
                    <a:pt x="468" y="656"/>
                  </a:lnTo>
                  <a:lnTo>
                    <a:pt x="468" y="656"/>
                  </a:lnTo>
                  <a:lnTo>
                    <a:pt x="466" y="662"/>
                  </a:lnTo>
                  <a:lnTo>
                    <a:pt x="463" y="666"/>
                  </a:lnTo>
                  <a:lnTo>
                    <a:pt x="459" y="670"/>
                  </a:lnTo>
                  <a:lnTo>
                    <a:pt x="455" y="673"/>
                  </a:lnTo>
                  <a:lnTo>
                    <a:pt x="450" y="675"/>
                  </a:lnTo>
                  <a:lnTo>
                    <a:pt x="445" y="677"/>
                  </a:lnTo>
                  <a:lnTo>
                    <a:pt x="441" y="680"/>
                  </a:lnTo>
                  <a:lnTo>
                    <a:pt x="437" y="682"/>
                  </a:lnTo>
                  <a:lnTo>
                    <a:pt x="437" y="682"/>
                  </a:lnTo>
                  <a:lnTo>
                    <a:pt x="437" y="680"/>
                  </a:lnTo>
                  <a:lnTo>
                    <a:pt x="437" y="680"/>
                  </a:lnTo>
                  <a:lnTo>
                    <a:pt x="430" y="681"/>
                  </a:lnTo>
                  <a:lnTo>
                    <a:pt x="424" y="682"/>
                  </a:lnTo>
                  <a:lnTo>
                    <a:pt x="418" y="684"/>
                  </a:lnTo>
                  <a:lnTo>
                    <a:pt x="411" y="686"/>
                  </a:lnTo>
                  <a:lnTo>
                    <a:pt x="405" y="688"/>
                  </a:lnTo>
                  <a:lnTo>
                    <a:pt x="398" y="689"/>
                  </a:lnTo>
                  <a:lnTo>
                    <a:pt x="391" y="689"/>
                  </a:lnTo>
                  <a:lnTo>
                    <a:pt x="384" y="688"/>
                  </a:lnTo>
                  <a:lnTo>
                    <a:pt x="384" y="688"/>
                  </a:lnTo>
                  <a:lnTo>
                    <a:pt x="385" y="688"/>
                  </a:lnTo>
                  <a:lnTo>
                    <a:pt x="388" y="687"/>
                  </a:lnTo>
                  <a:lnTo>
                    <a:pt x="390" y="687"/>
                  </a:lnTo>
                  <a:lnTo>
                    <a:pt x="392" y="686"/>
                  </a:lnTo>
                  <a:lnTo>
                    <a:pt x="394" y="686"/>
                  </a:lnTo>
                  <a:lnTo>
                    <a:pt x="395" y="685"/>
                  </a:lnTo>
                  <a:lnTo>
                    <a:pt x="397" y="684"/>
                  </a:lnTo>
                  <a:lnTo>
                    <a:pt x="398" y="682"/>
                  </a:lnTo>
                  <a:lnTo>
                    <a:pt x="398" y="682"/>
                  </a:lnTo>
                  <a:lnTo>
                    <a:pt x="392" y="683"/>
                  </a:lnTo>
                  <a:lnTo>
                    <a:pt x="386" y="684"/>
                  </a:lnTo>
                  <a:lnTo>
                    <a:pt x="379" y="685"/>
                  </a:lnTo>
                  <a:lnTo>
                    <a:pt x="372" y="686"/>
                  </a:lnTo>
                  <a:lnTo>
                    <a:pt x="365" y="688"/>
                  </a:lnTo>
                  <a:lnTo>
                    <a:pt x="358" y="688"/>
                  </a:lnTo>
                  <a:lnTo>
                    <a:pt x="351" y="689"/>
                  </a:lnTo>
                  <a:lnTo>
                    <a:pt x="343" y="688"/>
                  </a:lnTo>
                  <a:lnTo>
                    <a:pt x="343" y="688"/>
                  </a:lnTo>
                  <a:lnTo>
                    <a:pt x="352" y="684"/>
                  </a:lnTo>
                  <a:lnTo>
                    <a:pt x="361" y="681"/>
                  </a:lnTo>
                  <a:lnTo>
                    <a:pt x="370" y="678"/>
                  </a:lnTo>
                  <a:lnTo>
                    <a:pt x="379" y="675"/>
                  </a:lnTo>
                  <a:lnTo>
                    <a:pt x="389" y="672"/>
                  </a:lnTo>
                  <a:lnTo>
                    <a:pt x="398" y="670"/>
                  </a:lnTo>
                  <a:lnTo>
                    <a:pt x="407" y="668"/>
                  </a:lnTo>
                  <a:lnTo>
                    <a:pt x="416" y="665"/>
                  </a:lnTo>
                  <a:lnTo>
                    <a:pt x="416" y="665"/>
                  </a:lnTo>
                  <a:lnTo>
                    <a:pt x="404" y="665"/>
                  </a:lnTo>
                  <a:lnTo>
                    <a:pt x="391" y="667"/>
                  </a:lnTo>
                  <a:lnTo>
                    <a:pt x="379" y="670"/>
                  </a:lnTo>
                  <a:lnTo>
                    <a:pt x="367" y="674"/>
                  </a:lnTo>
                  <a:lnTo>
                    <a:pt x="355" y="678"/>
                  </a:lnTo>
                  <a:lnTo>
                    <a:pt x="344" y="683"/>
                  </a:lnTo>
                  <a:lnTo>
                    <a:pt x="331" y="686"/>
                  </a:lnTo>
                  <a:lnTo>
                    <a:pt x="319" y="688"/>
                  </a:lnTo>
                  <a:lnTo>
                    <a:pt x="319" y="688"/>
                  </a:lnTo>
                  <a:lnTo>
                    <a:pt x="247" y="688"/>
                  </a:lnTo>
                  <a:lnTo>
                    <a:pt x="247" y="688"/>
                  </a:lnTo>
                  <a:lnTo>
                    <a:pt x="232" y="678"/>
                  </a:lnTo>
                  <a:lnTo>
                    <a:pt x="221" y="665"/>
                  </a:lnTo>
                  <a:lnTo>
                    <a:pt x="210" y="649"/>
                  </a:lnTo>
                  <a:lnTo>
                    <a:pt x="200" y="633"/>
                  </a:lnTo>
                  <a:lnTo>
                    <a:pt x="190" y="618"/>
                  </a:lnTo>
                  <a:lnTo>
                    <a:pt x="178" y="607"/>
                  </a:lnTo>
                  <a:lnTo>
                    <a:pt x="163" y="600"/>
                  </a:lnTo>
                  <a:lnTo>
                    <a:pt x="144" y="600"/>
                  </a:lnTo>
                  <a:lnTo>
                    <a:pt x="144" y="600"/>
                  </a:lnTo>
                  <a:lnTo>
                    <a:pt x="144" y="599"/>
                  </a:lnTo>
                  <a:lnTo>
                    <a:pt x="145" y="598"/>
                  </a:lnTo>
                  <a:lnTo>
                    <a:pt x="146" y="597"/>
                  </a:lnTo>
                  <a:lnTo>
                    <a:pt x="147" y="595"/>
                  </a:lnTo>
                  <a:lnTo>
                    <a:pt x="149" y="594"/>
                  </a:lnTo>
                  <a:lnTo>
                    <a:pt x="150" y="593"/>
                  </a:lnTo>
                  <a:lnTo>
                    <a:pt x="152" y="593"/>
                  </a:lnTo>
                  <a:lnTo>
                    <a:pt x="154" y="592"/>
                  </a:lnTo>
                  <a:lnTo>
                    <a:pt x="154" y="592"/>
                  </a:lnTo>
                  <a:lnTo>
                    <a:pt x="177" y="592"/>
                  </a:lnTo>
                  <a:lnTo>
                    <a:pt x="200" y="590"/>
                  </a:lnTo>
                  <a:lnTo>
                    <a:pt x="221" y="585"/>
                  </a:lnTo>
                  <a:lnTo>
                    <a:pt x="242" y="578"/>
                  </a:lnTo>
                  <a:lnTo>
                    <a:pt x="263" y="571"/>
                  </a:lnTo>
                  <a:lnTo>
                    <a:pt x="284" y="565"/>
                  </a:lnTo>
                  <a:lnTo>
                    <a:pt x="306" y="559"/>
                  </a:lnTo>
                  <a:lnTo>
                    <a:pt x="329" y="556"/>
                  </a:lnTo>
                  <a:lnTo>
                    <a:pt x="329" y="556"/>
                  </a:lnTo>
                  <a:lnTo>
                    <a:pt x="351" y="549"/>
                  </a:lnTo>
                  <a:lnTo>
                    <a:pt x="351" y="549"/>
                  </a:lnTo>
                  <a:lnTo>
                    <a:pt x="345" y="549"/>
                  </a:lnTo>
                  <a:lnTo>
                    <a:pt x="339" y="549"/>
                  </a:lnTo>
                  <a:lnTo>
                    <a:pt x="333" y="549"/>
                  </a:lnTo>
                  <a:lnTo>
                    <a:pt x="327" y="550"/>
                  </a:lnTo>
                  <a:lnTo>
                    <a:pt x="321" y="550"/>
                  </a:lnTo>
                  <a:lnTo>
                    <a:pt x="315" y="551"/>
                  </a:lnTo>
                  <a:lnTo>
                    <a:pt x="309" y="552"/>
                  </a:lnTo>
                  <a:lnTo>
                    <a:pt x="304" y="553"/>
                  </a:lnTo>
                  <a:lnTo>
                    <a:pt x="304" y="553"/>
                  </a:lnTo>
                  <a:lnTo>
                    <a:pt x="313" y="545"/>
                  </a:lnTo>
                  <a:lnTo>
                    <a:pt x="323" y="539"/>
                  </a:lnTo>
                  <a:lnTo>
                    <a:pt x="333" y="535"/>
                  </a:lnTo>
                  <a:lnTo>
                    <a:pt x="345" y="533"/>
                  </a:lnTo>
                  <a:lnTo>
                    <a:pt x="357" y="533"/>
                  </a:lnTo>
                  <a:lnTo>
                    <a:pt x="369" y="534"/>
                  </a:lnTo>
                  <a:lnTo>
                    <a:pt x="381" y="536"/>
                  </a:lnTo>
                  <a:lnTo>
                    <a:pt x="393" y="539"/>
                  </a:lnTo>
                  <a:lnTo>
                    <a:pt x="393" y="539"/>
                  </a:lnTo>
                  <a:lnTo>
                    <a:pt x="395" y="539"/>
                  </a:lnTo>
                  <a:lnTo>
                    <a:pt x="396" y="539"/>
                  </a:lnTo>
                  <a:lnTo>
                    <a:pt x="398" y="539"/>
                  </a:lnTo>
                  <a:lnTo>
                    <a:pt x="400" y="539"/>
                  </a:lnTo>
                  <a:lnTo>
                    <a:pt x="401" y="539"/>
                  </a:lnTo>
                  <a:lnTo>
                    <a:pt x="403" y="539"/>
                  </a:lnTo>
                  <a:lnTo>
                    <a:pt x="404" y="538"/>
                  </a:lnTo>
                  <a:lnTo>
                    <a:pt x="406" y="537"/>
                  </a:lnTo>
                  <a:lnTo>
                    <a:pt x="406" y="537"/>
                  </a:lnTo>
                  <a:lnTo>
                    <a:pt x="396" y="533"/>
                  </a:lnTo>
                  <a:lnTo>
                    <a:pt x="385" y="530"/>
                  </a:lnTo>
                  <a:lnTo>
                    <a:pt x="374" y="527"/>
                  </a:lnTo>
                  <a:lnTo>
                    <a:pt x="363" y="525"/>
                  </a:lnTo>
                  <a:lnTo>
                    <a:pt x="352" y="525"/>
                  </a:lnTo>
                  <a:lnTo>
                    <a:pt x="340" y="525"/>
                  </a:lnTo>
                  <a:lnTo>
                    <a:pt x="329" y="527"/>
                  </a:lnTo>
                  <a:lnTo>
                    <a:pt x="319" y="530"/>
                  </a:lnTo>
                  <a:lnTo>
                    <a:pt x="319" y="530"/>
                  </a:lnTo>
                  <a:lnTo>
                    <a:pt x="290" y="553"/>
                  </a:lnTo>
                  <a:lnTo>
                    <a:pt x="290" y="553"/>
                  </a:lnTo>
                  <a:lnTo>
                    <a:pt x="288" y="531"/>
                  </a:lnTo>
                  <a:lnTo>
                    <a:pt x="289" y="509"/>
                  </a:lnTo>
                  <a:lnTo>
                    <a:pt x="293" y="489"/>
                  </a:lnTo>
                  <a:lnTo>
                    <a:pt x="298" y="468"/>
                  </a:lnTo>
                  <a:lnTo>
                    <a:pt x="304" y="448"/>
                  </a:lnTo>
                  <a:lnTo>
                    <a:pt x="310" y="428"/>
                  </a:lnTo>
                  <a:lnTo>
                    <a:pt x="317" y="408"/>
                  </a:lnTo>
                  <a:lnTo>
                    <a:pt x="322" y="387"/>
                  </a:lnTo>
                  <a:lnTo>
                    <a:pt x="322" y="387"/>
                  </a:lnTo>
                  <a:lnTo>
                    <a:pt x="318" y="391"/>
                  </a:lnTo>
                  <a:lnTo>
                    <a:pt x="315" y="395"/>
                  </a:lnTo>
                  <a:lnTo>
                    <a:pt x="313" y="400"/>
                  </a:lnTo>
                  <a:lnTo>
                    <a:pt x="311" y="406"/>
                  </a:lnTo>
                  <a:lnTo>
                    <a:pt x="310" y="412"/>
                  </a:lnTo>
                  <a:lnTo>
                    <a:pt x="309" y="418"/>
                  </a:lnTo>
                  <a:lnTo>
                    <a:pt x="307" y="424"/>
                  </a:lnTo>
                  <a:lnTo>
                    <a:pt x="305" y="430"/>
                  </a:lnTo>
                  <a:lnTo>
                    <a:pt x="305" y="430"/>
                  </a:lnTo>
                  <a:lnTo>
                    <a:pt x="299" y="442"/>
                  </a:lnTo>
                  <a:lnTo>
                    <a:pt x="294" y="454"/>
                  </a:lnTo>
                  <a:lnTo>
                    <a:pt x="290" y="466"/>
                  </a:lnTo>
                  <a:lnTo>
                    <a:pt x="287" y="479"/>
                  </a:lnTo>
                  <a:lnTo>
                    <a:pt x="284" y="492"/>
                  </a:lnTo>
                  <a:lnTo>
                    <a:pt x="281" y="506"/>
                  </a:lnTo>
                  <a:lnTo>
                    <a:pt x="280" y="519"/>
                  </a:lnTo>
                  <a:lnTo>
                    <a:pt x="279" y="533"/>
                  </a:lnTo>
                  <a:lnTo>
                    <a:pt x="279" y="533"/>
                  </a:lnTo>
                  <a:lnTo>
                    <a:pt x="275" y="531"/>
                  </a:lnTo>
                  <a:lnTo>
                    <a:pt x="272" y="528"/>
                  </a:lnTo>
                  <a:lnTo>
                    <a:pt x="268" y="525"/>
                  </a:lnTo>
                  <a:lnTo>
                    <a:pt x="265" y="521"/>
                  </a:lnTo>
                  <a:lnTo>
                    <a:pt x="262" y="517"/>
                  </a:lnTo>
                  <a:lnTo>
                    <a:pt x="259" y="513"/>
                  </a:lnTo>
                  <a:lnTo>
                    <a:pt x="257" y="508"/>
                  </a:lnTo>
                  <a:lnTo>
                    <a:pt x="254" y="504"/>
                  </a:lnTo>
                  <a:lnTo>
                    <a:pt x="254" y="504"/>
                  </a:lnTo>
                  <a:lnTo>
                    <a:pt x="259" y="490"/>
                  </a:lnTo>
                  <a:lnTo>
                    <a:pt x="261" y="476"/>
                  </a:lnTo>
                  <a:lnTo>
                    <a:pt x="260" y="462"/>
                  </a:lnTo>
                  <a:lnTo>
                    <a:pt x="257" y="449"/>
                  </a:lnTo>
                  <a:lnTo>
                    <a:pt x="253" y="436"/>
                  </a:lnTo>
                  <a:lnTo>
                    <a:pt x="247" y="423"/>
                  </a:lnTo>
                  <a:lnTo>
                    <a:pt x="242" y="410"/>
                  </a:lnTo>
                  <a:lnTo>
                    <a:pt x="237" y="398"/>
                  </a:lnTo>
                  <a:lnTo>
                    <a:pt x="237" y="398"/>
                  </a:lnTo>
                  <a:lnTo>
                    <a:pt x="236" y="399"/>
                  </a:lnTo>
                  <a:lnTo>
                    <a:pt x="235" y="401"/>
                  </a:lnTo>
                  <a:lnTo>
                    <a:pt x="234" y="403"/>
                  </a:lnTo>
                  <a:lnTo>
                    <a:pt x="234" y="406"/>
                  </a:lnTo>
                  <a:lnTo>
                    <a:pt x="234" y="409"/>
                  </a:lnTo>
                  <a:lnTo>
                    <a:pt x="234" y="411"/>
                  </a:lnTo>
                  <a:lnTo>
                    <a:pt x="235" y="414"/>
                  </a:lnTo>
                  <a:lnTo>
                    <a:pt x="236" y="415"/>
                  </a:lnTo>
                  <a:lnTo>
                    <a:pt x="236" y="415"/>
                  </a:lnTo>
                  <a:lnTo>
                    <a:pt x="248" y="446"/>
                  </a:lnTo>
                  <a:lnTo>
                    <a:pt x="248" y="446"/>
                  </a:lnTo>
                  <a:lnTo>
                    <a:pt x="237" y="429"/>
                  </a:lnTo>
                  <a:lnTo>
                    <a:pt x="227" y="410"/>
                  </a:lnTo>
                  <a:lnTo>
                    <a:pt x="217" y="390"/>
                  </a:lnTo>
                  <a:lnTo>
                    <a:pt x="210" y="369"/>
                  </a:lnTo>
                  <a:lnTo>
                    <a:pt x="205" y="347"/>
                  </a:lnTo>
                  <a:lnTo>
                    <a:pt x="202" y="324"/>
                  </a:lnTo>
                  <a:lnTo>
                    <a:pt x="203" y="301"/>
                  </a:lnTo>
                  <a:lnTo>
                    <a:pt x="209" y="277"/>
                  </a:lnTo>
                  <a:lnTo>
                    <a:pt x="209" y="277"/>
                  </a:lnTo>
                  <a:lnTo>
                    <a:pt x="211" y="272"/>
                  </a:lnTo>
                  <a:lnTo>
                    <a:pt x="213" y="267"/>
                  </a:lnTo>
                  <a:lnTo>
                    <a:pt x="215" y="261"/>
                  </a:lnTo>
                  <a:lnTo>
                    <a:pt x="217" y="256"/>
                  </a:lnTo>
                  <a:lnTo>
                    <a:pt x="219" y="251"/>
                  </a:lnTo>
                  <a:lnTo>
                    <a:pt x="221" y="246"/>
                  </a:lnTo>
                  <a:lnTo>
                    <a:pt x="223" y="242"/>
                  </a:lnTo>
                  <a:lnTo>
                    <a:pt x="225" y="237"/>
                  </a:lnTo>
                  <a:lnTo>
                    <a:pt x="225" y="237"/>
                  </a:lnTo>
                  <a:lnTo>
                    <a:pt x="216" y="249"/>
                  </a:lnTo>
                  <a:lnTo>
                    <a:pt x="208" y="262"/>
                  </a:lnTo>
                  <a:lnTo>
                    <a:pt x="203" y="276"/>
                  </a:lnTo>
                  <a:lnTo>
                    <a:pt x="200" y="291"/>
                  </a:lnTo>
                  <a:lnTo>
                    <a:pt x="198" y="306"/>
                  </a:lnTo>
                  <a:lnTo>
                    <a:pt x="197" y="322"/>
                  </a:lnTo>
                  <a:lnTo>
                    <a:pt x="198" y="338"/>
                  </a:lnTo>
                  <a:lnTo>
                    <a:pt x="199" y="354"/>
                  </a:lnTo>
                  <a:lnTo>
                    <a:pt x="199" y="354"/>
                  </a:lnTo>
                  <a:lnTo>
                    <a:pt x="203" y="369"/>
                  </a:lnTo>
                  <a:lnTo>
                    <a:pt x="208" y="383"/>
                  </a:lnTo>
                  <a:lnTo>
                    <a:pt x="213" y="397"/>
                  </a:lnTo>
                  <a:lnTo>
                    <a:pt x="218" y="411"/>
                  </a:lnTo>
                  <a:lnTo>
                    <a:pt x="225" y="424"/>
                  </a:lnTo>
                  <a:lnTo>
                    <a:pt x="233" y="436"/>
                  </a:lnTo>
                  <a:lnTo>
                    <a:pt x="242" y="449"/>
                  </a:lnTo>
                  <a:lnTo>
                    <a:pt x="251" y="460"/>
                  </a:lnTo>
                  <a:lnTo>
                    <a:pt x="251" y="460"/>
                  </a:lnTo>
                  <a:lnTo>
                    <a:pt x="254" y="469"/>
                  </a:lnTo>
                  <a:lnTo>
                    <a:pt x="253" y="477"/>
                  </a:lnTo>
                  <a:lnTo>
                    <a:pt x="252" y="485"/>
                  </a:lnTo>
                  <a:lnTo>
                    <a:pt x="249" y="493"/>
                  </a:lnTo>
                  <a:lnTo>
                    <a:pt x="247" y="501"/>
                  </a:lnTo>
                  <a:lnTo>
                    <a:pt x="247" y="508"/>
                  </a:lnTo>
                  <a:lnTo>
                    <a:pt x="249" y="515"/>
                  </a:lnTo>
                  <a:lnTo>
                    <a:pt x="254" y="522"/>
                  </a:lnTo>
                  <a:lnTo>
                    <a:pt x="254" y="522"/>
                  </a:lnTo>
                  <a:lnTo>
                    <a:pt x="239" y="525"/>
                  </a:lnTo>
                  <a:lnTo>
                    <a:pt x="223" y="526"/>
                  </a:lnTo>
                  <a:lnTo>
                    <a:pt x="207" y="526"/>
                  </a:lnTo>
                  <a:lnTo>
                    <a:pt x="191" y="524"/>
                  </a:lnTo>
                  <a:lnTo>
                    <a:pt x="175" y="522"/>
                  </a:lnTo>
                  <a:lnTo>
                    <a:pt x="159" y="519"/>
                  </a:lnTo>
                  <a:lnTo>
                    <a:pt x="145" y="517"/>
                  </a:lnTo>
                  <a:lnTo>
                    <a:pt x="130" y="515"/>
                  </a:lnTo>
                  <a:lnTo>
                    <a:pt x="130" y="515"/>
                  </a:lnTo>
                  <a:lnTo>
                    <a:pt x="146" y="520"/>
                  </a:lnTo>
                  <a:lnTo>
                    <a:pt x="163" y="524"/>
                  </a:lnTo>
                  <a:lnTo>
                    <a:pt x="179" y="527"/>
                  </a:lnTo>
                  <a:lnTo>
                    <a:pt x="196" y="529"/>
                  </a:lnTo>
                  <a:lnTo>
                    <a:pt x="213" y="531"/>
                  </a:lnTo>
                  <a:lnTo>
                    <a:pt x="230" y="532"/>
                  </a:lnTo>
                  <a:lnTo>
                    <a:pt x="248" y="533"/>
                  </a:lnTo>
                  <a:lnTo>
                    <a:pt x="265" y="533"/>
                  </a:lnTo>
                  <a:lnTo>
                    <a:pt x="265" y="533"/>
                  </a:lnTo>
                  <a:lnTo>
                    <a:pt x="252" y="538"/>
                  </a:lnTo>
                  <a:lnTo>
                    <a:pt x="239" y="541"/>
                  </a:lnTo>
                  <a:lnTo>
                    <a:pt x="226" y="544"/>
                  </a:lnTo>
                  <a:lnTo>
                    <a:pt x="212" y="546"/>
                  </a:lnTo>
                  <a:lnTo>
                    <a:pt x="199" y="547"/>
                  </a:lnTo>
                  <a:lnTo>
                    <a:pt x="185" y="547"/>
                  </a:lnTo>
                  <a:lnTo>
                    <a:pt x="171" y="548"/>
                  </a:lnTo>
                  <a:lnTo>
                    <a:pt x="158" y="548"/>
                  </a:lnTo>
                  <a:lnTo>
                    <a:pt x="158" y="548"/>
                  </a:lnTo>
                  <a:lnTo>
                    <a:pt x="161" y="551"/>
                  </a:lnTo>
                  <a:lnTo>
                    <a:pt x="161" y="551"/>
                  </a:lnTo>
                  <a:lnTo>
                    <a:pt x="176" y="552"/>
                  </a:lnTo>
                  <a:lnTo>
                    <a:pt x="190" y="551"/>
                  </a:lnTo>
                  <a:lnTo>
                    <a:pt x="204" y="551"/>
                  </a:lnTo>
                  <a:lnTo>
                    <a:pt x="218" y="550"/>
                  </a:lnTo>
                  <a:lnTo>
                    <a:pt x="231" y="549"/>
                  </a:lnTo>
                  <a:lnTo>
                    <a:pt x="245" y="546"/>
                  </a:lnTo>
                  <a:lnTo>
                    <a:pt x="258" y="542"/>
                  </a:lnTo>
                  <a:lnTo>
                    <a:pt x="271" y="537"/>
                  </a:lnTo>
                  <a:lnTo>
                    <a:pt x="271" y="537"/>
                  </a:lnTo>
                  <a:lnTo>
                    <a:pt x="274" y="538"/>
                  </a:lnTo>
                  <a:lnTo>
                    <a:pt x="276" y="540"/>
                  </a:lnTo>
                  <a:lnTo>
                    <a:pt x="277" y="543"/>
                  </a:lnTo>
                  <a:lnTo>
                    <a:pt x="278" y="545"/>
                  </a:lnTo>
                  <a:lnTo>
                    <a:pt x="278" y="548"/>
                  </a:lnTo>
                  <a:lnTo>
                    <a:pt x="279" y="551"/>
                  </a:lnTo>
                  <a:lnTo>
                    <a:pt x="280" y="553"/>
                  </a:lnTo>
                  <a:lnTo>
                    <a:pt x="281" y="555"/>
                  </a:lnTo>
                  <a:lnTo>
                    <a:pt x="281" y="555"/>
                  </a:lnTo>
                  <a:lnTo>
                    <a:pt x="265" y="562"/>
                  </a:lnTo>
                  <a:lnTo>
                    <a:pt x="249" y="568"/>
                  </a:lnTo>
                  <a:lnTo>
                    <a:pt x="232" y="572"/>
                  </a:lnTo>
                  <a:lnTo>
                    <a:pt x="216" y="576"/>
                  </a:lnTo>
                  <a:lnTo>
                    <a:pt x="199" y="579"/>
                  </a:lnTo>
                  <a:lnTo>
                    <a:pt x="182" y="581"/>
                  </a:lnTo>
                  <a:lnTo>
                    <a:pt x="166" y="583"/>
                  </a:lnTo>
                  <a:lnTo>
                    <a:pt x="149" y="583"/>
                  </a:lnTo>
                  <a:lnTo>
                    <a:pt x="149" y="583"/>
                  </a:lnTo>
                  <a:lnTo>
                    <a:pt x="148" y="584"/>
                  </a:lnTo>
                  <a:lnTo>
                    <a:pt x="147" y="586"/>
                  </a:lnTo>
                  <a:lnTo>
                    <a:pt x="145" y="586"/>
                  </a:lnTo>
                  <a:lnTo>
                    <a:pt x="144" y="587"/>
                  </a:lnTo>
                  <a:lnTo>
                    <a:pt x="143" y="588"/>
                  </a:lnTo>
                  <a:lnTo>
                    <a:pt x="141" y="589"/>
                  </a:lnTo>
                  <a:lnTo>
                    <a:pt x="140" y="589"/>
                  </a:lnTo>
                  <a:lnTo>
                    <a:pt x="138" y="588"/>
                  </a:lnTo>
                  <a:lnTo>
                    <a:pt x="138" y="588"/>
                  </a:lnTo>
                  <a:lnTo>
                    <a:pt x="135" y="595"/>
                  </a:lnTo>
                  <a:lnTo>
                    <a:pt x="130" y="599"/>
                  </a:lnTo>
                  <a:lnTo>
                    <a:pt x="126" y="600"/>
                  </a:lnTo>
                  <a:lnTo>
                    <a:pt x="121" y="600"/>
                  </a:lnTo>
                  <a:lnTo>
                    <a:pt x="116" y="598"/>
                  </a:lnTo>
                  <a:lnTo>
                    <a:pt x="110" y="596"/>
                  </a:lnTo>
                  <a:lnTo>
                    <a:pt x="105" y="594"/>
                  </a:lnTo>
                  <a:lnTo>
                    <a:pt x="100" y="593"/>
                  </a:lnTo>
                  <a:lnTo>
                    <a:pt x="100" y="593"/>
                  </a:lnTo>
                  <a:lnTo>
                    <a:pt x="89" y="588"/>
                  </a:lnTo>
                  <a:lnTo>
                    <a:pt x="78" y="582"/>
                  </a:lnTo>
                  <a:lnTo>
                    <a:pt x="68" y="575"/>
                  </a:lnTo>
                  <a:lnTo>
                    <a:pt x="58" y="568"/>
                  </a:lnTo>
                  <a:lnTo>
                    <a:pt x="48" y="561"/>
                  </a:lnTo>
                  <a:lnTo>
                    <a:pt x="38" y="555"/>
                  </a:lnTo>
                  <a:lnTo>
                    <a:pt x="28" y="549"/>
                  </a:lnTo>
                  <a:lnTo>
                    <a:pt x="17" y="543"/>
                  </a:lnTo>
                  <a:lnTo>
                    <a:pt x="17" y="543"/>
                  </a:lnTo>
                  <a:lnTo>
                    <a:pt x="8" y="547"/>
                  </a:lnTo>
                  <a:lnTo>
                    <a:pt x="0" y="492"/>
                  </a:lnTo>
                  <a:lnTo>
                    <a:pt x="0" y="492"/>
                  </a:lnTo>
                  <a:lnTo>
                    <a:pt x="15" y="437"/>
                  </a:lnTo>
                  <a:lnTo>
                    <a:pt x="34" y="384"/>
                  </a:lnTo>
                  <a:lnTo>
                    <a:pt x="56" y="332"/>
                  </a:lnTo>
                  <a:lnTo>
                    <a:pt x="82" y="283"/>
                  </a:lnTo>
                  <a:lnTo>
                    <a:pt x="111" y="234"/>
                  </a:lnTo>
                  <a:lnTo>
                    <a:pt x="142" y="186"/>
                  </a:lnTo>
                  <a:lnTo>
                    <a:pt x="174" y="139"/>
                  </a:lnTo>
                  <a:lnTo>
                    <a:pt x="207" y="93"/>
                  </a:lnTo>
                  <a:lnTo>
                    <a:pt x="207" y="93"/>
                  </a:lnTo>
                  <a:lnTo>
                    <a:pt x="211" y="82"/>
                  </a:lnTo>
                  <a:lnTo>
                    <a:pt x="216" y="72"/>
                  </a:lnTo>
                  <a:lnTo>
                    <a:pt x="221" y="62"/>
                  </a:lnTo>
                  <a:lnTo>
                    <a:pt x="226" y="52"/>
                  </a:lnTo>
                  <a:lnTo>
                    <a:pt x="231" y="42"/>
                  </a:lnTo>
                  <a:lnTo>
                    <a:pt x="234" y="31"/>
                  </a:lnTo>
                  <a:lnTo>
                    <a:pt x="235" y="20"/>
                  </a:lnTo>
                  <a:lnTo>
                    <a:pt x="234" y="8"/>
                  </a:lnTo>
                  <a:lnTo>
                    <a:pt x="234" y="8"/>
                  </a:lnTo>
                  <a:lnTo>
                    <a:pt x="231" y="9"/>
                  </a:lnTo>
                  <a:lnTo>
                    <a:pt x="230" y="10"/>
                  </a:lnTo>
                  <a:lnTo>
                    <a:pt x="229" y="12"/>
                  </a:lnTo>
                  <a:lnTo>
                    <a:pt x="229" y="14"/>
                  </a:lnTo>
                  <a:lnTo>
                    <a:pt x="228" y="17"/>
                  </a:lnTo>
                  <a:lnTo>
                    <a:pt x="228" y="20"/>
                  </a:lnTo>
                  <a:lnTo>
                    <a:pt x="228" y="22"/>
                  </a:lnTo>
                  <a:lnTo>
                    <a:pt x="227" y="25"/>
                  </a:lnTo>
                  <a:lnTo>
                    <a:pt x="227" y="25"/>
                  </a:lnTo>
                  <a:lnTo>
                    <a:pt x="229" y="0"/>
                  </a:lnTo>
                  <a:lnTo>
                    <a:pt x="229" y="0"/>
                  </a:lnTo>
                  <a:lnTo>
                    <a:pt x="232" y="0"/>
                  </a:lnTo>
                  <a:lnTo>
                    <a:pt x="235" y="1"/>
                  </a:lnTo>
                  <a:lnTo>
                    <a:pt x="237" y="3"/>
                  </a:lnTo>
                  <a:lnTo>
                    <a:pt x="239" y="6"/>
                  </a:lnTo>
                  <a:lnTo>
                    <a:pt x="240" y="9"/>
                  </a:lnTo>
                  <a:lnTo>
                    <a:pt x="241" y="12"/>
                  </a:lnTo>
                  <a:lnTo>
                    <a:pt x="242" y="15"/>
                  </a:lnTo>
                  <a:lnTo>
                    <a:pt x="243" y="19"/>
                  </a:lnTo>
                  <a:lnTo>
                    <a:pt x="243" y="19"/>
                  </a:lnTo>
                  <a:lnTo>
                    <a:pt x="243" y="19"/>
                  </a:lnTo>
                  <a:lnTo>
                    <a:pt x="243" y="19"/>
                  </a:lnTo>
                  <a:lnTo>
                    <a:pt x="243" y="19"/>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90" name="Freeform 150"/>
            <p:cNvSpPr>
              <a:spLocks/>
            </p:cNvSpPr>
            <p:nvPr/>
          </p:nvSpPr>
          <p:spPr bwMode="auto">
            <a:xfrm>
              <a:off x="1939" y="1951"/>
              <a:ext cx="19" cy="52"/>
            </a:xfrm>
            <a:custGeom>
              <a:avLst/>
              <a:gdLst>
                <a:gd name="T0" fmla="*/ 16 w 19"/>
                <a:gd name="T1" fmla="*/ 52 h 52"/>
                <a:gd name="T2" fmla="*/ 12 w 19"/>
                <a:gd name="T3" fmla="*/ 47 h 52"/>
                <a:gd name="T4" fmla="*/ 9 w 19"/>
                <a:gd name="T5" fmla="*/ 41 h 52"/>
                <a:gd name="T6" fmla="*/ 7 w 19"/>
                <a:gd name="T7" fmla="*/ 36 h 52"/>
                <a:gd name="T8" fmla="*/ 5 w 19"/>
                <a:gd name="T9" fmla="*/ 29 h 52"/>
                <a:gd name="T10" fmla="*/ 4 w 19"/>
                <a:gd name="T11" fmla="*/ 23 h 52"/>
                <a:gd name="T12" fmla="*/ 3 w 19"/>
                <a:gd name="T13" fmla="*/ 16 h 52"/>
                <a:gd name="T14" fmla="*/ 2 w 19"/>
                <a:gd name="T15" fmla="*/ 10 h 52"/>
                <a:gd name="T16" fmla="*/ 0 w 19"/>
                <a:gd name="T17" fmla="*/ 4 h 52"/>
                <a:gd name="T18" fmla="*/ 0 w 19"/>
                <a:gd name="T19" fmla="*/ 4 h 52"/>
                <a:gd name="T20" fmla="*/ 2 w 19"/>
                <a:gd name="T21" fmla="*/ 0 h 52"/>
                <a:gd name="T22" fmla="*/ 19 w 19"/>
                <a:gd name="T23" fmla="*/ 45 h 52"/>
                <a:gd name="T24" fmla="*/ 16 w 19"/>
                <a:gd name="T25" fmla="*/ 52 h 52"/>
                <a:gd name="T26" fmla="*/ 16 w 19"/>
                <a:gd name="T27" fmla="*/ 52 h 52"/>
                <a:gd name="T28" fmla="*/ 16 w 19"/>
                <a:gd name="T29" fmla="*/ 52 h 52"/>
                <a:gd name="T30" fmla="*/ 16 w 19"/>
                <a:gd name="T3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52">
                  <a:moveTo>
                    <a:pt x="16" y="52"/>
                  </a:moveTo>
                  <a:lnTo>
                    <a:pt x="12" y="47"/>
                  </a:lnTo>
                  <a:lnTo>
                    <a:pt x="9" y="41"/>
                  </a:lnTo>
                  <a:lnTo>
                    <a:pt x="7" y="36"/>
                  </a:lnTo>
                  <a:lnTo>
                    <a:pt x="5" y="29"/>
                  </a:lnTo>
                  <a:lnTo>
                    <a:pt x="4" y="23"/>
                  </a:lnTo>
                  <a:lnTo>
                    <a:pt x="3" y="16"/>
                  </a:lnTo>
                  <a:lnTo>
                    <a:pt x="2" y="10"/>
                  </a:lnTo>
                  <a:lnTo>
                    <a:pt x="0" y="4"/>
                  </a:lnTo>
                  <a:lnTo>
                    <a:pt x="0" y="4"/>
                  </a:lnTo>
                  <a:lnTo>
                    <a:pt x="2" y="0"/>
                  </a:lnTo>
                  <a:lnTo>
                    <a:pt x="19" y="45"/>
                  </a:lnTo>
                  <a:lnTo>
                    <a:pt x="16" y="52"/>
                  </a:lnTo>
                  <a:lnTo>
                    <a:pt x="16" y="52"/>
                  </a:lnTo>
                  <a:lnTo>
                    <a:pt x="16" y="52"/>
                  </a:lnTo>
                  <a:lnTo>
                    <a:pt x="16" y="52"/>
                  </a:lnTo>
                  <a:close/>
                </a:path>
              </a:pathLst>
            </a:custGeom>
            <a:solidFill>
              <a:srgbClr val="7FFFFF"/>
            </a:solidFill>
            <a:ln w="3175" cmpd="sng">
              <a:solidFill>
                <a:srgbClr val="000000"/>
              </a:solidFill>
              <a:round/>
              <a:headEnd/>
              <a:tailEnd/>
            </a:ln>
          </p:spPr>
          <p:txBody>
            <a:bodyPr/>
            <a:lstStyle/>
            <a:p>
              <a:endParaRPr lang="en-US"/>
            </a:p>
          </p:txBody>
        </p:sp>
        <p:sp>
          <p:nvSpPr>
            <p:cNvPr id="1085591" name="Freeform 151"/>
            <p:cNvSpPr>
              <a:spLocks/>
            </p:cNvSpPr>
            <p:nvPr/>
          </p:nvSpPr>
          <p:spPr bwMode="auto">
            <a:xfrm>
              <a:off x="1792" y="1957"/>
              <a:ext cx="24" cy="33"/>
            </a:xfrm>
            <a:custGeom>
              <a:avLst/>
              <a:gdLst>
                <a:gd name="T0" fmla="*/ 0 w 24"/>
                <a:gd name="T1" fmla="*/ 33 h 33"/>
                <a:gd name="T2" fmla="*/ 2 w 24"/>
                <a:gd name="T3" fmla="*/ 29 h 33"/>
                <a:gd name="T4" fmla="*/ 4 w 24"/>
                <a:gd name="T5" fmla="*/ 24 h 33"/>
                <a:gd name="T6" fmla="*/ 7 w 24"/>
                <a:gd name="T7" fmla="*/ 20 h 33"/>
                <a:gd name="T8" fmla="*/ 10 w 24"/>
                <a:gd name="T9" fmla="*/ 16 h 33"/>
                <a:gd name="T10" fmla="*/ 14 w 24"/>
                <a:gd name="T11" fmla="*/ 12 h 33"/>
                <a:gd name="T12" fmla="*/ 17 w 24"/>
                <a:gd name="T13" fmla="*/ 8 h 33"/>
                <a:gd name="T14" fmla="*/ 21 w 24"/>
                <a:gd name="T15" fmla="*/ 4 h 33"/>
                <a:gd name="T16" fmla="*/ 24 w 24"/>
                <a:gd name="T17" fmla="*/ 0 h 33"/>
                <a:gd name="T18" fmla="*/ 24 w 24"/>
                <a:gd name="T19" fmla="*/ 0 h 33"/>
                <a:gd name="T20" fmla="*/ 23 w 24"/>
                <a:gd name="T21" fmla="*/ 5 h 33"/>
                <a:gd name="T22" fmla="*/ 21 w 24"/>
                <a:gd name="T23" fmla="*/ 9 h 33"/>
                <a:gd name="T24" fmla="*/ 19 w 24"/>
                <a:gd name="T25" fmla="*/ 14 h 33"/>
                <a:gd name="T26" fmla="*/ 16 w 24"/>
                <a:gd name="T27" fmla="*/ 18 h 33"/>
                <a:gd name="T28" fmla="*/ 12 w 24"/>
                <a:gd name="T29" fmla="*/ 23 h 33"/>
                <a:gd name="T30" fmla="*/ 9 w 24"/>
                <a:gd name="T31" fmla="*/ 27 h 33"/>
                <a:gd name="T32" fmla="*/ 4 w 24"/>
                <a:gd name="T33" fmla="*/ 30 h 33"/>
                <a:gd name="T34" fmla="*/ 0 w 24"/>
                <a:gd name="T35" fmla="*/ 33 h 33"/>
                <a:gd name="T36" fmla="*/ 0 w 24"/>
                <a:gd name="T37" fmla="*/ 33 h 33"/>
                <a:gd name="T38" fmla="*/ 0 w 24"/>
                <a:gd name="T39" fmla="*/ 33 h 33"/>
                <a:gd name="T40" fmla="*/ 0 w 24"/>
                <a:gd name="T41" fmla="*/ 33 h 33"/>
                <a:gd name="T42" fmla="*/ 0 w 24"/>
                <a:gd name="T4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3">
                  <a:moveTo>
                    <a:pt x="0" y="33"/>
                  </a:moveTo>
                  <a:lnTo>
                    <a:pt x="2" y="29"/>
                  </a:lnTo>
                  <a:lnTo>
                    <a:pt x="4" y="24"/>
                  </a:lnTo>
                  <a:lnTo>
                    <a:pt x="7" y="20"/>
                  </a:lnTo>
                  <a:lnTo>
                    <a:pt x="10" y="16"/>
                  </a:lnTo>
                  <a:lnTo>
                    <a:pt x="14" y="12"/>
                  </a:lnTo>
                  <a:lnTo>
                    <a:pt x="17" y="8"/>
                  </a:lnTo>
                  <a:lnTo>
                    <a:pt x="21" y="4"/>
                  </a:lnTo>
                  <a:lnTo>
                    <a:pt x="24" y="0"/>
                  </a:lnTo>
                  <a:lnTo>
                    <a:pt x="24" y="0"/>
                  </a:lnTo>
                  <a:lnTo>
                    <a:pt x="23" y="5"/>
                  </a:lnTo>
                  <a:lnTo>
                    <a:pt x="21" y="9"/>
                  </a:lnTo>
                  <a:lnTo>
                    <a:pt x="19" y="14"/>
                  </a:lnTo>
                  <a:lnTo>
                    <a:pt x="16" y="18"/>
                  </a:lnTo>
                  <a:lnTo>
                    <a:pt x="12" y="23"/>
                  </a:lnTo>
                  <a:lnTo>
                    <a:pt x="9" y="27"/>
                  </a:lnTo>
                  <a:lnTo>
                    <a:pt x="4" y="30"/>
                  </a:lnTo>
                  <a:lnTo>
                    <a:pt x="0" y="33"/>
                  </a:lnTo>
                  <a:lnTo>
                    <a:pt x="0" y="33"/>
                  </a:lnTo>
                  <a:lnTo>
                    <a:pt x="0" y="33"/>
                  </a:lnTo>
                  <a:lnTo>
                    <a:pt x="0" y="33"/>
                  </a:lnTo>
                  <a:lnTo>
                    <a:pt x="0" y="33"/>
                  </a:lnTo>
                  <a:close/>
                </a:path>
              </a:pathLst>
            </a:custGeom>
            <a:solidFill>
              <a:srgbClr val="7FFFFF"/>
            </a:solidFill>
            <a:ln w="3175" cmpd="sng">
              <a:solidFill>
                <a:srgbClr val="000000"/>
              </a:solidFill>
              <a:round/>
              <a:headEnd/>
              <a:tailEnd/>
            </a:ln>
          </p:spPr>
          <p:txBody>
            <a:bodyPr/>
            <a:lstStyle/>
            <a:p>
              <a:endParaRPr lang="en-US"/>
            </a:p>
          </p:txBody>
        </p:sp>
        <p:sp>
          <p:nvSpPr>
            <p:cNvPr id="1085592" name="Freeform 152"/>
            <p:cNvSpPr>
              <a:spLocks/>
            </p:cNvSpPr>
            <p:nvPr/>
          </p:nvSpPr>
          <p:spPr bwMode="auto">
            <a:xfrm>
              <a:off x="1841" y="1958"/>
              <a:ext cx="25" cy="130"/>
            </a:xfrm>
            <a:custGeom>
              <a:avLst/>
              <a:gdLst>
                <a:gd name="T0" fmla="*/ 10 w 25"/>
                <a:gd name="T1" fmla="*/ 125 h 130"/>
                <a:gd name="T2" fmla="*/ 9 w 25"/>
                <a:gd name="T3" fmla="*/ 126 h 130"/>
                <a:gd name="T4" fmla="*/ 8 w 25"/>
                <a:gd name="T5" fmla="*/ 127 h 130"/>
                <a:gd name="T6" fmla="*/ 7 w 25"/>
                <a:gd name="T7" fmla="*/ 128 h 130"/>
                <a:gd name="T8" fmla="*/ 6 w 25"/>
                <a:gd name="T9" fmla="*/ 129 h 130"/>
                <a:gd name="T10" fmla="*/ 4 w 25"/>
                <a:gd name="T11" fmla="*/ 130 h 130"/>
                <a:gd name="T12" fmla="*/ 3 w 25"/>
                <a:gd name="T13" fmla="*/ 130 h 130"/>
                <a:gd name="T14" fmla="*/ 2 w 25"/>
                <a:gd name="T15" fmla="*/ 130 h 130"/>
                <a:gd name="T16" fmla="*/ 0 w 25"/>
                <a:gd name="T17" fmla="*/ 129 h 130"/>
                <a:gd name="T18" fmla="*/ 0 w 25"/>
                <a:gd name="T19" fmla="*/ 129 h 130"/>
                <a:gd name="T20" fmla="*/ 3 w 25"/>
                <a:gd name="T21" fmla="*/ 113 h 130"/>
                <a:gd name="T22" fmla="*/ 6 w 25"/>
                <a:gd name="T23" fmla="*/ 97 h 130"/>
                <a:gd name="T24" fmla="*/ 10 w 25"/>
                <a:gd name="T25" fmla="*/ 81 h 130"/>
                <a:gd name="T26" fmla="*/ 13 w 25"/>
                <a:gd name="T27" fmla="*/ 65 h 130"/>
                <a:gd name="T28" fmla="*/ 16 w 25"/>
                <a:gd name="T29" fmla="*/ 49 h 130"/>
                <a:gd name="T30" fmla="*/ 19 w 25"/>
                <a:gd name="T31" fmla="*/ 33 h 130"/>
                <a:gd name="T32" fmla="*/ 22 w 25"/>
                <a:gd name="T33" fmla="*/ 16 h 130"/>
                <a:gd name="T34" fmla="*/ 25 w 25"/>
                <a:gd name="T35" fmla="*/ 0 h 130"/>
                <a:gd name="T36" fmla="*/ 25 w 25"/>
                <a:gd name="T37" fmla="*/ 0 h 130"/>
                <a:gd name="T38" fmla="*/ 25 w 25"/>
                <a:gd name="T39" fmla="*/ 16 h 130"/>
                <a:gd name="T40" fmla="*/ 24 w 25"/>
                <a:gd name="T41" fmla="*/ 31 h 130"/>
                <a:gd name="T42" fmla="*/ 23 w 25"/>
                <a:gd name="T43" fmla="*/ 47 h 130"/>
                <a:gd name="T44" fmla="*/ 21 w 25"/>
                <a:gd name="T45" fmla="*/ 63 h 130"/>
                <a:gd name="T46" fmla="*/ 19 w 25"/>
                <a:gd name="T47" fmla="*/ 79 h 130"/>
                <a:gd name="T48" fmla="*/ 16 w 25"/>
                <a:gd name="T49" fmla="*/ 95 h 130"/>
                <a:gd name="T50" fmla="*/ 13 w 25"/>
                <a:gd name="T51" fmla="*/ 110 h 130"/>
                <a:gd name="T52" fmla="*/ 10 w 25"/>
                <a:gd name="T53" fmla="*/ 125 h 130"/>
                <a:gd name="T54" fmla="*/ 10 w 25"/>
                <a:gd name="T55" fmla="*/ 125 h 130"/>
                <a:gd name="T56" fmla="*/ 10 w 25"/>
                <a:gd name="T57" fmla="*/ 125 h 130"/>
                <a:gd name="T58" fmla="*/ 10 w 25"/>
                <a:gd name="T59" fmla="*/ 125 h 130"/>
                <a:gd name="T60" fmla="*/ 10 w 25"/>
                <a:gd name="T61" fmla="*/ 1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130">
                  <a:moveTo>
                    <a:pt x="10" y="125"/>
                  </a:moveTo>
                  <a:lnTo>
                    <a:pt x="9" y="126"/>
                  </a:lnTo>
                  <a:lnTo>
                    <a:pt x="8" y="127"/>
                  </a:lnTo>
                  <a:lnTo>
                    <a:pt x="7" y="128"/>
                  </a:lnTo>
                  <a:lnTo>
                    <a:pt x="6" y="129"/>
                  </a:lnTo>
                  <a:lnTo>
                    <a:pt x="4" y="130"/>
                  </a:lnTo>
                  <a:lnTo>
                    <a:pt x="3" y="130"/>
                  </a:lnTo>
                  <a:lnTo>
                    <a:pt x="2" y="130"/>
                  </a:lnTo>
                  <a:lnTo>
                    <a:pt x="0" y="129"/>
                  </a:lnTo>
                  <a:lnTo>
                    <a:pt x="0" y="129"/>
                  </a:lnTo>
                  <a:lnTo>
                    <a:pt x="3" y="113"/>
                  </a:lnTo>
                  <a:lnTo>
                    <a:pt x="6" y="97"/>
                  </a:lnTo>
                  <a:lnTo>
                    <a:pt x="10" y="81"/>
                  </a:lnTo>
                  <a:lnTo>
                    <a:pt x="13" y="65"/>
                  </a:lnTo>
                  <a:lnTo>
                    <a:pt x="16" y="49"/>
                  </a:lnTo>
                  <a:lnTo>
                    <a:pt x="19" y="33"/>
                  </a:lnTo>
                  <a:lnTo>
                    <a:pt x="22" y="16"/>
                  </a:lnTo>
                  <a:lnTo>
                    <a:pt x="25" y="0"/>
                  </a:lnTo>
                  <a:lnTo>
                    <a:pt x="25" y="0"/>
                  </a:lnTo>
                  <a:lnTo>
                    <a:pt x="25" y="16"/>
                  </a:lnTo>
                  <a:lnTo>
                    <a:pt x="24" y="31"/>
                  </a:lnTo>
                  <a:lnTo>
                    <a:pt x="23" y="47"/>
                  </a:lnTo>
                  <a:lnTo>
                    <a:pt x="21" y="63"/>
                  </a:lnTo>
                  <a:lnTo>
                    <a:pt x="19" y="79"/>
                  </a:lnTo>
                  <a:lnTo>
                    <a:pt x="16" y="95"/>
                  </a:lnTo>
                  <a:lnTo>
                    <a:pt x="13" y="110"/>
                  </a:lnTo>
                  <a:lnTo>
                    <a:pt x="10" y="125"/>
                  </a:lnTo>
                  <a:lnTo>
                    <a:pt x="10" y="125"/>
                  </a:lnTo>
                  <a:lnTo>
                    <a:pt x="10" y="125"/>
                  </a:lnTo>
                  <a:lnTo>
                    <a:pt x="10" y="125"/>
                  </a:lnTo>
                  <a:lnTo>
                    <a:pt x="10" y="125"/>
                  </a:lnTo>
                  <a:close/>
                </a:path>
              </a:pathLst>
            </a:custGeom>
            <a:solidFill>
              <a:srgbClr val="7FFFFF"/>
            </a:solidFill>
            <a:ln w="3175" cmpd="sng">
              <a:solidFill>
                <a:srgbClr val="000000"/>
              </a:solidFill>
              <a:round/>
              <a:headEnd/>
              <a:tailEnd/>
            </a:ln>
          </p:spPr>
          <p:txBody>
            <a:bodyPr/>
            <a:lstStyle/>
            <a:p>
              <a:endParaRPr lang="en-US"/>
            </a:p>
          </p:txBody>
        </p:sp>
        <p:sp>
          <p:nvSpPr>
            <p:cNvPr id="1085594" name="Freeform 154"/>
            <p:cNvSpPr>
              <a:spLocks/>
            </p:cNvSpPr>
            <p:nvPr/>
          </p:nvSpPr>
          <p:spPr bwMode="auto">
            <a:xfrm>
              <a:off x="2258" y="2025"/>
              <a:ext cx="188" cy="472"/>
            </a:xfrm>
            <a:custGeom>
              <a:avLst/>
              <a:gdLst>
                <a:gd name="T0" fmla="*/ 147 w 188"/>
                <a:gd name="T1" fmla="*/ 65 h 472"/>
                <a:gd name="T2" fmla="*/ 117 w 188"/>
                <a:gd name="T3" fmla="*/ 125 h 472"/>
                <a:gd name="T4" fmla="*/ 94 w 188"/>
                <a:gd name="T5" fmla="*/ 188 h 472"/>
                <a:gd name="T6" fmla="*/ 74 w 188"/>
                <a:gd name="T7" fmla="*/ 253 h 472"/>
                <a:gd name="T8" fmla="*/ 66 w 188"/>
                <a:gd name="T9" fmla="*/ 286 h 472"/>
                <a:gd name="T10" fmla="*/ 62 w 188"/>
                <a:gd name="T11" fmla="*/ 323 h 472"/>
                <a:gd name="T12" fmla="*/ 62 w 188"/>
                <a:gd name="T13" fmla="*/ 362 h 472"/>
                <a:gd name="T14" fmla="*/ 63 w 188"/>
                <a:gd name="T15" fmla="*/ 401 h 472"/>
                <a:gd name="T16" fmla="*/ 63 w 188"/>
                <a:gd name="T17" fmla="*/ 438 h 472"/>
                <a:gd name="T18" fmla="*/ 63 w 188"/>
                <a:gd name="T19" fmla="*/ 443 h 472"/>
                <a:gd name="T20" fmla="*/ 65 w 188"/>
                <a:gd name="T21" fmla="*/ 451 h 472"/>
                <a:gd name="T22" fmla="*/ 69 w 188"/>
                <a:gd name="T23" fmla="*/ 459 h 472"/>
                <a:gd name="T24" fmla="*/ 70 w 188"/>
                <a:gd name="T25" fmla="*/ 468 h 472"/>
                <a:gd name="T26" fmla="*/ 70 w 188"/>
                <a:gd name="T27" fmla="*/ 472 h 472"/>
                <a:gd name="T28" fmla="*/ 63 w 188"/>
                <a:gd name="T29" fmla="*/ 456 h 472"/>
                <a:gd name="T30" fmla="*/ 56 w 188"/>
                <a:gd name="T31" fmla="*/ 440 h 472"/>
                <a:gd name="T32" fmla="*/ 50 w 188"/>
                <a:gd name="T33" fmla="*/ 423 h 472"/>
                <a:gd name="T34" fmla="*/ 47 w 188"/>
                <a:gd name="T35" fmla="*/ 404 h 472"/>
                <a:gd name="T36" fmla="*/ 44 w 188"/>
                <a:gd name="T37" fmla="*/ 382 h 472"/>
                <a:gd name="T38" fmla="*/ 37 w 188"/>
                <a:gd name="T39" fmla="*/ 338 h 472"/>
                <a:gd name="T40" fmla="*/ 28 w 188"/>
                <a:gd name="T41" fmla="*/ 294 h 472"/>
                <a:gd name="T42" fmla="*/ 17 w 188"/>
                <a:gd name="T43" fmla="*/ 252 h 472"/>
                <a:gd name="T44" fmla="*/ 10 w 188"/>
                <a:gd name="T45" fmla="*/ 232 h 472"/>
                <a:gd name="T46" fmla="*/ 7 w 188"/>
                <a:gd name="T47" fmla="*/ 226 h 472"/>
                <a:gd name="T48" fmla="*/ 5 w 188"/>
                <a:gd name="T49" fmla="*/ 220 h 472"/>
                <a:gd name="T50" fmla="*/ 3 w 188"/>
                <a:gd name="T51" fmla="*/ 214 h 472"/>
                <a:gd name="T52" fmla="*/ 0 w 188"/>
                <a:gd name="T53" fmla="*/ 208 h 472"/>
                <a:gd name="T54" fmla="*/ 9 w 188"/>
                <a:gd name="T55" fmla="*/ 207 h 472"/>
                <a:gd name="T56" fmla="*/ 25 w 188"/>
                <a:gd name="T57" fmla="*/ 201 h 472"/>
                <a:gd name="T58" fmla="*/ 41 w 188"/>
                <a:gd name="T59" fmla="*/ 194 h 472"/>
                <a:gd name="T60" fmla="*/ 56 w 188"/>
                <a:gd name="T61" fmla="*/ 185 h 472"/>
                <a:gd name="T62" fmla="*/ 64 w 188"/>
                <a:gd name="T63" fmla="*/ 180 h 472"/>
                <a:gd name="T64" fmla="*/ 60 w 188"/>
                <a:gd name="T65" fmla="*/ 174 h 472"/>
                <a:gd name="T66" fmla="*/ 54 w 188"/>
                <a:gd name="T67" fmla="*/ 170 h 472"/>
                <a:gd name="T68" fmla="*/ 47 w 188"/>
                <a:gd name="T69" fmla="*/ 166 h 472"/>
                <a:gd name="T70" fmla="*/ 43 w 188"/>
                <a:gd name="T71" fmla="*/ 160 h 472"/>
                <a:gd name="T72" fmla="*/ 21 w 188"/>
                <a:gd name="T73" fmla="*/ 139 h 472"/>
                <a:gd name="T74" fmla="*/ 38 w 188"/>
                <a:gd name="T75" fmla="*/ 134 h 472"/>
                <a:gd name="T76" fmla="*/ 68 w 188"/>
                <a:gd name="T77" fmla="*/ 116 h 472"/>
                <a:gd name="T78" fmla="*/ 96 w 188"/>
                <a:gd name="T79" fmla="*/ 92 h 472"/>
                <a:gd name="T80" fmla="*/ 123 w 188"/>
                <a:gd name="T81" fmla="*/ 65 h 472"/>
                <a:gd name="T82" fmla="*/ 137 w 188"/>
                <a:gd name="T83" fmla="*/ 51 h 472"/>
                <a:gd name="T84" fmla="*/ 107 w 188"/>
                <a:gd name="T85" fmla="*/ 100 h 472"/>
                <a:gd name="T86" fmla="*/ 127 w 188"/>
                <a:gd name="T87" fmla="*/ 77 h 472"/>
                <a:gd name="T88" fmla="*/ 145 w 188"/>
                <a:gd name="T89" fmla="*/ 50 h 472"/>
                <a:gd name="T90" fmla="*/ 164 w 188"/>
                <a:gd name="T91" fmla="*/ 23 h 472"/>
                <a:gd name="T92" fmla="*/ 185 w 188"/>
                <a:gd name="T93" fmla="*/ 0 h 472"/>
                <a:gd name="T94" fmla="*/ 188 w 188"/>
                <a:gd name="T95" fmla="*/ 7 h 472"/>
                <a:gd name="T96" fmla="*/ 185 w 188"/>
                <a:gd name="T97" fmla="*/ 16 h 472"/>
                <a:gd name="T98" fmla="*/ 177 w 188"/>
                <a:gd name="T99" fmla="*/ 24 h 472"/>
                <a:gd name="T100" fmla="*/ 168 w 188"/>
                <a:gd name="T101" fmla="*/ 31 h 472"/>
                <a:gd name="T102" fmla="*/ 166 w 188"/>
                <a:gd name="T103" fmla="*/ 37 h 472"/>
                <a:gd name="T104" fmla="*/ 166 w 188"/>
                <a:gd name="T105" fmla="*/ 3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472">
                  <a:moveTo>
                    <a:pt x="166" y="37"/>
                  </a:moveTo>
                  <a:lnTo>
                    <a:pt x="147" y="65"/>
                  </a:lnTo>
                  <a:lnTo>
                    <a:pt x="132" y="95"/>
                  </a:lnTo>
                  <a:lnTo>
                    <a:pt x="117" y="125"/>
                  </a:lnTo>
                  <a:lnTo>
                    <a:pt x="105" y="156"/>
                  </a:lnTo>
                  <a:lnTo>
                    <a:pt x="94" y="188"/>
                  </a:lnTo>
                  <a:lnTo>
                    <a:pt x="84" y="220"/>
                  </a:lnTo>
                  <a:lnTo>
                    <a:pt x="74" y="253"/>
                  </a:lnTo>
                  <a:lnTo>
                    <a:pt x="66" y="286"/>
                  </a:lnTo>
                  <a:lnTo>
                    <a:pt x="66" y="286"/>
                  </a:lnTo>
                  <a:lnTo>
                    <a:pt x="63" y="304"/>
                  </a:lnTo>
                  <a:lnTo>
                    <a:pt x="62" y="323"/>
                  </a:lnTo>
                  <a:lnTo>
                    <a:pt x="62" y="343"/>
                  </a:lnTo>
                  <a:lnTo>
                    <a:pt x="62" y="362"/>
                  </a:lnTo>
                  <a:lnTo>
                    <a:pt x="63" y="382"/>
                  </a:lnTo>
                  <a:lnTo>
                    <a:pt x="63" y="401"/>
                  </a:lnTo>
                  <a:lnTo>
                    <a:pt x="63" y="420"/>
                  </a:lnTo>
                  <a:lnTo>
                    <a:pt x="63" y="438"/>
                  </a:lnTo>
                  <a:lnTo>
                    <a:pt x="63" y="438"/>
                  </a:lnTo>
                  <a:lnTo>
                    <a:pt x="63" y="443"/>
                  </a:lnTo>
                  <a:lnTo>
                    <a:pt x="64" y="447"/>
                  </a:lnTo>
                  <a:lnTo>
                    <a:pt x="65" y="451"/>
                  </a:lnTo>
                  <a:lnTo>
                    <a:pt x="67" y="455"/>
                  </a:lnTo>
                  <a:lnTo>
                    <a:pt x="69" y="459"/>
                  </a:lnTo>
                  <a:lnTo>
                    <a:pt x="70" y="463"/>
                  </a:lnTo>
                  <a:lnTo>
                    <a:pt x="70" y="468"/>
                  </a:lnTo>
                  <a:lnTo>
                    <a:pt x="70" y="472"/>
                  </a:lnTo>
                  <a:lnTo>
                    <a:pt x="70" y="472"/>
                  </a:lnTo>
                  <a:lnTo>
                    <a:pt x="67" y="464"/>
                  </a:lnTo>
                  <a:lnTo>
                    <a:pt x="63" y="456"/>
                  </a:lnTo>
                  <a:lnTo>
                    <a:pt x="60" y="448"/>
                  </a:lnTo>
                  <a:lnTo>
                    <a:pt x="56" y="440"/>
                  </a:lnTo>
                  <a:lnTo>
                    <a:pt x="53" y="431"/>
                  </a:lnTo>
                  <a:lnTo>
                    <a:pt x="50" y="423"/>
                  </a:lnTo>
                  <a:lnTo>
                    <a:pt x="48" y="414"/>
                  </a:lnTo>
                  <a:lnTo>
                    <a:pt x="47" y="404"/>
                  </a:lnTo>
                  <a:lnTo>
                    <a:pt x="47" y="404"/>
                  </a:lnTo>
                  <a:lnTo>
                    <a:pt x="44" y="382"/>
                  </a:lnTo>
                  <a:lnTo>
                    <a:pt x="41" y="360"/>
                  </a:lnTo>
                  <a:lnTo>
                    <a:pt x="37" y="338"/>
                  </a:lnTo>
                  <a:lnTo>
                    <a:pt x="33" y="316"/>
                  </a:lnTo>
                  <a:lnTo>
                    <a:pt x="28" y="294"/>
                  </a:lnTo>
                  <a:lnTo>
                    <a:pt x="23" y="273"/>
                  </a:lnTo>
                  <a:lnTo>
                    <a:pt x="17" y="252"/>
                  </a:lnTo>
                  <a:lnTo>
                    <a:pt x="10" y="232"/>
                  </a:lnTo>
                  <a:lnTo>
                    <a:pt x="10" y="232"/>
                  </a:lnTo>
                  <a:lnTo>
                    <a:pt x="8" y="229"/>
                  </a:lnTo>
                  <a:lnTo>
                    <a:pt x="7" y="226"/>
                  </a:lnTo>
                  <a:lnTo>
                    <a:pt x="6" y="223"/>
                  </a:lnTo>
                  <a:lnTo>
                    <a:pt x="5" y="220"/>
                  </a:lnTo>
                  <a:lnTo>
                    <a:pt x="4" y="217"/>
                  </a:lnTo>
                  <a:lnTo>
                    <a:pt x="3" y="214"/>
                  </a:lnTo>
                  <a:lnTo>
                    <a:pt x="1" y="211"/>
                  </a:lnTo>
                  <a:lnTo>
                    <a:pt x="0" y="208"/>
                  </a:lnTo>
                  <a:lnTo>
                    <a:pt x="0" y="208"/>
                  </a:lnTo>
                  <a:lnTo>
                    <a:pt x="9" y="207"/>
                  </a:lnTo>
                  <a:lnTo>
                    <a:pt x="17" y="204"/>
                  </a:lnTo>
                  <a:lnTo>
                    <a:pt x="25" y="201"/>
                  </a:lnTo>
                  <a:lnTo>
                    <a:pt x="34" y="198"/>
                  </a:lnTo>
                  <a:lnTo>
                    <a:pt x="41" y="194"/>
                  </a:lnTo>
                  <a:lnTo>
                    <a:pt x="49" y="190"/>
                  </a:lnTo>
                  <a:lnTo>
                    <a:pt x="56" y="185"/>
                  </a:lnTo>
                  <a:lnTo>
                    <a:pt x="64" y="180"/>
                  </a:lnTo>
                  <a:lnTo>
                    <a:pt x="64" y="180"/>
                  </a:lnTo>
                  <a:lnTo>
                    <a:pt x="62" y="177"/>
                  </a:lnTo>
                  <a:lnTo>
                    <a:pt x="60" y="174"/>
                  </a:lnTo>
                  <a:lnTo>
                    <a:pt x="57" y="172"/>
                  </a:lnTo>
                  <a:lnTo>
                    <a:pt x="54" y="170"/>
                  </a:lnTo>
                  <a:lnTo>
                    <a:pt x="50" y="168"/>
                  </a:lnTo>
                  <a:lnTo>
                    <a:pt x="47" y="166"/>
                  </a:lnTo>
                  <a:lnTo>
                    <a:pt x="45" y="163"/>
                  </a:lnTo>
                  <a:lnTo>
                    <a:pt x="43" y="160"/>
                  </a:lnTo>
                  <a:lnTo>
                    <a:pt x="43" y="160"/>
                  </a:lnTo>
                  <a:lnTo>
                    <a:pt x="21" y="139"/>
                  </a:lnTo>
                  <a:lnTo>
                    <a:pt x="21" y="139"/>
                  </a:lnTo>
                  <a:lnTo>
                    <a:pt x="38" y="134"/>
                  </a:lnTo>
                  <a:lnTo>
                    <a:pt x="53" y="126"/>
                  </a:lnTo>
                  <a:lnTo>
                    <a:pt x="68" y="116"/>
                  </a:lnTo>
                  <a:lnTo>
                    <a:pt x="82" y="104"/>
                  </a:lnTo>
                  <a:lnTo>
                    <a:pt x="96" y="92"/>
                  </a:lnTo>
                  <a:lnTo>
                    <a:pt x="110" y="78"/>
                  </a:lnTo>
                  <a:lnTo>
                    <a:pt x="123" y="65"/>
                  </a:lnTo>
                  <a:lnTo>
                    <a:pt x="137" y="51"/>
                  </a:lnTo>
                  <a:lnTo>
                    <a:pt x="137" y="51"/>
                  </a:lnTo>
                  <a:lnTo>
                    <a:pt x="107" y="100"/>
                  </a:lnTo>
                  <a:lnTo>
                    <a:pt x="107" y="100"/>
                  </a:lnTo>
                  <a:lnTo>
                    <a:pt x="117" y="89"/>
                  </a:lnTo>
                  <a:lnTo>
                    <a:pt x="127" y="77"/>
                  </a:lnTo>
                  <a:lnTo>
                    <a:pt x="136" y="63"/>
                  </a:lnTo>
                  <a:lnTo>
                    <a:pt x="145" y="50"/>
                  </a:lnTo>
                  <a:lnTo>
                    <a:pt x="154" y="36"/>
                  </a:lnTo>
                  <a:lnTo>
                    <a:pt x="164" y="23"/>
                  </a:lnTo>
                  <a:lnTo>
                    <a:pt x="174" y="11"/>
                  </a:lnTo>
                  <a:lnTo>
                    <a:pt x="185" y="0"/>
                  </a:lnTo>
                  <a:lnTo>
                    <a:pt x="185" y="0"/>
                  </a:lnTo>
                  <a:lnTo>
                    <a:pt x="188" y="7"/>
                  </a:lnTo>
                  <a:lnTo>
                    <a:pt x="187" y="12"/>
                  </a:lnTo>
                  <a:lnTo>
                    <a:pt x="185" y="16"/>
                  </a:lnTo>
                  <a:lnTo>
                    <a:pt x="181" y="20"/>
                  </a:lnTo>
                  <a:lnTo>
                    <a:pt x="177" y="24"/>
                  </a:lnTo>
                  <a:lnTo>
                    <a:pt x="172" y="27"/>
                  </a:lnTo>
                  <a:lnTo>
                    <a:pt x="168" y="31"/>
                  </a:lnTo>
                  <a:lnTo>
                    <a:pt x="166" y="37"/>
                  </a:lnTo>
                  <a:lnTo>
                    <a:pt x="166" y="37"/>
                  </a:lnTo>
                  <a:lnTo>
                    <a:pt x="166" y="37"/>
                  </a:lnTo>
                  <a:lnTo>
                    <a:pt x="166" y="37"/>
                  </a:lnTo>
                  <a:lnTo>
                    <a:pt x="166" y="37"/>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95" name="Freeform 155"/>
            <p:cNvSpPr>
              <a:spLocks/>
            </p:cNvSpPr>
            <p:nvPr/>
          </p:nvSpPr>
          <p:spPr bwMode="auto">
            <a:xfrm>
              <a:off x="2353" y="2089"/>
              <a:ext cx="4" cy="6"/>
            </a:xfrm>
            <a:custGeom>
              <a:avLst/>
              <a:gdLst>
                <a:gd name="T0" fmla="*/ 0 w 4"/>
                <a:gd name="T1" fmla="*/ 6 h 6"/>
                <a:gd name="T2" fmla="*/ 4 w 4"/>
                <a:gd name="T3" fmla="*/ 0 h 6"/>
                <a:gd name="T4" fmla="*/ 4 w 4"/>
                <a:gd name="T5" fmla="*/ 1 h 6"/>
                <a:gd name="T6" fmla="*/ 0 w 4"/>
                <a:gd name="T7" fmla="*/ 6 h 6"/>
                <a:gd name="T8" fmla="*/ 0 w 4"/>
                <a:gd name="T9" fmla="*/ 6 h 6"/>
                <a:gd name="T10" fmla="*/ 0 w 4"/>
                <a:gd name="T11" fmla="*/ 6 h 6"/>
                <a:gd name="T12" fmla="*/ 0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6"/>
                  </a:moveTo>
                  <a:lnTo>
                    <a:pt x="4" y="0"/>
                  </a:lnTo>
                  <a:lnTo>
                    <a:pt x="4" y="1"/>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96" name="Freeform 156"/>
            <p:cNvSpPr>
              <a:spLocks/>
            </p:cNvSpPr>
            <p:nvPr/>
          </p:nvSpPr>
          <p:spPr bwMode="auto">
            <a:xfrm>
              <a:off x="2622" y="2103"/>
              <a:ext cx="9" cy="5"/>
            </a:xfrm>
            <a:custGeom>
              <a:avLst/>
              <a:gdLst>
                <a:gd name="T0" fmla="*/ 9 w 9"/>
                <a:gd name="T1" fmla="*/ 0 h 5"/>
                <a:gd name="T2" fmla="*/ 0 w 9"/>
                <a:gd name="T3" fmla="*/ 5 h 5"/>
                <a:gd name="T4" fmla="*/ 9 w 9"/>
                <a:gd name="T5" fmla="*/ 0 h 5"/>
                <a:gd name="T6" fmla="*/ 9 w 9"/>
                <a:gd name="T7" fmla="*/ 0 h 5"/>
                <a:gd name="T8" fmla="*/ 9 w 9"/>
                <a:gd name="T9" fmla="*/ 0 h 5"/>
                <a:gd name="T10" fmla="*/ 9 w 9"/>
                <a:gd name="T11" fmla="*/ 0 h 5"/>
              </a:gdLst>
              <a:ahLst/>
              <a:cxnLst>
                <a:cxn ang="0">
                  <a:pos x="T0" y="T1"/>
                </a:cxn>
                <a:cxn ang="0">
                  <a:pos x="T2" y="T3"/>
                </a:cxn>
                <a:cxn ang="0">
                  <a:pos x="T4" y="T5"/>
                </a:cxn>
                <a:cxn ang="0">
                  <a:pos x="T6" y="T7"/>
                </a:cxn>
                <a:cxn ang="0">
                  <a:pos x="T8" y="T9"/>
                </a:cxn>
                <a:cxn ang="0">
                  <a:pos x="T10" y="T11"/>
                </a:cxn>
              </a:cxnLst>
              <a:rect l="0" t="0" r="r" b="b"/>
              <a:pathLst>
                <a:path w="9" h="5">
                  <a:moveTo>
                    <a:pt x="9" y="0"/>
                  </a:moveTo>
                  <a:lnTo>
                    <a:pt x="0" y="5"/>
                  </a:lnTo>
                  <a:lnTo>
                    <a:pt x="9" y="0"/>
                  </a:lnTo>
                  <a:lnTo>
                    <a:pt x="9"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97" name="Freeform 157"/>
            <p:cNvSpPr>
              <a:spLocks/>
            </p:cNvSpPr>
            <p:nvPr/>
          </p:nvSpPr>
          <p:spPr bwMode="auto">
            <a:xfrm>
              <a:off x="2357" y="2126"/>
              <a:ext cx="7" cy="13"/>
            </a:xfrm>
            <a:custGeom>
              <a:avLst/>
              <a:gdLst>
                <a:gd name="T0" fmla="*/ 0 w 7"/>
                <a:gd name="T1" fmla="*/ 13 h 13"/>
                <a:gd name="T2" fmla="*/ 7 w 7"/>
                <a:gd name="T3" fmla="*/ 0 h 13"/>
                <a:gd name="T4" fmla="*/ 2 w 7"/>
                <a:gd name="T5" fmla="*/ 11 h 13"/>
                <a:gd name="T6" fmla="*/ 0 w 7"/>
                <a:gd name="T7" fmla="*/ 13 h 13"/>
                <a:gd name="T8" fmla="*/ 0 w 7"/>
                <a:gd name="T9" fmla="*/ 13 h 13"/>
                <a:gd name="T10" fmla="*/ 0 w 7"/>
                <a:gd name="T11" fmla="*/ 13 h 13"/>
                <a:gd name="T12" fmla="*/ 0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0" y="13"/>
                  </a:moveTo>
                  <a:lnTo>
                    <a:pt x="7" y="0"/>
                  </a:lnTo>
                  <a:lnTo>
                    <a:pt x="2" y="11"/>
                  </a:lnTo>
                  <a:lnTo>
                    <a:pt x="0" y="13"/>
                  </a:lnTo>
                  <a:lnTo>
                    <a:pt x="0" y="1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98" name="Freeform 158"/>
            <p:cNvSpPr>
              <a:spLocks/>
            </p:cNvSpPr>
            <p:nvPr/>
          </p:nvSpPr>
          <p:spPr bwMode="auto">
            <a:xfrm>
              <a:off x="2385" y="2126"/>
              <a:ext cx="71" cy="36"/>
            </a:xfrm>
            <a:custGeom>
              <a:avLst/>
              <a:gdLst>
                <a:gd name="T0" fmla="*/ 71 w 71"/>
                <a:gd name="T1" fmla="*/ 12 h 36"/>
                <a:gd name="T2" fmla="*/ 70 w 71"/>
                <a:gd name="T3" fmla="*/ 15 h 36"/>
                <a:gd name="T4" fmla="*/ 68 w 71"/>
                <a:gd name="T5" fmla="*/ 18 h 36"/>
                <a:gd name="T6" fmla="*/ 66 w 71"/>
                <a:gd name="T7" fmla="*/ 20 h 36"/>
                <a:gd name="T8" fmla="*/ 65 w 71"/>
                <a:gd name="T9" fmla="*/ 23 h 36"/>
                <a:gd name="T10" fmla="*/ 63 w 71"/>
                <a:gd name="T11" fmla="*/ 26 h 36"/>
                <a:gd name="T12" fmla="*/ 61 w 71"/>
                <a:gd name="T13" fmla="*/ 28 h 36"/>
                <a:gd name="T14" fmla="*/ 60 w 71"/>
                <a:gd name="T15" fmla="*/ 31 h 36"/>
                <a:gd name="T16" fmla="*/ 58 w 71"/>
                <a:gd name="T17" fmla="*/ 34 h 36"/>
                <a:gd name="T18" fmla="*/ 58 w 71"/>
                <a:gd name="T19" fmla="*/ 34 h 36"/>
                <a:gd name="T20" fmla="*/ 56 w 71"/>
                <a:gd name="T21" fmla="*/ 33 h 36"/>
                <a:gd name="T22" fmla="*/ 55 w 71"/>
                <a:gd name="T23" fmla="*/ 32 h 36"/>
                <a:gd name="T24" fmla="*/ 55 w 71"/>
                <a:gd name="T25" fmla="*/ 33 h 36"/>
                <a:gd name="T26" fmla="*/ 54 w 71"/>
                <a:gd name="T27" fmla="*/ 33 h 36"/>
                <a:gd name="T28" fmla="*/ 53 w 71"/>
                <a:gd name="T29" fmla="*/ 34 h 36"/>
                <a:gd name="T30" fmla="*/ 52 w 71"/>
                <a:gd name="T31" fmla="*/ 35 h 36"/>
                <a:gd name="T32" fmla="*/ 51 w 71"/>
                <a:gd name="T33" fmla="*/ 35 h 36"/>
                <a:gd name="T34" fmla="*/ 50 w 71"/>
                <a:gd name="T35" fmla="*/ 34 h 36"/>
                <a:gd name="T36" fmla="*/ 50 w 71"/>
                <a:gd name="T37" fmla="*/ 34 h 36"/>
                <a:gd name="T38" fmla="*/ 43 w 71"/>
                <a:gd name="T39" fmla="*/ 35 h 36"/>
                <a:gd name="T40" fmla="*/ 36 w 71"/>
                <a:gd name="T41" fmla="*/ 36 h 36"/>
                <a:gd name="T42" fmla="*/ 29 w 71"/>
                <a:gd name="T43" fmla="*/ 36 h 36"/>
                <a:gd name="T44" fmla="*/ 23 w 71"/>
                <a:gd name="T45" fmla="*/ 36 h 36"/>
                <a:gd name="T46" fmla="*/ 17 w 71"/>
                <a:gd name="T47" fmla="*/ 35 h 36"/>
                <a:gd name="T48" fmla="*/ 11 w 71"/>
                <a:gd name="T49" fmla="*/ 32 h 36"/>
                <a:gd name="T50" fmla="*/ 5 w 71"/>
                <a:gd name="T51" fmla="*/ 28 h 36"/>
                <a:gd name="T52" fmla="*/ 0 w 71"/>
                <a:gd name="T53" fmla="*/ 23 h 36"/>
                <a:gd name="T54" fmla="*/ 0 w 71"/>
                <a:gd name="T55" fmla="*/ 23 h 36"/>
                <a:gd name="T56" fmla="*/ 10 w 71"/>
                <a:gd name="T57" fmla="*/ 0 h 36"/>
                <a:gd name="T58" fmla="*/ 10 w 71"/>
                <a:gd name="T59" fmla="*/ 0 h 36"/>
                <a:gd name="T60" fmla="*/ 16 w 71"/>
                <a:gd name="T61" fmla="*/ 6 h 36"/>
                <a:gd name="T62" fmla="*/ 23 w 71"/>
                <a:gd name="T63" fmla="*/ 11 h 36"/>
                <a:gd name="T64" fmla="*/ 31 w 71"/>
                <a:gd name="T65" fmla="*/ 14 h 36"/>
                <a:gd name="T66" fmla="*/ 39 w 71"/>
                <a:gd name="T67" fmla="*/ 15 h 36"/>
                <a:gd name="T68" fmla="*/ 48 w 71"/>
                <a:gd name="T69" fmla="*/ 16 h 36"/>
                <a:gd name="T70" fmla="*/ 56 w 71"/>
                <a:gd name="T71" fmla="*/ 15 h 36"/>
                <a:gd name="T72" fmla="*/ 64 w 71"/>
                <a:gd name="T73" fmla="*/ 14 h 36"/>
                <a:gd name="T74" fmla="*/ 71 w 71"/>
                <a:gd name="T75" fmla="*/ 12 h 36"/>
                <a:gd name="T76" fmla="*/ 71 w 71"/>
                <a:gd name="T77" fmla="*/ 12 h 36"/>
                <a:gd name="T78" fmla="*/ 71 w 71"/>
                <a:gd name="T79" fmla="*/ 12 h 36"/>
                <a:gd name="T80" fmla="*/ 71 w 71"/>
                <a:gd name="T81" fmla="*/ 12 h 36"/>
                <a:gd name="T82" fmla="*/ 71 w 71"/>
                <a:gd name="T8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36">
                  <a:moveTo>
                    <a:pt x="71" y="12"/>
                  </a:moveTo>
                  <a:lnTo>
                    <a:pt x="70" y="15"/>
                  </a:lnTo>
                  <a:lnTo>
                    <a:pt x="68" y="18"/>
                  </a:lnTo>
                  <a:lnTo>
                    <a:pt x="66" y="20"/>
                  </a:lnTo>
                  <a:lnTo>
                    <a:pt x="65" y="23"/>
                  </a:lnTo>
                  <a:lnTo>
                    <a:pt x="63" y="26"/>
                  </a:lnTo>
                  <a:lnTo>
                    <a:pt x="61" y="28"/>
                  </a:lnTo>
                  <a:lnTo>
                    <a:pt x="60" y="31"/>
                  </a:lnTo>
                  <a:lnTo>
                    <a:pt x="58" y="34"/>
                  </a:lnTo>
                  <a:lnTo>
                    <a:pt x="58" y="34"/>
                  </a:lnTo>
                  <a:lnTo>
                    <a:pt x="56" y="33"/>
                  </a:lnTo>
                  <a:lnTo>
                    <a:pt x="55" y="32"/>
                  </a:lnTo>
                  <a:lnTo>
                    <a:pt x="55" y="33"/>
                  </a:lnTo>
                  <a:lnTo>
                    <a:pt x="54" y="33"/>
                  </a:lnTo>
                  <a:lnTo>
                    <a:pt x="53" y="34"/>
                  </a:lnTo>
                  <a:lnTo>
                    <a:pt x="52" y="35"/>
                  </a:lnTo>
                  <a:lnTo>
                    <a:pt x="51" y="35"/>
                  </a:lnTo>
                  <a:lnTo>
                    <a:pt x="50" y="34"/>
                  </a:lnTo>
                  <a:lnTo>
                    <a:pt x="50" y="34"/>
                  </a:lnTo>
                  <a:lnTo>
                    <a:pt x="43" y="35"/>
                  </a:lnTo>
                  <a:lnTo>
                    <a:pt x="36" y="36"/>
                  </a:lnTo>
                  <a:lnTo>
                    <a:pt x="29" y="36"/>
                  </a:lnTo>
                  <a:lnTo>
                    <a:pt x="23" y="36"/>
                  </a:lnTo>
                  <a:lnTo>
                    <a:pt x="17" y="35"/>
                  </a:lnTo>
                  <a:lnTo>
                    <a:pt x="11" y="32"/>
                  </a:lnTo>
                  <a:lnTo>
                    <a:pt x="5" y="28"/>
                  </a:lnTo>
                  <a:lnTo>
                    <a:pt x="0" y="23"/>
                  </a:lnTo>
                  <a:lnTo>
                    <a:pt x="0" y="23"/>
                  </a:lnTo>
                  <a:lnTo>
                    <a:pt x="10" y="0"/>
                  </a:lnTo>
                  <a:lnTo>
                    <a:pt x="10" y="0"/>
                  </a:lnTo>
                  <a:lnTo>
                    <a:pt x="16" y="6"/>
                  </a:lnTo>
                  <a:lnTo>
                    <a:pt x="23" y="11"/>
                  </a:lnTo>
                  <a:lnTo>
                    <a:pt x="31" y="14"/>
                  </a:lnTo>
                  <a:lnTo>
                    <a:pt x="39" y="15"/>
                  </a:lnTo>
                  <a:lnTo>
                    <a:pt x="48" y="16"/>
                  </a:lnTo>
                  <a:lnTo>
                    <a:pt x="56" y="15"/>
                  </a:lnTo>
                  <a:lnTo>
                    <a:pt x="64" y="14"/>
                  </a:lnTo>
                  <a:lnTo>
                    <a:pt x="71" y="12"/>
                  </a:lnTo>
                  <a:lnTo>
                    <a:pt x="71" y="12"/>
                  </a:lnTo>
                  <a:lnTo>
                    <a:pt x="71" y="12"/>
                  </a:lnTo>
                  <a:lnTo>
                    <a:pt x="71" y="12"/>
                  </a:lnTo>
                  <a:lnTo>
                    <a:pt x="71" y="1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599" name="Freeform 159"/>
            <p:cNvSpPr>
              <a:spLocks/>
            </p:cNvSpPr>
            <p:nvPr/>
          </p:nvSpPr>
          <p:spPr bwMode="auto">
            <a:xfrm>
              <a:off x="2578" y="2130"/>
              <a:ext cx="5" cy="7"/>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5" y="0"/>
                  </a:moveTo>
                  <a:lnTo>
                    <a:pt x="0" y="7"/>
                  </a:lnTo>
                  <a:lnTo>
                    <a:pt x="5" y="0"/>
                  </a:lnTo>
                  <a:lnTo>
                    <a:pt x="5" y="0"/>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0" name="Freeform 160"/>
            <p:cNvSpPr>
              <a:spLocks/>
            </p:cNvSpPr>
            <p:nvPr/>
          </p:nvSpPr>
          <p:spPr bwMode="auto">
            <a:xfrm>
              <a:off x="984" y="2155"/>
              <a:ext cx="18" cy="7"/>
            </a:xfrm>
            <a:custGeom>
              <a:avLst/>
              <a:gdLst>
                <a:gd name="T0" fmla="*/ 18 w 18"/>
                <a:gd name="T1" fmla="*/ 5 h 7"/>
                <a:gd name="T2" fmla="*/ 16 w 18"/>
                <a:gd name="T3" fmla="*/ 6 h 7"/>
                <a:gd name="T4" fmla="*/ 14 w 18"/>
                <a:gd name="T5" fmla="*/ 7 h 7"/>
                <a:gd name="T6" fmla="*/ 11 w 18"/>
                <a:gd name="T7" fmla="*/ 7 h 7"/>
                <a:gd name="T8" fmla="*/ 9 w 18"/>
                <a:gd name="T9" fmla="*/ 7 h 7"/>
                <a:gd name="T10" fmla="*/ 7 w 18"/>
                <a:gd name="T11" fmla="*/ 7 h 7"/>
                <a:gd name="T12" fmla="*/ 4 w 18"/>
                <a:gd name="T13" fmla="*/ 7 h 7"/>
                <a:gd name="T14" fmla="*/ 2 w 18"/>
                <a:gd name="T15" fmla="*/ 6 h 7"/>
                <a:gd name="T16" fmla="*/ 0 w 18"/>
                <a:gd name="T17" fmla="*/ 6 h 7"/>
                <a:gd name="T18" fmla="*/ 0 w 18"/>
                <a:gd name="T19" fmla="*/ 6 h 7"/>
                <a:gd name="T20" fmla="*/ 0 w 18"/>
                <a:gd name="T21" fmla="*/ 5 h 7"/>
                <a:gd name="T22" fmla="*/ 0 w 18"/>
                <a:gd name="T23" fmla="*/ 3 h 7"/>
                <a:gd name="T24" fmla="*/ 1 w 18"/>
                <a:gd name="T25" fmla="*/ 2 h 7"/>
                <a:gd name="T26" fmla="*/ 2 w 18"/>
                <a:gd name="T27" fmla="*/ 1 h 7"/>
                <a:gd name="T28" fmla="*/ 4 w 18"/>
                <a:gd name="T29" fmla="*/ 1 h 7"/>
                <a:gd name="T30" fmla="*/ 5 w 18"/>
                <a:gd name="T31" fmla="*/ 1 h 7"/>
                <a:gd name="T32" fmla="*/ 7 w 18"/>
                <a:gd name="T33" fmla="*/ 0 h 7"/>
                <a:gd name="T34" fmla="*/ 8 w 18"/>
                <a:gd name="T35" fmla="*/ 0 h 7"/>
                <a:gd name="T36" fmla="*/ 8 w 18"/>
                <a:gd name="T37" fmla="*/ 0 h 7"/>
                <a:gd name="T38" fmla="*/ 10 w 18"/>
                <a:gd name="T39" fmla="*/ 0 h 7"/>
                <a:gd name="T40" fmla="*/ 11 w 18"/>
                <a:gd name="T41" fmla="*/ 0 h 7"/>
                <a:gd name="T42" fmla="*/ 13 w 18"/>
                <a:gd name="T43" fmla="*/ 0 h 7"/>
                <a:gd name="T44" fmla="*/ 15 w 18"/>
                <a:gd name="T45" fmla="*/ 0 h 7"/>
                <a:gd name="T46" fmla="*/ 16 w 18"/>
                <a:gd name="T47" fmla="*/ 0 h 7"/>
                <a:gd name="T48" fmla="*/ 17 w 18"/>
                <a:gd name="T49" fmla="*/ 1 h 7"/>
                <a:gd name="T50" fmla="*/ 18 w 18"/>
                <a:gd name="T51" fmla="*/ 2 h 7"/>
                <a:gd name="T52" fmla="*/ 18 w 18"/>
                <a:gd name="T53" fmla="*/ 5 h 7"/>
                <a:gd name="T54" fmla="*/ 18 w 18"/>
                <a:gd name="T55" fmla="*/ 5 h 7"/>
                <a:gd name="T56" fmla="*/ 18 w 18"/>
                <a:gd name="T57" fmla="*/ 5 h 7"/>
                <a:gd name="T58" fmla="*/ 18 w 18"/>
                <a:gd name="T59" fmla="*/ 5 h 7"/>
                <a:gd name="T60" fmla="*/ 18 w 18"/>
                <a:gd name="T6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7">
                  <a:moveTo>
                    <a:pt x="18" y="5"/>
                  </a:moveTo>
                  <a:lnTo>
                    <a:pt x="16" y="6"/>
                  </a:lnTo>
                  <a:lnTo>
                    <a:pt x="14" y="7"/>
                  </a:lnTo>
                  <a:lnTo>
                    <a:pt x="11" y="7"/>
                  </a:lnTo>
                  <a:lnTo>
                    <a:pt x="9" y="7"/>
                  </a:lnTo>
                  <a:lnTo>
                    <a:pt x="7" y="7"/>
                  </a:lnTo>
                  <a:lnTo>
                    <a:pt x="4" y="7"/>
                  </a:lnTo>
                  <a:lnTo>
                    <a:pt x="2" y="6"/>
                  </a:lnTo>
                  <a:lnTo>
                    <a:pt x="0" y="6"/>
                  </a:lnTo>
                  <a:lnTo>
                    <a:pt x="0" y="6"/>
                  </a:lnTo>
                  <a:lnTo>
                    <a:pt x="0" y="5"/>
                  </a:lnTo>
                  <a:lnTo>
                    <a:pt x="0" y="3"/>
                  </a:lnTo>
                  <a:lnTo>
                    <a:pt x="1" y="2"/>
                  </a:lnTo>
                  <a:lnTo>
                    <a:pt x="2" y="1"/>
                  </a:lnTo>
                  <a:lnTo>
                    <a:pt x="4" y="1"/>
                  </a:lnTo>
                  <a:lnTo>
                    <a:pt x="5" y="1"/>
                  </a:lnTo>
                  <a:lnTo>
                    <a:pt x="7" y="0"/>
                  </a:lnTo>
                  <a:lnTo>
                    <a:pt x="8" y="0"/>
                  </a:lnTo>
                  <a:lnTo>
                    <a:pt x="8" y="0"/>
                  </a:lnTo>
                  <a:lnTo>
                    <a:pt x="10" y="0"/>
                  </a:lnTo>
                  <a:lnTo>
                    <a:pt x="11" y="0"/>
                  </a:lnTo>
                  <a:lnTo>
                    <a:pt x="13" y="0"/>
                  </a:lnTo>
                  <a:lnTo>
                    <a:pt x="15" y="0"/>
                  </a:lnTo>
                  <a:lnTo>
                    <a:pt x="16" y="0"/>
                  </a:lnTo>
                  <a:lnTo>
                    <a:pt x="17" y="1"/>
                  </a:lnTo>
                  <a:lnTo>
                    <a:pt x="18" y="2"/>
                  </a:lnTo>
                  <a:lnTo>
                    <a:pt x="18" y="5"/>
                  </a:lnTo>
                  <a:lnTo>
                    <a:pt x="18" y="5"/>
                  </a:lnTo>
                  <a:lnTo>
                    <a:pt x="18" y="5"/>
                  </a:lnTo>
                  <a:lnTo>
                    <a:pt x="18" y="5"/>
                  </a:lnTo>
                  <a:lnTo>
                    <a:pt x="1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1" name="Freeform 161"/>
            <p:cNvSpPr>
              <a:spLocks/>
            </p:cNvSpPr>
            <p:nvPr/>
          </p:nvSpPr>
          <p:spPr bwMode="auto">
            <a:xfrm>
              <a:off x="2326" y="2157"/>
              <a:ext cx="113" cy="249"/>
            </a:xfrm>
            <a:custGeom>
              <a:avLst/>
              <a:gdLst>
                <a:gd name="T0" fmla="*/ 113 w 113"/>
                <a:gd name="T1" fmla="*/ 8 h 249"/>
                <a:gd name="T2" fmla="*/ 95 w 113"/>
                <a:gd name="T3" fmla="*/ 37 h 249"/>
                <a:gd name="T4" fmla="*/ 78 w 113"/>
                <a:gd name="T5" fmla="*/ 66 h 249"/>
                <a:gd name="T6" fmla="*/ 63 w 113"/>
                <a:gd name="T7" fmla="*/ 95 h 249"/>
                <a:gd name="T8" fmla="*/ 48 w 113"/>
                <a:gd name="T9" fmla="*/ 125 h 249"/>
                <a:gd name="T10" fmla="*/ 34 w 113"/>
                <a:gd name="T11" fmla="*/ 155 h 249"/>
                <a:gd name="T12" fmla="*/ 22 w 113"/>
                <a:gd name="T13" fmla="*/ 186 h 249"/>
                <a:gd name="T14" fmla="*/ 10 w 113"/>
                <a:gd name="T15" fmla="*/ 217 h 249"/>
                <a:gd name="T16" fmla="*/ 0 w 113"/>
                <a:gd name="T17" fmla="*/ 249 h 249"/>
                <a:gd name="T18" fmla="*/ 0 w 113"/>
                <a:gd name="T19" fmla="*/ 249 h 249"/>
                <a:gd name="T20" fmla="*/ 0 w 113"/>
                <a:gd name="T21" fmla="*/ 215 h 249"/>
                <a:gd name="T22" fmla="*/ 3 w 113"/>
                <a:gd name="T23" fmla="*/ 182 h 249"/>
                <a:gd name="T24" fmla="*/ 8 w 113"/>
                <a:gd name="T25" fmla="*/ 151 h 249"/>
                <a:gd name="T26" fmla="*/ 15 w 113"/>
                <a:gd name="T27" fmla="*/ 119 h 249"/>
                <a:gd name="T28" fmla="*/ 23 w 113"/>
                <a:gd name="T29" fmla="*/ 88 h 249"/>
                <a:gd name="T30" fmla="*/ 33 w 113"/>
                <a:gd name="T31" fmla="*/ 58 h 249"/>
                <a:gd name="T32" fmla="*/ 44 w 113"/>
                <a:gd name="T33" fmla="*/ 29 h 249"/>
                <a:gd name="T34" fmla="*/ 56 w 113"/>
                <a:gd name="T35" fmla="*/ 0 h 249"/>
                <a:gd name="T36" fmla="*/ 56 w 113"/>
                <a:gd name="T37" fmla="*/ 0 h 249"/>
                <a:gd name="T38" fmla="*/ 62 w 113"/>
                <a:gd name="T39" fmla="*/ 6 h 249"/>
                <a:gd name="T40" fmla="*/ 69 w 113"/>
                <a:gd name="T41" fmla="*/ 9 h 249"/>
                <a:gd name="T42" fmla="*/ 76 w 113"/>
                <a:gd name="T43" fmla="*/ 11 h 249"/>
                <a:gd name="T44" fmla="*/ 84 w 113"/>
                <a:gd name="T45" fmla="*/ 12 h 249"/>
                <a:gd name="T46" fmla="*/ 91 w 113"/>
                <a:gd name="T47" fmla="*/ 11 h 249"/>
                <a:gd name="T48" fmla="*/ 99 w 113"/>
                <a:gd name="T49" fmla="*/ 10 h 249"/>
                <a:gd name="T50" fmla="*/ 106 w 113"/>
                <a:gd name="T51" fmla="*/ 9 h 249"/>
                <a:gd name="T52" fmla="*/ 113 w 113"/>
                <a:gd name="T53" fmla="*/ 8 h 249"/>
                <a:gd name="T54" fmla="*/ 113 w 113"/>
                <a:gd name="T55" fmla="*/ 8 h 249"/>
                <a:gd name="T56" fmla="*/ 113 w 113"/>
                <a:gd name="T57" fmla="*/ 8 h 249"/>
                <a:gd name="T58" fmla="*/ 113 w 113"/>
                <a:gd name="T59" fmla="*/ 8 h 249"/>
                <a:gd name="T60" fmla="*/ 113 w 113"/>
                <a:gd name="T61" fmla="*/ 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249">
                  <a:moveTo>
                    <a:pt x="113" y="8"/>
                  </a:moveTo>
                  <a:lnTo>
                    <a:pt x="95" y="37"/>
                  </a:lnTo>
                  <a:lnTo>
                    <a:pt x="78" y="66"/>
                  </a:lnTo>
                  <a:lnTo>
                    <a:pt x="63" y="95"/>
                  </a:lnTo>
                  <a:lnTo>
                    <a:pt x="48" y="125"/>
                  </a:lnTo>
                  <a:lnTo>
                    <a:pt x="34" y="155"/>
                  </a:lnTo>
                  <a:lnTo>
                    <a:pt x="22" y="186"/>
                  </a:lnTo>
                  <a:lnTo>
                    <a:pt x="10" y="217"/>
                  </a:lnTo>
                  <a:lnTo>
                    <a:pt x="0" y="249"/>
                  </a:lnTo>
                  <a:lnTo>
                    <a:pt x="0" y="249"/>
                  </a:lnTo>
                  <a:lnTo>
                    <a:pt x="0" y="215"/>
                  </a:lnTo>
                  <a:lnTo>
                    <a:pt x="3" y="182"/>
                  </a:lnTo>
                  <a:lnTo>
                    <a:pt x="8" y="151"/>
                  </a:lnTo>
                  <a:lnTo>
                    <a:pt x="15" y="119"/>
                  </a:lnTo>
                  <a:lnTo>
                    <a:pt x="23" y="88"/>
                  </a:lnTo>
                  <a:lnTo>
                    <a:pt x="33" y="58"/>
                  </a:lnTo>
                  <a:lnTo>
                    <a:pt x="44" y="29"/>
                  </a:lnTo>
                  <a:lnTo>
                    <a:pt x="56" y="0"/>
                  </a:lnTo>
                  <a:lnTo>
                    <a:pt x="56" y="0"/>
                  </a:lnTo>
                  <a:lnTo>
                    <a:pt x="62" y="6"/>
                  </a:lnTo>
                  <a:lnTo>
                    <a:pt x="69" y="9"/>
                  </a:lnTo>
                  <a:lnTo>
                    <a:pt x="76" y="11"/>
                  </a:lnTo>
                  <a:lnTo>
                    <a:pt x="84" y="12"/>
                  </a:lnTo>
                  <a:lnTo>
                    <a:pt x="91" y="11"/>
                  </a:lnTo>
                  <a:lnTo>
                    <a:pt x="99" y="10"/>
                  </a:lnTo>
                  <a:lnTo>
                    <a:pt x="106" y="9"/>
                  </a:lnTo>
                  <a:lnTo>
                    <a:pt x="113" y="8"/>
                  </a:lnTo>
                  <a:lnTo>
                    <a:pt x="113" y="8"/>
                  </a:lnTo>
                  <a:lnTo>
                    <a:pt x="113" y="8"/>
                  </a:lnTo>
                  <a:lnTo>
                    <a:pt x="113" y="8"/>
                  </a:lnTo>
                  <a:lnTo>
                    <a:pt x="113" y="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2" name="Freeform 162"/>
            <p:cNvSpPr>
              <a:spLocks/>
            </p:cNvSpPr>
            <p:nvPr/>
          </p:nvSpPr>
          <p:spPr bwMode="auto">
            <a:xfrm>
              <a:off x="964" y="2175"/>
              <a:ext cx="45" cy="54"/>
            </a:xfrm>
            <a:custGeom>
              <a:avLst/>
              <a:gdLst>
                <a:gd name="T0" fmla="*/ 45 w 45"/>
                <a:gd name="T1" fmla="*/ 52 h 54"/>
                <a:gd name="T2" fmla="*/ 39 w 45"/>
                <a:gd name="T3" fmla="*/ 54 h 54"/>
                <a:gd name="T4" fmla="*/ 34 w 45"/>
                <a:gd name="T5" fmla="*/ 54 h 54"/>
                <a:gd name="T6" fmla="*/ 29 w 45"/>
                <a:gd name="T7" fmla="*/ 53 h 54"/>
                <a:gd name="T8" fmla="*/ 24 w 45"/>
                <a:gd name="T9" fmla="*/ 53 h 54"/>
                <a:gd name="T10" fmla="*/ 19 w 45"/>
                <a:gd name="T11" fmla="*/ 52 h 54"/>
                <a:gd name="T12" fmla="*/ 15 w 45"/>
                <a:gd name="T13" fmla="*/ 51 h 54"/>
                <a:gd name="T14" fmla="*/ 9 w 45"/>
                <a:gd name="T15" fmla="*/ 50 h 54"/>
                <a:gd name="T16" fmla="*/ 4 w 45"/>
                <a:gd name="T17" fmla="*/ 50 h 54"/>
                <a:gd name="T18" fmla="*/ 4 w 45"/>
                <a:gd name="T19" fmla="*/ 50 h 54"/>
                <a:gd name="T20" fmla="*/ 3 w 45"/>
                <a:gd name="T21" fmla="*/ 44 h 54"/>
                <a:gd name="T22" fmla="*/ 2 w 45"/>
                <a:gd name="T23" fmla="*/ 38 h 54"/>
                <a:gd name="T24" fmla="*/ 1 w 45"/>
                <a:gd name="T25" fmla="*/ 32 h 54"/>
                <a:gd name="T26" fmla="*/ 1 w 45"/>
                <a:gd name="T27" fmla="*/ 26 h 54"/>
                <a:gd name="T28" fmla="*/ 1 w 45"/>
                <a:gd name="T29" fmla="*/ 20 h 54"/>
                <a:gd name="T30" fmla="*/ 0 w 45"/>
                <a:gd name="T31" fmla="*/ 14 h 54"/>
                <a:gd name="T32" fmla="*/ 0 w 45"/>
                <a:gd name="T33" fmla="*/ 8 h 54"/>
                <a:gd name="T34" fmla="*/ 1 w 45"/>
                <a:gd name="T35" fmla="*/ 2 h 54"/>
                <a:gd name="T36" fmla="*/ 1 w 45"/>
                <a:gd name="T37" fmla="*/ 2 h 54"/>
                <a:gd name="T38" fmla="*/ 5 w 45"/>
                <a:gd name="T39" fmla="*/ 1 h 54"/>
                <a:gd name="T40" fmla="*/ 10 w 45"/>
                <a:gd name="T41" fmla="*/ 0 h 54"/>
                <a:gd name="T42" fmla="*/ 15 w 45"/>
                <a:gd name="T43" fmla="*/ 0 h 54"/>
                <a:gd name="T44" fmla="*/ 19 w 45"/>
                <a:gd name="T45" fmla="*/ 0 h 54"/>
                <a:gd name="T46" fmla="*/ 24 w 45"/>
                <a:gd name="T47" fmla="*/ 1 h 54"/>
                <a:gd name="T48" fmla="*/ 29 w 45"/>
                <a:gd name="T49" fmla="*/ 1 h 54"/>
                <a:gd name="T50" fmla="*/ 34 w 45"/>
                <a:gd name="T51" fmla="*/ 1 h 54"/>
                <a:gd name="T52" fmla="*/ 39 w 45"/>
                <a:gd name="T53" fmla="*/ 0 h 54"/>
                <a:gd name="T54" fmla="*/ 39 w 45"/>
                <a:gd name="T55" fmla="*/ 0 h 54"/>
                <a:gd name="T56" fmla="*/ 45 w 45"/>
                <a:gd name="T57" fmla="*/ 52 h 54"/>
                <a:gd name="T58" fmla="*/ 45 w 45"/>
                <a:gd name="T59" fmla="*/ 52 h 54"/>
                <a:gd name="T60" fmla="*/ 45 w 45"/>
                <a:gd name="T61" fmla="*/ 52 h 54"/>
                <a:gd name="T62" fmla="*/ 45 w 45"/>
                <a:gd name="T63"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54">
                  <a:moveTo>
                    <a:pt x="45" y="52"/>
                  </a:moveTo>
                  <a:lnTo>
                    <a:pt x="39" y="54"/>
                  </a:lnTo>
                  <a:lnTo>
                    <a:pt x="34" y="54"/>
                  </a:lnTo>
                  <a:lnTo>
                    <a:pt x="29" y="53"/>
                  </a:lnTo>
                  <a:lnTo>
                    <a:pt x="24" y="53"/>
                  </a:lnTo>
                  <a:lnTo>
                    <a:pt x="19" y="52"/>
                  </a:lnTo>
                  <a:lnTo>
                    <a:pt x="15" y="51"/>
                  </a:lnTo>
                  <a:lnTo>
                    <a:pt x="9" y="50"/>
                  </a:lnTo>
                  <a:lnTo>
                    <a:pt x="4" y="50"/>
                  </a:lnTo>
                  <a:lnTo>
                    <a:pt x="4" y="50"/>
                  </a:lnTo>
                  <a:lnTo>
                    <a:pt x="3" y="44"/>
                  </a:lnTo>
                  <a:lnTo>
                    <a:pt x="2" y="38"/>
                  </a:lnTo>
                  <a:lnTo>
                    <a:pt x="1" y="32"/>
                  </a:lnTo>
                  <a:lnTo>
                    <a:pt x="1" y="26"/>
                  </a:lnTo>
                  <a:lnTo>
                    <a:pt x="1" y="20"/>
                  </a:lnTo>
                  <a:lnTo>
                    <a:pt x="0" y="14"/>
                  </a:lnTo>
                  <a:lnTo>
                    <a:pt x="0" y="8"/>
                  </a:lnTo>
                  <a:lnTo>
                    <a:pt x="1" y="2"/>
                  </a:lnTo>
                  <a:lnTo>
                    <a:pt x="1" y="2"/>
                  </a:lnTo>
                  <a:lnTo>
                    <a:pt x="5" y="1"/>
                  </a:lnTo>
                  <a:lnTo>
                    <a:pt x="10" y="0"/>
                  </a:lnTo>
                  <a:lnTo>
                    <a:pt x="15" y="0"/>
                  </a:lnTo>
                  <a:lnTo>
                    <a:pt x="19" y="0"/>
                  </a:lnTo>
                  <a:lnTo>
                    <a:pt x="24" y="1"/>
                  </a:lnTo>
                  <a:lnTo>
                    <a:pt x="29" y="1"/>
                  </a:lnTo>
                  <a:lnTo>
                    <a:pt x="34" y="1"/>
                  </a:lnTo>
                  <a:lnTo>
                    <a:pt x="39" y="0"/>
                  </a:lnTo>
                  <a:lnTo>
                    <a:pt x="39" y="0"/>
                  </a:lnTo>
                  <a:lnTo>
                    <a:pt x="45" y="52"/>
                  </a:lnTo>
                  <a:lnTo>
                    <a:pt x="45" y="52"/>
                  </a:lnTo>
                  <a:lnTo>
                    <a:pt x="45" y="52"/>
                  </a:lnTo>
                  <a:lnTo>
                    <a:pt x="4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3" name="Freeform 163"/>
            <p:cNvSpPr>
              <a:spLocks/>
            </p:cNvSpPr>
            <p:nvPr/>
          </p:nvSpPr>
          <p:spPr bwMode="auto">
            <a:xfrm>
              <a:off x="641" y="2178"/>
              <a:ext cx="314" cy="382"/>
            </a:xfrm>
            <a:custGeom>
              <a:avLst/>
              <a:gdLst>
                <a:gd name="T0" fmla="*/ 310 w 314"/>
                <a:gd name="T1" fmla="*/ 4 h 382"/>
                <a:gd name="T2" fmla="*/ 302 w 314"/>
                <a:gd name="T3" fmla="*/ 5 h 382"/>
                <a:gd name="T4" fmla="*/ 293 w 314"/>
                <a:gd name="T5" fmla="*/ 7 h 382"/>
                <a:gd name="T6" fmla="*/ 288 w 314"/>
                <a:gd name="T7" fmla="*/ 12 h 382"/>
                <a:gd name="T8" fmla="*/ 288 w 314"/>
                <a:gd name="T9" fmla="*/ 18 h 382"/>
                <a:gd name="T10" fmla="*/ 288 w 314"/>
                <a:gd name="T11" fmla="*/ 32 h 382"/>
                <a:gd name="T12" fmla="*/ 279 w 314"/>
                <a:gd name="T13" fmla="*/ 41 h 382"/>
                <a:gd name="T14" fmla="*/ 267 w 314"/>
                <a:gd name="T15" fmla="*/ 49 h 382"/>
                <a:gd name="T16" fmla="*/ 257 w 314"/>
                <a:gd name="T17" fmla="*/ 56 h 382"/>
                <a:gd name="T18" fmla="*/ 229 w 314"/>
                <a:gd name="T19" fmla="*/ 79 h 382"/>
                <a:gd name="T20" fmla="*/ 171 w 314"/>
                <a:gd name="T21" fmla="*/ 118 h 382"/>
                <a:gd name="T22" fmla="*/ 113 w 314"/>
                <a:gd name="T23" fmla="*/ 156 h 382"/>
                <a:gd name="T24" fmla="*/ 59 w 314"/>
                <a:gd name="T25" fmla="*/ 203 h 382"/>
                <a:gd name="T26" fmla="*/ 36 w 314"/>
                <a:gd name="T27" fmla="*/ 232 h 382"/>
                <a:gd name="T28" fmla="*/ 26 w 314"/>
                <a:gd name="T29" fmla="*/ 251 h 382"/>
                <a:gd name="T30" fmla="*/ 22 w 314"/>
                <a:gd name="T31" fmla="*/ 272 h 382"/>
                <a:gd name="T32" fmla="*/ 22 w 314"/>
                <a:gd name="T33" fmla="*/ 294 h 382"/>
                <a:gd name="T34" fmla="*/ 28 w 314"/>
                <a:gd name="T35" fmla="*/ 315 h 382"/>
                <a:gd name="T36" fmla="*/ 38 w 314"/>
                <a:gd name="T37" fmla="*/ 329 h 382"/>
                <a:gd name="T38" fmla="*/ 63 w 314"/>
                <a:gd name="T39" fmla="*/ 348 h 382"/>
                <a:gd name="T40" fmla="*/ 93 w 314"/>
                <a:gd name="T41" fmla="*/ 359 h 382"/>
                <a:gd name="T42" fmla="*/ 125 w 314"/>
                <a:gd name="T43" fmla="*/ 366 h 382"/>
                <a:gd name="T44" fmla="*/ 140 w 314"/>
                <a:gd name="T45" fmla="*/ 369 h 382"/>
                <a:gd name="T46" fmla="*/ 171 w 314"/>
                <a:gd name="T47" fmla="*/ 368 h 382"/>
                <a:gd name="T48" fmla="*/ 201 w 314"/>
                <a:gd name="T49" fmla="*/ 364 h 382"/>
                <a:gd name="T50" fmla="*/ 231 w 314"/>
                <a:gd name="T51" fmla="*/ 361 h 382"/>
                <a:gd name="T52" fmla="*/ 261 w 314"/>
                <a:gd name="T53" fmla="*/ 356 h 382"/>
                <a:gd name="T54" fmla="*/ 263 w 314"/>
                <a:gd name="T55" fmla="*/ 358 h 382"/>
                <a:gd name="T56" fmla="*/ 269 w 314"/>
                <a:gd name="T57" fmla="*/ 361 h 382"/>
                <a:gd name="T58" fmla="*/ 276 w 314"/>
                <a:gd name="T59" fmla="*/ 362 h 382"/>
                <a:gd name="T60" fmla="*/ 282 w 314"/>
                <a:gd name="T61" fmla="*/ 363 h 382"/>
                <a:gd name="T62" fmla="*/ 285 w 314"/>
                <a:gd name="T63" fmla="*/ 364 h 382"/>
                <a:gd name="T64" fmla="*/ 280 w 314"/>
                <a:gd name="T65" fmla="*/ 366 h 382"/>
                <a:gd name="T66" fmla="*/ 274 w 314"/>
                <a:gd name="T67" fmla="*/ 368 h 382"/>
                <a:gd name="T68" fmla="*/ 269 w 314"/>
                <a:gd name="T69" fmla="*/ 371 h 382"/>
                <a:gd name="T70" fmla="*/ 264 w 314"/>
                <a:gd name="T71" fmla="*/ 376 h 382"/>
                <a:gd name="T72" fmla="*/ 231 w 314"/>
                <a:gd name="T73" fmla="*/ 375 h 382"/>
                <a:gd name="T74" fmla="*/ 161 w 314"/>
                <a:gd name="T75" fmla="*/ 380 h 382"/>
                <a:gd name="T76" fmla="*/ 91 w 314"/>
                <a:gd name="T77" fmla="*/ 379 h 382"/>
                <a:gd name="T78" fmla="*/ 31 w 314"/>
                <a:gd name="T79" fmla="*/ 353 h 382"/>
                <a:gd name="T80" fmla="*/ 7 w 314"/>
                <a:gd name="T81" fmla="*/ 325 h 382"/>
                <a:gd name="T82" fmla="*/ 0 w 314"/>
                <a:gd name="T83" fmla="*/ 293 h 382"/>
                <a:gd name="T84" fmla="*/ 5 w 314"/>
                <a:gd name="T85" fmla="*/ 262 h 382"/>
                <a:gd name="T86" fmla="*/ 17 w 314"/>
                <a:gd name="T87" fmla="*/ 234 h 382"/>
                <a:gd name="T88" fmla="*/ 33 w 314"/>
                <a:gd name="T89" fmla="*/ 208 h 382"/>
                <a:gd name="T90" fmla="*/ 63 w 314"/>
                <a:gd name="T91" fmla="*/ 176 h 382"/>
                <a:gd name="T92" fmla="*/ 128 w 314"/>
                <a:gd name="T93" fmla="*/ 124 h 382"/>
                <a:gd name="T94" fmla="*/ 196 w 314"/>
                <a:gd name="T95" fmla="*/ 78 h 382"/>
                <a:gd name="T96" fmla="*/ 263 w 314"/>
                <a:gd name="T97" fmla="*/ 31 h 382"/>
                <a:gd name="T98" fmla="*/ 295 w 314"/>
                <a:gd name="T99" fmla="*/ 4 h 382"/>
                <a:gd name="T100" fmla="*/ 300 w 314"/>
                <a:gd name="T101" fmla="*/ 3 h 382"/>
                <a:gd name="T102" fmla="*/ 305 w 314"/>
                <a:gd name="T103" fmla="*/ 1 h 382"/>
                <a:gd name="T104" fmla="*/ 309 w 314"/>
                <a:gd name="T105" fmla="*/ 0 h 382"/>
                <a:gd name="T106" fmla="*/ 314 w 314"/>
                <a:gd name="T107" fmla="*/ 3 h 382"/>
                <a:gd name="T108" fmla="*/ 314 w 314"/>
                <a:gd name="T109" fmla="*/ 3 h 382"/>
                <a:gd name="T110" fmla="*/ 314 w 314"/>
                <a:gd name="T111" fmla="*/ 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 h="382">
                  <a:moveTo>
                    <a:pt x="314" y="3"/>
                  </a:moveTo>
                  <a:lnTo>
                    <a:pt x="310" y="4"/>
                  </a:lnTo>
                  <a:lnTo>
                    <a:pt x="306" y="5"/>
                  </a:lnTo>
                  <a:lnTo>
                    <a:pt x="302" y="5"/>
                  </a:lnTo>
                  <a:lnTo>
                    <a:pt x="297" y="6"/>
                  </a:lnTo>
                  <a:lnTo>
                    <a:pt x="293" y="7"/>
                  </a:lnTo>
                  <a:lnTo>
                    <a:pt x="290" y="9"/>
                  </a:lnTo>
                  <a:lnTo>
                    <a:pt x="288" y="12"/>
                  </a:lnTo>
                  <a:lnTo>
                    <a:pt x="288" y="18"/>
                  </a:lnTo>
                  <a:lnTo>
                    <a:pt x="288" y="18"/>
                  </a:lnTo>
                  <a:lnTo>
                    <a:pt x="289" y="26"/>
                  </a:lnTo>
                  <a:lnTo>
                    <a:pt x="288" y="32"/>
                  </a:lnTo>
                  <a:lnTo>
                    <a:pt x="284" y="37"/>
                  </a:lnTo>
                  <a:lnTo>
                    <a:pt x="279" y="41"/>
                  </a:lnTo>
                  <a:lnTo>
                    <a:pt x="273" y="45"/>
                  </a:lnTo>
                  <a:lnTo>
                    <a:pt x="267" y="49"/>
                  </a:lnTo>
                  <a:lnTo>
                    <a:pt x="261" y="52"/>
                  </a:lnTo>
                  <a:lnTo>
                    <a:pt x="257" y="56"/>
                  </a:lnTo>
                  <a:lnTo>
                    <a:pt x="257" y="56"/>
                  </a:lnTo>
                  <a:lnTo>
                    <a:pt x="229" y="79"/>
                  </a:lnTo>
                  <a:lnTo>
                    <a:pt x="200" y="99"/>
                  </a:lnTo>
                  <a:lnTo>
                    <a:pt x="171" y="118"/>
                  </a:lnTo>
                  <a:lnTo>
                    <a:pt x="141" y="136"/>
                  </a:lnTo>
                  <a:lnTo>
                    <a:pt x="113" y="156"/>
                  </a:lnTo>
                  <a:lnTo>
                    <a:pt x="85" y="178"/>
                  </a:lnTo>
                  <a:lnTo>
                    <a:pt x="59" y="203"/>
                  </a:lnTo>
                  <a:lnTo>
                    <a:pt x="36" y="232"/>
                  </a:lnTo>
                  <a:lnTo>
                    <a:pt x="36" y="232"/>
                  </a:lnTo>
                  <a:lnTo>
                    <a:pt x="30" y="241"/>
                  </a:lnTo>
                  <a:lnTo>
                    <a:pt x="26" y="251"/>
                  </a:lnTo>
                  <a:lnTo>
                    <a:pt x="23" y="262"/>
                  </a:lnTo>
                  <a:lnTo>
                    <a:pt x="22" y="272"/>
                  </a:lnTo>
                  <a:lnTo>
                    <a:pt x="22" y="283"/>
                  </a:lnTo>
                  <a:lnTo>
                    <a:pt x="22" y="294"/>
                  </a:lnTo>
                  <a:lnTo>
                    <a:pt x="25" y="305"/>
                  </a:lnTo>
                  <a:lnTo>
                    <a:pt x="28" y="315"/>
                  </a:lnTo>
                  <a:lnTo>
                    <a:pt x="28" y="315"/>
                  </a:lnTo>
                  <a:lnTo>
                    <a:pt x="38" y="329"/>
                  </a:lnTo>
                  <a:lnTo>
                    <a:pt x="50" y="340"/>
                  </a:lnTo>
                  <a:lnTo>
                    <a:pt x="63" y="348"/>
                  </a:lnTo>
                  <a:lnTo>
                    <a:pt x="78" y="355"/>
                  </a:lnTo>
                  <a:lnTo>
                    <a:pt x="93" y="359"/>
                  </a:lnTo>
                  <a:lnTo>
                    <a:pt x="109" y="363"/>
                  </a:lnTo>
                  <a:lnTo>
                    <a:pt x="125" y="366"/>
                  </a:lnTo>
                  <a:lnTo>
                    <a:pt x="140" y="369"/>
                  </a:lnTo>
                  <a:lnTo>
                    <a:pt x="140" y="369"/>
                  </a:lnTo>
                  <a:lnTo>
                    <a:pt x="155" y="369"/>
                  </a:lnTo>
                  <a:lnTo>
                    <a:pt x="171" y="368"/>
                  </a:lnTo>
                  <a:lnTo>
                    <a:pt x="186" y="366"/>
                  </a:lnTo>
                  <a:lnTo>
                    <a:pt x="201" y="364"/>
                  </a:lnTo>
                  <a:lnTo>
                    <a:pt x="216" y="363"/>
                  </a:lnTo>
                  <a:lnTo>
                    <a:pt x="231" y="361"/>
                  </a:lnTo>
                  <a:lnTo>
                    <a:pt x="246" y="358"/>
                  </a:lnTo>
                  <a:lnTo>
                    <a:pt x="261" y="356"/>
                  </a:lnTo>
                  <a:lnTo>
                    <a:pt x="261" y="356"/>
                  </a:lnTo>
                  <a:lnTo>
                    <a:pt x="263" y="358"/>
                  </a:lnTo>
                  <a:lnTo>
                    <a:pt x="266" y="360"/>
                  </a:lnTo>
                  <a:lnTo>
                    <a:pt x="269" y="361"/>
                  </a:lnTo>
                  <a:lnTo>
                    <a:pt x="272" y="361"/>
                  </a:lnTo>
                  <a:lnTo>
                    <a:pt x="276" y="362"/>
                  </a:lnTo>
                  <a:lnTo>
                    <a:pt x="279" y="362"/>
                  </a:lnTo>
                  <a:lnTo>
                    <a:pt x="282" y="363"/>
                  </a:lnTo>
                  <a:lnTo>
                    <a:pt x="285" y="364"/>
                  </a:lnTo>
                  <a:lnTo>
                    <a:pt x="285" y="364"/>
                  </a:lnTo>
                  <a:lnTo>
                    <a:pt x="283" y="365"/>
                  </a:lnTo>
                  <a:lnTo>
                    <a:pt x="280" y="366"/>
                  </a:lnTo>
                  <a:lnTo>
                    <a:pt x="277" y="367"/>
                  </a:lnTo>
                  <a:lnTo>
                    <a:pt x="274" y="368"/>
                  </a:lnTo>
                  <a:lnTo>
                    <a:pt x="271" y="370"/>
                  </a:lnTo>
                  <a:lnTo>
                    <a:pt x="269" y="371"/>
                  </a:lnTo>
                  <a:lnTo>
                    <a:pt x="266" y="373"/>
                  </a:lnTo>
                  <a:lnTo>
                    <a:pt x="264" y="376"/>
                  </a:lnTo>
                  <a:lnTo>
                    <a:pt x="264" y="376"/>
                  </a:lnTo>
                  <a:lnTo>
                    <a:pt x="231" y="375"/>
                  </a:lnTo>
                  <a:lnTo>
                    <a:pt x="197" y="378"/>
                  </a:lnTo>
                  <a:lnTo>
                    <a:pt x="161" y="380"/>
                  </a:lnTo>
                  <a:lnTo>
                    <a:pt x="126" y="382"/>
                  </a:lnTo>
                  <a:lnTo>
                    <a:pt x="91" y="379"/>
                  </a:lnTo>
                  <a:lnTo>
                    <a:pt x="60" y="370"/>
                  </a:lnTo>
                  <a:lnTo>
                    <a:pt x="31" y="353"/>
                  </a:lnTo>
                  <a:lnTo>
                    <a:pt x="7" y="325"/>
                  </a:lnTo>
                  <a:lnTo>
                    <a:pt x="7" y="325"/>
                  </a:lnTo>
                  <a:lnTo>
                    <a:pt x="2" y="309"/>
                  </a:lnTo>
                  <a:lnTo>
                    <a:pt x="0" y="293"/>
                  </a:lnTo>
                  <a:lnTo>
                    <a:pt x="1" y="278"/>
                  </a:lnTo>
                  <a:lnTo>
                    <a:pt x="5" y="262"/>
                  </a:lnTo>
                  <a:lnTo>
                    <a:pt x="10" y="248"/>
                  </a:lnTo>
                  <a:lnTo>
                    <a:pt x="17" y="234"/>
                  </a:lnTo>
                  <a:lnTo>
                    <a:pt x="25" y="220"/>
                  </a:lnTo>
                  <a:lnTo>
                    <a:pt x="33" y="208"/>
                  </a:lnTo>
                  <a:lnTo>
                    <a:pt x="33" y="208"/>
                  </a:lnTo>
                  <a:lnTo>
                    <a:pt x="63" y="176"/>
                  </a:lnTo>
                  <a:lnTo>
                    <a:pt x="95" y="149"/>
                  </a:lnTo>
                  <a:lnTo>
                    <a:pt x="128" y="124"/>
                  </a:lnTo>
                  <a:lnTo>
                    <a:pt x="162" y="101"/>
                  </a:lnTo>
                  <a:lnTo>
                    <a:pt x="196" y="78"/>
                  </a:lnTo>
                  <a:lnTo>
                    <a:pt x="230" y="55"/>
                  </a:lnTo>
                  <a:lnTo>
                    <a:pt x="263" y="31"/>
                  </a:lnTo>
                  <a:lnTo>
                    <a:pt x="295" y="4"/>
                  </a:lnTo>
                  <a:lnTo>
                    <a:pt x="295" y="4"/>
                  </a:lnTo>
                  <a:lnTo>
                    <a:pt x="298" y="4"/>
                  </a:lnTo>
                  <a:lnTo>
                    <a:pt x="300" y="3"/>
                  </a:lnTo>
                  <a:lnTo>
                    <a:pt x="302" y="2"/>
                  </a:lnTo>
                  <a:lnTo>
                    <a:pt x="305" y="1"/>
                  </a:lnTo>
                  <a:lnTo>
                    <a:pt x="307" y="1"/>
                  </a:lnTo>
                  <a:lnTo>
                    <a:pt x="309" y="0"/>
                  </a:lnTo>
                  <a:lnTo>
                    <a:pt x="312" y="1"/>
                  </a:lnTo>
                  <a:lnTo>
                    <a:pt x="314" y="3"/>
                  </a:lnTo>
                  <a:lnTo>
                    <a:pt x="314" y="3"/>
                  </a:lnTo>
                  <a:lnTo>
                    <a:pt x="314" y="3"/>
                  </a:lnTo>
                  <a:lnTo>
                    <a:pt x="314" y="3"/>
                  </a:lnTo>
                  <a:lnTo>
                    <a:pt x="3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4" name="Freeform 164"/>
            <p:cNvSpPr>
              <a:spLocks/>
            </p:cNvSpPr>
            <p:nvPr/>
          </p:nvSpPr>
          <p:spPr bwMode="auto">
            <a:xfrm>
              <a:off x="936" y="2190"/>
              <a:ext cx="20" cy="20"/>
            </a:xfrm>
            <a:custGeom>
              <a:avLst/>
              <a:gdLst>
                <a:gd name="T0" fmla="*/ 20 w 20"/>
                <a:gd name="T1" fmla="*/ 16 h 20"/>
                <a:gd name="T2" fmla="*/ 18 w 20"/>
                <a:gd name="T3" fmla="*/ 18 h 20"/>
                <a:gd name="T4" fmla="*/ 16 w 20"/>
                <a:gd name="T5" fmla="*/ 19 h 20"/>
                <a:gd name="T6" fmla="*/ 14 w 20"/>
                <a:gd name="T7" fmla="*/ 19 h 20"/>
                <a:gd name="T8" fmla="*/ 11 w 20"/>
                <a:gd name="T9" fmla="*/ 19 h 20"/>
                <a:gd name="T10" fmla="*/ 9 w 20"/>
                <a:gd name="T11" fmla="*/ 19 h 20"/>
                <a:gd name="T12" fmla="*/ 7 w 20"/>
                <a:gd name="T13" fmla="*/ 19 h 20"/>
                <a:gd name="T14" fmla="*/ 4 w 20"/>
                <a:gd name="T15" fmla="*/ 19 h 20"/>
                <a:gd name="T16" fmla="*/ 2 w 20"/>
                <a:gd name="T17" fmla="*/ 20 h 20"/>
                <a:gd name="T18" fmla="*/ 2 w 20"/>
                <a:gd name="T19" fmla="*/ 20 h 20"/>
                <a:gd name="T20" fmla="*/ 1 w 20"/>
                <a:gd name="T21" fmla="*/ 18 h 20"/>
                <a:gd name="T22" fmla="*/ 0 w 20"/>
                <a:gd name="T23" fmla="*/ 16 h 20"/>
                <a:gd name="T24" fmla="*/ 0 w 20"/>
                <a:gd name="T25" fmla="*/ 13 h 20"/>
                <a:gd name="T26" fmla="*/ 0 w 20"/>
                <a:gd name="T27" fmla="*/ 11 h 20"/>
                <a:gd name="T28" fmla="*/ 0 w 20"/>
                <a:gd name="T29" fmla="*/ 8 h 20"/>
                <a:gd name="T30" fmla="*/ 0 w 20"/>
                <a:gd name="T31" fmla="*/ 6 h 20"/>
                <a:gd name="T32" fmla="*/ 0 w 20"/>
                <a:gd name="T33" fmla="*/ 3 h 20"/>
                <a:gd name="T34" fmla="*/ 1 w 20"/>
                <a:gd name="T35" fmla="*/ 1 h 20"/>
                <a:gd name="T36" fmla="*/ 1 w 20"/>
                <a:gd name="T37" fmla="*/ 1 h 20"/>
                <a:gd name="T38" fmla="*/ 2 w 20"/>
                <a:gd name="T39" fmla="*/ 2 h 20"/>
                <a:gd name="T40" fmla="*/ 3 w 20"/>
                <a:gd name="T41" fmla="*/ 3 h 20"/>
                <a:gd name="T42" fmla="*/ 3 w 20"/>
                <a:gd name="T43" fmla="*/ 5 h 20"/>
                <a:gd name="T44" fmla="*/ 3 w 20"/>
                <a:gd name="T45" fmla="*/ 7 h 20"/>
                <a:gd name="T46" fmla="*/ 3 w 20"/>
                <a:gd name="T47" fmla="*/ 9 h 20"/>
                <a:gd name="T48" fmla="*/ 3 w 20"/>
                <a:gd name="T49" fmla="*/ 10 h 20"/>
                <a:gd name="T50" fmla="*/ 4 w 20"/>
                <a:gd name="T51" fmla="*/ 11 h 20"/>
                <a:gd name="T52" fmla="*/ 6 w 20"/>
                <a:gd name="T53" fmla="*/ 12 h 20"/>
                <a:gd name="T54" fmla="*/ 6 w 20"/>
                <a:gd name="T55" fmla="*/ 12 h 20"/>
                <a:gd name="T56" fmla="*/ 8 w 20"/>
                <a:gd name="T57" fmla="*/ 2 h 20"/>
                <a:gd name="T58" fmla="*/ 8 w 20"/>
                <a:gd name="T59" fmla="*/ 2 h 20"/>
                <a:gd name="T60" fmla="*/ 9 w 20"/>
                <a:gd name="T61" fmla="*/ 3 h 20"/>
                <a:gd name="T62" fmla="*/ 9 w 20"/>
                <a:gd name="T63" fmla="*/ 5 h 20"/>
                <a:gd name="T64" fmla="*/ 9 w 20"/>
                <a:gd name="T65" fmla="*/ 6 h 20"/>
                <a:gd name="T66" fmla="*/ 10 w 20"/>
                <a:gd name="T67" fmla="*/ 8 h 20"/>
                <a:gd name="T68" fmla="*/ 10 w 20"/>
                <a:gd name="T69" fmla="*/ 9 h 20"/>
                <a:gd name="T70" fmla="*/ 10 w 20"/>
                <a:gd name="T71" fmla="*/ 10 h 20"/>
                <a:gd name="T72" fmla="*/ 11 w 20"/>
                <a:gd name="T73" fmla="*/ 11 h 20"/>
                <a:gd name="T74" fmla="*/ 13 w 20"/>
                <a:gd name="T75" fmla="*/ 12 h 20"/>
                <a:gd name="T76" fmla="*/ 13 w 20"/>
                <a:gd name="T77" fmla="*/ 12 h 20"/>
                <a:gd name="T78" fmla="*/ 13 w 20"/>
                <a:gd name="T79" fmla="*/ 10 h 20"/>
                <a:gd name="T80" fmla="*/ 14 w 20"/>
                <a:gd name="T81" fmla="*/ 8 h 20"/>
                <a:gd name="T82" fmla="*/ 14 w 20"/>
                <a:gd name="T83" fmla="*/ 6 h 20"/>
                <a:gd name="T84" fmla="*/ 14 w 20"/>
                <a:gd name="T85" fmla="*/ 4 h 20"/>
                <a:gd name="T86" fmla="*/ 14 w 20"/>
                <a:gd name="T87" fmla="*/ 2 h 20"/>
                <a:gd name="T88" fmla="*/ 14 w 20"/>
                <a:gd name="T89" fmla="*/ 1 h 20"/>
                <a:gd name="T90" fmla="*/ 16 w 20"/>
                <a:gd name="T91" fmla="*/ 0 h 20"/>
                <a:gd name="T92" fmla="*/ 18 w 20"/>
                <a:gd name="T93" fmla="*/ 0 h 20"/>
                <a:gd name="T94" fmla="*/ 18 w 20"/>
                <a:gd name="T95" fmla="*/ 0 h 20"/>
                <a:gd name="T96" fmla="*/ 19 w 20"/>
                <a:gd name="T97" fmla="*/ 2 h 20"/>
                <a:gd name="T98" fmla="*/ 19 w 20"/>
                <a:gd name="T99" fmla="*/ 4 h 20"/>
                <a:gd name="T100" fmla="*/ 19 w 20"/>
                <a:gd name="T101" fmla="*/ 6 h 20"/>
                <a:gd name="T102" fmla="*/ 20 w 20"/>
                <a:gd name="T103" fmla="*/ 8 h 20"/>
                <a:gd name="T104" fmla="*/ 20 w 20"/>
                <a:gd name="T105" fmla="*/ 10 h 20"/>
                <a:gd name="T106" fmla="*/ 20 w 20"/>
                <a:gd name="T107" fmla="*/ 12 h 20"/>
                <a:gd name="T108" fmla="*/ 20 w 20"/>
                <a:gd name="T109" fmla="*/ 14 h 20"/>
                <a:gd name="T110" fmla="*/ 20 w 20"/>
                <a:gd name="T111" fmla="*/ 16 h 20"/>
                <a:gd name="T112" fmla="*/ 20 w 20"/>
                <a:gd name="T113" fmla="*/ 16 h 20"/>
                <a:gd name="T114" fmla="*/ 20 w 20"/>
                <a:gd name="T115" fmla="*/ 16 h 20"/>
                <a:gd name="T116" fmla="*/ 20 w 20"/>
                <a:gd name="T117" fmla="*/ 16 h 20"/>
                <a:gd name="T118" fmla="*/ 20 w 20"/>
                <a:gd name="T1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 h="20">
                  <a:moveTo>
                    <a:pt x="20" y="16"/>
                  </a:moveTo>
                  <a:lnTo>
                    <a:pt x="18" y="18"/>
                  </a:lnTo>
                  <a:lnTo>
                    <a:pt x="16" y="19"/>
                  </a:lnTo>
                  <a:lnTo>
                    <a:pt x="14" y="19"/>
                  </a:lnTo>
                  <a:lnTo>
                    <a:pt x="11" y="19"/>
                  </a:lnTo>
                  <a:lnTo>
                    <a:pt x="9" y="19"/>
                  </a:lnTo>
                  <a:lnTo>
                    <a:pt x="7" y="19"/>
                  </a:lnTo>
                  <a:lnTo>
                    <a:pt x="4" y="19"/>
                  </a:lnTo>
                  <a:lnTo>
                    <a:pt x="2" y="20"/>
                  </a:lnTo>
                  <a:lnTo>
                    <a:pt x="2" y="20"/>
                  </a:lnTo>
                  <a:lnTo>
                    <a:pt x="1" y="18"/>
                  </a:lnTo>
                  <a:lnTo>
                    <a:pt x="0" y="16"/>
                  </a:lnTo>
                  <a:lnTo>
                    <a:pt x="0" y="13"/>
                  </a:lnTo>
                  <a:lnTo>
                    <a:pt x="0" y="11"/>
                  </a:lnTo>
                  <a:lnTo>
                    <a:pt x="0" y="8"/>
                  </a:lnTo>
                  <a:lnTo>
                    <a:pt x="0" y="6"/>
                  </a:lnTo>
                  <a:lnTo>
                    <a:pt x="0" y="3"/>
                  </a:lnTo>
                  <a:lnTo>
                    <a:pt x="1" y="1"/>
                  </a:lnTo>
                  <a:lnTo>
                    <a:pt x="1" y="1"/>
                  </a:lnTo>
                  <a:lnTo>
                    <a:pt x="2" y="2"/>
                  </a:lnTo>
                  <a:lnTo>
                    <a:pt x="3" y="3"/>
                  </a:lnTo>
                  <a:lnTo>
                    <a:pt x="3" y="5"/>
                  </a:lnTo>
                  <a:lnTo>
                    <a:pt x="3" y="7"/>
                  </a:lnTo>
                  <a:lnTo>
                    <a:pt x="3" y="9"/>
                  </a:lnTo>
                  <a:lnTo>
                    <a:pt x="3" y="10"/>
                  </a:lnTo>
                  <a:lnTo>
                    <a:pt x="4" y="11"/>
                  </a:lnTo>
                  <a:lnTo>
                    <a:pt x="6" y="12"/>
                  </a:lnTo>
                  <a:lnTo>
                    <a:pt x="6" y="12"/>
                  </a:lnTo>
                  <a:lnTo>
                    <a:pt x="8" y="2"/>
                  </a:lnTo>
                  <a:lnTo>
                    <a:pt x="8" y="2"/>
                  </a:lnTo>
                  <a:lnTo>
                    <a:pt x="9" y="3"/>
                  </a:lnTo>
                  <a:lnTo>
                    <a:pt x="9" y="5"/>
                  </a:lnTo>
                  <a:lnTo>
                    <a:pt x="9" y="6"/>
                  </a:lnTo>
                  <a:lnTo>
                    <a:pt x="10" y="8"/>
                  </a:lnTo>
                  <a:lnTo>
                    <a:pt x="10" y="9"/>
                  </a:lnTo>
                  <a:lnTo>
                    <a:pt x="10" y="10"/>
                  </a:lnTo>
                  <a:lnTo>
                    <a:pt x="11" y="11"/>
                  </a:lnTo>
                  <a:lnTo>
                    <a:pt x="13" y="12"/>
                  </a:lnTo>
                  <a:lnTo>
                    <a:pt x="13" y="12"/>
                  </a:lnTo>
                  <a:lnTo>
                    <a:pt x="13" y="10"/>
                  </a:lnTo>
                  <a:lnTo>
                    <a:pt x="14" y="8"/>
                  </a:lnTo>
                  <a:lnTo>
                    <a:pt x="14" y="6"/>
                  </a:lnTo>
                  <a:lnTo>
                    <a:pt x="14" y="4"/>
                  </a:lnTo>
                  <a:lnTo>
                    <a:pt x="14" y="2"/>
                  </a:lnTo>
                  <a:lnTo>
                    <a:pt x="14" y="1"/>
                  </a:lnTo>
                  <a:lnTo>
                    <a:pt x="16" y="0"/>
                  </a:lnTo>
                  <a:lnTo>
                    <a:pt x="18" y="0"/>
                  </a:lnTo>
                  <a:lnTo>
                    <a:pt x="18" y="0"/>
                  </a:lnTo>
                  <a:lnTo>
                    <a:pt x="19" y="2"/>
                  </a:lnTo>
                  <a:lnTo>
                    <a:pt x="19" y="4"/>
                  </a:lnTo>
                  <a:lnTo>
                    <a:pt x="19" y="6"/>
                  </a:lnTo>
                  <a:lnTo>
                    <a:pt x="20" y="8"/>
                  </a:lnTo>
                  <a:lnTo>
                    <a:pt x="20" y="10"/>
                  </a:lnTo>
                  <a:lnTo>
                    <a:pt x="20" y="12"/>
                  </a:lnTo>
                  <a:lnTo>
                    <a:pt x="20" y="14"/>
                  </a:lnTo>
                  <a:lnTo>
                    <a:pt x="20" y="16"/>
                  </a:lnTo>
                  <a:lnTo>
                    <a:pt x="20" y="16"/>
                  </a:lnTo>
                  <a:lnTo>
                    <a:pt x="20" y="16"/>
                  </a:lnTo>
                  <a:lnTo>
                    <a:pt x="20" y="16"/>
                  </a:lnTo>
                  <a:lnTo>
                    <a:pt x="2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5" name="Freeform 165"/>
            <p:cNvSpPr>
              <a:spLocks/>
            </p:cNvSpPr>
            <p:nvPr/>
          </p:nvSpPr>
          <p:spPr bwMode="auto">
            <a:xfrm>
              <a:off x="2292" y="2193"/>
              <a:ext cx="18" cy="21"/>
            </a:xfrm>
            <a:custGeom>
              <a:avLst/>
              <a:gdLst>
                <a:gd name="T0" fmla="*/ 0 w 18"/>
                <a:gd name="T1" fmla="*/ 21 h 21"/>
                <a:gd name="T2" fmla="*/ 5 w 18"/>
                <a:gd name="T3" fmla="*/ 0 h 21"/>
                <a:gd name="T4" fmla="*/ 18 w 18"/>
                <a:gd name="T5" fmla="*/ 11 h 21"/>
                <a:gd name="T6" fmla="*/ 0 w 18"/>
                <a:gd name="T7" fmla="*/ 21 h 21"/>
                <a:gd name="T8" fmla="*/ 0 w 18"/>
                <a:gd name="T9" fmla="*/ 21 h 21"/>
                <a:gd name="T10" fmla="*/ 0 w 18"/>
                <a:gd name="T11" fmla="*/ 21 h 21"/>
                <a:gd name="T12" fmla="*/ 0 w 1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8" h="21">
                  <a:moveTo>
                    <a:pt x="0" y="21"/>
                  </a:moveTo>
                  <a:lnTo>
                    <a:pt x="5" y="0"/>
                  </a:lnTo>
                  <a:lnTo>
                    <a:pt x="18" y="11"/>
                  </a:lnTo>
                  <a:lnTo>
                    <a:pt x="0" y="21"/>
                  </a:lnTo>
                  <a:lnTo>
                    <a:pt x="0" y="21"/>
                  </a:lnTo>
                  <a:lnTo>
                    <a:pt x="0" y="21"/>
                  </a:lnTo>
                  <a:lnTo>
                    <a:pt x="0" y="21"/>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6" name="Freeform 166"/>
            <p:cNvSpPr>
              <a:spLocks/>
            </p:cNvSpPr>
            <p:nvPr/>
          </p:nvSpPr>
          <p:spPr bwMode="auto">
            <a:xfrm>
              <a:off x="671" y="2218"/>
              <a:ext cx="453" cy="316"/>
            </a:xfrm>
            <a:custGeom>
              <a:avLst/>
              <a:gdLst>
                <a:gd name="T0" fmla="*/ 297 w 453"/>
                <a:gd name="T1" fmla="*/ 18 h 316"/>
                <a:gd name="T2" fmla="*/ 308 w 453"/>
                <a:gd name="T3" fmla="*/ 22 h 316"/>
                <a:gd name="T4" fmla="*/ 313 w 453"/>
                <a:gd name="T5" fmla="*/ 33 h 316"/>
                <a:gd name="T6" fmla="*/ 318 w 453"/>
                <a:gd name="T7" fmla="*/ 39 h 316"/>
                <a:gd name="T8" fmla="*/ 329 w 453"/>
                <a:gd name="T9" fmla="*/ 41 h 316"/>
                <a:gd name="T10" fmla="*/ 341 w 453"/>
                <a:gd name="T11" fmla="*/ 41 h 316"/>
                <a:gd name="T12" fmla="*/ 343 w 453"/>
                <a:gd name="T13" fmla="*/ 53 h 316"/>
                <a:gd name="T14" fmla="*/ 343 w 453"/>
                <a:gd name="T15" fmla="*/ 71 h 316"/>
                <a:gd name="T16" fmla="*/ 344 w 453"/>
                <a:gd name="T17" fmla="*/ 89 h 316"/>
                <a:gd name="T18" fmla="*/ 384 w 453"/>
                <a:gd name="T19" fmla="*/ 92 h 316"/>
                <a:gd name="T20" fmla="*/ 384 w 453"/>
                <a:gd name="T21" fmla="*/ 100 h 316"/>
                <a:gd name="T22" fmla="*/ 385 w 453"/>
                <a:gd name="T23" fmla="*/ 113 h 316"/>
                <a:gd name="T24" fmla="*/ 385 w 453"/>
                <a:gd name="T25" fmla="*/ 125 h 316"/>
                <a:gd name="T26" fmla="*/ 401 w 453"/>
                <a:gd name="T27" fmla="*/ 128 h 316"/>
                <a:gd name="T28" fmla="*/ 428 w 453"/>
                <a:gd name="T29" fmla="*/ 128 h 316"/>
                <a:gd name="T30" fmla="*/ 453 w 453"/>
                <a:gd name="T31" fmla="*/ 128 h 316"/>
                <a:gd name="T32" fmla="*/ 450 w 453"/>
                <a:gd name="T33" fmla="*/ 137 h 316"/>
                <a:gd name="T34" fmla="*/ 441 w 453"/>
                <a:gd name="T35" fmla="*/ 148 h 316"/>
                <a:gd name="T36" fmla="*/ 431 w 453"/>
                <a:gd name="T37" fmla="*/ 157 h 316"/>
                <a:gd name="T38" fmla="*/ 418 w 453"/>
                <a:gd name="T39" fmla="*/ 164 h 316"/>
                <a:gd name="T40" fmla="*/ 395 w 453"/>
                <a:gd name="T41" fmla="*/ 165 h 316"/>
                <a:gd name="T42" fmla="*/ 374 w 453"/>
                <a:gd name="T43" fmla="*/ 165 h 316"/>
                <a:gd name="T44" fmla="*/ 373 w 453"/>
                <a:gd name="T45" fmla="*/ 170 h 316"/>
                <a:gd name="T46" fmla="*/ 373 w 453"/>
                <a:gd name="T47" fmla="*/ 178 h 316"/>
                <a:gd name="T48" fmla="*/ 373 w 453"/>
                <a:gd name="T49" fmla="*/ 187 h 316"/>
                <a:gd name="T50" fmla="*/ 289 w 453"/>
                <a:gd name="T51" fmla="*/ 217 h 316"/>
                <a:gd name="T52" fmla="*/ 283 w 453"/>
                <a:gd name="T53" fmla="*/ 218 h 316"/>
                <a:gd name="T54" fmla="*/ 273 w 453"/>
                <a:gd name="T55" fmla="*/ 216 h 316"/>
                <a:gd name="T56" fmla="*/ 266 w 453"/>
                <a:gd name="T57" fmla="*/ 219 h 316"/>
                <a:gd name="T58" fmla="*/ 288 w 453"/>
                <a:gd name="T59" fmla="*/ 262 h 316"/>
                <a:gd name="T60" fmla="*/ 284 w 453"/>
                <a:gd name="T61" fmla="*/ 265 h 316"/>
                <a:gd name="T62" fmla="*/ 271 w 453"/>
                <a:gd name="T63" fmla="*/ 268 h 316"/>
                <a:gd name="T64" fmla="*/ 260 w 453"/>
                <a:gd name="T65" fmla="*/ 272 h 316"/>
                <a:gd name="T66" fmla="*/ 257 w 453"/>
                <a:gd name="T67" fmla="*/ 288 h 316"/>
                <a:gd name="T68" fmla="*/ 248 w 453"/>
                <a:gd name="T69" fmla="*/ 288 h 316"/>
                <a:gd name="T70" fmla="*/ 235 w 453"/>
                <a:gd name="T71" fmla="*/ 291 h 316"/>
                <a:gd name="T72" fmla="*/ 233 w 453"/>
                <a:gd name="T73" fmla="*/ 306 h 316"/>
                <a:gd name="T74" fmla="*/ 176 w 453"/>
                <a:gd name="T75" fmla="*/ 311 h 316"/>
                <a:gd name="T76" fmla="*/ 90 w 453"/>
                <a:gd name="T77" fmla="*/ 315 h 316"/>
                <a:gd name="T78" fmla="*/ 13 w 453"/>
                <a:gd name="T79" fmla="*/ 278 h 316"/>
                <a:gd name="T80" fmla="*/ 5 w 453"/>
                <a:gd name="T81" fmla="*/ 266 h 316"/>
                <a:gd name="T82" fmla="*/ 0 w 453"/>
                <a:gd name="T83" fmla="*/ 244 h 316"/>
                <a:gd name="T84" fmla="*/ 3 w 453"/>
                <a:gd name="T85" fmla="*/ 222 h 316"/>
                <a:gd name="T86" fmla="*/ 30 w 453"/>
                <a:gd name="T87" fmla="*/ 176 h 316"/>
                <a:gd name="T88" fmla="*/ 87 w 453"/>
                <a:gd name="T89" fmla="*/ 122 h 316"/>
                <a:gd name="T90" fmla="*/ 152 w 453"/>
                <a:gd name="T91" fmla="*/ 82 h 316"/>
                <a:gd name="T92" fmla="*/ 255 w 453"/>
                <a:gd name="T93" fmla="*/ 7 h 316"/>
                <a:gd name="T94" fmla="*/ 266 w 453"/>
                <a:gd name="T95" fmla="*/ 3 h 316"/>
                <a:gd name="T96" fmla="*/ 277 w 453"/>
                <a:gd name="T97" fmla="*/ 0 h 316"/>
                <a:gd name="T98" fmla="*/ 285 w 453"/>
                <a:gd name="T99" fmla="*/ 0 h 316"/>
                <a:gd name="T100" fmla="*/ 288 w 453"/>
                <a:gd name="T101" fmla="*/ 1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3" h="316">
                  <a:moveTo>
                    <a:pt x="288" y="19"/>
                  </a:moveTo>
                  <a:lnTo>
                    <a:pt x="293" y="19"/>
                  </a:lnTo>
                  <a:lnTo>
                    <a:pt x="297" y="18"/>
                  </a:lnTo>
                  <a:lnTo>
                    <a:pt x="301" y="19"/>
                  </a:lnTo>
                  <a:lnTo>
                    <a:pt x="304" y="20"/>
                  </a:lnTo>
                  <a:lnTo>
                    <a:pt x="308" y="22"/>
                  </a:lnTo>
                  <a:lnTo>
                    <a:pt x="310" y="24"/>
                  </a:lnTo>
                  <a:lnTo>
                    <a:pt x="312" y="28"/>
                  </a:lnTo>
                  <a:lnTo>
                    <a:pt x="313" y="33"/>
                  </a:lnTo>
                  <a:lnTo>
                    <a:pt x="313" y="33"/>
                  </a:lnTo>
                  <a:lnTo>
                    <a:pt x="315" y="37"/>
                  </a:lnTo>
                  <a:lnTo>
                    <a:pt x="318" y="39"/>
                  </a:lnTo>
                  <a:lnTo>
                    <a:pt x="322" y="40"/>
                  </a:lnTo>
                  <a:lnTo>
                    <a:pt x="325" y="41"/>
                  </a:lnTo>
                  <a:lnTo>
                    <a:pt x="329" y="41"/>
                  </a:lnTo>
                  <a:lnTo>
                    <a:pt x="333" y="41"/>
                  </a:lnTo>
                  <a:lnTo>
                    <a:pt x="337" y="41"/>
                  </a:lnTo>
                  <a:lnTo>
                    <a:pt x="341" y="41"/>
                  </a:lnTo>
                  <a:lnTo>
                    <a:pt x="341" y="41"/>
                  </a:lnTo>
                  <a:lnTo>
                    <a:pt x="342" y="47"/>
                  </a:lnTo>
                  <a:lnTo>
                    <a:pt x="343" y="53"/>
                  </a:lnTo>
                  <a:lnTo>
                    <a:pt x="343" y="59"/>
                  </a:lnTo>
                  <a:lnTo>
                    <a:pt x="343" y="65"/>
                  </a:lnTo>
                  <a:lnTo>
                    <a:pt x="343" y="71"/>
                  </a:lnTo>
                  <a:lnTo>
                    <a:pt x="343" y="77"/>
                  </a:lnTo>
                  <a:lnTo>
                    <a:pt x="344" y="84"/>
                  </a:lnTo>
                  <a:lnTo>
                    <a:pt x="344" y="89"/>
                  </a:lnTo>
                  <a:lnTo>
                    <a:pt x="344" y="89"/>
                  </a:lnTo>
                  <a:lnTo>
                    <a:pt x="350" y="93"/>
                  </a:lnTo>
                  <a:lnTo>
                    <a:pt x="384" y="92"/>
                  </a:lnTo>
                  <a:lnTo>
                    <a:pt x="384" y="92"/>
                  </a:lnTo>
                  <a:lnTo>
                    <a:pt x="384" y="96"/>
                  </a:lnTo>
                  <a:lnTo>
                    <a:pt x="384" y="100"/>
                  </a:lnTo>
                  <a:lnTo>
                    <a:pt x="384" y="105"/>
                  </a:lnTo>
                  <a:lnTo>
                    <a:pt x="384" y="109"/>
                  </a:lnTo>
                  <a:lnTo>
                    <a:pt x="385" y="113"/>
                  </a:lnTo>
                  <a:lnTo>
                    <a:pt x="385" y="117"/>
                  </a:lnTo>
                  <a:lnTo>
                    <a:pt x="385" y="121"/>
                  </a:lnTo>
                  <a:lnTo>
                    <a:pt x="385" y="125"/>
                  </a:lnTo>
                  <a:lnTo>
                    <a:pt x="385" y="125"/>
                  </a:lnTo>
                  <a:lnTo>
                    <a:pt x="393" y="127"/>
                  </a:lnTo>
                  <a:lnTo>
                    <a:pt x="401" y="128"/>
                  </a:lnTo>
                  <a:lnTo>
                    <a:pt x="410" y="128"/>
                  </a:lnTo>
                  <a:lnTo>
                    <a:pt x="419" y="128"/>
                  </a:lnTo>
                  <a:lnTo>
                    <a:pt x="428" y="128"/>
                  </a:lnTo>
                  <a:lnTo>
                    <a:pt x="437" y="128"/>
                  </a:lnTo>
                  <a:lnTo>
                    <a:pt x="445" y="128"/>
                  </a:lnTo>
                  <a:lnTo>
                    <a:pt x="453" y="128"/>
                  </a:lnTo>
                  <a:lnTo>
                    <a:pt x="453" y="128"/>
                  </a:lnTo>
                  <a:lnTo>
                    <a:pt x="452" y="133"/>
                  </a:lnTo>
                  <a:lnTo>
                    <a:pt x="450" y="137"/>
                  </a:lnTo>
                  <a:lnTo>
                    <a:pt x="447" y="141"/>
                  </a:lnTo>
                  <a:lnTo>
                    <a:pt x="444" y="145"/>
                  </a:lnTo>
                  <a:lnTo>
                    <a:pt x="441" y="148"/>
                  </a:lnTo>
                  <a:lnTo>
                    <a:pt x="438" y="151"/>
                  </a:lnTo>
                  <a:lnTo>
                    <a:pt x="434" y="154"/>
                  </a:lnTo>
                  <a:lnTo>
                    <a:pt x="431" y="157"/>
                  </a:lnTo>
                  <a:lnTo>
                    <a:pt x="431" y="157"/>
                  </a:lnTo>
                  <a:lnTo>
                    <a:pt x="425" y="161"/>
                  </a:lnTo>
                  <a:lnTo>
                    <a:pt x="418" y="164"/>
                  </a:lnTo>
                  <a:lnTo>
                    <a:pt x="411" y="165"/>
                  </a:lnTo>
                  <a:lnTo>
                    <a:pt x="403" y="165"/>
                  </a:lnTo>
                  <a:lnTo>
                    <a:pt x="395" y="165"/>
                  </a:lnTo>
                  <a:lnTo>
                    <a:pt x="388" y="164"/>
                  </a:lnTo>
                  <a:lnTo>
                    <a:pt x="380" y="164"/>
                  </a:lnTo>
                  <a:lnTo>
                    <a:pt x="374" y="165"/>
                  </a:lnTo>
                  <a:lnTo>
                    <a:pt x="374" y="165"/>
                  </a:lnTo>
                  <a:lnTo>
                    <a:pt x="373" y="167"/>
                  </a:lnTo>
                  <a:lnTo>
                    <a:pt x="373" y="170"/>
                  </a:lnTo>
                  <a:lnTo>
                    <a:pt x="373" y="172"/>
                  </a:lnTo>
                  <a:lnTo>
                    <a:pt x="373" y="175"/>
                  </a:lnTo>
                  <a:lnTo>
                    <a:pt x="373" y="178"/>
                  </a:lnTo>
                  <a:lnTo>
                    <a:pt x="373" y="181"/>
                  </a:lnTo>
                  <a:lnTo>
                    <a:pt x="373" y="184"/>
                  </a:lnTo>
                  <a:lnTo>
                    <a:pt x="373" y="187"/>
                  </a:lnTo>
                  <a:lnTo>
                    <a:pt x="373" y="187"/>
                  </a:lnTo>
                  <a:lnTo>
                    <a:pt x="290" y="188"/>
                  </a:lnTo>
                  <a:lnTo>
                    <a:pt x="289" y="217"/>
                  </a:lnTo>
                  <a:lnTo>
                    <a:pt x="289" y="217"/>
                  </a:lnTo>
                  <a:lnTo>
                    <a:pt x="286" y="218"/>
                  </a:lnTo>
                  <a:lnTo>
                    <a:pt x="283" y="218"/>
                  </a:lnTo>
                  <a:lnTo>
                    <a:pt x="280" y="217"/>
                  </a:lnTo>
                  <a:lnTo>
                    <a:pt x="276" y="216"/>
                  </a:lnTo>
                  <a:lnTo>
                    <a:pt x="273" y="216"/>
                  </a:lnTo>
                  <a:lnTo>
                    <a:pt x="271" y="216"/>
                  </a:lnTo>
                  <a:lnTo>
                    <a:pt x="268" y="217"/>
                  </a:lnTo>
                  <a:lnTo>
                    <a:pt x="266" y="219"/>
                  </a:lnTo>
                  <a:lnTo>
                    <a:pt x="266" y="219"/>
                  </a:lnTo>
                  <a:lnTo>
                    <a:pt x="266" y="259"/>
                  </a:lnTo>
                  <a:lnTo>
                    <a:pt x="288" y="262"/>
                  </a:lnTo>
                  <a:lnTo>
                    <a:pt x="288" y="264"/>
                  </a:lnTo>
                  <a:lnTo>
                    <a:pt x="288" y="264"/>
                  </a:lnTo>
                  <a:lnTo>
                    <a:pt x="284" y="265"/>
                  </a:lnTo>
                  <a:lnTo>
                    <a:pt x="280" y="266"/>
                  </a:lnTo>
                  <a:lnTo>
                    <a:pt x="276" y="267"/>
                  </a:lnTo>
                  <a:lnTo>
                    <a:pt x="271" y="268"/>
                  </a:lnTo>
                  <a:lnTo>
                    <a:pt x="267" y="268"/>
                  </a:lnTo>
                  <a:lnTo>
                    <a:pt x="263" y="270"/>
                  </a:lnTo>
                  <a:lnTo>
                    <a:pt x="260" y="272"/>
                  </a:lnTo>
                  <a:lnTo>
                    <a:pt x="257" y="275"/>
                  </a:lnTo>
                  <a:lnTo>
                    <a:pt x="257" y="275"/>
                  </a:lnTo>
                  <a:lnTo>
                    <a:pt x="257" y="288"/>
                  </a:lnTo>
                  <a:lnTo>
                    <a:pt x="257" y="288"/>
                  </a:lnTo>
                  <a:lnTo>
                    <a:pt x="252" y="288"/>
                  </a:lnTo>
                  <a:lnTo>
                    <a:pt x="248" y="288"/>
                  </a:lnTo>
                  <a:lnTo>
                    <a:pt x="243" y="288"/>
                  </a:lnTo>
                  <a:lnTo>
                    <a:pt x="239" y="289"/>
                  </a:lnTo>
                  <a:lnTo>
                    <a:pt x="235" y="291"/>
                  </a:lnTo>
                  <a:lnTo>
                    <a:pt x="233" y="294"/>
                  </a:lnTo>
                  <a:lnTo>
                    <a:pt x="232" y="299"/>
                  </a:lnTo>
                  <a:lnTo>
                    <a:pt x="233" y="306"/>
                  </a:lnTo>
                  <a:lnTo>
                    <a:pt x="233" y="306"/>
                  </a:lnTo>
                  <a:lnTo>
                    <a:pt x="205" y="308"/>
                  </a:lnTo>
                  <a:lnTo>
                    <a:pt x="176" y="311"/>
                  </a:lnTo>
                  <a:lnTo>
                    <a:pt x="147" y="315"/>
                  </a:lnTo>
                  <a:lnTo>
                    <a:pt x="118" y="316"/>
                  </a:lnTo>
                  <a:lnTo>
                    <a:pt x="90" y="315"/>
                  </a:lnTo>
                  <a:lnTo>
                    <a:pt x="63" y="309"/>
                  </a:lnTo>
                  <a:lnTo>
                    <a:pt x="37" y="297"/>
                  </a:lnTo>
                  <a:lnTo>
                    <a:pt x="13" y="278"/>
                  </a:lnTo>
                  <a:lnTo>
                    <a:pt x="13" y="278"/>
                  </a:lnTo>
                  <a:lnTo>
                    <a:pt x="8" y="272"/>
                  </a:lnTo>
                  <a:lnTo>
                    <a:pt x="5" y="266"/>
                  </a:lnTo>
                  <a:lnTo>
                    <a:pt x="2" y="259"/>
                  </a:lnTo>
                  <a:lnTo>
                    <a:pt x="1" y="252"/>
                  </a:lnTo>
                  <a:lnTo>
                    <a:pt x="0" y="244"/>
                  </a:lnTo>
                  <a:lnTo>
                    <a:pt x="0" y="236"/>
                  </a:lnTo>
                  <a:lnTo>
                    <a:pt x="1" y="229"/>
                  </a:lnTo>
                  <a:lnTo>
                    <a:pt x="3" y="222"/>
                  </a:lnTo>
                  <a:lnTo>
                    <a:pt x="3" y="222"/>
                  </a:lnTo>
                  <a:lnTo>
                    <a:pt x="15" y="197"/>
                  </a:lnTo>
                  <a:lnTo>
                    <a:pt x="30" y="176"/>
                  </a:lnTo>
                  <a:lnTo>
                    <a:pt x="47" y="156"/>
                  </a:lnTo>
                  <a:lnTo>
                    <a:pt x="67" y="138"/>
                  </a:lnTo>
                  <a:lnTo>
                    <a:pt x="87" y="122"/>
                  </a:lnTo>
                  <a:lnTo>
                    <a:pt x="109" y="108"/>
                  </a:lnTo>
                  <a:lnTo>
                    <a:pt x="130" y="95"/>
                  </a:lnTo>
                  <a:lnTo>
                    <a:pt x="152" y="82"/>
                  </a:lnTo>
                  <a:lnTo>
                    <a:pt x="152" y="82"/>
                  </a:lnTo>
                  <a:lnTo>
                    <a:pt x="255" y="7"/>
                  </a:lnTo>
                  <a:lnTo>
                    <a:pt x="255" y="7"/>
                  </a:lnTo>
                  <a:lnTo>
                    <a:pt x="259" y="6"/>
                  </a:lnTo>
                  <a:lnTo>
                    <a:pt x="263" y="4"/>
                  </a:lnTo>
                  <a:lnTo>
                    <a:pt x="266" y="3"/>
                  </a:lnTo>
                  <a:lnTo>
                    <a:pt x="270" y="2"/>
                  </a:lnTo>
                  <a:lnTo>
                    <a:pt x="274" y="0"/>
                  </a:lnTo>
                  <a:lnTo>
                    <a:pt x="277" y="0"/>
                  </a:lnTo>
                  <a:lnTo>
                    <a:pt x="281" y="0"/>
                  </a:lnTo>
                  <a:lnTo>
                    <a:pt x="285" y="0"/>
                  </a:lnTo>
                  <a:lnTo>
                    <a:pt x="285" y="0"/>
                  </a:lnTo>
                  <a:lnTo>
                    <a:pt x="288" y="19"/>
                  </a:lnTo>
                  <a:lnTo>
                    <a:pt x="288" y="19"/>
                  </a:lnTo>
                  <a:lnTo>
                    <a:pt x="288" y="19"/>
                  </a:lnTo>
                  <a:lnTo>
                    <a:pt x="28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7" name="Freeform 167"/>
            <p:cNvSpPr>
              <a:spLocks/>
            </p:cNvSpPr>
            <p:nvPr/>
          </p:nvSpPr>
          <p:spPr bwMode="auto">
            <a:xfrm>
              <a:off x="992" y="2239"/>
              <a:ext cx="19" cy="8"/>
            </a:xfrm>
            <a:custGeom>
              <a:avLst/>
              <a:gdLst>
                <a:gd name="T0" fmla="*/ 19 w 19"/>
                <a:gd name="T1" fmla="*/ 4 h 8"/>
                <a:gd name="T2" fmla="*/ 19 w 19"/>
                <a:gd name="T3" fmla="*/ 7 h 8"/>
                <a:gd name="T4" fmla="*/ 19 w 19"/>
                <a:gd name="T5" fmla="*/ 7 h 8"/>
                <a:gd name="T6" fmla="*/ 17 w 19"/>
                <a:gd name="T7" fmla="*/ 8 h 8"/>
                <a:gd name="T8" fmla="*/ 14 w 19"/>
                <a:gd name="T9" fmla="*/ 8 h 8"/>
                <a:gd name="T10" fmla="*/ 12 w 19"/>
                <a:gd name="T11" fmla="*/ 8 h 8"/>
                <a:gd name="T12" fmla="*/ 10 w 19"/>
                <a:gd name="T13" fmla="*/ 8 h 8"/>
                <a:gd name="T14" fmla="*/ 8 w 19"/>
                <a:gd name="T15" fmla="*/ 7 h 8"/>
                <a:gd name="T16" fmla="*/ 6 w 19"/>
                <a:gd name="T17" fmla="*/ 7 h 8"/>
                <a:gd name="T18" fmla="*/ 4 w 19"/>
                <a:gd name="T19" fmla="*/ 6 h 8"/>
                <a:gd name="T20" fmla="*/ 2 w 19"/>
                <a:gd name="T21" fmla="*/ 5 h 8"/>
                <a:gd name="T22" fmla="*/ 2 w 19"/>
                <a:gd name="T23" fmla="*/ 5 h 8"/>
                <a:gd name="T24" fmla="*/ 0 w 19"/>
                <a:gd name="T25" fmla="*/ 0 h 8"/>
                <a:gd name="T26" fmla="*/ 0 w 19"/>
                <a:gd name="T27" fmla="*/ 0 h 8"/>
                <a:gd name="T28" fmla="*/ 3 w 19"/>
                <a:gd name="T29" fmla="*/ 0 h 8"/>
                <a:gd name="T30" fmla="*/ 5 w 19"/>
                <a:gd name="T31" fmla="*/ 0 h 8"/>
                <a:gd name="T32" fmla="*/ 8 w 19"/>
                <a:gd name="T33" fmla="*/ 0 h 8"/>
                <a:gd name="T34" fmla="*/ 10 w 19"/>
                <a:gd name="T35" fmla="*/ 1 h 8"/>
                <a:gd name="T36" fmla="*/ 13 w 19"/>
                <a:gd name="T37" fmla="*/ 1 h 8"/>
                <a:gd name="T38" fmla="*/ 15 w 19"/>
                <a:gd name="T39" fmla="*/ 2 h 8"/>
                <a:gd name="T40" fmla="*/ 17 w 19"/>
                <a:gd name="T41" fmla="*/ 3 h 8"/>
                <a:gd name="T42" fmla="*/ 19 w 19"/>
                <a:gd name="T43" fmla="*/ 4 h 8"/>
                <a:gd name="T44" fmla="*/ 19 w 19"/>
                <a:gd name="T45" fmla="*/ 4 h 8"/>
                <a:gd name="T46" fmla="*/ 19 w 19"/>
                <a:gd name="T47" fmla="*/ 4 h 8"/>
                <a:gd name="T48" fmla="*/ 19 w 19"/>
                <a:gd name="T49" fmla="*/ 4 h 8"/>
                <a:gd name="T50" fmla="*/ 19 w 19"/>
                <a:gd name="T5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8">
                  <a:moveTo>
                    <a:pt x="19" y="4"/>
                  </a:moveTo>
                  <a:lnTo>
                    <a:pt x="19" y="7"/>
                  </a:lnTo>
                  <a:lnTo>
                    <a:pt x="19" y="7"/>
                  </a:lnTo>
                  <a:lnTo>
                    <a:pt x="17" y="8"/>
                  </a:lnTo>
                  <a:lnTo>
                    <a:pt x="14" y="8"/>
                  </a:lnTo>
                  <a:lnTo>
                    <a:pt x="12" y="8"/>
                  </a:lnTo>
                  <a:lnTo>
                    <a:pt x="10" y="8"/>
                  </a:lnTo>
                  <a:lnTo>
                    <a:pt x="8" y="7"/>
                  </a:lnTo>
                  <a:lnTo>
                    <a:pt x="6" y="7"/>
                  </a:lnTo>
                  <a:lnTo>
                    <a:pt x="4" y="6"/>
                  </a:lnTo>
                  <a:lnTo>
                    <a:pt x="2" y="5"/>
                  </a:lnTo>
                  <a:lnTo>
                    <a:pt x="2" y="5"/>
                  </a:lnTo>
                  <a:lnTo>
                    <a:pt x="0" y="0"/>
                  </a:lnTo>
                  <a:lnTo>
                    <a:pt x="0" y="0"/>
                  </a:lnTo>
                  <a:lnTo>
                    <a:pt x="3" y="0"/>
                  </a:lnTo>
                  <a:lnTo>
                    <a:pt x="5" y="0"/>
                  </a:lnTo>
                  <a:lnTo>
                    <a:pt x="8" y="0"/>
                  </a:lnTo>
                  <a:lnTo>
                    <a:pt x="10" y="1"/>
                  </a:lnTo>
                  <a:lnTo>
                    <a:pt x="13" y="1"/>
                  </a:lnTo>
                  <a:lnTo>
                    <a:pt x="15" y="2"/>
                  </a:lnTo>
                  <a:lnTo>
                    <a:pt x="17" y="3"/>
                  </a:lnTo>
                  <a:lnTo>
                    <a:pt x="19" y="4"/>
                  </a:lnTo>
                  <a:lnTo>
                    <a:pt x="19" y="4"/>
                  </a:lnTo>
                  <a:lnTo>
                    <a:pt x="19" y="4"/>
                  </a:lnTo>
                  <a:lnTo>
                    <a:pt x="19" y="4"/>
                  </a:lnTo>
                  <a:lnTo>
                    <a:pt x="1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8" name="Freeform 168"/>
            <p:cNvSpPr>
              <a:spLocks/>
            </p:cNvSpPr>
            <p:nvPr/>
          </p:nvSpPr>
          <p:spPr bwMode="auto">
            <a:xfrm>
              <a:off x="1066" y="2305"/>
              <a:ext cx="434" cy="29"/>
            </a:xfrm>
            <a:custGeom>
              <a:avLst/>
              <a:gdLst>
                <a:gd name="T0" fmla="*/ 320 w 434"/>
                <a:gd name="T1" fmla="*/ 11 h 29"/>
                <a:gd name="T2" fmla="*/ 320 w 434"/>
                <a:gd name="T3" fmla="*/ 12 h 29"/>
                <a:gd name="T4" fmla="*/ 320 w 434"/>
                <a:gd name="T5" fmla="*/ 12 h 29"/>
                <a:gd name="T6" fmla="*/ 320 w 434"/>
                <a:gd name="T7" fmla="*/ 13 h 29"/>
                <a:gd name="T8" fmla="*/ 320 w 434"/>
                <a:gd name="T9" fmla="*/ 14 h 29"/>
                <a:gd name="T10" fmla="*/ 321 w 434"/>
                <a:gd name="T11" fmla="*/ 14 h 29"/>
                <a:gd name="T12" fmla="*/ 322 w 434"/>
                <a:gd name="T13" fmla="*/ 15 h 29"/>
                <a:gd name="T14" fmla="*/ 322 w 434"/>
                <a:gd name="T15" fmla="*/ 15 h 29"/>
                <a:gd name="T16" fmla="*/ 323 w 434"/>
                <a:gd name="T17" fmla="*/ 15 h 29"/>
                <a:gd name="T18" fmla="*/ 323 w 434"/>
                <a:gd name="T19" fmla="*/ 15 h 29"/>
                <a:gd name="T20" fmla="*/ 434 w 434"/>
                <a:gd name="T21" fmla="*/ 12 h 29"/>
                <a:gd name="T22" fmla="*/ 434 w 434"/>
                <a:gd name="T23" fmla="*/ 21 h 29"/>
                <a:gd name="T24" fmla="*/ 279 w 434"/>
                <a:gd name="T25" fmla="*/ 25 h 29"/>
                <a:gd name="T26" fmla="*/ 32 w 434"/>
                <a:gd name="T27" fmla="*/ 28 h 29"/>
                <a:gd name="T28" fmla="*/ 3 w 434"/>
                <a:gd name="T29" fmla="*/ 29 h 29"/>
                <a:gd name="T30" fmla="*/ 3 w 434"/>
                <a:gd name="T31" fmla="*/ 29 h 29"/>
                <a:gd name="T32" fmla="*/ 1 w 434"/>
                <a:gd name="T33" fmla="*/ 27 h 29"/>
                <a:gd name="T34" fmla="*/ 0 w 434"/>
                <a:gd name="T35" fmla="*/ 24 h 29"/>
                <a:gd name="T36" fmla="*/ 0 w 434"/>
                <a:gd name="T37" fmla="*/ 22 h 29"/>
                <a:gd name="T38" fmla="*/ 1 w 434"/>
                <a:gd name="T39" fmla="*/ 19 h 29"/>
                <a:gd name="T40" fmla="*/ 1 w 434"/>
                <a:gd name="T41" fmla="*/ 16 h 29"/>
                <a:gd name="T42" fmla="*/ 2 w 434"/>
                <a:gd name="T43" fmla="*/ 13 h 29"/>
                <a:gd name="T44" fmla="*/ 2 w 434"/>
                <a:gd name="T45" fmla="*/ 11 h 29"/>
                <a:gd name="T46" fmla="*/ 3 w 434"/>
                <a:gd name="T47" fmla="*/ 8 h 29"/>
                <a:gd name="T48" fmla="*/ 3 w 434"/>
                <a:gd name="T49" fmla="*/ 8 h 29"/>
                <a:gd name="T50" fmla="*/ 43 w 434"/>
                <a:gd name="T51" fmla="*/ 8 h 29"/>
                <a:gd name="T52" fmla="*/ 82 w 434"/>
                <a:gd name="T53" fmla="*/ 7 h 29"/>
                <a:gd name="T54" fmla="*/ 122 w 434"/>
                <a:gd name="T55" fmla="*/ 5 h 29"/>
                <a:gd name="T56" fmla="*/ 161 w 434"/>
                <a:gd name="T57" fmla="*/ 4 h 29"/>
                <a:gd name="T58" fmla="*/ 200 w 434"/>
                <a:gd name="T59" fmla="*/ 3 h 29"/>
                <a:gd name="T60" fmla="*/ 239 w 434"/>
                <a:gd name="T61" fmla="*/ 1 h 29"/>
                <a:gd name="T62" fmla="*/ 279 w 434"/>
                <a:gd name="T63" fmla="*/ 0 h 29"/>
                <a:gd name="T64" fmla="*/ 318 w 434"/>
                <a:gd name="T65" fmla="*/ 0 h 29"/>
                <a:gd name="T66" fmla="*/ 318 w 434"/>
                <a:gd name="T67" fmla="*/ 0 h 29"/>
                <a:gd name="T68" fmla="*/ 320 w 434"/>
                <a:gd name="T69" fmla="*/ 11 h 29"/>
                <a:gd name="T70" fmla="*/ 320 w 434"/>
                <a:gd name="T71" fmla="*/ 11 h 29"/>
                <a:gd name="T72" fmla="*/ 320 w 434"/>
                <a:gd name="T73" fmla="*/ 11 h 29"/>
                <a:gd name="T74" fmla="*/ 320 w 434"/>
                <a:gd name="T7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29">
                  <a:moveTo>
                    <a:pt x="320" y="11"/>
                  </a:moveTo>
                  <a:lnTo>
                    <a:pt x="320" y="12"/>
                  </a:lnTo>
                  <a:lnTo>
                    <a:pt x="320" y="12"/>
                  </a:lnTo>
                  <a:lnTo>
                    <a:pt x="320" y="13"/>
                  </a:lnTo>
                  <a:lnTo>
                    <a:pt x="320" y="14"/>
                  </a:lnTo>
                  <a:lnTo>
                    <a:pt x="321" y="14"/>
                  </a:lnTo>
                  <a:lnTo>
                    <a:pt x="322" y="15"/>
                  </a:lnTo>
                  <a:lnTo>
                    <a:pt x="322" y="15"/>
                  </a:lnTo>
                  <a:lnTo>
                    <a:pt x="323" y="15"/>
                  </a:lnTo>
                  <a:lnTo>
                    <a:pt x="323" y="15"/>
                  </a:lnTo>
                  <a:lnTo>
                    <a:pt x="434" y="12"/>
                  </a:lnTo>
                  <a:lnTo>
                    <a:pt x="434" y="21"/>
                  </a:lnTo>
                  <a:lnTo>
                    <a:pt x="279" y="25"/>
                  </a:lnTo>
                  <a:lnTo>
                    <a:pt x="32" y="28"/>
                  </a:lnTo>
                  <a:lnTo>
                    <a:pt x="3" y="29"/>
                  </a:lnTo>
                  <a:lnTo>
                    <a:pt x="3" y="29"/>
                  </a:lnTo>
                  <a:lnTo>
                    <a:pt x="1" y="27"/>
                  </a:lnTo>
                  <a:lnTo>
                    <a:pt x="0" y="24"/>
                  </a:lnTo>
                  <a:lnTo>
                    <a:pt x="0" y="22"/>
                  </a:lnTo>
                  <a:lnTo>
                    <a:pt x="1" y="19"/>
                  </a:lnTo>
                  <a:lnTo>
                    <a:pt x="1" y="16"/>
                  </a:lnTo>
                  <a:lnTo>
                    <a:pt x="2" y="13"/>
                  </a:lnTo>
                  <a:lnTo>
                    <a:pt x="2" y="11"/>
                  </a:lnTo>
                  <a:lnTo>
                    <a:pt x="3" y="8"/>
                  </a:lnTo>
                  <a:lnTo>
                    <a:pt x="3" y="8"/>
                  </a:lnTo>
                  <a:lnTo>
                    <a:pt x="43" y="8"/>
                  </a:lnTo>
                  <a:lnTo>
                    <a:pt x="82" y="7"/>
                  </a:lnTo>
                  <a:lnTo>
                    <a:pt x="122" y="5"/>
                  </a:lnTo>
                  <a:lnTo>
                    <a:pt x="161" y="4"/>
                  </a:lnTo>
                  <a:lnTo>
                    <a:pt x="200" y="3"/>
                  </a:lnTo>
                  <a:lnTo>
                    <a:pt x="239" y="1"/>
                  </a:lnTo>
                  <a:lnTo>
                    <a:pt x="279" y="0"/>
                  </a:lnTo>
                  <a:lnTo>
                    <a:pt x="318" y="0"/>
                  </a:lnTo>
                  <a:lnTo>
                    <a:pt x="318" y="0"/>
                  </a:lnTo>
                  <a:lnTo>
                    <a:pt x="320" y="11"/>
                  </a:lnTo>
                  <a:lnTo>
                    <a:pt x="320" y="11"/>
                  </a:lnTo>
                  <a:lnTo>
                    <a:pt x="320" y="11"/>
                  </a:lnTo>
                  <a:lnTo>
                    <a:pt x="320" y="11"/>
                  </a:lnTo>
                  <a:close/>
                </a:path>
              </a:pathLst>
            </a:custGeom>
            <a:solidFill>
              <a:srgbClr val="B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09" name="Freeform 169"/>
            <p:cNvSpPr>
              <a:spLocks/>
            </p:cNvSpPr>
            <p:nvPr/>
          </p:nvSpPr>
          <p:spPr bwMode="auto">
            <a:xfrm>
              <a:off x="2401" y="2348"/>
              <a:ext cx="82" cy="25"/>
            </a:xfrm>
            <a:custGeom>
              <a:avLst/>
              <a:gdLst>
                <a:gd name="T0" fmla="*/ 82 w 82"/>
                <a:gd name="T1" fmla="*/ 11 h 25"/>
                <a:gd name="T2" fmla="*/ 81 w 82"/>
                <a:gd name="T3" fmla="*/ 13 h 25"/>
                <a:gd name="T4" fmla="*/ 80 w 82"/>
                <a:gd name="T5" fmla="*/ 15 h 25"/>
                <a:gd name="T6" fmla="*/ 79 w 82"/>
                <a:gd name="T7" fmla="*/ 18 h 25"/>
                <a:gd name="T8" fmla="*/ 78 w 82"/>
                <a:gd name="T9" fmla="*/ 21 h 25"/>
                <a:gd name="T10" fmla="*/ 77 w 82"/>
                <a:gd name="T11" fmla="*/ 24 h 25"/>
                <a:gd name="T12" fmla="*/ 75 w 82"/>
                <a:gd name="T13" fmla="*/ 25 h 25"/>
                <a:gd name="T14" fmla="*/ 72 w 82"/>
                <a:gd name="T15" fmla="*/ 25 h 25"/>
                <a:gd name="T16" fmla="*/ 69 w 82"/>
                <a:gd name="T17" fmla="*/ 24 h 25"/>
                <a:gd name="T18" fmla="*/ 69 w 82"/>
                <a:gd name="T19" fmla="*/ 24 h 25"/>
                <a:gd name="T20" fmla="*/ 61 w 82"/>
                <a:gd name="T21" fmla="*/ 21 h 25"/>
                <a:gd name="T22" fmla="*/ 53 w 82"/>
                <a:gd name="T23" fmla="*/ 18 h 25"/>
                <a:gd name="T24" fmla="*/ 44 w 82"/>
                <a:gd name="T25" fmla="*/ 16 h 25"/>
                <a:gd name="T26" fmla="*/ 36 w 82"/>
                <a:gd name="T27" fmla="*/ 15 h 25"/>
                <a:gd name="T28" fmla="*/ 27 w 82"/>
                <a:gd name="T29" fmla="*/ 14 h 25"/>
                <a:gd name="T30" fmla="*/ 18 w 82"/>
                <a:gd name="T31" fmla="*/ 13 h 25"/>
                <a:gd name="T32" fmla="*/ 9 w 82"/>
                <a:gd name="T33" fmla="*/ 12 h 25"/>
                <a:gd name="T34" fmla="*/ 0 w 82"/>
                <a:gd name="T35" fmla="*/ 11 h 25"/>
                <a:gd name="T36" fmla="*/ 0 w 82"/>
                <a:gd name="T37" fmla="*/ 11 h 25"/>
                <a:gd name="T38" fmla="*/ 4 w 82"/>
                <a:gd name="T39" fmla="*/ 5 h 25"/>
                <a:gd name="T40" fmla="*/ 9 w 82"/>
                <a:gd name="T41" fmla="*/ 2 h 25"/>
                <a:gd name="T42" fmla="*/ 15 w 82"/>
                <a:gd name="T43" fmla="*/ 0 h 25"/>
                <a:gd name="T44" fmla="*/ 22 w 82"/>
                <a:gd name="T45" fmla="*/ 0 h 25"/>
                <a:gd name="T46" fmla="*/ 29 w 82"/>
                <a:gd name="T47" fmla="*/ 0 h 25"/>
                <a:gd name="T48" fmla="*/ 35 w 82"/>
                <a:gd name="T49" fmla="*/ 1 h 25"/>
                <a:gd name="T50" fmla="*/ 42 w 82"/>
                <a:gd name="T51" fmla="*/ 2 h 25"/>
                <a:gd name="T52" fmla="*/ 48 w 82"/>
                <a:gd name="T53" fmla="*/ 3 h 25"/>
                <a:gd name="T54" fmla="*/ 48 w 82"/>
                <a:gd name="T55" fmla="*/ 3 h 25"/>
                <a:gd name="T56" fmla="*/ 82 w 82"/>
                <a:gd name="T57" fmla="*/ 11 h 25"/>
                <a:gd name="T58" fmla="*/ 82 w 82"/>
                <a:gd name="T59" fmla="*/ 11 h 25"/>
                <a:gd name="T60" fmla="*/ 82 w 82"/>
                <a:gd name="T61" fmla="*/ 11 h 25"/>
                <a:gd name="T62" fmla="*/ 82 w 82"/>
                <a:gd name="T6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5">
                  <a:moveTo>
                    <a:pt x="82" y="11"/>
                  </a:moveTo>
                  <a:lnTo>
                    <a:pt x="81" y="13"/>
                  </a:lnTo>
                  <a:lnTo>
                    <a:pt x="80" y="15"/>
                  </a:lnTo>
                  <a:lnTo>
                    <a:pt x="79" y="18"/>
                  </a:lnTo>
                  <a:lnTo>
                    <a:pt x="78" y="21"/>
                  </a:lnTo>
                  <a:lnTo>
                    <a:pt x="77" y="24"/>
                  </a:lnTo>
                  <a:lnTo>
                    <a:pt x="75" y="25"/>
                  </a:lnTo>
                  <a:lnTo>
                    <a:pt x="72" y="25"/>
                  </a:lnTo>
                  <a:lnTo>
                    <a:pt x="69" y="24"/>
                  </a:lnTo>
                  <a:lnTo>
                    <a:pt x="69" y="24"/>
                  </a:lnTo>
                  <a:lnTo>
                    <a:pt x="61" y="21"/>
                  </a:lnTo>
                  <a:lnTo>
                    <a:pt x="53" y="18"/>
                  </a:lnTo>
                  <a:lnTo>
                    <a:pt x="44" y="16"/>
                  </a:lnTo>
                  <a:lnTo>
                    <a:pt x="36" y="15"/>
                  </a:lnTo>
                  <a:lnTo>
                    <a:pt x="27" y="14"/>
                  </a:lnTo>
                  <a:lnTo>
                    <a:pt x="18" y="13"/>
                  </a:lnTo>
                  <a:lnTo>
                    <a:pt x="9" y="12"/>
                  </a:lnTo>
                  <a:lnTo>
                    <a:pt x="0" y="11"/>
                  </a:lnTo>
                  <a:lnTo>
                    <a:pt x="0" y="11"/>
                  </a:lnTo>
                  <a:lnTo>
                    <a:pt x="4" y="5"/>
                  </a:lnTo>
                  <a:lnTo>
                    <a:pt x="9" y="2"/>
                  </a:lnTo>
                  <a:lnTo>
                    <a:pt x="15" y="0"/>
                  </a:lnTo>
                  <a:lnTo>
                    <a:pt x="22" y="0"/>
                  </a:lnTo>
                  <a:lnTo>
                    <a:pt x="29" y="0"/>
                  </a:lnTo>
                  <a:lnTo>
                    <a:pt x="35" y="1"/>
                  </a:lnTo>
                  <a:lnTo>
                    <a:pt x="42" y="2"/>
                  </a:lnTo>
                  <a:lnTo>
                    <a:pt x="48" y="3"/>
                  </a:lnTo>
                  <a:lnTo>
                    <a:pt x="48" y="3"/>
                  </a:lnTo>
                  <a:lnTo>
                    <a:pt x="82" y="11"/>
                  </a:lnTo>
                  <a:lnTo>
                    <a:pt x="82" y="11"/>
                  </a:lnTo>
                  <a:lnTo>
                    <a:pt x="82" y="11"/>
                  </a:lnTo>
                  <a:lnTo>
                    <a:pt x="82" y="1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0" name="Freeform 170"/>
            <p:cNvSpPr>
              <a:spLocks/>
            </p:cNvSpPr>
            <p:nvPr/>
          </p:nvSpPr>
          <p:spPr bwMode="auto">
            <a:xfrm>
              <a:off x="1110" y="2351"/>
              <a:ext cx="359" cy="30"/>
            </a:xfrm>
            <a:custGeom>
              <a:avLst/>
              <a:gdLst>
                <a:gd name="T0" fmla="*/ 336 w 359"/>
                <a:gd name="T1" fmla="*/ 2 h 30"/>
                <a:gd name="T2" fmla="*/ 326 w 359"/>
                <a:gd name="T3" fmla="*/ 3 h 30"/>
                <a:gd name="T4" fmla="*/ 315 w 359"/>
                <a:gd name="T5" fmla="*/ 3 h 30"/>
                <a:gd name="T6" fmla="*/ 304 w 359"/>
                <a:gd name="T7" fmla="*/ 3 h 30"/>
                <a:gd name="T8" fmla="*/ 298 w 359"/>
                <a:gd name="T9" fmla="*/ 3 h 30"/>
                <a:gd name="T10" fmla="*/ 292 w 359"/>
                <a:gd name="T11" fmla="*/ 4 h 30"/>
                <a:gd name="T12" fmla="*/ 286 w 359"/>
                <a:gd name="T13" fmla="*/ 4 h 30"/>
                <a:gd name="T14" fmla="*/ 280 w 359"/>
                <a:gd name="T15" fmla="*/ 5 h 30"/>
                <a:gd name="T16" fmla="*/ 275 w 359"/>
                <a:gd name="T17" fmla="*/ 7 h 30"/>
                <a:gd name="T18" fmla="*/ 278 w 359"/>
                <a:gd name="T19" fmla="*/ 9 h 30"/>
                <a:gd name="T20" fmla="*/ 287 w 359"/>
                <a:gd name="T21" fmla="*/ 9 h 30"/>
                <a:gd name="T22" fmla="*/ 303 w 359"/>
                <a:gd name="T23" fmla="*/ 9 h 30"/>
                <a:gd name="T24" fmla="*/ 319 w 359"/>
                <a:gd name="T25" fmla="*/ 10 h 30"/>
                <a:gd name="T26" fmla="*/ 335 w 359"/>
                <a:gd name="T27" fmla="*/ 11 h 30"/>
                <a:gd name="T28" fmla="*/ 343 w 359"/>
                <a:gd name="T29" fmla="*/ 12 h 30"/>
                <a:gd name="T30" fmla="*/ 329 w 359"/>
                <a:gd name="T31" fmla="*/ 15 h 30"/>
                <a:gd name="T32" fmla="*/ 314 w 359"/>
                <a:gd name="T33" fmla="*/ 16 h 30"/>
                <a:gd name="T34" fmla="*/ 300 w 359"/>
                <a:gd name="T35" fmla="*/ 17 h 30"/>
                <a:gd name="T36" fmla="*/ 288 w 359"/>
                <a:gd name="T37" fmla="*/ 18 h 30"/>
                <a:gd name="T38" fmla="*/ 288 w 359"/>
                <a:gd name="T39" fmla="*/ 19 h 30"/>
                <a:gd name="T40" fmla="*/ 291 w 359"/>
                <a:gd name="T41" fmla="*/ 21 h 30"/>
                <a:gd name="T42" fmla="*/ 293 w 359"/>
                <a:gd name="T43" fmla="*/ 22 h 30"/>
                <a:gd name="T44" fmla="*/ 296 w 359"/>
                <a:gd name="T45" fmla="*/ 22 h 30"/>
                <a:gd name="T46" fmla="*/ 297 w 359"/>
                <a:gd name="T47" fmla="*/ 22 h 30"/>
                <a:gd name="T48" fmla="*/ 311 w 359"/>
                <a:gd name="T49" fmla="*/ 21 h 30"/>
                <a:gd name="T50" fmla="*/ 325 w 359"/>
                <a:gd name="T51" fmla="*/ 21 h 30"/>
                <a:gd name="T52" fmla="*/ 339 w 359"/>
                <a:gd name="T53" fmla="*/ 21 h 30"/>
                <a:gd name="T54" fmla="*/ 354 w 359"/>
                <a:gd name="T55" fmla="*/ 23 h 30"/>
                <a:gd name="T56" fmla="*/ 359 w 359"/>
                <a:gd name="T57" fmla="*/ 28 h 30"/>
                <a:gd name="T58" fmla="*/ 0 w 359"/>
                <a:gd name="T59" fmla="*/ 30 h 30"/>
                <a:gd name="T60" fmla="*/ 2 w 359"/>
                <a:gd name="T61" fmla="*/ 28 h 30"/>
                <a:gd name="T62" fmla="*/ 21 w 359"/>
                <a:gd name="T63" fmla="*/ 28 h 30"/>
                <a:gd name="T64" fmla="*/ 41 w 359"/>
                <a:gd name="T65" fmla="*/ 27 h 30"/>
                <a:gd name="T66" fmla="*/ 61 w 359"/>
                <a:gd name="T67" fmla="*/ 26 h 30"/>
                <a:gd name="T68" fmla="*/ 80 w 359"/>
                <a:gd name="T69" fmla="*/ 23 h 30"/>
                <a:gd name="T70" fmla="*/ 80 w 359"/>
                <a:gd name="T71" fmla="*/ 23 h 30"/>
                <a:gd name="T72" fmla="*/ 80 w 359"/>
                <a:gd name="T73" fmla="*/ 22 h 30"/>
                <a:gd name="T74" fmla="*/ 79 w 359"/>
                <a:gd name="T75" fmla="*/ 21 h 30"/>
                <a:gd name="T76" fmla="*/ 78 w 359"/>
                <a:gd name="T77" fmla="*/ 20 h 30"/>
                <a:gd name="T78" fmla="*/ 78 w 359"/>
                <a:gd name="T79" fmla="*/ 20 h 30"/>
                <a:gd name="T80" fmla="*/ 12 w 359"/>
                <a:gd name="T81" fmla="*/ 18 h 30"/>
                <a:gd name="T82" fmla="*/ 125 w 359"/>
                <a:gd name="T83" fmla="*/ 14 h 30"/>
                <a:gd name="T84" fmla="*/ 125 w 359"/>
                <a:gd name="T85" fmla="*/ 7 h 30"/>
                <a:gd name="T86" fmla="*/ 40 w 359"/>
                <a:gd name="T87" fmla="*/ 6 h 30"/>
                <a:gd name="T88" fmla="*/ 117 w 359"/>
                <a:gd name="T89" fmla="*/ 4 h 30"/>
                <a:gd name="T90" fmla="*/ 192 w 359"/>
                <a:gd name="T91" fmla="*/ 2 h 30"/>
                <a:gd name="T92" fmla="*/ 265 w 359"/>
                <a:gd name="T93" fmla="*/ 0 h 30"/>
                <a:gd name="T94" fmla="*/ 341 w 359"/>
                <a:gd name="T95" fmla="*/ 0 h 30"/>
                <a:gd name="T96" fmla="*/ 341 w 359"/>
                <a:gd name="T97" fmla="*/ 0 h 30"/>
                <a:gd name="T98" fmla="*/ 341 w 359"/>
                <a:gd name="T9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9" h="30">
                  <a:moveTo>
                    <a:pt x="341" y="0"/>
                  </a:moveTo>
                  <a:lnTo>
                    <a:pt x="336" y="2"/>
                  </a:lnTo>
                  <a:lnTo>
                    <a:pt x="331" y="3"/>
                  </a:lnTo>
                  <a:lnTo>
                    <a:pt x="326" y="3"/>
                  </a:lnTo>
                  <a:lnTo>
                    <a:pt x="320" y="3"/>
                  </a:lnTo>
                  <a:lnTo>
                    <a:pt x="315" y="3"/>
                  </a:lnTo>
                  <a:lnTo>
                    <a:pt x="310" y="3"/>
                  </a:lnTo>
                  <a:lnTo>
                    <a:pt x="304" y="3"/>
                  </a:lnTo>
                  <a:lnTo>
                    <a:pt x="298" y="3"/>
                  </a:lnTo>
                  <a:lnTo>
                    <a:pt x="298" y="3"/>
                  </a:lnTo>
                  <a:lnTo>
                    <a:pt x="295" y="4"/>
                  </a:lnTo>
                  <a:lnTo>
                    <a:pt x="292" y="4"/>
                  </a:lnTo>
                  <a:lnTo>
                    <a:pt x="289" y="4"/>
                  </a:lnTo>
                  <a:lnTo>
                    <a:pt x="286" y="4"/>
                  </a:lnTo>
                  <a:lnTo>
                    <a:pt x="283" y="4"/>
                  </a:lnTo>
                  <a:lnTo>
                    <a:pt x="280" y="5"/>
                  </a:lnTo>
                  <a:lnTo>
                    <a:pt x="277" y="5"/>
                  </a:lnTo>
                  <a:lnTo>
                    <a:pt x="275" y="7"/>
                  </a:lnTo>
                  <a:lnTo>
                    <a:pt x="275" y="7"/>
                  </a:lnTo>
                  <a:lnTo>
                    <a:pt x="278" y="9"/>
                  </a:lnTo>
                  <a:lnTo>
                    <a:pt x="278" y="9"/>
                  </a:lnTo>
                  <a:lnTo>
                    <a:pt x="287" y="9"/>
                  </a:lnTo>
                  <a:lnTo>
                    <a:pt x="295" y="9"/>
                  </a:lnTo>
                  <a:lnTo>
                    <a:pt x="303" y="9"/>
                  </a:lnTo>
                  <a:lnTo>
                    <a:pt x="311" y="9"/>
                  </a:lnTo>
                  <a:lnTo>
                    <a:pt x="319" y="10"/>
                  </a:lnTo>
                  <a:lnTo>
                    <a:pt x="327" y="10"/>
                  </a:lnTo>
                  <a:lnTo>
                    <a:pt x="335" y="11"/>
                  </a:lnTo>
                  <a:lnTo>
                    <a:pt x="343" y="12"/>
                  </a:lnTo>
                  <a:lnTo>
                    <a:pt x="343" y="12"/>
                  </a:lnTo>
                  <a:lnTo>
                    <a:pt x="336" y="14"/>
                  </a:lnTo>
                  <a:lnTo>
                    <a:pt x="329" y="15"/>
                  </a:lnTo>
                  <a:lnTo>
                    <a:pt x="321" y="16"/>
                  </a:lnTo>
                  <a:lnTo>
                    <a:pt x="314" y="16"/>
                  </a:lnTo>
                  <a:lnTo>
                    <a:pt x="307" y="16"/>
                  </a:lnTo>
                  <a:lnTo>
                    <a:pt x="300" y="17"/>
                  </a:lnTo>
                  <a:lnTo>
                    <a:pt x="294" y="17"/>
                  </a:lnTo>
                  <a:lnTo>
                    <a:pt x="288" y="18"/>
                  </a:lnTo>
                  <a:lnTo>
                    <a:pt x="288" y="18"/>
                  </a:lnTo>
                  <a:lnTo>
                    <a:pt x="288" y="19"/>
                  </a:lnTo>
                  <a:lnTo>
                    <a:pt x="289" y="20"/>
                  </a:lnTo>
                  <a:lnTo>
                    <a:pt x="291" y="21"/>
                  </a:lnTo>
                  <a:lnTo>
                    <a:pt x="292" y="22"/>
                  </a:lnTo>
                  <a:lnTo>
                    <a:pt x="293" y="22"/>
                  </a:lnTo>
                  <a:lnTo>
                    <a:pt x="295" y="22"/>
                  </a:lnTo>
                  <a:lnTo>
                    <a:pt x="296" y="22"/>
                  </a:lnTo>
                  <a:lnTo>
                    <a:pt x="297" y="22"/>
                  </a:lnTo>
                  <a:lnTo>
                    <a:pt x="297" y="22"/>
                  </a:lnTo>
                  <a:lnTo>
                    <a:pt x="304" y="21"/>
                  </a:lnTo>
                  <a:lnTo>
                    <a:pt x="311" y="21"/>
                  </a:lnTo>
                  <a:lnTo>
                    <a:pt x="318" y="21"/>
                  </a:lnTo>
                  <a:lnTo>
                    <a:pt x="325" y="21"/>
                  </a:lnTo>
                  <a:lnTo>
                    <a:pt x="332" y="21"/>
                  </a:lnTo>
                  <a:lnTo>
                    <a:pt x="339" y="21"/>
                  </a:lnTo>
                  <a:lnTo>
                    <a:pt x="347" y="22"/>
                  </a:lnTo>
                  <a:lnTo>
                    <a:pt x="354" y="23"/>
                  </a:lnTo>
                  <a:lnTo>
                    <a:pt x="354" y="23"/>
                  </a:lnTo>
                  <a:lnTo>
                    <a:pt x="359" y="28"/>
                  </a:lnTo>
                  <a:lnTo>
                    <a:pt x="352" y="30"/>
                  </a:lnTo>
                  <a:lnTo>
                    <a:pt x="0" y="30"/>
                  </a:lnTo>
                  <a:lnTo>
                    <a:pt x="2" y="28"/>
                  </a:lnTo>
                  <a:lnTo>
                    <a:pt x="2" y="28"/>
                  </a:lnTo>
                  <a:lnTo>
                    <a:pt x="11" y="28"/>
                  </a:lnTo>
                  <a:lnTo>
                    <a:pt x="21" y="28"/>
                  </a:lnTo>
                  <a:lnTo>
                    <a:pt x="31" y="28"/>
                  </a:lnTo>
                  <a:lnTo>
                    <a:pt x="41" y="27"/>
                  </a:lnTo>
                  <a:lnTo>
                    <a:pt x="51" y="27"/>
                  </a:lnTo>
                  <a:lnTo>
                    <a:pt x="61" y="26"/>
                  </a:lnTo>
                  <a:lnTo>
                    <a:pt x="71" y="25"/>
                  </a:lnTo>
                  <a:lnTo>
                    <a:pt x="80" y="23"/>
                  </a:lnTo>
                  <a:lnTo>
                    <a:pt x="80" y="23"/>
                  </a:lnTo>
                  <a:lnTo>
                    <a:pt x="80" y="23"/>
                  </a:lnTo>
                  <a:lnTo>
                    <a:pt x="80" y="22"/>
                  </a:lnTo>
                  <a:lnTo>
                    <a:pt x="80" y="22"/>
                  </a:lnTo>
                  <a:lnTo>
                    <a:pt x="80" y="21"/>
                  </a:lnTo>
                  <a:lnTo>
                    <a:pt x="79" y="21"/>
                  </a:lnTo>
                  <a:lnTo>
                    <a:pt x="79" y="21"/>
                  </a:lnTo>
                  <a:lnTo>
                    <a:pt x="78" y="20"/>
                  </a:lnTo>
                  <a:lnTo>
                    <a:pt x="78" y="20"/>
                  </a:lnTo>
                  <a:lnTo>
                    <a:pt x="78" y="20"/>
                  </a:lnTo>
                  <a:lnTo>
                    <a:pt x="77" y="20"/>
                  </a:lnTo>
                  <a:lnTo>
                    <a:pt x="12" y="18"/>
                  </a:lnTo>
                  <a:lnTo>
                    <a:pt x="17" y="15"/>
                  </a:lnTo>
                  <a:lnTo>
                    <a:pt x="125" y="14"/>
                  </a:lnTo>
                  <a:lnTo>
                    <a:pt x="128" y="9"/>
                  </a:lnTo>
                  <a:lnTo>
                    <a:pt x="125" y="7"/>
                  </a:lnTo>
                  <a:lnTo>
                    <a:pt x="40" y="6"/>
                  </a:lnTo>
                  <a:lnTo>
                    <a:pt x="40" y="6"/>
                  </a:lnTo>
                  <a:lnTo>
                    <a:pt x="79" y="5"/>
                  </a:lnTo>
                  <a:lnTo>
                    <a:pt x="117" y="4"/>
                  </a:lnTo>
                  <a:lnTo>
                    <a:pt x="155" y="3"/>
                  </a:lnTo>
                  <a:lnTo>
                    <a:pt x="192" y="2"/>
                  </a:lnTo>
                  <a:lnTo>
                    <a:pt x="229" y="1"/>
                  </a:lnTo>
                  <a:lnTo>
                    <a:pt x="265" y="0"/>
                  </a:lnTo>
                  <a:lnTo>
                    <a:pt x="303" y="0"/>
                  </a:lnTo>
                  <a:lnTo>
                    <a:pt x="341" y="0"/>
                  </a:lnTo>
                  <a:lnTo>
                    <a:pt x="341" y="0"/>
                  </a:lnTo>
                  <a:lnTo>
                    <a:pt x="341" y="0"/>
                  </a:lnTo>
                  <a:lnTo>
                    <a:pt x="341" y="0"/>
                  </a:lnTo>
                  <a:lnTo>
                    <a:pt x="341" y="0"/>
                  </a:lnTo>
                  <a:close/>
                </a:path>
              </a:pathLst>
            </a:custGeom>
            <a:solidFill>
              <a:srgbClr val="B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1" name="Freeform 171"/>
            <p:cNvSpPr>
              <a:spLocks/>
            </p:cNvSpPr>
            <p:nvPr/>
          </p:nvSpPr>
          <p:spPr bwMode="auto">
            <a:xfrm>
              <a:off x="1135" y="2357"/>
              <a:ext cx="12" cy="1"/>
            </a:xfrm>
            <a:custGeom>
              <a:avLst/>
              <a:gdLst>
                <a:gd name="T0" fmla="*/ 0 w 12"/>
                <a:gd name="T1" fmla="*/ 12 w 12"/>
                <a:gd name="T2" fmla="*/ 0 w 12"/>
                <a:gd name="T3" fmla="*/ 0 w 12"/>
                <a:gd name="T4" fmla="*/ 0 w 12"/>
                <a:gd name="T5" fmla="*/ 0 w 12"/>
              </a:gdLst>
              <a:ahLst/>
              <a:cxnLst>
                <a:cxn ang="0">
                  <a:pos x="T0" y="0"/>
                </a:cxn>
                <a:cxn ang="0">
                  <a:pos x="T1" y="0"/>
                </a:cxn>
                <a:cxn ang="0">
                  <a:pos x="T2" y="0"/>
                </a:cxn>
                <a:cxn ang="0">
                  <a:pos x="T3" y="0"/>
                </a:cxn>
                <a:cxn ang="0">
                  <a:pos x="T4" y="0"/>
                </a:cxn>
                <a:cxn ang="0">
                  <a:pos x="T5" y="0"/>
                </a:cxn>
              </a:cxnLst>
              <a:rect l="0" t="0" r="r" b="b"/>
              <a:pathLst>
                <a:path w="12">
                  <a:moveTo>
                    <a:pt x="0" y="0"/>
                  </a:moveTo>
                  <a:lnTo>
                    <a:pt x="12"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2" name="Freeform 172"/>
            <p:cNvSpPr>
              <a:spLocks/>
            </p:cNvSpPr>
            <p:nvPr/>
          </p:nvSpPr>
          <p:spPr bwMode="auto">
            <a:xfrm>
              <a:off x="1318" y="2358"/>
              <a:ext cx="8" cy="1"/>
            </a:xfrm>
            <a:custGeom>
              <a:avLst/>
              <a:gdLst>
                <a:gd name="T0" fmla="*/ 0 w 8"/>
                <a:gd name="T1" fmla="*/ 8 w 8"/>
                <a:gd name="T2" fmla="*/ 0 w 8"/>
                <a:gd name="T3" fmla="*/ 0 w 8"/>
                <a:gd name="T4" fmla="*/ 0 w 8"/>
                <a:gd name="T5" fmla="*/ 0 w 8"/>
              </a:gdLst>
              <a:ahLst/>
              <a:cxnLst>
                <a:cxn ang="0">
                  <a:pos x="T0" y="0"/>
                </a:cxn>
                <a:cxn ang="0">
                  <a:pos x="T1" y="0"/>
                </a:cxn>
                <a:cxn ang="0">
                  <a:pos x="T2" y="0"/>
                </a:cxn>
                <a:cxn ang="0">
                  <a:pos x="T3" y="0"/>
                </a:cxn>
                <a:cxn ang="0">
                  <a:pos x="T4" y="0"/>
                </a:cxn>
                <a:cxn ang="0">
                  <a:pos x="T5" y="0"/>
                </a:cxn>
              </a:cxnLst>
              <a:rect l="0" t="0" r="r" b="b"/>
              <a:pathLst>
                <a:path w="8">
                  <a:moveTo>
                    <a:pt x="0" y="0"/>
                  </a:moveTo>
                  <a:lnTo>
                    <a:pt x="8" y="0"/>
                  </a:lnTo>
                  <a:lnTo>
                    <a:pt x="0" y="0"/>
                  </a:lnTo>
                  <a:lnTo>
                    <a:pt x="0"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3" name="Freeform 173"/>
            <p:cNvSpPr>
              <a:spLocks/>
            </p:cNvSpPr>
            <p:nvPr/>
          </p:nvSpPr>
          <p:spPr bwMode="auto">
            <a:xfrm>
              <a:off x="1053" y="2390"/>
              <a:ext cx="465" cy="18"/>
            </a:xfrm>
            <a:custGeom>
              <a:avLst/>
              <a:gdLst>
                <a:gd name="T0" fmla="*/ 465 w 465"/>
                <a:gd name="T1" fmla="*/ 18 h 18"/>
                <a:gd name="T2" fmla="*/ 161 w 465"/>
                <a:gd name="T3" fmla="*/ 18 h 18"/>
                <a:gd name="T4" fmla="*/ 0 w 465"/>
                <a:gd name="T5" fmla="*/ 16 h 18"/>
                <a:gd name="T6" fmla="*/ 0 w 465"/>
                <a:gd name="T7" fmla="*/ 6 h 18"/>
                <a:gd name="T8" fmla="*/ 80 w 465"/>
                <a:gd name="T9" fmla="*/ 3 h 18"/>
                <a:gd name="T10" fmla="*/ 345 w 465"/>
                <a:gd name="T11" fmla="*/ 2 h 18"/>
                <a:gd name="T12" fmla="*/ 346 w 465"/>
                <a:gd name="T13" fmla="*/ 0 h 18"/>
                <a:gd name="T14" fmla="*/ 464 w 465"/>
                <a:gd name="T15" fmla="*/ 2 h 18"/>
                <a:gd name="T16" fmla="*/ 465 w 465"/>
                <a:gd name="T17" fmla="*/ 18 h 18"/>
                <a:gd name="T18" fmla="*/ 465 w 465"/>
                <a:gd name="T19" fmla="*/ 18 h 18"/>
                <a:gd name="T20" fmla="*/ 465 w 465"/>
                <a:gd name="T21" fmla="*/ 18 h 18"/>
                <a:gd name="T22" fmla="*/ 465 w 465"/>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5" h="18">
                  <a:moveTo>
                    <a:pt x="465" y="18"/>
                  </a:moveTo>
                  <a:lnTo>
                    <a:pt x="161" y="18"/>
                  </a:lnTo>
                  <a:lnTo>
                    <a:pt x="0" y="16"/>
                  </a:lnTo>
                  <a:lnTo>
                    <a:pt x="0" y="6"/>
                  </a:lnTo>
                  <a:lnTo>
                    <a:pt x="80" y="3"/>
                  </a:lnTo>
                  <a:lnTo>
                    <a:pt x="345" y="2"/>
                  </a:lnTo>
                  <a:lnTo>
                    <a:pt x="346" y="0"/>
                  </a:lnTo>
                  <a:lnTo>
                    <a:pt x="464" y="2"/>
                  </a:lnTo>
                  <a:lnTo>
                    <a:pt x="465" y="18"/>
                  </a:lnTo>
                  <a:lnTo>
                    <a:pt x="465" y="18"/>
                  </a:lnTo>
                  <a:lnTo>
                    <a:pt x="465" y="18"/>
                  </a:lnTo>
                  <a:lnTo>
                    <a:pt x="46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4" name="Freeform 174"/>
            <p:cNvSpPr>
              <a:spLocks/>
            </p:cNvSpPr>
            <p:nvPr/>
          </p:nvSpPr>
          <p:spPr bwMode="auto">
            <a:xfrm>
              <a:off x="973" y="2416"/>
              <a:ext cx="682" cy="191"/>
            </a:xfrm>
            <a:custGeom>
              <a:avLst/>
              <a:gdLst>
                <a:gd name="T0" fmla="*/ 667 w 682"/>
                <a:gd name="T1" fmla="*/ 186 h 191"/>
                <a:gd name="T2" fmla="*/ 663 w 682"/>
                <a:gd name="T3" fmla="*/ 167 h 191"/>
                <a:gd name="T4" fmla="*/ 652 w 682"/>
                <a:gd name="T5" fmla="*/ 156 h 191"/>
                <a:gd name="T6" fmla="*/ 630 w 682"/>
                <a:gd name="T7" fmla="*/ 159 h 191"/>
                <a:gd name="T8" fmla="*/ 609 w 682"/>
                <a:gd name="T9" fmla="*/ 158 h 191"/>
                <a:gd name="T10" fmla="*/ 596 w 682"/>
                <a:gd name="T11" fmla="*/ 162 h 191"/>
                <a:gd name="T12" fmla="*/ 578 w 682"/>
                <a:gd name="T13" fmla="*/ 160 h 191"/>
                <a:gd name="T14" fmla="*/ 569 w 682"/>
                <a:gd name="T15" fmla="*/ 160 h 191"/>
                <a:gd name="T16" fmla="*/ 558 w 682"/>
                <a:gd name="T17" fmla="*/ 155 h 191"/>
                <a:gd name="T18" fmla="*/ 549 w 682"/>
                <a:gd name="T19" fmla="*/ 160 h 191"/>
                <a:gd name="T20" fmla="*/ 538 w 682"/>
                <a:gd name="T21" fmla="*/ 160 h 191"/>
                <a:gd name="T22" fmla="*/ 528 w 682"/>
                <a:gd name="T23" fmla="*/ 161 h 191"/>
                <a:gd name="T24" fmla="*/ 514 w 682"/>
                <a:gd name="T25" fmla="*/ 159 h 191"/>
                <a:gd name="T26" fmla="*/ 500 w 682"/>
                <a:gd name="T27" fmla="*/ 162 h 191"/>
                <a:gd name="T28" fmla="*/ 492 w 682"/>
                <a:gd name="T29" fmla="*/ 159 h 191"/>
                <a:gd name="T30" fmla="*/ 481 w 682"/>
                <a:gd name="T31" fmla="*/ 159 h 191"/>
                <a:gd name="T32" fmla="*/ 471 w 682"/>
                <a:gd name="T33" fmla="*/ 161 h 191"/>
                <a:gd name="T34" fmla="*/ 452 w 682"/>
                <a:gd name="T35" fmla="*/ 160 h 191"/>
                <a:gd name="T36" fmla="*/ 441 w 682"/>
                <a:gd name="T37" fmla="*/ 160 h 191"/>
                <a:gd name="T38" fmla="*/ 430 w 682"/>
                <a:gd name="T39" fmla="*/ 160 h 191"/>
                <a:gd name="T40" fmla="*/ 422 w 682"/>
                <a:gd name="T41" fmla="*/ 162 h 191"/>
                <a:gd name="T42" fmla="*/ 416 w 682"/>
                <a:gd name="T43" fmla="*/ 161 h 191"/>
                <a:gd name="T44" fmla="*/ 410 w 682"/>
                <a:gd name="T45" fmla="*/ 158 h 191"/>
                <a:gd name="T46" fmla="*/ 395 w 682"/>
                <a:gd name="T47" fmla="*/ 160 h 191"/>
                <a:gd name="T48" fmla="*/ 377 w 682"/>
                <a:gd name="T49" fmla="*/ 157 h 191"/>
                <a:gd name="T50" fmla="*/ 361 w 682"/>
                <a:gd name="T51" fmla="*/ 154 h 191"/>
                <a:gd name="T52" fmla="*/ 338 w 682"/>
                <a:gd name="T53" fmla="*/ 158 h 191"/>
                <a:gd name="T54" fmla="*/ 324 w 682"/>
                <a:gd name="T55" fmla="*/ 157 h 191"/>
                <a:gd name="T56" fmla="*/ 312 w 682"/>
                <a:gd name="T57" fmla="*/ 156 h 191"/>
                <a:gd name="T58" fmla="*/ 304 w 682"/>
                <a:gd name="T59" fmla="*/ 152 h 191"/>
                <a:gd name="T60" fmla="*/ 288 w 682"/>
                <a:gd name="T61" fmla="*/ 157 h 191"/>
                <a:gd name="T62" fmla="*/ 273 w 682"/>
                <a:gd name="T63" fmla="*/ 159 h 191"/>
                <a:gd name="T64" fmla="*/ 258 w 682"/>
                <a:gd name="T65" fmla="*/ 161 h 191"/>
                <a:gd name="T66" fmla="*/ 239 w 682"/>
                <a:gd name="T67" fmla="*/ 160 h 191"/>
                <a:gd name="T68" fmla="*/ 222 w 682"/>
                <a:gd name="T69" fmla="*/ 158 h 191"/>
                <a:gd name="T70" fmla="*/ 198 w 682"/>
                <a:gd name="T71" fmla="*/ 159 h 191"/>
                <a:gd name="T72" fmla="*/ 184 w 682"/>
                <a:gd name="T73" fmla="*/ 159 h 191"/>
                <a:gd name="T74" fmla="*/ 175 w 682"/>
                <a:gd name="T75" fmla="*/ 158 h 191"/>
                <a:gd name="T76" fmla="*/ 170 w 682"/>
                <a:gd name="T77" fmla="*/ 156 h 191"/>
                <a:gd name="T78" fmla="*/ 146 w 682"/>
                <a:gd name="T79" fmla="*/ 161 h 191"/>
                <a:gd name="T80" fmla="*/ 124 w 682"/>
                <a:gd name="T81" fmla="*/ 154 h 191"/>
                <a:gd name="T82" fmla="*/ 105 w 682"/>
                <a:gd name="T83" fmla="*/ 156 h 191"/>
                <a:gd name="T84" fmla="*/ 80 w 682"/>
                <a:gd name="T85" fmla="*/ 157 h 191"/>
                <a:gd name="T86" fmla="*/ 66 w 682"/>
                <a:gd name="T87" fmla="*/ 158 h 191"/>
                <a:gd name="T88" fmla="*/ 48 w 682"/>
                <a:gd name="T89" fmla="*/ 161 h 191"/>
                <a:gd name="T90" fmla="*/ 35 w 682"/>
                <a:gd name="T91" fmla="*/ 159 h 191"/>
                <a:gd name="T92" fmla="*/ 18 w 682"/>
                <a:gd name="T93" fmla="*/ 155 h 191"/>
                <a:gd name="T94" fmla="*/ 5 w 682"/>
                <a:gd name="T95" fmla="*/ 156 h 191"/>
                <a:gd name="T96" fmla="*/ 2 w 682"/>
                <a:gd name="T97" fmla="*/ 155 h 191"/>
                <a:gd name="T98" fmla="*/ 0 w 682"/>
                <a:gd name="T99" fmla="*/ 152 h 191"/>
                <a:gd name="T100" fmla="*/ 0 w 682"/>
                <a:gd name="T101" fmla="*/ 94 h 191"/>
                <a:gd name="T102" fmla="*/ 1 w 682"/>
                <a:gd name="T103" fmla="*/ 18 h 191"/>
                <a:gd name="T104" fmla="*/ 682 w 682"/>
                <a:gd name="T105"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2" h="191">
                  <a:moveTo>
                    <a:pt x="682" y="186"/>
                  </a:moveTo>
                  <a:lnTo>
                    <a:pt x="667" y="191"/>
                  </a:lnTo>
                  <a:lnTo>
                    <a:pt x="667" y="191"/>
                  </a:lnTo>
                  <a:lnTo>
                    <a:pt x="667" y="186"/>
                  </a:lnTo>
                  <a:lnTo>
                    <a:pt x="666" y="181"/>
                  </a:lnTo>
                  <a:lnTo>
                    <a:pt x="666" y="176"/>
                  </a:lnTo>
                  <a:lnTo>
                    <a:pt x="665" y="171"/>
                  </a:lnTo>
                  <a:lnTo>
                    <a:pt x="663" y="167"/>
                  </a:lnTo>
                  <a:lnTo>
                    <a:pt x="660" y="162"/>
                  </a:lnTo>
                  <a:lnTo>
                    <a:pt x="657" y="159"/>
                  </a:lnTo>
                  <a:lnTo>
                    <a:pt x="652" y="156"/>
                  </a:lnTo>
                  <a:lnTo>
                    <a:pt x="652" y="156"/>
                  </a:lnTo>
                  <a:lnTo>
                    <a:pt x="646" y="154"/>
                  </a:lnTo>
                  <a:lnTo>
                    <a:pt x="641" y="154"/>
                  </a:lnTo>
                  <a:lnTo>
                    <a:pt x="635" y="156"/>
                  </a:lnTo>
                  <a:lnTo>
                    <a:pt x="630" y="159"/>
                  </a:lnTo>
                  <a:lnTo>
                    <a:pt x="625" y="161"/>
                  </a:lnTo>
                  <a:lnTo>
                    <a:pt x="620" y="163"/>
                  </a:lnTo>
                  <a:lnTo>
                    <a:pt x="614" y="162"/>
                  </a:lnTo>
                  <a:lnTo>
                    <a:pt x="609" y="158"/>
                  </a:lnTo>
                  <a:lnTo>
                    <a:pt x="609" y="158"/>
                  </a:lnTo>
                  <a:lnTo>
                    <a:pt x="605" y="162"/>
                  </a:lnTo>
                  <a:lnTo>
                    <a:pt x="600" y="163"/>
                  </a:lnTo>
                  <a:lnTo>
                    <a:pt x="596" y="162"/>
                  </a:lnTo>
                  <a:lnTo>
                    <a:pt x="592" y="161"/>
                  </a:lnTo>
                  <a:lnTo>
                    <a:pt x="587" y="159"/>
                  </a:lnTo>
                  <a:lnTo>
                    <a:pt x="583" y="159"/>
                  </a:lnTo>
                  <a:lnTo>
                    <a:pt x="578" y="160"/>
                  </a:lnTo>
                  <a:lnTo>
                    <a:pt x="574" y="164"/>
                  </a:lnTo>
                  <a:lnTo>
                    <a:pt x="574" y="164"/>
                  </a:lnTo>
                  <a:lnTo>
                    <a:pt x="572" y="162"/>
                  </a:lnTo>
                  <a:lnTo>
                    <a:pt x="569" y="160"/>
                  </a:lnTo>
                  <a:lnTo>
                    <a:pt x="566" y="158"/>
                  </a:lnTo>
                  <a:lnTo>
                    <a:pt x="564" y="157"/>
                  </a:lnTo>
                  <a:lnTo>
                    <a:pt x="561" y="156"/>
                  </a:lnTo>
                  <a:lnTo>
                    <a:pt x="558" y="155"/>
                  </a:lnTo>
                  <a:lnTo>
                    <a:pt x="555" y="155"/>
                  </a:lnTo>
                  <a:lnTo>
                    <a:pt x="552" y="156"/>
                  </a:lnTo>
                  <a:lnTo>
                    <a:pt x="552" y="156"/>
                  </a:lnTo>
                  <a:lnTo>
                    <a:pt x="549" y="160"/>
                  </a:lnTo>
                  <a:lnTo>
                    <a:pt x="547" y="162"/>
                  </a:lnTo>
                  <a:lnTo>
                    <a:pt x="544" y="162"/>
                  </a:lnTo>
                  <a:lnTo>
                    <a:pt x="541" y="161"/>
                  </a:lnTo>
                  <a:lnTo>
                    <a:pt x="538" y="160"/>
                  </a:lnTo>
                  <a:lnTo>
                    <a:pt x="535" y="159"/>
                  </a:lnTo>
                  <a:lnTo>
                    <a:pt x="532" y="159"/>
                  </a:lnTo>
                  <a:lnTo>
                    <a:pt x="528" y="161"/>
                  </a:lnTo>
                  <a:lnTo>
                    <a:pt x="528" y="161"/>
                  </a:lnTo>
                  <a:lnTo>
                    <a:pt x="525" y="160"/>
                  </a:lnTo>
                  <a:lnTo>
                    <a:pt x="521" y="159"/>
                  </a:lnTo>
                  <a:lnTo>
                    <a:pt x="518" y="159"/>
                  </a:lnTo>
                  <a:lnTo>
                    <a:pt x="514" y="159"/>
                  </a:lnTo>
                  <a:lnTo>
                    <a:pt x="511" y="160"/>
                  </a:lnTo>
                  <a:lnTo>
                    <a:pt x="507" y="161"/>
                  </a:lnTo>
                  <a:lnTo>
                    <a:pt x="503" y="162"/>
                  </a:lnTo>
                  <a:lnTo>
                    <a:pt x="500" y="162"/>
                  </a:lnTo>
                  <a:lnTo>
                    <a:pt x="500" y="162"/>
                  </a:lnTo>
                  <a:lnTo>
                    <a:pt x="497" y="161"/>
                  </a:lnTo>
                  <a:lnTo>
                    <a:pt x="494" y="160"/>
                  </a:lnTo>
                  <a:lnTo>
                    <a:pt x="492" y="159"/>
                  </a:lnTo>
                  <a:lnTo>
                    <a:pt x="489" y="158"/>
                  </a:lnTo>
                  <a:lnTo>
                    <a:pt x="487" y="158"/>
                  </a:lnTo>
                  <a:lnTo>
                    <a:pt x="484" y="158"/>
                  </a:lnTo>
                  <a:lnTo>
                    <a:pt x="481" y="159"/>
                  </a:lnTo>
                  <a:lnTo>
                    <a:pt x="479" y="159"/>
                  </a:lnTo>
                  <a:lnTo>
                    <a:pt x="479" y="159"/>
                  </a:lnTo>
                  <a:lnTo>
                    <a:pt x="475" y="161"/>
                  </a:lnTo>
                  <a:lnTo>
                    <a:pt x="471" y="161"/>
                  </a:lnTo>
                  <a:lnTo>
                    <a:pt x="466" y="161"/>
                  </a:lnTo>
                  <a:lnTo>
                    <a:pt x="462" y="161"/>
                  </a:lnTo>
                  <a:lnTo>
                    <a:pt x="457" y="160"/>
                  </a:lnTo>
                  <a:lnTo>
                    <a:pt x="452" y="160"/>
                  </a:lnTo>
                  <a:lnTo>
                    <a:pt x="448" y="161"/>
                  </a:lnTo>
                  <a:lnTo>
                    <a:pt x="444" y="162"/>
                  </a:lnTo>
                  <a:lnTo>
                    <a:pt x="444" y="162"/>
                  </a:lnTo>
                  <a:lnTo>
                    <a:pt x="441" y="160"/>
                  </a:lnTo>
                  <a:lnTo>
                    <a:pt x="439" y="159"/>
                  </a:lnTo>
                  <a:lnTo>
                    <a:pt x="436" y="159"/>
                  </a:lnTo>
                  <a:lnTo>
                    <a:pt x="433" y="159"/>
                  </a:lnTo>
                  <a:lnTo>
                    <a:pt x="430" y="160"/>
                  </a:lnTo>
                  <a:lnTo>
                    <a:pt x="428" y="161"/>
                  </a:lnTo>
                  <a:lnTo>
                    <a:pt x="425" y="162"/>
                  </a:lnTo>
                  <a:lnTo>
                    <a:pt x="422" y="162"/>
                  </a:lnTo>
                  <a:lnTo>
                    <a:pt x="422" y="162"/>
                  </a:lnTo>
                  <a:lnTo>
                    <a:pt x="421" y="162"/>
                  </a:lnTo>
                  <a:lnTo>
                    <a:pt x="419" y="162"/>
                  </a:lnTo>
                  <a:lnTo>
                    <a:pt x="418" y="162"/>
                  </a:lnTo>
                  <a:lnTo>
                    <a:pt x="416" y="161"/>
                  </a:lnTo>
                  <a:lnTo>
                    <a:pt x="415" y="160"/>
                  </a:lnTo>
                  <a:lnTo>
                    <a:pt x="413" y="159"/>
                  </a:lnTo>
                  <a:lnTo>
                    <a:pt x="412" y="158"/>
                  </a:lnTo>
                  <a:lnTo>
                    <a:pt x="410" y="158"/>
                  </a:lnTo>
                  <a:lnTo>
                    <a:pt x="410" y="158"/>
                  </a:lnTo>
                  <a:lnTo>
                    <a:pt x="405" y="160"/>
                  </a:lnTo>
                  <a:lnTo>
                    <a:pt x="400" y="161"/>
                  </a:lnTo>
                  <a:lnTo>
                    <a:pt x="395" y="160"/>
                  </a:lnTo>
                  <a:lnTo>
                    <a:pt x="391" y="159"/>
                  </a:lnTo>
                  <a:lnTo>
                    <a:pt x="386" y="157"/>
                  </a:lnTo>
                  <a:lnTo>
                    <a:pt x="382" y="157"/>
                  </a:lnTo>
                  <a:lnTo>
                    <a:pt x="377" y="157"/>
                  </a:lnTo>
                  <a:lnTo>
                    <a:pt x="372" y="159"/>
                  </a:lnTo>
                  <a:lnTo>
                    <a:pt x="372" y="159"/>
                  </a:lnTo>
                  <a:lnTo>
                    <a:pt x="366" y="155"/>
                  </a:lnTo>
                  <a:lnTo>
                    <a:pt x="361" y="154"/>
                  </a:lnTo>
                  <a:lnTo>
                    <a:pt x="355" y="155"/>
                  </a:lnTo>
                  <a:lnTo>
                    <a:pt x="349" y="156"/>
                  </a:lnTo>
                  <a:lnTo>
                    <a:pt x="343" y="158"/>
                  </a:lnTo>
                  <a:lnTo>
                    <a:pt x="338" y="158"/>
                  </a:lnTo>
                  <a:lnTo>
                    <a:pt x="332" y="158"/>
                  </a:lnTo>
                  <a:lnTo>
                    <a:pt x="327" y="154"/>
                  </a:lnTo>
                  <a:lnTo>
                    <a:pt x="327" y="154"/>
                  </a:lnTo>
                  <a:lnTo>
                    <a:pt x="324" y="157"/>
                  </a:lnTo>
                  <a:lnTo>
                    <a:pt x="321" y="158"/>
                  </a:lnTo>
                  <a:lnTo>
                    <a:pt x="319" y="158"/>
                  </a:lnTo>
                  <a:lnTo>
                    <a:pt x="316" y="157"/>
                  </a:lnTo>
                  <a:lnTo>
                    <a:pt x="312" y="156"/>
                  </a:lnTo>
                  <a:lnTo>
                    <a:pt x="310" y="155"/>
                  </a:lnTo>
                  <a:lnTo>
                    <a:pt x="307" y="153"/>
                  </a:lnTo>
                  <a:lnTo>
                    <a:pt x="304" y="152"/>
                  </a:lnTo>
                  <a:lnTo>
                    <a:pt x="304" y="152"/>
                  </a:lnTo>
                  <a:lnTo>
                    <a:pt x="300" y="152"/>
                  </a:lnTo>
                  <a:lnTo>
                    <a:pt x="296" y="154"/>
                  </a:lnTo>
                  <a:lnTo>
                    <a:pt x="292" y="155"/>
                  </a:lnTo>
                  <a:lnTo>
                    <a:pt x="288" y="157"/>
                  </a:lnTo>
                  <a:lnTo>
                    <a:pt x="284" y="158"/>
                  </a:lnTo>
                  <a:lnTo>
                    <a:pt x="280" y="160"/>
                  </a:lnTo>
                  <a:lnTo>
                    <a:pt x="277" y="160"/>
                  </a:lnTo>
                  <a:lnTo>
                    <a:pt x="273" y="159"/>
                  </a:lnTo>
                  <a:lnTo>
                    <a:pt x="273" y="159"/>
                  </a:lnTo>
                  <a:lnTo>
                    <a:pt x="268" y="161"/>
                  </a:lnTo>
                  <a:lnTo>
                    <a:pt x="263" y="162"/>
                  </a:lnTo>
                  <a:lnTo>
                    <a:pt x="258" y="161"/>
                  </a:lnTo>
                  <a:lnTo>
                    <a:pt x="253" y="160"/>
                  </a:lnTo>
                  <a:lnTo>
                    <a:pt x="249" y="160"/>
                  </a:lnTo>
                  <a:lnTo>
                    <a:pt x="244" y="159"/>
                  </a:lnTo>
                  <a:lnTo>
                    <a:pt x="239" y="160"/>
                  </a:lnTo>
                  <a:lnTo>
                    <a:pt x="234" y="162"/>
                  </a:lnTo>
                  <a:lnTo>
                    <a:pt x="234" y="162"/>
                  </a:lnTo>
                  <a:lnTo>
                    <a:pt x="228" y="159"/>
                  </a:lnTo>
                  <a:lnTo>
                    <a:pt x="222" y="158"/>
                  </a:lnTo>
                  <a:lnTo>
                    <a:pt x="216" y="158"/>
                  </a:lnTo>
                  <a:lnTo>
                    <a:pt x="210" y="158"/>
                  </a:lnTo>
                  <a:lnTo>
                    <a:pt x="204" y="159"/>
                  </a:lnTo>
                  <a:lnTo>
                    <a:pt x="198" y="159"/>
                  </a:lnTo>
                  <a:lnTo>
                    <a:pt x="192" y="159"/>
                  </a:lnTo>
                  <a:lnTo>
                    <a:pt x="186" y="158"/>
                  </a:lnTo>
                  <a:lnTo>
                    <a:pt x="186" y="158"/>
                  </a:lnTo>
                  <a:lnTo>
                    <a:pt x="184" y="159"/>
                  </a:lnTo>
                  <a:lnTo>
                    <a:pt x="182" y="159"/>
                  </a:lnTo>
                  <a:lnTo>
                    <a:pt x="179" y="159"/>
                  </a:lnTo>
                  <a:lnTo>
                    <a:pt x="177" y="159"/>
                  </a:lnTo>
                  <a:lnTo>
                    <a:pt x="175" y="158"/>
                  </a:lnTo>
                  <a:lnTo>
                    <a:pt x="173" y="158"/>
                  </a:lnTo>
                  <a:lnTo>
                    <a:pt x="172" y="157"/>
                  </a:lnTo>
                  <a:lnTo>
                    <a:pt x="170" y="156"/>
                  </a:lnTo>
                  <a:lnTo>
                    <a:pt x="170" y="156"/>
                  </a:lnTo>
                  <a:lnTo>
                    <a:pt x="164" y="158"/>
                  </a:lnTo>
                  <a:lnTo>
                    <a:pt x="158" y="159"/>
                  </a:lnTo>
                  <a:lnTo>
                    <a:pt x="152" y="160"/>
                  </a:lnTo>
                  <a:lnTo>
                    <a:pt x="146" y="161"/>
                  </a:lnTo>
                  <a:lnTo>
                    <a:pt x="140" y="160"/>
                  </a:lnTo>
                  <a:lnTo>
                    <a:pt x="134" y="159"/>
                  </a:lnTo>
                  <a:lnTo>
                    <a:pt x="129" y="157"/>
                  </a:lnTo>
                  <a:lnTo>
                    <a:pt x="124" y="154"/>
                  </a:lnTo>
                  <a:lnTo>
                    <a:pt x="124" y="154"/>
                  </a:lnTo>
                  <a:lnTo>
                    <a:pt x="118" y="157"/>
                  </a:lnTo>
                  <a:lnTo>
                    <a:pt x="112" y="157"/>
                  </a:lnTo>
                  <a:lnTo>
                    <a:pt x="105" y="156"/>
                  </a:lnTo>
                  <a:lnTo>
                    <a:pt x="99" y="155"/>
                  </a:lnTo>
                  <a:lnTo>
                    <a:pt x="92" y="154"/>
                  </a:lnTo>
                  <a:lnTo>
                    <a:pt x="86" y="155"/>
                  </a:lnTo>
                  <a:lnTo>
                    <a:pt x="80" y="157"/>
                  </a:lnTo>
                  <a:lnTo>
                    <a:pt x="75" y="161"/>
                  </a:lnTo>
                  <a:lnTo>
                    <a:pt x="75" y="161"/>
                  </a:lnTo>
                  <a:lnTo>
                    <a:pt x="71" y="159"/>
                  </a:lnTo>
                  <a:lnTo>
                    <a:pt x="66" y="158"/>
                  </a:lnTo>
                  <a:lnTo>
                    <a:pt x="62" y="158"/>
                  </a:lnTo>
                  <a:lnTo>
                    <a:pt x="57" y="159"/>
                  </a:lnTo>
                  <a:lnTo>
                    <a:pt x="53" y="160"/>
                  </a:lnTo>
                  <a:lnTo>
                    <a:pt x="48" y="161"/>
                  </a:lnTo>
                  <a:lnTo>
                    <a:pt x="44" y="160"/>
                  </a:lnTo>
                  <a:lnTo>
                    <a:pt x="40" y="158"/>
                  </a:lnTo>
                  <a:lnTo>
                    <a:pt x="40" y="158"/>
                  </a:lnTo>
                  <a:lnTo>
                    <a:pt x="35" y="159"/>
                  </a:lnTo>
                  <a:lnTo>
                    <a:pt x="31" y="159"/>
                  </a:lnTo>
                  <a:lnTo>
                    <a:pt x="26" y="157"/>
                  </a:lnTo>
                  <a:lnTo>
                    <a:pt x="22" y="156"/>
                  </a:lnTo>
                  <a:lnTo>
                    <a:pt x="18" y="155"/>
                  </a:lnTo>
                  <a:lnTo>
                    <a:pt x="14" y="154"/>
                  </a:lnTo>
                  <a:lnTo>
                    <a:pt x="10" y="154"/>
                  </a:lnTo>
                  <a:lnTo>
                    <a:pt x="5" y="156"/>
                  </a:lnTo>
                  <a:lnTo>
                    <a:pt x="5" y="156"/>
                  </a:lnTo>
                  <a:lnTo>
                    <a:pt x="5" y="156"/>
                  </a:lnTo>
                  <a:lnTo>
                    <a:pt x="4" y="156"/>
                  </a:lnTo>
                  <a:lnTo>
                    <a:pt x="3" y="155"/>
                  </a:lnTo>
                  <a:lnTo>
                    <a:pt x="2" y="155"/>
                  </a:lnTo>
                  <a:lnTo>
                    <a:pt x="1" y="154"/>
                  </a:lnTo>
                  <a:lnTo>
                    <a:pt x="1" y="154"/>
                  </a:lnTo>
                  <a:lnTo>
                    <a:pt x="0" y="153"/>
                  </a:lnTo>
                  <a:lnTo>
                    <a:pt x="0" y="152"/>
                  </a:lnTo>
                  <a:lnTo>
                    <a:pt x="0" y="152"/>
                  </a:lnTo>
                  <a:lnTo>
                    <a:pt x="0" y="133"/>
                  </a:lnTo>
                  <a:lnTo>
                    <a:pt x="0" y="114"/>
                  </a:lnTo>
                  <a:lnTo>
                    <a:pt x="0" y="94"/>
                  </a:lnTo>
                  <a:lnTo>
                    <a:pt x="0" y="74"/>
                  </a:lnTo>
                  <a:lnTo>
                    <a:pt x="0" y="55"/>
                  </a:lnTo>
                  <a:lnTo>
                    <a:pt x="0" y="36"/>
                  </a:lnTo>
                  <a:lnTo>
                    <a:pt x="1" y="18"/>
                  </a:lnTo>
                  <a:lnTo>
                    <a:pt x="2" y="0"/>
                  </a:lnTo>
                  <a:lnTo>
                    <a:pt x="2" y="0"/>
                  </a:lnTo>
                  <a:lnTo>
                    <a:pt x="681" y="4"/>
                  </a:lnTo>
                  <a:lnTo>
                    <a:pt x="682" y="186"/>
                  </a:lnTo>
                  <a:lnTo>
                    <a:pt x="682" y="186"/>
                  </a:lnTo>
                  <a:lnTo>
                    <a:pt x="682" y="186"/>
                  </a:lnTo>
                  <a:lnTo>
                    <a:pt x="682"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5" name="Freeform 175"/>
            <p:cNvSpPr>
              <a:spLocks/>
            </p:cNvSpPr>
            <p:nvPr/>
          </p:nvSpPr>
          <p:spPr bwMode="auto">
            <a:xfrm>
              <a:off x="1702" y="2495"/>
              <a:ext cx="420" cy="82"/>
            </a:xfrm>
            <a:custGeom>
              <a:avLst/>
              <a:gdLst>
                <a:gd name="T0" fmla="*/ 93 w 420"/>
                <a:gd name="T1" fmla="*/ 26 h 82"/>
                <a:gd name="T2" fmla="*/ 205 w 420"/>
                <a:gd name="T3" fmla="*/ 45 h 82"/>
                <a:gd name="T4" fmla="*/ 418 w 420"/>
                <a:gd name="T5" fmla="*/ 71 h 82"/>
                <a:gd name="T6" fmla="*/ 418 w 420"/>
                <a:gd name="T7" fmla="*/ 71 h 82"/>
                <a:gd name="T8" fmla="*/ 418 w 420"/>
                <a:gd name="T9" fmla="*/ 72 h 82"/>
                <a:gd name="T10" fmla="*/ 419 w 420"/>
                <a:gd name="T11" fmla="*/ 74 h 82"/>
                <a:gd name="T12" fmla="*/ 419 w 420"/>
                <a:gd name="T13" fmla="*/ 75 h 82"/>
                <a:gd name="T14" fmla="*/ 420 w 420"/>
                <a:gd name="T15" fmla="*/ 76 h 82"/>
                <a:gd name="T16" fmla="*/ 419 w 420"/>
                <a:gd name="T17" fmla="*/ 78 h 82"/>
                <a:gd name="T18" fmla="*/ 419 w 420"/>
                <a:gd name="T19" fmla="*/ 79 h 82"/>
                <a:gd name="T20" fmla="*/ 419 w 420"/>
                <a:gd name="T21" fmla="*/ 81 h 82"/>
                <a:gd name="T22" fmla="*/ 418 w 420"/>
                <a:gd name="T23" fmla="*/ 82 h 82"/>
                <a:gd name="T24" fmla="*/ 418 w 420"/>
                <a:gd name="T25" fmla="*/ 82 h 82"/>
                <a:gd name="T26" fmla="*/ 322 w 420"/>
                <a:gd name="T27" fmla="*/ 75 h 82"/>
                <a:gd name="T28" fmla="*/ 89 w 420"/>
                <a:gd name="T29" fmla="*/ 56 h 82"/>
                <a:gd name="T30" fmla="*/ 89 w 420"/>
                <a:gd name="T31" fmla="*/ 56 h 82"/>
                <a:gd name="T32" fmla="*/ 79 w 420"/>
                <a:gd name="T33" fmla="*/ 55 h 82"/>
                <a:gd name="T34" fmla="*/ 68 w 420"/>
                <a:gd name="T35" fmla="*/ 54 h 82"/>
                <a:gd name="T36" fmla="*/ 57 w 420"/>
                <a:gd name="T37" fmla="*/ 53 h 82"/>
                <a:gd name="T38" fmla="*/ 46 w 420"/>
                <a:gd name="T39" fmla="*/ 52 h 82"/>
                <a:gd name="T40" fmla="*/ 34 w 420"/>
                <a:gd name="T41" fmla="*/ 51 h 82"/>
                <a:gd name="T42" fmla="*/ 23 w 420"/>
                <a:gd name="T43" fmla="*/ 50 h 82"/>
                <a:gd name="T44" fmla="*/ 11 w 420"/>
                <a:gd name="T45" fmla="*/ 49 h 82"/>
                <a:gd name="T46" fmla="*/ 0 w 420"/>
                <a:gd name="T47" fmla="*/ 47 h 82"/>
                <a:gd name="T48" fmla="*/ 0 w 420"/>
                <a:gd name="T49" fmla="*/ 47 h 82"/>
                <a:gd name="T50" fmla="*/ 1 w 420"/>
                <a:gd name="T51" fmla="*/ 40 h 82"/>
                <a:gd name="T52" fmla="*/ 2 w 420"/>
                <a:gd name="T53" fmla="*/ 33 h 82"/>
                <a:gd name="T54" fmla="*/ 4 w 420"/>
                <a:gd name="T55" fmla="*/ 27 h 82"/>
                <a:gd name="T56" fmla="*/ 7 w 420"/>
                <a:gd name="T57" fmla="*/ 21 h 82"/>
                <a:gd name="T58" fmla="*/ 11 w 420"/>
                <a:gd name="T59" fmla="*/ 15 h 82"/>
                <a:gd name="T60" fmla="*/ 15 w 420"/>
                <a:gd name="T61" fmla="*/ 10 h 82"/>
                <a:gd name="T62" fmla="*/ 19 w 420"/>
                <a:gd name="T63" fmla="*/ 5 h 82"/>
                <a:gd name="T64" fmla="*/ 23 w 420"/>
                <a:gd name="T65" fmla="*/ 0 h 82"/>
                <a:gd name="T66" fmla="*/ 23 w 420"/>
                <a:gd name="T67" fmla="*/ 0 h 82"/>
                <a:gd name="T68" fmla="*/ 30 w 420"/>
                <a:gd name="T69" fmla="*/ 6 h 82"/>
                <a:gd name="T70" fmla="*/ 38 w 420"/>
                <a:gd name="T71" fmla="*/ 11 h 82"/>
                <a:gd name="T72" fmla="*/ 47 w 420"/>
                <a:gd name="T73" fmla="*/ 15 h 82"/>
                <a:gd name="T74" fmla="*/ 56 w 420"/>
                <a:gd name="T75" fmla="*/ 17 h 82"/>
                <a:gd name="T76" fmla="*/ 65 w 420"/>
                <a:gd name="T77" fmla="*/ 20 h 82"/>
                <a:gd name="T78" fmla="*/ 74 w 420"/>
                <a:gd name="T79" fmla="*/ 22 h 82"/>
                <a:gd name="T80" fmla="*/ 84 w 420"/>
                <a:gd name="T81" fmla="*/ 24 h 82"/>
                <a:gd name="T82" fmla="*/ 93 w 420"/>
                <a:gd name="T83" fmla="*/ 26 h 82"/>
                <a:gd name="T84" fmla="*/ 93 w 420"/>
                <a:gd name="T85" fmla="*/ 26 h 82"/>
                <a:gd name="T86" fmla="*/ 93 w 420"/>
                <a:gd name="T87" fmla="*/ 26 h 82"/>
                <a:gd name="T88" fmla="*/ 93 w 420"/>
                <a:gd name="T89" fmla="*/ 26 h 82"/>
                <a:gd name="T90" fmla="*/ 93 w 420"/>
                <a:gd name="T91" fmla="*/ 2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0" h="82">
                  <a:moveTo>
                    <a:pt x="93" y="26"/>
                  </a:moveTo>
                  <a:lnTo>
                    <a:pt x="205" y="45"/>
                  </a:lnTo>
                  <a:lnTo>
                    <a:pt x="418" y="71"/>
                  </a:lnTo>
                  <a:lnTo>
                    <a:pt x="418" y="71"/>
                  </a:lnTo>
                  <a:lnTo>
                    <a:pt x="418" y="72"/>
                  </a:lnTo>
                  <a:lnTo>
                    <a:pt x="419" y="74"/>
                  </a:lnTo>
                  <a:lnTo>
                    <a:pt x="419" y="75"/>
                  </a:lnTo>
                  <a:lnTo>
                    <a:pt x="420" y="76"/>
                  </a:lnTo>
                  <a:lnTo>
                    <a:pt x="419" y="78"/>
                  </a:lnTo>
                  <a:lnTo>
                    <a:pt x="419" y="79"/>
                  </a:lnTo>
                  <a:lnTo>
                    <a:pt x="419" y="81"/>
                  </a:lnTo>
                  <a:lnTo>
                    <a:pt x="418" y="82"/>
                  </a:lnTo>
                  <a:lnTo>
                    <a:pt x="418" y="82"/>
                  </a:lnTo>
                  <a:lnTo>
                    <a:pt x="322" y="75"/>
                  </a:lnTo>
                  <a:lnTo>
                    <a:pt x="89" y="56"/>
                  </a:lnTo>
                  <a:lnTo>
                    <a:pt x="89" y="56"/>
                  </a:lnTo>
                  <a:lnTo>
                    <a:pt x="79" y="55"/>
                  </a:lnTo>
                  <a:lnTo>
                    <a:pt x="68" y="54"/>
                  </a:lnTo>
                  <a:lnTo>
                    <a:pt x="57" y="53"/>
                  </a:lnTo>
                  <a:lnTo>
                    <a:pt x="46" y="52"/>
                  </a:lnTo>
                  <a:lnTo>
                    <a:pt x="34" y="51"/>
                  </a:lnTo>
                  <a:lnTo>
                    <a:pt x="23" y="50"/>
                  </a:lnTo>
                  <a:lnTo>
                    <a:pt x="11" y="49"/>
                  </a:lnTo>
                  <a:lnTo>
                    <a:pt x="0" y="47"/>
                  </a:lnTo>
                  <a:lnTo>
                    <a:pt x="0" y="47"/>
                  </a:lnTo>
                  <a:lnTo>
                    <a:pt x="1" y="40"/>
                  </a:lnTo>
                  <a:lnTo>
                    <a:pt x="2" y="33"/>
                  </a:lnTo>
                  <a:lnTo>
                    <a:pt x="4" y="27"/>
                  </a:lnTo>
                  <a:lnTo>
                    <a:pt x="7" y="21"/>
                  </a:lnTo>
                  <a:lnTo>
                    <a:pt x="11" y="15"/>
                  </a:lnTo>
                  <a:lnTo>
                    <a:pt x="15" y="10"/>
                  </a:lnTo>
                  <a:lnTo>
                    <a:pt x="19" y="5"/>
                  </a:lnTo>
                  <a:lnTo>
                    <a:pt x="23" y="0"/>
                  </a:lnTo>
                  <a:lnTo>
                    <a:pt x="23" y="0"/>
                  </a:lnTo>
                  <a:lnTo>
                    <a:pt x="30" y="6"/>
                  </a:lnTo>
                  <a:lnTo>
                    <a:pt x="38" y="11"/>
                  </a:lnTo>
                  <a:lnTo>
                    <a:pt x="47" y="15"/>
                  </a:lnTo>
                  <a:lnTo>
                    <a:pt x="56" y="17"/>
                  </a:lnTo>
                  <a:lnTo>
                    <a:pt x="65" y="20"/>
                  </a:lnTo>
                  <a:lnTo>
                    <a:pt x="74" y="22"/>
                  </a:lnTo>
                  <a:lnTo>
                    <a:pt x="84" y="24"/>
                  </a:lnTo>
                  <a:lnTo>
                    <a:pt x="93" y="26"/>
                  </a:lnTo>
                  <a:lnTo>
                    <a:pt x="93" y="26"/>
                  </a:lnTo>
                  <a:lnTo>
                    <a:pt x="93" y="26"/>
                  </a:lnTo>
                  <a:lnTo>
                    <a:pt x="93" y="26"/>
                  </a:lnTo>
                  <a:lnTo>
                    <a:pt x="9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6" name="Freeform 176"/>
            <p:cNvSpPr>
              <a:spLocks/>
            </p:cNvSpPr>
            <p:nvPr/>
          </p:nvSpPr>
          <p:spPr bwMode="auto">
            <a:xfrm>
              <a:off x="939" y="2496"/>
              <a:ext cx="20" cy="41"/>
            </a:xfrm>
            <a:custGeom>
              <a:avLst/>
              <a:gdLst>
                <a:gd name="T0" fmla="*/ 19 w 20"/>
                <a:gd name="T1" fmla="*/ 41 h 41"/>
                <a:gd name="T2" fmla="*/ 2 w 20"/>
                <a:gd name="T3" fmla="*/ 39 h 41"/>
                <a:gd name="T4" fmla="*/ 2 w 20"/>
                <a:gd name="T5" fmla="*/ 39 h 41"/>
                <a:gd name="T6" fmla="*/ 2 w 20"/>
                <a:gd name="T7" fmla="*/ 35 h 41"/>
                <a:gd name="T8" fmla="*/ 1 w 20"/>
                <a:gd name="T9" fmla="*/ 31 h 41"/>
                <a:gd name="T10" fmla="*/ 1 w 20"/>
                <a:gd name="T11" fmla="*/ 26 h 41"/>
                <a:gd name="T12" fmla="*/ 1 w 20"/>
                <a:gd name="T13" fmla="*/ 22 h 41"/>
                <a:gd name="T14" fmla="*/ 0 w 20"/>
                <a:gd name="T15" fmla="*/ 17 h 41"/>
                <a:gd name="T16" fmla="*/ 0 w 20"/>
                <a:gd name="T17" fmla="*/ 13 h 41"/>
                <a:gd name="T18" fmla="*/ 0 w 20"/>
                <a:gd name="T19" fmla="*/ 8 h 41"/>
                <a:gd name="T20" fmla="*/ 0 w 20"/>
                <a:gd name="T21" fmla="*/ 4 h 41"/>
                <a:gd name="T22" fmla="*/ 0 w 20"/>
                <a:gd name="T23" fmla="*/ 4 h 41"/>
                <a:gd name="T24" fmla="*/ 2 w 20"/>
                <a:gd name="T25" fmla="*/ 3 h 41"/>
                <a:gd name="T26" fmla="*/ 5 w 20"/>
                <a:gd name="T27" fmla="*/ 2 h 41"/>
                <a:gd name="T28" fmla="*/ 7 w 20"/>
                <a:gd name="T29" fmla="*/ 1 h 41"/>
                <a:gd name="T30" fmla="*/ 10 w 20"/>
                <a:gd name="T31" fmla="*/ 1 h 41"/>
                <a:gd name="T32" fmla="*/ 12 w 20"/>
                <a:gd name="T33" fmla="*/ 0 h 41"/>
                <a:gd name="T34" fmla="*/ 15 w 20"/>
                <a:gd name="T35" fmla="*/ 0 h 41"/>
                <a:gd name="T36" fmla="*/ 18 w 20"/>
                <a:gd name="T37" fmla="*/ 0 h 41"/>
                <a:gd name="T38" fmla="*/ 20 w 20"/>
                <a:gd name="T39" fmla="*/ 0 h 41"/>
                <a:gd name="T40" fmla="*/ 20 w 20"/>
                <a:gd name="T41" fmla="*/ 0 h 41"/>
                <a:gd name="T42" fmla="*/ 19 w 20"/>
                <a:gd name="T43" fmla="*/ 41 h 41"/>
                <a:gd name="T44" fmla="*/ 19 w 20"/>
                <a:gd name="T45" fmla="*/ 41 h 41"/>
                <a:gd name="T46" fmla="*/ 19 w 20"/>
                <a:gd name="T47" fmla="*/ 41 h 41"/>
                <a:gd name="T48" fmla="*/ 19 w 20"/>
                <a:gd name="T4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41">
                  <a:moveTo>
                    <a:pt x="19" y="41"/>
                  </a:moveTo>
                  <a:lnTo>
                    <a:pt x="2" y="39"/>
                  </a:lnTo>
                  <a:lnTo>
                    <a:pt x="2" y="39"/>
                  </a:lnTo>
                  <a:lnTo>
                    <a:pt x="2" y="35"/>
                  </a:lnTo>
                  <a:lnTo>
                    <a:pt x="1" y="31"/>
                  </a:lnTo>
                  <a:lnTo>
                    <a:pt x="1" y="26"/>
                  </a:lnTo>
                  <a:lnTo>
                    <a:pt x="1" y="22"/>
                  </a:lnTo>
                  <a:lnTo>
                    <a:pt x="0" y="17"/>
                  </a:lnTo>
                  <a:lnTo>
                    <a:pt x="0" y="13"/>
                  </a:lnTo>
                  <a:lnTo>
                    <a:pt x="0" y="8"/>
                  </a:lnTo>
                  <a:lnTo>
                    <a:pt x="0" y="4"/>
                  </a:lnTo>
                  <a:lnTo>
                    <a:pt x="0" y="4"/>
                  </a:lnTo>
                  <a:lnTo>
                    <a:pt x="2" y="3"/>
                  </a:lnTo>
                  <a:lnTo>
                    <a:pt x="5" y="2"/>
                  </a:lnTo>
                  <a:lnTo>
                    <a:pt x="7" y="1"/>
                  </a:lnTo>
                  <a:lnTo>
                    <a:pt x="10" y="1"/>
                  </a:lnTo>
                  <a:lnTo>
                    <a:pt x="12" y="0"/>
                  </a:lnTo>
                  <a:lnTo>
                    <a:pt x="15" y="0"/>
                  </a:lnTo>
                  <a:lnTo>
                    <a:pt x="18" y="0"/>
                  </a:lnTo>
                  <a:lnTo>
                    <a:pt x="20" y="0"/>
                  </a:lnTo>
                  <a:lnTo>
                    <a:pt x="20" y="0"/>
                  </a:lnTo>
                  <a:lnTo>
                    <a:pt x="19" y="41"/>
                  </a:lnTo>
                  <a:lnTo>
                    <a:pt x="19" y="41"/>
                  </a:lnTo>
                  <a:lnTo>
                    <a:pt x="19" y="41"/>
                  </a:ln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7" name="Freeform 177"/>
            <p:cNvSpPr>
              <a:spLocks/>
            </p:cNvSpPr>
            <p:nvPr/>
          </p:nvSpPr>
          <p:spPr bwMode="auto">
            <a:xfrm>
              <a:off x="2236" y="2498"/>
              <a:ext cx="266" cy="137"/>
            </a:xfrm>
            <a:custGeom>
              <a:avLst/>
              <a:gdLst>
                <a:gd name="T0" fmla="*/ 229 w 266"/>
                <a:gd name="T1" fmla="*/ 62 h 137"/>
                <a:gd name="T2" fmla="*/ 248 w 266"/>
                <a:gd name="T3" fmla="*/ 67 h 137"/>
                <a:gd name="T4" fmla="*/ 262 w 266"/>
                <a:gd name="T5" fmla="*/ 79 h 137"/>
                <a:gd name="T6" fmla="*/ 264 w 266"/>
                <a:gd name="T7" fmla="*/ 90 h 137"/>
                <a:gd name="T8" fmla="*/ 266 w 266"/>
                <a:gd name="T9" fmla="*/ 105 h 137"/>
                <a:gd name="T10" fmla="*/ 262 w 266"/>
                <a:gd name="T11" fmla="*/ 119 h 137"/>
                <a:gd name="T12" fmla="*/ 253 w 266"/>
                <a:gd name="T13" fmla="*/ 118 h 137"/>
                <a:gd name="T14" fmla="*/ 241 w 266"/>
                <a:gd name="T15" fmla="*/ 124 h 137"/>
                <a:gd name="T16" fmla="*/ 228 w 266"/>
                <a:gd name="T17" fmla="*/ 129 h 137"/>
                <a:gd name="T18" fmla="*/ 204 w 266"/>
                <a:gd name="T19" fmla="*/ 133 h 137"/>
                <a:gd name="T20" fmla="*/ 169 w 266"/>
                <a:gd name="T21" fmla="*/ 125 h 137"/>
                <a:gd name="T22" fmla="*/ 139 w 266"/>
                <a:gd name="T23" fmla="*/ 102 h 137"/>
                <a:gd name="T24" fmla="*/ 136 w 266"/>
                <a:gd name="T25" fmla="*/ 102 h 137"/>
                <a:gd name="T26" fmla="*/ 133 w 266"/>
                <a:gd name="T27" fmla="*/ 101 h 137"/>
                <a:gd name="T28" fmla="*/ 129 w 266"/>
                <a:gd name="T29" fmla="*/ 100 h 137"/>
                <a:gd name="T30" fmla="*/ 129 w 266"/>
                <a:gd name="T31" fmla="*/ 99 h 137"/>
                <a:gd name="T32" fmla="*/ 96 w 266"/>
                <a:gd name="T33" fmla="*/ 116 h 137"/>
                <a:gd name="T34" fmla="*/ 62 w 266"/>
                <a:gd name="T35" fmla="*/ 134 h 137"/>
                <a:gd name="T36" fmla="*/ 36 w 266"/>
                <a:gd name="T37" fmla="*/ 137 h 137"/>
                <a:gd name="T38" fmla="*/ 67 w 266"/>
                <a:gd name="T39" fmla="*/ 104 h 137"/>
                <a:gd name="T40" fmla="*/ 103 w 266"/>
                <a:gd name="T41" fmla="*/ 81 h 137"/>
                <a:gd name="T42" fmla="*/ 128 w 266"/>
                <a:gd name="T43" fmla="*/ 68 h 137"/>
                <a:gd name="T44" fmla="*/ 118 w 266"/>
                <a:gd name="T45" fmla="*/ 67 h 137"/>
                <a:gd name="T46" fmla="*/ 88 w 266"/>
                <a:gd name="T47" fmla="*/ 81 h 137"/>
                <a:gd name="T48" fmla="*/ 60 w 266"/>
                <a:gd name="T49" fmla="*/ 101 h 137"/>
                <a:gd name="T50" fmla="*/ 47 w 266"/>
                <a:gd name="T51" fmla="*/ 111 h 137"/>
                <a:gd name="T52" fmla="*/ 37 w 266"/>
                <a:gd name="T53" fmla="*/ 127 h 137"/>
                <a:gd name="T54" fmla="*/ 25 w 266"/>
                <a:gd name="T55" fmla="*/ 137 h 137"/>
                <a:gd name="T56" fmla="*/ 26 w 266"/>
                <a:gd name="T57" fmla="*/ 120 h 137"/>
                <a:gd name="T58" fmla="*/ 59 w 266"/>
                <a:gd name="T59" fmla="*/ 78 h 137"/>
                <a:gd name="T60" fmla="*/ 101 w 266"/>
                <a:gd name="T61" fmla="*/ 47 h 137"/>
                <a:gd name="T62" fmla="*/ 114 w 266"/>
                <a:gd name="T63" fmla="*/ 37 h 137"/>
                <a:gd name="T64" fmla="*/ 110 w 266"/>
                <a:gd name="T65" fmla="*/ 36 h 137"/>
                <a:gd name="T66" fmla="*/ 105 w 266"/>
                <a:gd name="T67" fmla="*/ 38 h 137"/>
                <a:gd name="T68" fmla="*/ 92 w 266"/>
                <a:gd name="T69" fmla="*/ 46 h 137"/>
                <a:gd name="T70" fmla="*/ 57 w 266"/>
                <a:gd name="T71" fmla="*/ 69 h 137"/>
                <a:gd name="T72" fmla="*/ 28 w 266"/>
                <a:gd name="T73" fmla="*/ 101 h 137"/>
                <a:gd name="T74" fmla="*/ 25 w 266"/>
                <a:gd name="T75" fmla="*/ 110 h 137"/>
                <a:gd name="T76" fmla="*/ 34 w 266"/>
                <a:gd name="T77" fmla="*/ 90 h 137"/>
                <a:gd name="T78" fmla="*/ 46 w 266"/>
                <a:gd name="T79" fmla="*/ 68 h 137"/>
                <a:gd name="T80" fmla="*/ 57 w 266"/>
                <a:gd name="T81" fmla="*/ 56 h 137"/>
                <a:gd name="T82" fmla="*/ 79 w 266"/>
                <a:gd name="T83" fmla="*/ 39 h 137"/>
                <a:gd name="T84" fmla="*/ 101 w 266"/>
                <a:gd name="T85" fmla="*/ 24 h 137"/>
                <a:gd name="T86" fmla="*/ 108 w 266"/>
                <a:gd name="T87" fmla="*/ 17 h 137"/>
                <a:gd name="T88" fmla="*/ 94 w 266"/>
                <a:gd name="T89" fmla="*/ 20 h 137"/>
                <a:gd name="T90" fmla="*/ 74 w 266"/>
                <a:gd name="T91" fmla="*/ 33 h 137"/>
                <a:gd name="T92" fmla="*/ 55 w 266"/>
                <a:gd name="T93" fmla="*/ 48 h 137"/>
                <a:gd name="T94" fmla="*/ 42 w 266"/>
                <a:gd name="T95" fmla="*/ 58 h 137"/>
                <a:gd name="T96" fmla="*/ 30 w 266"/>
                <a:gd name="T97" fmla="*/ 79 h 137"/>
                <a:gd name="T98" fmla="*/ 9 w 266"/>
                <a:gd name="T99" fmla="*/ 84 h 137"/>
                <a:gd name="T100" fmla="*/ 54 w 266"/>
                <a:gd name="T101" fmla="*/ 28 h 137"/>
                <a:gd name="T102" fmla="*/ 120 w 266"/>
                <a:gd name="T103" fmla="*/ 8 h 137"/>
                <a:gd name="T104" fmla="*/ 160 w 266"/>
                <a:gd name="T105" fmla="*/ 33 h 137"/>
                <a:gd name="T106" fmla="*/ 201 w 266"/>
                <a:gd name="T107" fmla="*/ 55 h 137"/>
                <a:gd name="T108" fmla="*/ 216 w 266"/>
                <a:gd name="T109" fmla="*/ 5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137">
                  <a:moveTo>
                    <a:pt x="216" y="59"/>
                  </a:moveTo>
                  <a:lnTo>
                    <a:pt x="222" y="61"/>
                  </a:lnTo>
                  <a:lnTo>
                    <a:pt x="229" y="62"/>
                  </a:lnTo>
                  <a:lnTo>
                    <a:pt x="235" y="63"/>
                  </a:lnTo>
                  <a:lnTo>
                    <a:pt x="242" y="65"/>
                  </a:lnTo>
                  <a:lnTo>
                    <a:pt x="248" y="67"/>
                  </a:lnTo>
                  <a:lnTo>
                    <a:pt x="253" y="69"/>
                  </a:lnTo>
                  <a:lnTo>
                    <a:pt x="258" y="74"/>
                  </a:lnTo>
                  <a:lnTo>
                    <a:pt x="262" y="79"/>
                  </a:lnTo>
                  <a:lnTo>
                    <a:pt x="262" y="79"/>
                  </a:lnTo>
                  <a:lnTo>
                    <a:pt x="263" y="84"/>
                  </a:lnTo>
                  <a:lnTo>
                    <a:pt x="264" y="90"/>
                  </a:lnTo>
                  <a:lnTo>
                    <a:pt x="265" y="95"/>
                  </a:lnTo>
                  <a:lnTo>
                    <a:pt x="266" y="100"/>
                  </a:lnTo>
                  <a:lnTo>
                    <a:pt x="266" y="105"/>
                  </a:lnTo>
                  <a:lnTo>
                    <a:pt x="265" y="110"/>
                  </a:lnTo>
                  <a:lnTo>
                    <a:pt x="264" y="115"/>
                  </a:lnTo>
                  <a:lnTo>
                    <a:pt x="262" y="119"/>
                  </a:lnTo>
                  <a:lnTo>
                    <a:pt x="262" y="119"/>
                  </a:lnTo>
                  <a:lnTo>
                    <a:pt x="257" y="118"/>
                  </a:lnTo>
                  <a:lnTo>
                    <a:pt x="253" y="118"/>
                  </a:lnTo>
                  <a:lnTo>
                    <a:pt x="249" y="120"/>
                  </a:lnTo>
                  <a:lnTo>
                    <a:pt x="245" y="122"/>
                  </a:lnTo>
                  <a:lnTo>
                    <a:pt x="241" y="124"/>
                  </a:lnTo>
                  <a:lnTo>
                    <a:pt x="237" y="127"/>
                  </a:lnTo>
                  <a:lnTo>
                    <a:pt x="232" y="128"/>
                  </a:lnTo>
                  <a:lnTo>
                    <a:pt x="228" y="129"/>
                  </a:lnTo>
                  <a:lnTo>
                    <a:pt x="228" y="129"/>
                  </a:lnTo>
                  <a:lnTo>
                    <a:pt x="216" y="132"/>
                  </a:lnTo>
                  <a:lnTo>
                    <a:pt x="204" y="133"/>
                  </a:lnTo>
                  <a:lnTo>
                    <a:pt x="192" y="132"/>
                  </a:lnTo>
                  <a:lnTo>
                    <a:pt x="180" y="129"/>
                  </a:lnTo>
                  <a:lnTo>
                    <a:pt x="169" y="125"/>
                  </a:lnTo>
                  <a:lnTo>
                    <a:pt x="158" y="119"/>
                  </a:lnTo>
                  <a:lnTo>
                    <a:pt x="148" y="111"/>
                  </a:lnTo>
                  <a:lnTo>
                    <a:pt x="139" y="102"/>
                  </a:lnTo>
                  <a:lnTo>
                    <a:pt x="139" y="102"/>
                  </a:lnTo>
                  <a:lnTo>
                    <a:pt x="137" y="102"/>
                  </a:lnTo>
                  <a:lnTo>
                    <a:pt x="136" y="102"/>
                  </a:lnTo>
                  <a:lnTo>
                    <a:pt x="135" y="101"/>
                  </a:lnTo>
                  <a:lnTo>
                    <a:pt x="134" y="101"/>
                  </a:lnTo>
                  <a:lnTo>
                    <a:pt x="133" y="101"/>
                  </a:lnTo>
                  <a:lnTo>
                    <a:pt x="132" y="100"/>
                  </a:lnTo>
                  <a:lnTo>
                    <a:pt x="131" y="100"/>
                  </a:lnTo>
                  <a:lnTo>
                    <a:pt x="129" y="100"/>
                  </a:lnTo>
                  <a:lnTo>
                    <a:pt x="129" y="100"/>
                  </a:lnTo>
                  <a:lnTo>
                    <a:pt x="129" y="99"/>
                  </a:lnTo>
                  <a:lnTo>
                    <a:pt x="129" y="99"/>
                  </a:lnTo>
                  <a:lnTo>
                    <a:pt x="118" y="103"/>
                  </a:lnTo>
                  <a:lnTo>
                    <a:pt x="107" y="109"/>
                  </a:lnTo>
                  <a:lnTo>
                    <a:pt x="96" y="116"/>
                  </a:lnTo>
                  <a:lnTo>
                    <a:pt x="85" y="123"/>
                  </a:lnTo>
                  <a:lnTo>
                    <a:pt x="74" y="129"/>
                  </a:lnTo>
                  <a:lnTo>
                    <a:pt x="62" y="134"/>
                  </a:lnTo>
                  <a:lnTo>
                    <a:pt x="50" y="137"/>
                  </a:lnTo>
                  <a:lnTo>
                    <a:pt x="36" y="137"/>
                  </a:lnTo>
                  <a:lnTo>
                    <a:pt x="36" y="137"/>
                  </a:lnTo>
                  <a:lnTo>
                    <a:pt x="45" y="125"/>
                  </a:lnTo>
                  <a:lnTo>
                    <a:pt x="56" y="114"/>
                  </a:lnTo>
                  <a:lnTo>
                    <a:pt x="67" y="104"/>
                  </a:lnTo>
                  <a:lnTo>
                    <a:pt x="78" y="95"/>
                  </a:lnTo>
                  <a:lnTo>
                    <a:pt x="90" y="88"/>
                  </a:lnTo>
                  <a:lnTo>
                    <a:pt x="103" y="81"/>
                  </a:lnTo>
                  <a:lnTo>
                    <a:pt x="115" y="74"/>
                  </a:lnTo>
                  <a:lnTo>
                    <a:pt x="128" y="68"/>
                  </a:lnTo>
                  <a:lnTo>
                    <a:pt x="128" y="68"/>
                  </a:lnTo>
                  <a:lnTo>
                    <a:pt x="128" y="64"/>
                  </a:lnTo>
                  <a:lnTo>
                    <a:pt x="128" y="64"/>
                  </a:lnTo>
                  <a:lnTo>
                    <a:pt x="118" y="67"/>
                  </a:lnTo>
                  <a:lnTo>
                    <a:pt x="107" y="71"/>
                  </a:lnTo>
                  <a:lnTo>
                    <a:pt x="97" y="75"/>
                  </a:lnTo>
                  <a:lnTo>
                    <a:pt x="88" y="81"/>
                  </a:lnTo>
                  <a:lnTo>
                    <a:pt x="78" y="87"/>
                  </a:lnTo>
                  <a:lnTo>
                    <a:pt x="69" y="94"/>
                  </a:lnTo>
                  <a:lnTo>
                    <a:pt x="60" y="101"/>
                  </a:lnTo>
                  <a:lnTo>
                    <a:pt x="51" y="108"/>
                  </a:lnTo>
                  <a:lnTo>
                    <a:pt x="51" y="108"/>
                  </a:lnTo>
                  <a:lnTo>
                    <a:pt x="47" y="111"/>
                  </a:lnTo>
                  <a:lnTo>
                    <a:pt x="43" y="116"/>
                  </a:lnTo>
                  <a:lnTo>
                    <a:pt x="40" y="121"/>
                  </a:lnTo>
                  <a:lnTo>
                    <a:pt x="37" y="127"/>
                  </a:lnTo>
                  <a:lnTo>
                    <a:pt x="34" y="131"/>
                  </a:lnTo>
                  <a:lnTo>
                    <a:pt x="30" y="135"/>
                  </a:lnTo>
                  <a:lnTo>
                    <a:pt x="25" y="137"/>
                  </a:lnTo>
                  <a:lnTo>
                    <a:pt x="19" y="137"/>
                  </a:lnTo>
                  <a:lnTo>
                    <a:pt x="19" y="137"/>
                  </a:lnTo>
                  <a:lnTo>
                    <a:pt x="26" y="120"/>
                  </a:lnTo>
                  <a:lnTo>
                    <a:pt x="36" y="104"/>
                  </a:lnTo>
                  <a:lnTo>
                    <a:pt x="47" y="90"/>
                  </a:lnTo>
                  <a:lnTo>
                    <a:pt x="59" y="78"/>
                  </a:lnTo>
                  <a:lnTo>
                    <a:pt x="73" y="66"/>
                  </a:lnTo>
                  <a:lnTo>
                    <a:pt x="87" y="56"/>
                  </a:lnTo>
                  <a:lnTo>
                    <a:pt x="101" y="47"/>
                  </a:lnTo>
                  <a:lnTo>
                    <a:pt x="116" y="38"/>
                  </a:lnTo>
                  <a:lnTo>
                    <a:pt x="116" y="38"/>
                  </a:lnTo>
                  <a:lnTo>
                    <a:pt x="114" y="37"/>
                  </a:lnTo>
                  <a:lnTo>
                    <a:pt x="113" y="36"/>
                  </a:lnTo>
                  <a:lnTo>
                    <a:pt x="111" y="36"/>
                  </a:lnTo>
                  <a:lnTo>
                    <a:pt x="110" y="36"/>
                  </a:lnTo>
                  <a:lnTo>
                    <a:pt x="108" y="36"/>
                  </a:lnTo>
                  <a:lnTo>
                    <a:pt x="106" y="37"/>
                  </a:lnTo>
                  <a:lnTo>
                    <a:pt x="105" y="38"/>
                  </a:lnTo>
                  <a:lnTo>
                    <a:pt x="104" y="38"/>
                  </a:lnTo>
                  <a:lnTo>
                    <a:pt x="104" y="38"/>
                  </a:lnTo>
                  <a:lnTo>
                    <a:pt x="92" y="46"/>
                  </a:lnTo>
                  <a:lnTo>
                    <a:pt x="80" y="53"/>
                  </a:lnTo>
                  <a:lnTo>
                    <a:pt x="68" y="61"/>
                  </a:lnTo>
                  <a:lnTo>
                    <a:pt x="57" y="69"/>
                  </a:lnTo>
                  <a:lnTo>
                    <a:pt x="46" y="78"/>
                  </a:lnTo>
                  <a:lnTo>
                    <a:pt x="36" y="89"/>
                  </a:lnTo>
                  <a:lnTo>
                    <a:pt x="28" y="101"/>
                  </a:lnTo>
                  <a:lnTo>
                    <a:pt x="22" y="116"/>
                  </a:lnTo>
                  <a:lnTo>
                    <a:pt x="22" y="116"/>
                  </a:lnTo>
                  <a:lnTo>
                    <a:pt x="25" y="110"/>
                  </a:lnTo>
                  <a:lnTo>
                    <a:pt x="28" y="104"/>
                  </a:lnTo>
                  <a:lnTo>
                    <a:pt x="31" y="97"/>
                  </a:lnTo>
                  <a:lnTo>
                    <a:pt x="34" y="90"/>
                  </a:lnTo>
                  <a:lnTo>
                    <a:pt x="38" y="82"/>
                  </a:lnTo>
                  <a:lnTo>
                    <a:pt x="42" y="75"/>
                  </a:lnTo>
                  <a:lnTo>
                    <a:pt x="46" y="68"/>
                  </a:lnTo>
                  <a:lnTo>
                    <a:pt x="51" y="62"/>
                  </a:lnTo>
                  <a:lnTo>
                    <a:pt x="51" y="62"/>
                  </a:lnTo>
                  <a:lnTo>
                    <a:pt x="57" y="56"/>
                  </a:lnTo>
                  <a:lnTo>
                    <a:pt x="65" y="50"/>
                  </a:lnTo>
                  <a:lnTo>
                    <a:pt x="72" y="44"/>
                  </a:lnTo>
                  <a:lnTo>
                    <a:pt x="79" y="39"/>
                  </a:lnTo>
                  <a:lnTo>
                    <a:pt x="86" y="34"/>
                  </a:lnTo>
                  <a:lnTo>
                    <a:pt x="93" y="29"/>
                  </a:lnTo>
                  <a:lnTo>
                    <a:pt x="101" y="24"/>
                  </a:lnTo>
                  <a:lnTo>
                    <a:pt x="108" y="20"/>
                  </a:lnTo>
                  <a:lnTo>
                    <a:pt x="108" y="20"/>
                  </a:lnTo>
                  <a:lnTo>
                    <a:pt x="108" y="17"/>
                  </a:lnTo>
                  <a:lnTo>
                    <a:pt x="108" y="17"/>
                  </a:lnTo>
                  <a:lnTo>
                    <a:pt x="101" y="18"/>
                  </a:lnTo>
                  <a:lnTo>
                    <a:pt x="94" y="20"/>
                  </a:lnTo>
                  <a:lnTo>
                    <a:pt x="87" y="24"/>
                  </a:lnTo>
                  <a:lnTo>
                    <a:pt x="81" y="28"/>
                  </a:lnTo>
                  <a:lnTo>
                    <a:pt x="74" y="33"/>
                  </a:lnTo>
                  <a:lnTo>
                    <a:pt x="68" y="38"/>
                  </a:lnTo>
                  <a:lnTo>
                    <a:pt x="62" y="43"/>
                  </a:lnTo>
                  <a:lnTo>
                    <a:pt x="55" y="48"/>
                  </a:lnTo>
                  <a:lnTo>
                    <a:pt x="55" y="48"/>
                  </a:lnTo>
                  <a:lnTo>
                    <a:pt x="48" y="52"/>
                  </a:lnTo>
                  <a:lnTo>
                    <a:pt x="42" y="58"/>
                  </a:lnTo>
                  <a:lnTo>
                    <a:pt x="38" y="65"/>
                  </a:lnTo>
                  <a:lnTo>
                    <a:pt x="34" y="72"/>
                  </a:lnTo>
                  <a:lnTo>
                    <a:pt x="30" y="79"/>
                  </a:lnTo>
                  <a:lnTo>
                    <a:pt x="25" y="84"/>
                  </a:lnTo>
                  <a:lnTo>
                    <a:pt x="18" y="86"/>
                  </a:lnTo>
                  <a:lnTo>
                    <a:pt x="9" y="84"/>
                  </a:lnTo>
                  <a:lnTo>
                    <a:pt x="9" y="84"/>
                  </a:lnTo>
                  <a:lnTo>
                    <a:pt x="0" y="82"/>
                  </a:lnTo>
                  <a:lnTo>
                    <a:pt x="54" y="28"/>
                  </a:lnTo>
                  <a:lnTo>
                    <a:pt x="106" y="0"/>
                  </a:lnTo>
                  <a:lnTo>
                    <a:pt x="106" y="0"/>
                  </a:lnTo>
                  <a:lnTo>
                    <a:pt x="120" y="8"/>
                  </a:lnTo>
                  <a:lnTo>
                    <a:pt x="133" y="16"/>
                  </a:lnTo>
                  <a:lnTo>
                    <a:pt x="146" y="25"/>
                  </a:lnTo>
                  <a:lnTo>
                    <a:pt x="160" y="33"/>
                  </a:lnTo>
                  <a:lnTo>
                    <a:pt x="173" y="42"/>
                  </a:lnTo>
                  <a:lnTo>
                    <a:pt x="187" y="49"/>
                  </a:lnTo>
                  <a:lnTo>
                    <a:pt x="201" y="55"/>
                  </a:lnTo>
                  <a:lnTo>
                    <a:pt x="216" y="59"/>
                  </a:lnTo>
                  <a:lnTo>
                    <a:pt x="216" y="59"/>
                  </a:lnTo>
                  <a:lnTo>
                    <a:pt x="216" y="59"/>
                  </a:lnTo>
                  <a:lnTo>
                    <a:pt x="216" y="59"/>
                  </a:lnTo>
                  <a:lnTo>
                    <a:pt x="216" y="59"/>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8" name="Freeform 178"/>
            <p:cNvSpPr>
              <a:spLocks/>
            </p:cNvSpPr>
            <p:nvPr/>
          </p:nvSpPr>
          <p:spPr bwMode="auto">
            <a:xfrm>
              <a:off x="912" y="2516"/>
              <a:ext cx="15" cy="16"/>
            </a:xfrm>
            <a:custGeom>
              <a:avLst/>
              <a:gdLst>
                <a:gd name="T0" fmla="*/ 14 w 15"/>
                <a:gd name="T1" fmla="*/ 0 h 16"/>
                <a:gd name="T2" fmla="*/ 14 w 15"/>
                <a:gd name="T3" fmla="*/ 2 h 16"/>
                <a:gd name="T4" fmla="*/ 14 w 15"/>
                <a:gd name="T5" fmla="*/ 4 h 16"/>
                <a:gd name="T6" fmla="*/ 14 w 15"/>
                <a:gd name="T7" fmla="*/ 7 h 16"/>
                <a:gd name="T8" fmla="*/ 15 w 15"/>
                <a:gd name="T9" fmla="*/ 10 h 16"/>
                <a:gd name="T10" fmla="*/ 15 w 15"/>
                <a:gd name="T11" fmla="*/ 12 h 16"/>
                <a:gd name="T12" fmla="*/ 14 w 15"/>
                <a:gd name="T13" fmla="*/ 14 h 16"/>
                <a:gd name="T14" fmla="*/ 12 w 15"/>
                <a:gd name="T15" fmla="*/ 16 h 16"/>
                <a:gd name="T16" fmla="*/ 9 w 15"/>
                <a:gd name="T17" fmla="*/ 15 h 16"/>
                <a:gd name="T18" fmla="*/ 9 w 15"/>
                <a:gd name="T19" fmla="*/ 15 h 16"/>
                <a:gd name="T20" fmla="*/ 8 w 15"/>
                <a:gd name="T21" fmla="*/ 15 h 16"/>
                <a:gd name="T22" fmla="*/ 7 w 15"/>
                <a:gd name="T23" fmla="*/ 15 h 16"/>
                <a:gd name="T24" fmla="*/ 6 w 15"/>
                <a:gd name="T25" fmla="*/ 15 h 16"/>
                <a:gd name="T26" fmla="*/ 5 w 15"/>
                <a:gd name="T27" fmla="*/ 15 h 16"/>
                <a:gd name="T28" fmla="*/ 3 w 15"/>
                <a:gd name="T29" fmla="*/ 15 h 16"/>
                <a:gd name="T30" fmla="*/ 2 w 15"/>
                <a:gd name="T31" fmla="*/ 14 h 16"/>
                <a:gd name="T32" fmla="*/ 1 w 15"/>
                <a:gd name="T33" fmla="*/ 13 h 16"/>
                <a:gd name="T34" fmla="*/ 1 w 15"/>
                <a:gd name="T35" fmla="*/ 12 h 16"/>
                <a:gd name="T36" fmla="*/ 1 w 15"/>
                <a:gd name="T37" fmla="*/ 12 h 16"/>
                <a:gd name="T38" fmla="*/ 0 w 15"/>
                <a:gd name="T39" fmla="*/ 9 h 16"/>
                <a:gd name="T40" fmla="*/ 1 w 15"/>
                <a:gd name="T41" fmla="*/ 6 h 16"/>
                <a:gd name="T42" fmla="*/ 2 w 15"/>
                <a:gd name="T43" fmla="*/ 3 h 16"/>
                <a:gd name="T44" fmla="*/ 4 w 15"/>
                <a:gd name="T45" fmla="*/ 2 h 16"/>
                <a:gd name="T46" fmla="*/ 6 w 15"/>
                <a:gd name="T47" fmla="*/ 1 h 16"/>
                <a:gd name="T48" fmla="*/ 8 w 15"/>
                <a:gd name="T49" fmla="*/ 0 h 16"/>
                <a:gd name="T50" fmla="*/ 11 w 15"/>
                <a:gd name="T51" fmla="*/ 0 h 16"/>
                <a:gd name="T52" fmla="*/ 14 w 15"/>
                <a:gd name="T53" fmla="*/ 0 h 16"/>
                <a:gd name="T54" fmla="*/ 14 w 15"/>
                <a:gd name="T55" fmla="*/ 0 h 16"/>
                <a:gd name="T56" fmla="*/ 14 w 15"/>
                <a:gd name="T57" fmla="*/ 0 h 16"/>
                <a:gd name="T58" fmla="*/ 14 w 15"/>
                <a:gd name="T59" fmla="*/ 0 h 16"/>
                <a:gd name="T60" fmla="*/ 14 w 15"/>
                <a:gd name="T6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 h="16">
                  <a:moveTo>
                    <a:pt x="14" y="0"/>
                  </a:moveTo>
                  <a:lnTo>
                    <a:pt x="14" y="2"/>
                  </a:lnTo>
                  <a:lnTo>
                    <a:pt x="14" y="4"/>
                  </a:lnTo>
                  <a:lnTo>
                    <a:pt x="14" y="7"/>
                  </a:lnTo>
                  <a:lnTo>
                    <a:pt x="15" y="10"/>
                  </a:lnTo>
                  <a:lnTo>
                    <a:pt x="15" y="12"/>
                  </a:lnTo>
                  <a:lnTo>
                    <a:pt x="14" y="14"/>
                  </a:lnTo>
                  <a:lnTo>
                    <a:pt x="12" y="16"/>
                  </a:lnTo>
                  <a:lnTo>
                    <a:pt x="9" y="15"/>
                  </a:lnTo>
                  <a:lnTo>
                    <a:pt x="9" y="15"/>
                  </a:lnTo>
                  <a:lnTo>
                    <a:pt x="8" y="15"/>
                  </a:lnTo>
                  <a:lnTo>
                    <a:pt x="7" y="15"/>
                  </a:lnTo>
                  <a:lnTo>
                    <a:pt x="6" y="15"/>
                  </a:lnTo>
                  <a:lnTo>
                    <a:pt x="5" y="15"/>
                  </a:lnTo>
                  <a:lnTo>
                    <a:pt x="3" y="15"/>
                  </a:lnTo>
                  <a:lnTo>
                    <a:pt x="2" y="14"/>
                  </a:lnTo>
                  <a:lnTo>
                    <a:pt x="1" y="13"/>
                  </a:lnTo>
                  <a:lnTo>
                    <a:pt x="1" y="12"/>
                  </a:lnTo>
                  <a:lnTo>
                    <a:pt x="1" y="12"/>
                  </a:lnTo>
                  <a:lnTo>
                    <a:pt x="0" y="9"/>
                  </a:lnTo>
                  <a:lnTo>
                    <a:pt x="1" y="6"/>
                  </a:lnTo>
                  <a:lnTo>
                    <a:pt x="2" y="3"/>
                  </a:lnTo>
                  <a:lnTo>
                    <a:pt x="4" y="2"/>
                  </a:lnTo>
                  <a:lnTo>
                    <a:pt x="6" y="1"/>
                  </a:lnTo>
                  <a:lnTo>
                    <a:pt x="8" y="0"/>
                  </a:lnTo>
                  <a:lnTo>
                    <a:pt x="11" y="0"/>
                  </a:lnTo>
                  <a:lnTo>
                    <a:pt x="14" y="0"/>
                  </a:lnTo>
                  <a:lnTo>
                    <a:pt x="14" y="0"/>
                  </a:lnTo>
                  <a:lnTo>
                    <a:pt x="14"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19" name="Freeform 179"/>
            <p:cNvSpPr>
              <a:spLocks/>
            </p:cNvSpPr>
            <p:nvPr/>
          </p:nvSpPr>
          <p:spPr bwMode="auto">
            <a:xfrm>
              <a:off x="1688" y="2551"/>
              <a:ext cx="444" cy="50"/>
            </a:xfrm>
            <a:custGeom>
              <a:avLst/>
              <a:gdLst>
                <a:gd name="T0" fmla="*/ 444 w 444"/>
                <a:gd name="T1" fmla="*/ 38 h 50"/>
                <a:gd name="T2" fmla="*/ 441 w 444"/>
                <a:gd name="T3" fmla="*/ 50 h 50"/>
                <a:gd name="T4" fmla="*/ 169 w 444"/>
                <a:gd name="T5" fmla="*/ 25 h 50"/>
                <a:gd name="T6" fmla="*/ 169 w 444"/>
                <a:gd name="T7" fmla="*/ 25 h 50"/>
                <a:gd name="T8" fmla="*/ 146 w 444"/>
                <a:gd name="T9" fmla="*/ 25 h 50"/>
                <a:gd name="T10" fmla="*/ 125 w 444"/>
                <a:gd name="T11" fmla="*/ 23 h 50"/>
                <a:gd name="T12" fmla="*/ 105 w 444"/>
                <a:gd name="T13" fmla="*/ 21 h 50"/>
                <a:gd name="T14" fmla="*/ 85 w 444"/>
                <a:gd name="T15" fmla="*/ 19 h 50"/>
                <a:gd name="T16" fmla="*/ 66 w 444"/>
                <a:gd name="T17" fmla="*/ 17 h 50"/>
                <a:gd name="T18" fmla="*/ 46 w 444"/>
                <a:gd name="T19" fmla="*/ 15 h 50"/>
                <a:gd name="T20" fmla="*/ 25 w 444"/>
                <a:gd name="T21" fmla="*/ 14 h 50"/>
                <a:gd name="T22" fmla="*/ 2 w 444"/>
                <a:gd name="T23" fmla="*/ 14 h 50"/>
                <a:gd name="T24" fmla="*/ 2 w 444"/>
                <a:gd name="T25" fmla="*/ 14 h 50"/>
                <a:gd name="T26" fmla="*/ 1 w 444"/>
                <a:gd name="T27" fmla="*/ 13 h 50"/>
                <a:gd name="T28" fmla="*/ 0 w 444"/>
                <a:gd name="T29" fmla="*/ 12 h 50"/>
                <a:gd name="T30" fmla="*/ 0 w 444"/>
                <a:gd name="T31" fmla="*/ 10 h 50"/>
                <a:gd name="T32" fmla="*/ 0 w 444"/>
                <a:gd name="T33" fmla="*/ 9 h 50"/>
                <a:gd name="T34" fmla="*/ 0 w 444"/>
                <a:gd name="T35" fmla="*/ 8 h 50"/>
                <a:gd name="T36" fmla="*/ 0 w 444"/>
                <a:gd name="T37" fmla="*/ 6 h 50"/>
                <a:gd name="T38" fmla="*/ 0 w 444"/>
                <a:gd name="T39" fmla="*/ 5 h 50"/>
                <a:gd name="T40" fmla="*/ 1 w 444"/>
                <a:gd name="T41" fmla="*/ 4 h 50"/>
                <a:gd name="T42" fmla="*/ 1 w 444"/>
                <a:gd name="T43" fmla="*/ 4 h 50"/>
                <a:gd name="T44" fmla="*/ 10 w 444"/>
                <a:gd name="T45" fmla="*/ 0 h 50"/>
                <a:gd name="T46" fmla="*/ 10 w 444"/>
                <a:gd name="T47" fmla="*/ 0 h 50"/>
                <a:gd name="T48" fmla="*/ 64 w 444"/>
                <a:gd name="T49" fmla="*/ 7 h 50"/>
                <a:gd name="T50" fmla="*/ 118 w 444"/>
                <a:gd name="T51" fmla="*/ 12 h 50"/>
                <a:gd name="T52" fmla="*/ 172 w 444"/>
                <a:gd name="T53" fmla="*/ 16 h 50"/>
                <a:gd name="T54" fmla="*/ 225 w 444"/>
                <a:gd name="T55" fmla="*/ 20 h 50"/>
                <a:gd name="T56" fmla="*/ 280 w 444"/>
                <a:gd name="T57" fmla="*/ 24 h 50"/>
                <a:gd name="T58" fmla="*/ 334 w 444"/>
                <a:gd name="T59" fmla="*/ 28 h 50"/>
                <a:gd name="T60" fmla="*/ 389 w 444"/>
                <a:gd name="T61" fmla="*/ 33 h 50"/>
                <a:gd name="T62" fmla="*/ 444 w 444"/>
                <a:gd name="T63" fmla="*/ 38 h 50"/>
                <a:gd name="T64" fmla="*/ 444 w 444"/>
                <a:gd name="T65" fmla="*/ 38 h 50"/>
                <a:gd name="T66" fmla="*/ 444 w 444"/>
                <a:gd name="T67" fmla="*/ 38 h 50"/>
                <a:gd name="T68" fmla="*/ 444 w 444"/>
                <a:gd name="T69" fmla="*/ 38 h 50"/>
                <a:gd name="T70" fmla="*/ 444 w 444"/>
                <a:gd name="T7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50">
                  <a:moveTo>
                    <a:pt x="444" y="38"/>
                  </a:moveTo>
                  <a:lnTo>
                    <a:pt x="441" y="50"/>
                  </a:lnTo>
                  <a:lnTo>
                    <a:pt x="169" y="25"/>
                  </a:lnTo>
                  <a:lnTo>
                    <a:pt x="169" y="25"/>
                  </a:lnTo>
                  <a:lnTo>
                    <a:pt x="146" y="25"/>
                  </a:lnTo>
                  <a:lnTo>
                    <a:pt x="125" y="23"/>
                  </a:lnTo>
                  <a:lnTo>
                    <a:pt x="105" y="21"/>
                  </a:lnTo>
                  <a:lnTo>
                    <a:pt x="85" y="19"/>
                  </a:lnTo>
                  <a:lnTo>
                    <a:pt x="66" y="17"/>
                  </a:lnTo>
                  <a:lnTo>
                    <a:pt x="46" y="15"/>
                  </a:lnTo>
                  <a:lnTo>
                    <a:pt x="25" y="14"/>
                  </a:lnTo>
                  <a:lnTo>
                    <a:pt x="2" y="14"/>
                  </a:lnTo>
                  <a:lnTo>
                    <a:pt x="2" y="14"/>
                  </a:lnTo>
                  <a:lnTo>
                    <a:pt x="1" y="13"/>
                  </a:lnTo>
                  <a:lnTo>
                    <a:pt x="0" y="12"/>
                  </a:lnTo>
                  <a:lnTo>
                    <a:pt x="0" y="10"/>
                  </a:lnTo>
                  <a:lnTo>
                    <a:pt x="0" y="9"/>
                  </a:lnTo>
                  <a:lnTo>
                    <a:pt x="0" y="8"/>
                  </a:lnTo>
                  <a:lnTo>
                    <a:pt x="0" y="6"/>
                  </a:lnTo>
                  <a:lnTo>
                    <a:pt x="0" y="5"/>
                  </a:lnTo>
                  <a:lnTo>
                    <a:pt x="1" y="4"/>
                  </a:lnTo>
                  <a:lnTo>
                    <a:pt x="1" y="4"/>
                  </a:lnTo>
                  <a:lnTo>
                    <a:pt x="10" y="0"/>
                  </a:lnTo>
                  <a:lnTo>
                    <a:pt x="10" y="0"/>
                  </a:lnTo>
                  <a:lnTo>
                    <a:pt x="64" y="7"/>
                  </a:lnTo>
                  <a:lnTo>
                    <a:pt x="118" y="12"/>
                  </a:lnTo>
                  <a:lnTo>
                    <a:pt x="172" y="16"/>
                  </a:lnTo>
                  <a:lnTo>
                    <a:pt x="225" y="20"/>
                  </a:lnTo>
                  <a:lnTo>
                    <a:pt x="280" y="24"/>
                  </a:lnTo>
                  <a:lnTo>
                    <a:pt x="334" y="28"/>
                  </a:lnTo>
                  <a:lnTo>
                    <a:pt x="389" y="33"/>
                  </a:lnTo>
                  <a:lnTo>
                    <a:pt x="444" y="38"/>
                  </a:lnTo>
                  <a:lnTo>
                    <a:pt x="444" y="38"/>
                  </a:lnTo>
                  <a:lnTo>
                    <a:pt x="444" y="38"/>
                  </a:lnTo>
                  <a:lnTo>
                    <a:pt x="444" y="38"/>
                  </a:lnTo>
                  <a:lnTo>
                    <a:pt x="44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0" name="Freeform 180"/>
            <p:cNvSpPr>
              <a:spLocks/>
            </p:cNvSpPr>
            <p:nvPr/>
          </p:nvSpPr>
          <p:spPr bwMode="auto">
            <a:xfrm>
              <a:off x="919" y="2554"/>
              <a:ext cx="16" cy="15"/>
            </a:xfrm>
            <a:custGeom>
              <a:avLst/>
              <a:gdLst>
                <a:gd name="T0" fmla="*/ 16 w 16"/>
                <a:gd name="T1" fmla="*/ 11 h 15"/>
                <a:gd name="T2" fmla="*/ 16 w 16"/>
                <a:gd name="T3" fmla="*/ 14 h 15"/>
                <a:gd name="T4" fmla="*/ 16 w 16"/>
                <a:gd name="T5" fmla="*/ 14 h 15"/>
                <a:gd name="T6" fmla="*/ 13 w 16"/>
                <a:gd name="T7" fmla="*/ 15 h 15"/>
                <a:gd name="T8" fmla="*/ 10 w 16"/>
                <a:gd name="T9" fmla="*/ 14 h 15"/>
                <a:gd name="T10" fmla="*/ 8 w 16"/>
                <a:gd name="T11" fmla="*/ 13 h 15"/>
                <a:gd name="T12" fmla="*/ 7 w 16"/>
                <a:gd name="T13" fmla="*/ 10 h 15"/>
                <a:gd name="T14" fmla="*/ 6 w 16"/>
                <a:gd name="T15" fmla="*/ 8 h 15"/>
                <a:gd name="T16" fmla="*/ 4 w 16"/>
                <a:gd name="T17" fmla="*/ 5 h 15"/>
                <a:gd name="T18" fmla="*/ 2 w 16"/>
                <a:gd name="T19" fmla="*/ 3 h 15"/>
                <a:gd name="T20" fmla="*/ 0 w 16"/>
                <a:gd name="T21" fmla="*/ 1 h 15"/>
                <a:gd name="T22" fmla="*/ 0 w 16"/>
                <a:gd name="T23" fmla="*/ 1 h 15"/>
                <a:gd name="T24" fmla="*/ 3 w 16"/>
                <a:gd name="T25" fmla="*/ 0 h 15"/>
                <a:gd name="T26" fmla="*/ 5 w 16"/>
                <a:gd name="T27" fmla="*/ 0 h 15"/>
                <a:gd name="T28" fmla="*/ 8 w 16"/>
                <a:gd name="T29" fmla="*/ 0 h 15"/>
                <a:gd name="T30" fmla="*/ 10 w 16"/>
                <a:gd name="T31" fmla="*/ 2 h 15"/>
                <a:gd name="T32" fmla="*/ 12 w 16"/>
                <a:gd name="T33" fmla="*/ 4 h 15"/>
                <a:gd name="T34" fmla="*/ 13 w 16"/>
                <a:gd name="T35" fmla="*/ 6 h 15"/>
                <a:gd name="T36" fmla="*/ 15 w 16"/>
                <a:gd name="T37" fmla="*/ 8 h 15"/>
                <a:gd name="T38" fmla="*/ 16 w 16"/>
                <a:gd name="T39" fmla="*/ 11 h 15"/>
                <a:gd name="T40" fmla="*/ 16 w 16"/>
                <a:gd name="T41" fmla="*/ 11 h 15"/>
                <a:gd name="T42" fmla="*/ 16 w 16"/>
                <a:gd name="T43" fmla="*/ 11 h 15"/>
                <a:gd name="T44" fmla="*/ 16 w 16"/>
                <a:gd name="T45" fmla="*/ 11 h 15"/>
                <a:gd name="T46" fmla="*/ 16 w 16"/>
                <a:gd name="T4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5">
                  <a:moveTo>
                    <a:pt x="16" y="11"/>
                  </a:moveTo>
                  <a:lnTo>
                    <a:pt x="16" y="14"/>
                  </a:lnTo>
                  <a:lnTo>
                    <a:pt x="16" y="14"/>
                  </a:lnTo>
                  <a:lnTo>
                    <a:pt x="13" y="15"/>
                  </a:lnTo>
                  <a:lnTo>
                    <a:pt x="10" y="14"/>
                  </a:lnTo>
                  <a:lnTo>
                    <a:pt x="8" y="13"/>
                  </a:lnTo>
                  <a:lnTo>
                    <a:pt x="7" y="10"/>
                  </a:lnTo>
                  <a:lnTo>
                    <a:pt x="6" y="8"/>
                  </a:lnTo>
                  <a:lnTo>
                    <a:pt x="4" y="5"/>
                  </a:lnTo>
                  <a:lnTo>
                    <a:pt x="2" y="3"/>
                  </a:lnTo>
                  <a:lnTo>
                    <a:pt x="0" y="1"/>
                  </a:lnTo>
                  <a:lnTo>
                    <a:pt x="0" y="1"/>
                  </a:lnTo>
                  <a:lnTo>
                    <a:pt x="3" y="0"/>
                  </a:lnTo>
                  <a:lnTo>
                    <a:pt x="5" y="0"/>
                  </a:lnTo>
                  <a:lnTo>
                    <a:pt x="8" y="0"/>
                  </a:lnTo>
                  <a:lnTo>
                    <a:pt x="10" y="2"/>
                  </a:lnTo>
                  <a:lnTo>
                    <a:pt x="12" y="4"/>
                  </a:lnTo>
                  <a:lnTo>
                    <a:pt x="13" y="6"/>
                  </a:lnTo>
                  <a:lnTo>
                    <a:pt x="15" y="8"/>
                  </a:lnTo>
                  <a:lnTo>
                    <a:pt x="16" y="11"/>
                  </a:lnTo>
                  <a:lnTo>
                    <a:pt x="16" y="11"/>
                  </a:lnTo>
                  <a:lnTo>
                    <a:pt x="16" y="11"/>
                  </a:lnTo>
                  <a:lnTo>
                    <a:pt x="16" y="11"/>
                  </a:lnTo>
                  <a:lnTo>
                    <a:pt x="1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1" name="Freeform 181"/>
            <p:cNvSpPr>
              <a:spLocks/>
            </p:cNvSpPr>
            <p:nvPr/>
          </p:nvSpPr>
          <p:spPr bwMode="auto">
            <a:xfrm>
              <a:off x="940" y="2557"/>
              <a:ext cx="9" cy="8"/>
            </a:xfrm>
            <a:custGeom>
              <a:avLst/>
              <a:gdLst>
                <a:gd name="T0" fmla="*/ 9 w 9"/>
                <a:gd name="T1" fmla="*/ 6 h 8"/>
                <a:gd name="T2" fmla="*/ 8 w 9"/>
                <a:gd name="T3" fmla="*/ 7 h 8"/>
                <a:gd name="T4" fmla="*/ 8 w 9"/>
                <a:gd name="T5" fmla="*/ 8 h 8"/>
                <a:gd name="T6" fmla="*/ 7 w 9"/>
                <a:gd name="T7" fmla="*/ 8 h 8"/>
                <a:gd name="T8" fmla="*/ 7 w 9"/>
                <a:gd name="T9" fmla="*/ 8 h 8"/>
                <a:gd name="T10" fmla="*/ 6 w 9"/>
                <a:gd name="T11" fmla="*/ 8 h 8"/>
                <a:gd name="T12" fmla="*/ 5 w 9"/>
                <a:gd name="T13" fmla="*/ 8 h 8"/>
                <a:gd name="T14" fmla="*/ 4 w 9"/>
                <a:gd name="T15" fmla="*/ 8 h 8"/>
                <a:gd name="T16" fmla="*/ 4 w 9"/>
                <a:gd name="T17" fmla="*/ 8 h 8"/>
                <a:gd name="T18" fmla="*/ 4 w 9"/>
                <a:gd name="T19" fmla="*/ 8 h 8"/>
                <a:gd name="T20" fmla="*/ 0 w 9"/>
                <a:gd name="T21" fmla="*/ 0 h 8"/>
                <a:gd name="T22" fmla="*/ 0 w 9"/>
                <a:gd name="T23" fmla="*/ 0 h 8"/>
                <a:gd name="T24" fmla="*/ 1 w 9"/>
                <a:gd name="T25" fmla="*/ 1 h 8"/>
                <a:gd name="T26" fmla="*/ 3 w 9"/>
                <a:gd name="T27" fmla="*/ 1 h 8"/>
                <a:gd name="T28" fmla="*/ 4 w 9"/>
                <a:gd name="T29" fmla="*/ 2 h 8"/>
                <a:gd name="T30" fmla="*/ 5 w 9"/>
                <a:gd name="T31" fmla="*/ 2 h 8"/>
                <a:gd name="T32" fmla="*/ 6 w 9"/>
                <a:gd name="T33" fmla="*/ 3 h 8"/>
                <a:gd name="T34" fmla="*/ 8 w 9"/>
                <a:gd name="T35" fmla="*/ 4 h 8"/>
                <a:gd name="T36" fmla="*/ 8 w 9"/>
                <a:gd name="T37" fmla="*/ 5 h 8"/>
                <a:gd name="T38" fmla="*/ 9 w 9"/>
                <a:gd name="T39" fmla="*/ 6 h 8"/>
                <a:gd name="T40" fmla="*/ 9 w 9"/>
                <a:gd name="T41" fmla="*/ 6 h 8"/>
                <a:gd name="T42" fmla="*/ 9 w 9"/>
                <a:gd name="T43" fmla="*/ 6 h 8"/>
                <a:gd name="T44" fmla="*/ 9 w 9"/>
                <a:gd name="T45" fmla="*/ 6 h 8"/>
                <a:gd name="T46" fmla="*/ 9 w 9"/>
                <a:gd name="T4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8">
                  <a:moveTo>
                    <a:pt x="9" y="6"/>
                  </a:moveTo>
                  <a:lnTo>
                    <a:pt x="8" y="7"/>
                  </a:lnTo>
                  <a:lnTo>
                    <a:pt x="8" y="8"/>
                  </a:lnTo>
                  <a:lnTo>
                    <a:pt x="7" y="8"/>
                  </a:lnTo>
                  <a:lnTo>
                    <a:pt x="7" y="8"/>
                  </a:lnTo>
                  <a:lnTo>
                    <a:pt x="6" y="8"/>
                  </a:lnTo>
                  <a:lnTo>
                    <a:pt x="5" y="8"/>
                  </a:lnTo>
                  <a:lnTo>
                    <a:pt x="4" y="8"/>
                  </a:lnTo>
                  <a:lnTo>
                    <a:pt x="4" y="8"/>
                  </a:lnTo>
                  <a:lnTo>
                    <a:pt x="4" y="8"/>
                  </a:lnTo>
                  <a:lnTo>
                    <a:pt x="0" y="0"/>
                  </a:lnTo>
                  <a:lnTo>
                    <a:pt x="0" y="0"/>
                  </a:lnTo>
                  <a:lnTo>
                    <a:pt x="1" y="1"/>
                  </a:lnTo>
                  <a:lnTo>
                    <a:pt x="3" y="1"/>
                  </a:lnTo>
                  <a:lnTo>
                    <a:pt x="4" y="2"/>
                  </a:lnTo>
                  <a:lnTo>
                    <a:pt x="5" y="2"/>
                  </a:lnTo>
                  <a:lnTo>
                    <a:pt x="6" y="3"/>
                  </a:lnTo>
                  <a:lnTo>
                    <a:pt x="8" y="4"/>
                  </a:lnTo>
                  <a:lnTo>
                    <a:pt x="8" y="5"/>
                  </a:lnTo>
                  <a:lnTo>
                    <a:pt x="9" y="6"/>
                  </a:lnTo>
                  <a:lnTo>
                    <a:pt x="9" y="6"/>
                  </a:lnTo>
                  <a:lnTo>
                    <a:pt x="9" y="6"/>
                  </a:lnTo>
                  <a:lnTo>
                    <a:pt x="9" y="6"/>
                  </a:ln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2" name="Freeform 182"/>
            <p:cNvSpPr>
              <a:spLocks/>
            </p:cNvSpPr>
            <p:nvPr/>
          </p:nvSpPr>
          <p:spPr bwMode="auto">
            <a:xfrm>
              <a:off x="2495" y="2557"/>
              <a:ext cx="65" cy="78"/>
            </a:xfrm>
            <a:custGeom>
              <a:avLst/>
              <a:gdLst>
                <a:gd name="T0" fmla="*/ 65 w 65"/>
                <a:gd name="T1" fmla="*/ 78 h 78"/>
                <a:gd name="T2" fmla="*/ 9 w 65"/>
                <a:gd name="T3" fmla="*/ 78 h 78"/>
                <a:gd name="T4" fmla="*/ 9 w 65"/>
                <a:gd name="T5" fmla="*/ 78 h 78"/>
                <a:gd name="T6" fmla="*/ 13 w 65"/>
                <a:gd name="T7" fmla="*/ 70 h 78"/>
                <a:gd name="T8" fmla="*/ 16 w 65"/>
                <a:gd name="T9" fmla="*/ 62 h 78"/>
                <a:gd name="T10" fmla="*/ 17 w 65"/>
                <a:gd name="T11" fmla="*/ 53 h 78"/>
                <a:gd name="T12" fmla="*/ 17 w 65"/>
                <a:gd name="T13" fmla="*/ 45 h 78"/>
                <a:gd name="T14" fmla="*/ 16 w 65"/>
                <a:gd name="T15" fmla="*/ 36 h 78"/>
                <a:gd name="T16" fmla="*/ 14 w 65"/>
                <a:gd name="T17" fmla="*/ 28 h 78"/>
                <a:gd name="T18" fmla="*/ 12 w 65"/>
                <a:gd name="T19" fmla="*/ 19 h 78"/>
                <a:gd name="T20" fmla="*/ 9 w 65"/>
                <a:gd name="T21" fmla="*/ 11 h 78"/>
                <a:gd name="T22" fmla="*/ 9 w 65"/>
                <a:gd name="T23" fmla="*/ 11 h 78"/>
                <a:gd name="T24" fmla="*/ 0 w 65"/>
                <a:gd name="T25" fmla="*/ 0 h 78"/>
                <a:gd name="T26" fmla="*/ 0 w 65"/>
                <a:gd name="T27" fmla="*/ 0 h 78"/>
                <a:gd name="T28" fmla="*/ 10 w 65"/>
                <a:gd name="T29" fmla="*/ 8 h 78"/>
                <a:gd name="T30" fmla="*/ 18 w 65"/>
                <a:gd name="T31" fmla="*/ 17 h 78"/>
                <a:gd name="T32" fmla="*/ 26 w 65"/>
                <a:gd name="T33" fmla="*/ 28 h 78"/>
                <a:gd name="T34" fmla="*/ 32 w 65"/>
                <a:gd name="T35" fmla="*/ 39 h 78"/>
                <a:gd name="T36" fmla="*/ 39 w 65"/>
                <a:gd name="T37" fmla="*/ 51 h 78"/>
                <a:gd name="T38" fmla="*/ 47 w 65"/>
                <a:gd name="T39" fmla="*/ 61 h 78"/>
                <a:gd name="T40" fmla="*/ 55 w 65"/>
                <a:gd name="T41" fmla="*/ 71 h 78"/>
                <a:gd name="T42" fmla="*/ 65 w 65"/>
                <a:gd name="T43" fmla="*/ 78 h 78"/>
                <a:gd name="T44" fmla="*/ 65 w 65"/>
                <a:gd name="T45" fmla="*/ 78 h 78"/>
                <a:gd name="T46" fmla="*/ 65 w 65"/>
                <a:gd name="T47" fmla="*/ 78 h 78"/>
                <a:gd name="T48" fmla="*/ 65 w 65"/>
                <a:gd name="T49" fmla="*/ 78 h 78"/>
                <a:gd name="T50" fmla="*/ 65 w 65"/>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78">
                  <a:moveTo>
                    <a:pt x="65" y="78"/>
                  </a:moveTo>
                  <a:lnTo>
                    <a:pt x="9" y="78"/>
                  </a:lnTo>
                  <a:lnTo>
                    <a:pt x="9" y="78"/>
                  </a:lnTo>
                  <a:lnTo>
                    <a:pt x="13" y="70"/>
                  </a:lnTo>
                  <a:lnTo>
                    <a:pt x="16" y="62"/>
                  </a:lnTo>
                  <a:lnTo>
                    <a:pt x="17" y="53"/>
                  </a:lnTo>
                  <a:lnTo>
                    <a:pt x="17" y="45"/>
                  </a:lnTo>
                  <a:lnTo>
                    <a:pt x="16" y="36"/>
                  </a:lnTo>
                  <a:lnTo>
                    <a:pt x="14" y="28"/>
                  </a:lnTo>
                  <a:lnTo>
                    <a:pt x="12" y="19"/>
                  </a:lnTo>
                  <a:lnTo>
                    <a:pt x="9" y="11"/>
                  </a:lnTo>
                  <a:lnTo>
                    <a:pt x="9" y="11"/>
                  </a:lnTo>
                  <a:lnTo>
                    <a:pt x="0" y="0"/>
                  </a:lnTo>
                  <a:lnTo>
                    <a:pt x="0" y="0"/>
                  </a:lnTo>
                  <a:lnTo>
                    <a:pt x="10" y="8"/>
                  </a:lnTo>
                  <a:lnTo>
                    <a:pt x="18" y="17"/>
                  </a:lnTo>
                  <a:lnTo>
                    <a:pt x="26" y="28"/>
                  </a:lnTo>
                  <a:lnTo>
                    <a:pt x="32" y="39"/>
                  </a:lnTo>
                  <a:lnTo>
                    <a:pt x="39" y="51"/>
                  </a:lnTo>
                  <a:lnTo>
                    <a:pt x="47" y="61"/>
                  </a:lnTo>
                  <a:lnTo>
                    <a:pt x="55" y="71"/>
                  </a:lnTo>
                  <a:lnTo>
                    <a:pt x="65" y="78"/>
                  </a:lnTo>
                  <a:lnTo>
                    <a:pt x="65" y="78"/>
                  </a:lnTo>
                  <a:lnTo>
                    <a:pt x="65" y="78"/>
                  </a:lnTo>
                  <a:lnTo>
                    <a:pt x="65" y="78"/>
                  </a:lnTo>
                  <a:lnTo>
                    <a:pt x="65" y="7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3" name="Freeform 183"/>
            <p:cNvSpPr>
              <a:spLocks/>
            </p:cNvSpPr>
            <p:nvPr/>
          </p:nvSpPr>
          <p:spPr bwMode="auto">
            <a:xfrm>
              <a:off x="878" y="2563"/>
              <a:ext cx="38" cy="64"/>
            </a:xfrm>
            <a:custGeom>
              <a:avLst/>
              <a:gdLst>
                <a:gd name="T0" fmla="*/ 38 w 38"/>
                <a:gd name="T1" fmla="*/ 2 h 64"/>
                <a:gd name="T2" fmla="*/ 33 w 38"/>
                <a:gd name="T3" fmla="*/ 4 h 64"/>
                <a:gd name="T4" fmla="*/ 28 w 38"/>
                <a:gd name="T5" fmla="*/ 6 h 64"/>
                <a:gd name="T6" fmla="*/ 23 w 38"/>
                <a:gd name="T7" fmla="*/ 9 h 64"/>
                <a:gd name="T8" fmla="*/ 18 w 38"/>
                <a:gd name="T9" fmla="*/ 12 h 64"/>
                <a:gd name="T10" fmla="*/ 14 w 38"/>
                <a:gd name="T11" fmla="*/ 16 h 64"/>
                <a:gd name="T12" fmla="*/ 10 w 38"/>
                <a:gd name="T13" fmla="*/ 21 h 64"/>
                <a:gd name="T14" fmla="*/ 7 w 38"/>
                <a:gd name="T15" fmla="*/ 25 h 64"/>
                <a:gd name="T16" fmla="*/ 5 w 38"/>
                <a:gd name="T17" fmla="*/ 31 h 64"/>
                <a:gd name="T18" fmla="*/ 5 w 38"/>
                <a:gd name="T19" fmla="*/ 31 h 64"/>
                <a:gd name="T20" fmla="*/ 5 w 38"/>
                <a:gd name="T21" fmla="*/ 35 h 64"/>
                <a:gd name="T22" fmla="*/ 5 w 38"/>
                <a:gd name="T23" fmla="*/ 39 h 64"/>
                <a:gd name="T24" fmla="*/ 5 w 38"/>
                <a:gd name="T25" fmla="*/ 44 h 64"/>
                <a:gd name="T26" fmla="*/ 6 w 38"/>
                <a:gd name="T27" fmla="*/ 48 h 64"/>
                <a:gd name="T28" fmla="*/ 7 w 38"/>
                <a:gd name="T29" fmla="*/ 52 h 64"/>
                <a:gd name="T30" fmla="*/ 9 w 38"/>
                <a:gd name="T31" fmla="*/ 56 h 64"/>
                <a:gd name="T32" fmla="*/ 11 w 38"/>
                <a:gd name="T33" fmla="*/ 59 h 64"/>
                <a:gd name="T34" fmla="*/ 14 w 38"/>
                <a:gd name="T35" fmla="*/ 62 h 64"/>
                <a:gd name="T36" fmla="*/ 14 w 38"/>
                <a:gd name="T37" fmla="*/ 62 h 64"/>
                <a:gd name="T38" fmla="*/ 14 w 38"/>
                <a:gd name="T39" fmla="*/ 63 h 64"/>
                <a:gd name="T40" fmla="*/ 13 w 38"/>
                <a:gd name="T41" fmla="*/ 64 h 64"/>
                <a:gd name="T42" fmla="*/ 13 w 38"/>
                <a:gd name="T43" fmla="*/ 64 h 64"/>
                <a:gd name="T44" fmla="*/ 12 w 38"/>
                <a:gd name="T45" fmla="*/ 64 h 64"/>
                <a:gd name="T46" fmla="*/ 11 w 38"/>
                <a:gd name="T47" fmla="*/ 64 h 64"/>
                <a:gd name="T48" fmla="*/ 11 w 38"/>
                <a:gd name="T49" fmla="*/ 64 h 64"/>
                <a:gd name="T50" fmla="*/ 10 w 38"/>
                <a:gd name="T51" fmla="*/ 64 h 64"/>
                <a:gd name="T52" fmla="*/ 9 w 38"/>
                <a:gd name="T53" fmla="*/ 64 h 64"/>
                <a:gd name="T54" fmla="*/ 9 w 38"/>
                <a:gd name="T55" fmla="*/ 64 h 64"/>
                <a:gd name="T56" fmla="*/ 5 w 38"/>
                <a:gd name="T57" fmla="*/ 60 h 64"/>
                <a:gd name="T58" fmla="*/ 2 w 38"/>
                <a:gd name="T59" fmla="*/ 55 h 64"/>
                <a:gd name="T60" fmla="*/ 0 w 38"/>
                <a:gd name="T61" fmla="*/ 49 h 64"/>
                <a:gd name="T62" fmla="*/ 0 w 38"/>
                <a:gd name="T63" fmla="*/ 43 h 64"/>
                <a:gd name="T64" fmla="*/ 0 w 38"/>
                <a:gd name="T65" fmla="*/ 37 h 64"/>
                <a:gd name="T66" fmla="*/ 1 w 38"/>
                <a:gd name="T67" fmla="*/ 31 h 64"/>
                <a:gd name="T68" fmla="*/ 2 w 38"/>
                <a:gd name="T69" fmla="*/ 26 h 64"/>
                <a:gd name="T70" fmla="*/ 3 w 38"/>
                <a:gd name="T71" fmla="*/ 20 h 64"/>
                <a:gd name="T72" fmla="*/ 3 w 38"/>
                <a:gd name="T73" fmla="*/ 20 h 64"/>
                <a:gd name="T74" fmla="*/ 6 w 38"/>
                <a:gd name="T75" fmla="*/ 16 h 64"/>
                <a:gd name="T76" fmla="*/ 10 w 38"/>
                <a:gd name="T77" fmla="*/ 12 h 64"/>
                <a:gd name="T78" fmla="*/ 14 w 38"/>
                <a:gd name="T79" fmla="*/ 9 h 64"/>
                <a:gd name="T80" fmla="*/ 18 w 38"/>
                <a:gd name="T81" fmla="*/ 5 h 64"/>
                <a:gd name="T82" fmla="*/ 23 w 38"/>
                <a:gd name="T83" fmla="*/ 2 h 64"/>
                <a:gd name="T84" fmla="*/ 27 w 38"/>
                <a:gd name="T85" fmla="*/ 1 h 64"/>
                <a:gd name="T86" fmla="*/ 32 w 38"/>
                <a:gd name="T87" fmla="*/ 0 h 64"/>
                <a:gd name="T88" fmla="*/ 38 w 38"/>
                <a:gd name="T89" fmla="*/ 2 h 64"/>
                <a:gd name="T90" fmla="*/ 38 w 38"/>
                <a:gd name="T91" fmla="*/ 2 h 64"/>
                <a:gd name="T92" fmla="*/ 38 w 38"/>
                <a:gd name="T93" fmla="*/ 2 h 64"/>
                <a:gd name="T94" fmla="*/ 38 w 38"/>
                <a:gd name="T95" fmla="*/ 2 h 64"/>
                <a:gd name="T96" fmla="*/ 38 w 38"/>
                <a:gd name="T9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64">
                  <a:moveTo>
                    <a:pt x="38" y="2"/>
                  </a:moveTo>
                  <a:lnTo>
                    <a:pt x="33" y="4"/>
                  </a:lnTo>
                  <a:lnTo>
                    <a:pt x="28" y="6"/>
                  </a:lnTo>
                  <a:lnTo>
                    <a:pt x="23" y="9"/>
                  </a:lnTo>
                  <a:lnTo>
                    <a:pt x="18" y="12"/>
                  </a:lnTo>
                  <a:lnTo>
                    <a:pt x="14" y="16"/>
                  </a:lnTo>
                  <a:lnTo>
                    <a:pt x="10" y="21"/>
                  </a:lnTo>
                  <a:lnTo>
                    <a:pt x="7" y="25"/>
                  </a:lnTo>
                  <a:lnTo>
                    <a:pt x="5" y="31"/>
                  </a:lnTo>
                  <a:lnTo>
                    <a:pt x="5" y="31"/>
                  </a:lnTo>
                  <a:lnTo>
                    <a:pt x="5" y="35"/>
                  </a:lnTo>
                  <a:lnTo>
                    <a:pt x="5" y="39"/>
                  </a:lnTo>
                  <a:lnTo>
                    <a:pt x="5" y="44"/>
                  </a:lnTo>
                  <a:lnTo>
                    <a:pt x="6" y="48"/>
                  </a:lnTo>
                  <a:lnTo>
                    <a:pt x="7" y="52"/>
                  </a:lnTo>
                  <a:lnTo>
                    <a:pt x="9" y="56"/>
                  </a:lnTo>
                  <a:lnTo>
                    <a:pt x="11" y="59"/>
                  </a:lnTo>
                  <a:lnTo>
                    <a:pt x="14" y="62"/>
                  </a:lnTo>
                  <a:lnTo>
                    <a:pt x="14" y="62"/>
                  </a:lnTo>
                  <a:lnTo>
                    <a:pt x="14" y="63"/>
                  </a:lnTo>
                  <a:lnTo>
                    <a:pt x="13" y="64"/>
                  </a:lnTo>
                  <a:lnTo>
                    <a:pt x="13" y="64"/>
                  </a:lnTo>
                  <a:lnTo>
                    <a:pt x="12" y="64"/>
                  </a:lnTo>
                  <a:lnTo>
                    <a:pt x="11" y="64"/>
                  </a:lnTo>
                  <a:lnTo>
                    <a:pt x="11" y="64"/>
                  </a:lnTo>
                  <a:lnTo>
                    <a:pt x="10" y="64"/>
                  </a:lnTo>
                  <a:lnTo>
                    <a:pt x="9" y="64"/>
                  </a:lnTo>
                  <a:lnTo>
                    <a:pt x="9" y="64"/>
                  </a:lnTo>
                  <a:lnTo>
                    <a:pt x="5" y="60"/>
                  </a:lnTo>
                  <a:lnTo>
                    <a:pt x="2" y="55"/>
                  </a:lnTo>
                  <a:lnTo>
                    <a:pt x="0" y="49"/>
                  </a:lnTo>
                  <a:lnTo>
                    <a:pt x="0" y="43"/>
                  </a:lnTo>
                  <a:lnTo>
                    <a:pt x="0" y="37"/>
                  </a:lnTo>
                  <a:lnTo>
                    <a:pt x="1" y="31"/>
                  </a:lnTo>
                  <a:lnTo>
                    <a:pt x="2" y="26"/>
                  </a:lnTo>
                  <a:lnTo>
                    <a:pt x="3" y="20"/>
                  </a:lnTo>
                  <a:lnTo>
                    <a:pt x="3" y="20"/>
                  </a:lnTo>
                  <a:lnTo>
                    <a:pt x="6" y="16"/>
                  </a:lnTo>
                  <a:lnTo>
                    <a:pt x="10" y="12"/>
                  </a:lnTo>
                  <a:lnTo>
                    <a:pt x="14" y="9"/>
                  </a:lnTo>
                  <a:lnTo>
                    <a:pt x="18" y="5"/>
                  </a:lnTo>
                  <a:lnTo>
                    <a:pt x="23" y="2"/>
                  </a:lnTo>
                  <a:lnTo>
                    <a:pt x="27" y="1"/>
                  </a:lnTo>
                  <a:lnTo>
                    <a:pt x="32" y="0"/>
                  </a:lnTo>
                  <a:lnTo>
                    <a:pt x="38" y="2"/>
                  </a:lnTo>
                  <a:lnTo>
                    <a:pt x="38" y="2"/>
                  </a:lnTo>
                  <a:lnTo>
                    <a:pt x="38" y="2"/>
                  </a:lnTo>
                  <a:lnTo>
                    <a:pt x="38" y="2"/>
                  </a:lnTo>
                  <a:lnTo>
                    <a:pt x="3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4" name="Freeform 184"/>
            <p:cNvSpPr>
              <a:spLocks/>
            </p:cNvSpPr>
            <p:nvPr/>
          </p:nvSpPr>
          <p:spPr bwMode="auto">
            <a:xfrm>
              <a:off x="919" y="2572"/>
              <a:ext cx="34" cy="56"/>
            </a:xfrm>
            <a:custGeom>
              <a:avLst/>
              <a:gdLst>
                <a:gd name="T0" fmla="*/ 34 w 34"/>
                <a:gd name="T1" fmla="*/ 2 h 56"/>
                <a:gd name="T2" fmla="*/ 31 w 34"/>
                <a:gd name="T3" fmla="*/ 4 h 56"/>
                <a:gd name="T4" fmla="*/ 28 w 34"/>
                <a:gd name="T5" fmla="*/ 6 h 56"/>
                <a:gd name="T6" fmla="*/ 25 w 34"/>
                <a:gd name="T7" fmla="*/ 9 h 56"/>
                <a:gd name="T8" fmla="*/ 23 w 34"/>
                <a:gd name="T9" fmla="*/ 12 h 56"/>
                <a:gd name="T10" fmla="*/ 20 w 34"/>
                <a:gd name="T11" fmla="*/ 15 h 56"/>
                <a:gd name="T12" fmla="*/ 18 w 34"/>
                <a:gd name="T13" fmla="*/ 19 h 56"/>
                <a:gd name="T14" fmla="*/ 17 w 34"/>
                <a:gd name="T15" fmla="*/ 23 h 56"/>
                <a:gd name="T16" fmla="*/ 16 w 34"/>
                <a:gd name="T17" fmla="*/ 26 h 56"/>
                <a:gd name="T18" fmla="*/ 16 w 34"/>
                <a:gd name="T19" fmla="*/ 26 h 56"/>
                <a:gd name="T20" fmla="*/ 16 w 34"/>
                <a:gd name="T21" fmla="*/ 30 h 56"/>
                <a:gd name="T22" fmla="*/ 17 w 34"/>
                <a:gd name="T23" fmla="*/ 34 h 56"/>
                <a:gd name="T24" fmla="*/ 17 w 34"/>
                <a:gd name="T25" fmla="*/ 38 h 56"/>
                <a:gd name="T26" fmla="*/ 18 w 34"/>
                <a:gd name="T27" fmla="*/ 41 h 56"/>
                <a:gd name="T28" fmla="*/ 19 w 34"/>
                <a:gd name="T29" fmla="*/ 45 h 56"/>
                <a:gd name="T30" fmla="*/ 20 w 34"/>
                <a:gd name="T31" fmla="*/ 48 h 56"/>
                <a:gd name="T32" fmla="*/ 23 w 34"/>
                <a:gd name="T33" fmla="*/ 51 h 56"/>
                <a:gd name="T34" fmla="*/ 25 w 34"/>
                <a:gd name="T35" fmla="*/ 53 h 56"/>
                <a:gd name="T36" fmla="*/ 25 w 34"/>
                <a:gd name="T37" fmla="*/ 53 h 56"/>
                <a:gd name="T38" fmla="*/ 23 w 34"/>
                <a:gd name="T39" fmla="*/ 55 h 56"/>
                <a:gd name="T40" fmla="*/ 21 w 34"/>
                <a:gd name="T41" fmla="*/ 56 h 56"/>
                <a:gd name="T42" fmla="*/ 19 w 34"/>
                <a:gd name="T43" fmla="*/ 56 h 56"/>
                <a:gd name="T44" fmla="*/ 17 w 34"/>
                <a:gd name="T45" fmla="*/ 55 h 56"/>
                <a:gd name="T46" fmla="*/ 14 w 34"/>
                <a:gd name="T47" fmla="*/ 54 h 56"/>
                <a:gd name="T48" fmla="*/ 12 w 34"/>
                <a:gd name="T49" fmla="*/ 53 h 56"/>
                <a:gd name="T50" fmla="*/ 10 w 34"/>
                <a:gd name="T51" fmla="*/ 52 h 56"/>
                <a:gd name="T52" fmla="*/ 7 w 34"/>
                <a:gd name="T53" fmla="*/ 51 h 56"/>
                <a:gd name="T54" fmla="*/ 7 w 34"/>
                <a:gd name="T55" fmla="*/ 51 h 56"/>
                <a:gd name="T56" fmla="*/ 5 w 34"/>
                <a:gd name="T57" fmla="*/ 49 h 56"/>
                <a:gd name="T58" fmla="*/ 3 w 34"/>
                <a:gd name="T59" fmla="*/ 46 h 56"/>
                <a:gd name="T60" fmla="*/ 2 w 34"/>
                <a:gd name="T61" fmla="*/ 42 h 56"/>
                <a:gd name="T62" fmla="*/ 1 w 34"/>
                <a:gd name="T63" fmla="*/ 39 h 56"/>
                <a:gd name="T64" fmla="*/ 0 w 34"/>
                <a:gd name="T65" fmla="*/ 35 h 56"/>
                <a:gd name="T66" fmla="*/ 0 w 34"/>
                <a:gd name="T67" fmla="*/ 31 h 56"/>
                <a:gd name="T68" fmla="*/ 0 w 34"/>
                <a:gd name="T69" fmla="*/ 28 h 56"/>
                <a:gd name="T70" fmla="*/ 1 w 34"/>
                <a:gd name="T71" fmla="*/ 24 h 56"/>
                <a:gd name="T72" fmla="*/ 1 w 34"/>
                <a:gd name="T73" fmla="*/ 24 h 56"/>
                <a:gd name="T74" fmla="*/ 3 w 34"/>
                <a:gd name="T75" fmla="*/ 20 h 56"/>
                <a:gd name="T76" fmla="*/ 5 w 34"/>
                <a:gd name="T77" fmla="*/ 16 h 56"/>
                <a:gd name="T78" fmla="*/ 7 w 34"/>
                <a:gd name="T79" fmla="*/ 13 h 56"/>
                <a:gd name="T80" fmla="*/ 10 w 34"/>
                <a:gd name="T81" fmla="*/ 10 h 56"/>
                <a:gd name="T82" fmla="*/ 14 w 34"/>
                <a:gd name="T83" fmla="*/ 7 h 56"/>
                <a:gd name="T84" fmla="*/ 17 w 34"/>
                <a:gd name="T85" fmla="*/ 5 h 56"/>
                <a:gd name="T86" fmla="*/ 21 w 34"/>
                <a:gd name="T87" fmla="*/ 3 h 56"/>
                <a:gd name="T88" fmla="*/ 25 w 34"/>
                <a:gd name="T89" fmla="*/ 0 h 56"/>
                <a:gd name="T90" fmla="*/ 25 w 34"/>
                <a:gd name="T91" fmla="*/ 0 h 56"/>
                <a:gd name="T92" fmla="*/ 26 w 34"/>
                <a:gd name="T93" fmla="*/ 1 h 56"/>
                <a:gd name="T94" fmla="*/ 27 w 34"/>
                <a:gd name="T95" fmla="*/ 1 h 56"/>
                <a:gd name="T96" fmla="*/ 28 w 34"/>
                <a:gd name="T97" fmla="*/ 1 h 56"/>
                <a:gd name="T98" fmla="*/ 29 w 34"/>
                <a:gd name="T99" fmla="*/ 1 h 56"/>
                <a:gd name="T100" fmla="*/ 30 w 34"/>
                <a:gd name="T101" fmla="*/ 1 h 56"/>
                <a:gd name="T102" fmla="*/ 32 w 34"/>
                <a:gd name="T103" fmla="*/ 1 h 56"/>
                <a:gd name="T104" fmla="*/ 33 w 34"/>
                <a:gd name="T105" fmla="*/ 1 h 56"/>
                <a:gd name="T106" fmla="*/ 34 w 34"/>
                <a:gd name="T107" fmla="*/ 2 h 56"/>
                <a:gd name="T108" fmla="*/ 34 w 34"/>
                <a:gd name="T109" fmla="*/ 2 h 56"/>
                <a:gd name="T110" fmla="*/ 34 w 34"/>
                <a:gd name="T111" fmla="*/ 2 h 56"/>
                <a:gd name="T112" fmla="*/ 34 w 34"/>
                <a:gd name="T113" fmla="*/ 2 h 56"/>
                <a:gd name="T114" fmla="*/ 34 w 34"/>
                <a:gd name="T115"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56">
                  <a:moveTo>
                    <a:pt x="34" y="2"/>
                  </a:moveTo>
                  <a:lnTo>
                    <a:pt x="31" y="4"/>
                  </a:lnTo>
                  <a:lnTo>
                    <a:pt x="28" y="6"/>
                  </a:lnTo>
                  <a:lnTo>
                    <a:pt x="25" y="9"/>
                  </a:lnTo>
                  <a:lnTo>
                    <a:pt x="23" y="12"/>
                  </a:lnTo>
                  <a:lnTo>
                    <a:pt x="20" y="15"/>
                  </a:lnTo>
                  <a:lnTo>
                    <a:pt x="18" y="19"/>
                  </a:lnTo>
                  <a:lnTo>
                    <a:pt x="17" y="23"/>
                  </a:lnTo>
                  <a:lnTo>
                    <a:pt x="16" y="26"/>
                  </a:lnTo>
                  <a:lnTo>
                    <a:pt x="16" y="26"/>
                  </a:lnTo>
                  <a:lnTo>
                    <a:pt x="16" y="30"/>
                  </a:lnTo>
                  <a:lnTo>
                    <a:pt x="17" y="34"/>
                  </a:lnTo>
                  <a:lnTo>
                    <a:pt x="17" y="38"/>
                  </a:lnTo>
                  <a:lnTo>
                    <a:pt x="18" y="41"/>
                  </a:lnTo>
                  <a:lnTo>
                    <a:pt x="19" y="45"/>
                  </a:lnTo>
                  <a:lnTo>
                    <a:pt x="20" y="48"/>
                  </a:lnTo>
                  <a:lnTo>
                    <a:pt x="23" y="51"/>
                  </a:lnTo>
                  <a:lnTo>
                    <a:pt x="25" y="53"/>
                  </a:lnTo>
                  <a:lnTo>
                    <a:pt x="25" y="53"/>
                  </a:lnTo>
                  <a:lnTo>
                    <a:pt x="23" y="55"/>
                  </a:lnTo>
                  <a:lnTo>
                    <a:pt x="21" y="56"/>
                  </a:lnTo>
                  <a:lnTo>
                    <a:pt x="19" y="56"/>
                  </a:lnTo>
                  <a:lnTo>
                    <a:pt x="17" y="55"/>
                  </a:lnTo>
                  <a:lnTo>
                    <a:pt x="14" y="54"/>
                  </a:lnTo>
                  <a:lnTo>
                    <a:pt x="12" y="53"/>
                  </a:lnTo>
                  <a:lnTo>
                    <a:pt x="10" y="52"/>
                  </a:lnTo>
                  <a:lnTo>
                    <a:pt x="7" y="51"/>
                  </a:lnTo>
                  <a:lnTo>
                    <a:pt x="7" y="51"/>
                  </a:lnTo>
                  <a:lnTo>
                    <a:pt x="5" y="49"/>
                  </a:lnTo>
                  <a:lnTo>
                    <a:pt x="3" y="46"/>
                  </a:lnTo>
                  <a:lnTo>
                    <a:pt x="2" y="42"/>
                  </a:lnTo>
                  <a:lnTo>
                    <a:pt x="1" y="39"/>
                  </a:lnTo>
                  <a:lnTo>
                    <a:pt x="0" y="35"/>
                  </a:lnTo>
                  <a:lnTo>
                    <a:pt x="0" y="31"/>
                  </a:lnTo>
                  <a:lnTo>
                    <a:pt x="0" y="28"/>
                  </a:lnTo>
                  <a:lnTo>
                    <a:pt x="1" y="24"/>
                  </a:lnTo>
                  <a:lnTo>
                    <a:pt x="1" y="24"/>
                  </a:lnTo>
                  <a:lnTo>
                    <a:pt x="3" y="20"/>
                  </a:lnTo>
                  <a:lnTo>
                    <a:pt x="5" y="16"/>
                  </a:lnTo>
                  <a:lnTo>
                    <a:pt x="7" y="13"/>
                  </a:lnTo>
                  <a:lnTo>
                    <a:pt x="10" y="10"/>
                  </a:lnTo>
                  <a:lnTo>
                    <a:pt x="14" y="7"/>
                  </a:lnTo>
                  <a:lnTo>
                    <a:pt x="17" y="5"/>
                  </a:lnTo>
                  <a:lnTo>
                    <a:pt x="21" y="3"/>
                  </a:lnTo>
                  <a:lnTo>
                    <a:pt x="25" y="0"/>
                  </a:lnTo>
                  <a:lnTo>
                    <a:pt x="25" y="0"/>
                  </a:lnTo>
                  <a:lnTo>
                    <a:pt x="26" y="1"/>
                  </a:lnTo>
                  <a:lnTo>
                    <a:pt x="27" y="1"/>
                  </a:lnTo>
                  <a:lnTo>
                    <a:pt x="28" y="1"/>
                  </a:lnTo>
                  <a:lnTo>
                    <a:pt x="29" y="1"/>
                  </a:lnTo>
                  <a:lnTo>
                    <a:pt x="30" y="1"/>
                  </a:lnTo>
                  <a:lnTo>
                    <a:pt x="32" y="1"/>
                  </a:lnTo>
                  <a:lnTo>
                    <a:pt x="33" y="1"/>
                  </a:lnTo>
                  <a:lnTo>
                    <a:pt x="34" y="2"/>
                  </a:lnTo>
                  <a:lnTo>
                    <a:pt x="34" y="2"/>
                  </a:lnTo>
                  <a:lnTo>
                    <a:pt x="34" y="2"/>
                  </a:lnTo>
                  <a:lnTo>
                    <a:pt x="34" y="2"/>
                  </a:lnTo>
                  <a:lnTo>
                    <a:pt x="3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5" name="Freeform 185"/>
            <p:cNvSpPr>
              <a:spLocks/>
            </p:cNvSpPr>
            <p:nvPr/>
          </p:nvSpPr>
          <p:spPr bwMode="auto">
            <a:xfrm>
              <a:off x="1697" y="2572"/>
              <a:ext cx="416" cy="63"/>
            </a:xfrm>
            <a:custGeom>
              <a:avLst/>
              <a:gdLst>
                <a:gd name="T0" fmla="*/ 416 w 416"/>
                <a:gd name="T1" fmla="*/ 39 h 63"/>
                <a:gd name="T2" fmla="*/ 414 w 416"/>
                <a:gd name="T3" fmla="*/ 46 h 63"/>
                <a:gd name="T4" fmla="*/ 410 w 416"/>
                <a:gd name="T5" fmla="*/ 53 h 63"/>
                <a:gd name="T6" fmla="*/ 406 w 416"/>
                <a:gd name="T7" fmla="*/ 60 h 63"/>
                <a:gd name="T8" fmla="*/ 404 w 416"/>
                <a:gd name="T9" fmla="*/ 63 h 63"/>
                <a:gd name="T10" fmla="*/ 52 w 416"/>
                <a:gd name="T11" fmla="*/ 63 h 63"/>
                <a:gd name="T12" fmla="*/ 57 w 416"/>
                <a:gd name="T13" fmla="*/ 60 h 63"/>
                <a:gd name="T14" fmla="*/ 61 w 416"/>
                <a:gd name="T15" fmla="*/ 55 h 63"/>
                <a:gd name="T16" fmla="*/ 65 w 416"/>
                <a:gd name="T17" fmla="*/ 50 h 63"/>
                <a:gd name="T18" fmla="*/ 68 w 416"/>
                <a:gd name="T19" fmla="*/ 44 h 63"/>
                <a:gd name="T20" fmla="*/ 67 w 416"/>
                <a:gd name="T21" fmla="*/ 39 h 63"/>
                <a:gd name="T22" fmla="*/ 66 w 416"/>
                <a:gd name="T23" fmla="*/ 30 h 63"/>
                <a:gd name="T24" fmla="*/ 63 w 416"/>
                <a:gd name="T25" fmla="*/ 21 h 63"/>
                <a:gd name="T26" fmla="*/ 58 w 416"/>
                <a:gd name="T27" fmla="*/ 14 h 63"/>
                <a:gd name="T28" fmla="*/ 54 w 416"/>
                <a:gd name="T29" fmla="*/ 11 h 63"/>
                <a:gd name="T30" fmla="*/ 50 w 416"/>
                <a:gd name="T31" fmla="*/ 8 h 63"/>
                <a:gd name="T32" fmla="*/ 44 w 416"/>
                <a:gd name="T33" fmla="*/ 7 h 63"/>
                <a:gd name="T34" fmla="*/ 38 w 416"/>
                <a:gd name="T35" fmla="*/ 8 h 63"/>
                <a:gd name="T36" fmla="*/ 33 w 416"/>
                <a:gd name="T37" fmla="*/ 9 h 63"/>
                <a:gd name="T38" fmla="*/ 31 w 416"/>
                <a:gd name="T39" fmla="*/ 10 h 63"/>
                <a:gd name="T40" fmla="*/ 28 w 416"/>
                <a:gd name="T41" fmla="*/ 13 h 63"/>
                <a:gd name="T42" fmla="*/ 26 w 416"/>
                <a:gd name="T43" fmla="*/ 18 h 63"/>
                <a:gd name="T44" fmla="*/ 24 w 416"/>
                <a:gd name="T45" fmla="*/ 22 h 63"/>
                <a:gd name="T46" fmla="*/ 23 w 416"/>
                <a:gd name="T47" fmla="*/ 24 h 63"/>
                <a:gd name="T48" fmla="*/ 2 w 416"/>
                <a:gd name="T49" fmla="*/ 24 h 63"/>
                <a:gd name="T50" fmla="*/ 1 w 416"/>
                <a:gd name="T51" fmla="*/ 18 h 63"/>
                <a:gd name="T52" fmla="*/ 1 w 416"/>
                <a:gd name="T53" fmla="*/ 13 h 63"/>
                <a:gd name="T54" fmla="*/ 1 w 416"/>
                <a:gd name="T55" fmla="*/ 7 h 63"/>
                <a:gd name="T56" fmla="*/ 1 w 416"/>
                <a:gd name="T57" fmla="*/ 0 h 63"/>
                <a:gd name="T58" fmla="*/ 53 w 416"/>
                <a:gd name="T59" fmla="*/ 5 h 63"/>
                <a:gd name="T60" fmla="*/ 157 w 416"/>
                <a:gd name="T61" fmla="*/ 14 h 63"/>
                <a:gd name="T62" fmla="*/ 261 w 416"/>
                <a:gd name="T63" fmla="*/ 22 h 63"/>
                <a:gd name="T64" fmla="*/ 364 w 416"/>
                <a:gd name="T65" fmla="*/ 31 h 63"/>
                <a:gd name="T66" fmla="*/ 416 w 416"/>
                <a:gd name="T67" fmla="*/ 36 h 63"/>
                <a:gd name="T68" fmla="*/ 416 w 416"/>
                <a:gd name="T69"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6" h="63">
                  <a:moveTo>
                    <a:pt x="416" y="36"/>
                  </a:moveTo>
                  <a:lnTo>
                    <a:pt x="416" y="39"/>
                  </a:lnTo>
                  <a:lnTo>
                    <a:pt x="415" y="43"/>
                  </a:lnTo>
                  <a:lnTo>
                    <a:pt x="414" y="46"/>
                  </a:lnTo>
                  <a:lnTo>
                    <a:pt x="412" y="50"/>
                  </a:lnTo>
                  <a:lnTo>
                    <a:pt x="410" y="53"/>
                  </a:lnTo>
                  <a:lnTo>
                    <a:pt x="408" y="57"/>
                  </a:lnTo>
                  <a:lnTo>
                    <a:pt x="406" y="60"/>
                  </a:lnTo>
                  <a:lnTo>
                    <a:pt x="404" y="63"/>
                  </a:lnTo>
                  <a:lnTo>
                    <a:pt x="404" y="63"/>
                  </a:lnTo>
                  <a:lnTo>
                    <a:pt x="52" y="63"/>
                  </a:lnTo>
                  <a:lnTo>
                    <a:pt x="52" y="63"/>
                  </a:lnTo>
                  <a:lnTo>
                    <a:pt x="55" y="62"/>
                  </a:lnTo>
                  <a:lnTo>
                    <a:pt x="57" y="60"/>
                  </a:lnTo>
                  <a:lnTo>
                    <a:pt x="59" y="58"/>
                  </a:lnTo>
                  <a:lnTo>
                    <a:pt x="61" y="55"/>
                  </a:lnTo>
                  <a:lnTo>
                    <a:pt x="63" y="52"/>
                  </a:lnTo>
                  <a:lnTo>
                    <a:pt x="65" y="50"/>
                  </a:lnTo>
                  <a:lnTo>
                    <a:pt x="66" y="47"/>
                  </a:lnTo>
                  <a:lnTo>
                    <a:pt x="68" y="44"/>
                  </a:lnTo>
                  <a:lnTo>
                    <a:pt x="68" y="44"/>
                  </a:lnTo>
                  <a:lnTo>
                    <a:pt x="67" y="39"/>
                  </a:lnTo>
                  <a:lnTo>
                    <a:pt x="67" y="35"/>
                  </a:lnTo>
                  <a:lnTo>
                    <a:pt x="66" y="30"/>
                  </a:lnTo>
                  <a:lnTo>
                    <a:pt x="65" y="25"/>
                  </a:lnTo>
                  <a:lnTo>
                    <a:pt x="63" y="21"/>
                  </a:lnTo>
                  <a:lnTo>
                    <a:pt x="61" y="17"/>
                  </a:lnTo>
                  <a:lnTo>
                    <a:pt x="58" y="14"/>
                  </a:lnTo>
                  <a:lnTo>
                    <a:pt x="54" y="11"/>
                  </a:lnTo>
                  <a:lnTo>
                    <a:pt x="54" y="11"/>
                  </a:lnTo>
                  <a:lnTo>
                    <a:pt x="52" y="9"/>
                  </a:lnTo>
                  <a:lnTo>
                    <a:pt x="50" y="8"/>
                  </a:lnTo>
                  <a:lnTo>
                    <a:pt x="47" y="8"/>
                  </a:lnTo>
                  <a:lnTo>
                    <a:pt x="44" y="7"/>
                  </a:lnTo>
                  <a:lnTo>
                    <a:pt x="41" y="8"/>
                  </a:lnTo>
                  <a:lnTo>
                    <a:pt x="38" y="8"/>
                  </a:lnTo>
                  <a:lnTo>
                    <a:pt x="36" y="8"/>
                  </a:lnTo>
                  <a:lnTo>
                    <a:pt x="33" y="9"/>
                  </a:lnTo>
                  <a:lnTo>
                    <a:pt x="33" y="9"/>
                  </a:lnTo>
                  <a:lnTo>
                    <a:pt x="31" y="10"/>
                  </a:lnTo>
                  <a:lnTo>
                    <a:pt x="29" y="12"/>
                  </a:lnTo>
                  <a:lnTo>
                    <a:pt x="28" y="13"/>
                  </a:lnTo>
                  <a:lnTo>
                    <a:pt x="27" y="15"/>
                  </a:lnTo>
                  <a:lnTo>
                    <a:pt x="26" y="18"/>
                  </a:lnTo>
                  <a:lnTo>
                    <a:pt x="25" y="20"/>
                  </a:lnTo>
                  <a:lnTo>
                    <a:pt x="24" y="22"/>
                  </a:lnTo>
                  <a:lnTo>
                    <a:pt x="23" y="24"/>
                  </a:lnTo>
                  <a:lnTo>
                    <a:pt x="23" y="24"/>
                  </a:lnTo>
                  <a:lnTo>
                    <a:pt x="2" y="24"/>
                  </a:lnTo>
                  <a:lnTo>
                    <a:pt x="2" y="24"/>
                  </a:lnTo>
                  <a:lnTo>
                    <a:pt x="1" y="21"/>
                  </a:lnTo>
                  <a:lnTo>
                    <a:pt x="1" y="18"/>
                  </a:lnTo>
                  <a:lnTo>
                    <a:pt x="0" y="15"/>
                  </a:lnTo>
                  <a:lnTo>
                    <a:pt x="1" y="13"/>
                  </a:lnTo>
                  <a:lnTo>
                    <a:pt x="1" y="10"/>
                  </a:lnTo>
                  <a:lnTo>
                    <a:pt x="1" y="7"/>
                  </a:lnTo>
                  <a:lnTo>
                    <a:pt x="1" y="4"/>
                  </a:lnTo>
                  <a:lnTo>
                    <a:pt x="1" y="0"/>
                  </a:lnTo>
                  <a:lnTo>
                    <a:pt x="1" y="0"/>
                  </a:lnTo>
                  <a:lnTo>
                    <a:pt x="53" y="5"/>
                  </a:lnTo>
                  <a:lnTo>
                    <a:pt x="105" y="9"/>
                  </a:lnTo>
                  <a:lnTo>
                    <a:pt x="157" y="14"/>
                  </a:lnTo>
                  <a:lnTo>
                    <a:pt x="209" y="18"/>
                  </a:lnTo>
                  <a:lnTo>
                    <a:pt x="261" y="22"/>
                  </a:lnTo>
                  <a:lnTo>
                    <a:pt x="312" y="27"/>
                  </a:lnTo>
                  <a:lnTo>
                    <a:pt x="364" y="31"/>
                  </a:lnTo>
                  <a:lnTo>
                    <a:pt x="416" y="36"/>
                  </a:lnTo>
                  <a:lnTo>
                    <a:pt x="416" y="36"/>
                  </a:lnTo>
                  <a:lnTo>
                    <a:pt x="416" y="36"/>
                  </a:lnTo>
                  <a:lnTo>
                    <a:pt x="416" y="36"/>
                  </a:lnTo>
                  <a:lnTo>
                    <a:pt x="416" y="36"/>
                  </a:lnTo>
                  <a:close/>
                </a:path>
              </a:pathLst>
            </a:custGeom>
            <a:solidFill>
              <a:srgbClr val="BFD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6" name="Freeform 186"/>
            <p:cNvSpPr>
              <a:spLocks/>
            </p:cNvSpPr>
            <p:nvPr/>
          </p:nvSpPr>
          <p:spPr bwMode="auto">
            <a:xfrm>
              <a:off x="2608" y="2574"/>
              <a:ext cx="24" cy="27"/>
            </a:xfrm>
            <a:custGeom>
              <a:avLst/>
              <a:gdLst>
                <a:gd name="T0" fmla="*/ 22 w 24"/>
                <a:gd name="T1" fmla="*/ 6 h 27"/>
                <a:gd name="T2" fmla="*/ 22 w 24"/>
                <a:gd name="T3" fmla="*/ 8 h 27"/>
                <a:gd name="T4" fmla="*/ 22 w 24"/>
                <a:gd name="T5" fmla="*/ 11 h 27"/>
                <a:gd name="T6" fmla="*/ 23 w 24"/>
                <a:gd name="T7" fmla="*/ 13 h 27"/>
                <a:gd name="T8" fmla="*/ 24 w 24"/>
                <a:gd name="T9" fmla="*/ 15 h 27"/>
                <a:gd name="T10" fmla="*/ 24 w 24"/>
                <a:gd name="T11" fmla="*/ 17 h 27"/>
                <a:gd name="T12" fmla="*/ 24 w 24"/>
                <a:gd name="T13" fmla="*/ 19 h 27"/>
                <a:gd name="T14" fmla="*/ 24 w 24"/>
                <a:gd name="T15" fmla="*/ 21 h 27"/>
                <a:gd name="T16" fmla="*/ 22 w 24"/>
                <a:gd name="T17" fmla="*/ 23 h 27"/>
                <a:gd name="T18" fmla="*/ 22 w 24"/>
                <a:gd name="T19" fmla="*/ 23 h 27"/>
                <a:gd name="T20" fmla="*/ 21 w 24"/>
                <a:gd name="T21" fmla="*/ 25 h 27"/>
                <a:gd name="T22" fmla="*/ 19 w 24"/>
                <a:gd name="T23" fmla="*/ 26 h 27"/>
                <a:gd name="T24" fmla="*/ 18 w 24"/>
                <a:gd name="T25" fmla="*/ 26 h 27"/>
                <a:gd name="T26" fmla="*/ 16 w 24"/>
                <a:gd name="T27" fmla="*/ 27 h 27"/>
                <a:gd name="T28" fmla="*/ 14 w 24"/>
                <a:gd name="T29" fmla="*/ 27 h 27"/>
                <a:gd name="T30" fmla="*/ 12 w 24"/>
                <a:gd name="T31" fmla="*/ 27 h 27"/>
                <a:gd name="T32" fmla="*/ 10 w 24"/>
                <a:gd name="T33" fmla="*/ 26 h 27"/>
                <a:gd name="T34" fmla="*/ 8 w 24"/>
                <a:gd name="T35" fmla="*/ 26 h 27"/>
                <a:gd name="T36" fmla="*/ 8 w 24"/>
                <a:gd name="T37" fmla="*/ 26 h 27"/>
                <a:gd name="T38" fmla="*/ 5 w 24"/>
                <a:gd name="T39" fmla="*/ 24 h 27"/>
                <a:gd name="T40" fmla="*/ 3 w 24"/>
                <a:gd name="T41" fmla="*/ 22 h 27"/>
                <a:gd name="T42" fmla="*/ 1 w 24"/>
                <a:gd name="T43" fmla="*/ 19 h 27"/>
                <a:gd name="T44" fmla="*/ 0 w 24"/>
                <a:gd name="T45" fmla="*/ 16 h 27"/>
                <a:gd name="T46" fmla="*/ 0 w 24"/>
                <a:gd name="T47" fmla="*/ 12 h 27"/>
                <a:gd name="T48" fmla="*/ 0 w 24"/>
                <a:gd name="T49" fmla="*/ 9 h 27"/>
                <a:gd name="T50" fmla="*/ 0 w 24"/>
                <a:gd name="T51" fmla="*/ 6 h 27"/>
                <a:gd name="T52" fmla="*/ 1 w 24"/>
                <a:gd name="T53" fmla="*/ 2 h 27"/>
                <a:gd name="T54" fmla="*/ 1 w 24"/>
                <a:gd name="T55" fmla="*/ 2 h 27"/>
                <a:gd name="T56" fmla="*/ 3 w 24"/>
                <a:gd name="T57" fmla="*/ 1 h 27"/>
                <a:gd name="T58" fmla="*/ 6 w 24"/>
                <a:gd name="T59" fmla="*/ 0 h 27"/>
                <a:gd name="T60" fmla="*/ 9 w 24"/>
                <a:gd name="T61" fmla="*/ 0 h 27"/>
                <a:gd name="T62" fmla="*/ 12 w 24"/>
                <a:gd name="T63" fmla="*/ 0 h 27"/>
                <a:gd name="T64" fmla="*/ 15 w 24"/>
                <a:gd name="T65" fmla="*/ 1 h 27"/>
                <a:gd name="T66" fmla="*/ 17 w 24"/>
                <a:gd name="T67" fmla="*/ 2 h 27"/>
                <a:gd name="T68" fmla="*/ 20 w 24"/>
                <a:gd name="T69" fmla="*/ 4 h 27"/>
                <a:gd name="T70" fmla="*/ 22 w 24"/>
                <a:gd name="T71" fmla="*/ 6 h 27"/>
                <a:gd name="T72" fmla="*/ 22 w 24"/>
                <a:gd name="T73" fmla="*/ 6 h 27"/>
                <a:gd name="T74" fmla="*/ 22 w 24"/>
                <a:gd name="T75" fmla="*/ 6 h 27"/>
                <a:gd name="T76" fmla="*/ 22 w 24"/>
                <a:gd name="T77" fmla="*/ 6 h 27"/>
                <a:gd name="T78" fmla="*/ 22 w 24"/>
                <a:gd name="T7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27">
                  <a:moveTo>
                    <a:pt x="22" y="6"/>
                  </a:moveTo>
                  <a:lnTo>
                    <a:pt x="22" y="8"/>
                  </a:lnTo>
                  <a:lnTo>
                    <a:pt x="22" y="11"/>
                  </a:lnTo>
                  <a:lnTo>
                    <a:pt x="23" y="13"/>
                  </a:lnTo>
                  <a:lnTo>
                    <a:pt x="24" y="15"/>
                  </a:lnTo>
                  <a:lnTo>
                    <a:pt x="24" y="17"/>
                  </a:lnTo>
                  <a:lnTo>
                    <a:pt x="24" y="19"/>
                  </a:lnTo>
                  <a:lnTo>
                    <a:pt x="24" y="21"/>
                  </a:lnTo>
                  <a:lnTo>
                    <a:pt x="22" y="23"/>
                  </a:lnTo>
                  <a:lnTo>
                    <a:pt x="22" y="23"/>
                  </a:lnTo>
                  <a:lnTo>
                    <a:pt x="21" y="25"/>
                  </a:lnTo>
                  <a:lnTo>
                    <a:pt x="19" y="26"/>
                  </a:lnTo>
                  <a:lnTo>
                    <a:pt x="18" y="26"/>
                  </a:lnTo>
                  <a:lnTo>
                    <a:pt x="16" y="27"/>
                  </a:lnTo>
                  <a:lnTo>
                    <a:pt x="14" y="27"/>
                  </a:lnTo>
                  <a:lnTo>
                    <a:pt x="12" y="27"/>
                  </a:lnTo>
                  <a:lnTo>
                    <a:pt x="10" y="26"/>
                  </a:lnTo>
                  <a:lnTo>
                    <a:pt x="8" y="26"/>
                  </a:lnTo>
                  <a:lnTo>
                    <a:pt x="8" y="26"/>
                  </a:lnTo>
                  <a:lnTo>
                    <a:pt x="5" y="24"/>
                  </a:lnTo>
                  <a:lnTo>
                    <a:pt x="3" y="22"/>
                  </a:lnTo>
                  <a:lnTo>
                    <a:pt x="1" y="19"/>
                  </a:lnTo>
                  <a:lnTo>
                    <a:pt x="0" y="16"/>
                  </a:lnTo>
                  <a:lnTo>
                    <a:pt x="0" y="12"/>
                  </a:lnTo>
                  <a:lnTo>
                    <a:pt x="0" y="9"/>
                  </a:lnTo>
                  <a:lnTo>
                    <a:pt x="0" y="6"/>
                  </a:lnTo>
                  <a:lnTo>
                    <a:pt x="1" y="2"/>
                  </a:lnTo>
                  <a:lnTo>
                    <a:pt x="1" y="2"/>
                  </a:lnTo>
                  <a:lnTo>
                    <a:pt x="3" y="1"/>
                  </a:lnTo>
                  <a:lnTo>
                    <a:pt x="6" y="0"/>
                  </a:lnTo>
                  <a:lnTo>
                    <a:pt x="9" y="0"/>
                  </a:lnTo>
                  <a:lnTo>
                    <a:pt x="12" y="0"/>
                  </a:lnTo>
                  <a:lnTo>
                    <a:pt x="15" y="1"/>
                  </a:lnTo>
                  <a:lnTo>
                    <a:pt x="17" y="2"/>
                  </a:lnTo>
                  <a:lnTo>
                    <a:pt x="20" y="4"/>
                  </a:lnTo>
                  <a:lnTo>
                    <a:pt x="22" y="6"/>
                  </a:lnTo>
                  <a:lnTo>
                    <a:pt x="22" y="6"/>
                  </a:lnTo>
                  <a:lnTo>
                    <a:pt x="22" y="6"/>
                  </a:lnTo>
                  <a:lnTo>
                    <a:pt x="22" y="6"/>
                  </a:lnTo>
                  <a:lnTo>
                    <a:pt x="2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7" name="Freeform 187"/>
            <p:cNvSpPr>
              <a:spLocks/>
            </p:cNvSpPr>
            <p:nvPr/>
          </p:nvSpPr>
          <p:spPr bwMode="auto">
            <a:xfrm>
              <a:off x="892" y="2575"/>
              <a:ext cx="28" cy="52"/>
            </a:xfrm>
            <a:custGeom>
              <a:avLst/>
              <a:gdLst>
                <a:gd name="T0" fmla="*/ 28 w 28"/>
                <a:gd name="T1" fmla="*/ 0 h 52"/>
                <a:gd name="T2" fmla="*/ 26 w 28"/>
                <a:gd name="T3" fmla="*/ 5 h 52"/>
                <a:gd name="T4" fmla="*/ 23 w 28"/>
                <a:gd name="T5" fmla="*/ 10 h 52"/>
                <a:gd name="T6" fmla="*/ 21 w 28"/>
                <a:gd name="T7" fmla="*/ 15 h 52"/>
                <a:gd name="T8" fmla="*/ 19 w 28"/>
                <a:gd name="T9" fmla="*/ 20 h 52"/>
                <a:gd name="T10" fmla="*/ 17 w 28"/>
                <a:gd name="T11" fmla="*/ 25 h 52"/>
                <a:gd name="T12" fmla="*/ 16 w 28"/>
                <a:gd name="T13" fmla="*/ 30 h 52"/>
                <a:gd name="T14" fmla="*/ 16 w 28"/>
                <a:gd name="T15" fmla="*/ 36 h 52"/>
                <a:gd name="T16" fmla="*/ 19 w 28"/>
                <a:gd name="T17" fmla="*/ 41 h 52"/>
                <a:gd name="T18" fmla="*/ 19 w 28"/>
                <a:gd name="T19" fmla="*/ 41 h 52"/>
                <a:gd name="T20" fmla="*/ 24 w 28"/>
                <a:gd name="T21" fmla="*/ 52 h 52"/>
                <a:gd name="T22" fmla="*/ 24 w 28"/>
                <a:gd name="T23" fmla="*/ 52 h 52"/>
                <a:gd name="T24" fmla="*/ 20 w 28"/>
                <a:gd name="T25" fmla="*/ 52 h 52"/>
                <a:gd name="T26" fmla="*/ 17 w 28"/>
                <a:gd name="T27" fmla="*/ 51 h 52"/>
                <a:gd name="T28" fmla="*/ 14 w 28"/>
                <a:gd name="T29" fmla="*/ 50 h 52"/>
                <a:gd name="T30" fmla="*/ 11 w 28"/>
                <a:gd name="T31" fmla="*/ 49 h 52"/>
                <a:gd name="T32" fmla="*/ 8 w 28"/>
                <a:gd name="T33" fmla="*/ 47 h 52"/>
                <a:gd name="T34" fmla="*/ 5 w 28"/>
                <a:gd name="T35" fmla="*/ 44 h 52"/>
                <a:gd name="T36" fmla="*/ 3 w 28"/>
                <a:gd name="T37" fmla="*/ 41 h 52"/>
                <a:gd name="T38" fmla="*/ 2 w 28"/>
                <a:gd name="T39" fmla="*/ 38 h 52"/>
                <a:gd name="T40" fmla="*/ 2 w 28"/>
                <a:gd name="T41" fmla="*/ 38 h 52"/>
                <a:gd name="T42" fmla="*/ 0 w 28"/>
                <a:gd name="T43" fmla="*/ 35 h 52"/>
                <a:gd name="T44" fmla="*/ 0 w 28"/>
                <a:gd name="T45" fmla="*/ 31 h 52"/>
                <a:gd name="T46" fmla="*/ 0 w 28"/>
                <a:gd name="T47" fmla="*/ 28 h 52"/>
                <a:gd name="T48" fmla="*/ 0 w 28"/>
                <a:gd name="T49" fmla="*/ 25 h 52"/>
                <a:gd name="T50" fmla="*/ 1 w 28"/>
                <a:gd name="T51" fmla="*/ 22 h 52"/>
                <a:gd name="T52" fmla="*/ 2 w 28"/>
                <a:gd name="T53" fmla="*/ 19 h 52"/>
                <a:gd name="T54" fmla="*/ 3 w 28"/>
                <a:gd name="T55" fmla="*/ 16 h 52"/>
                <a:gd name="T56" fmla="*/ 5 w 28"/>
                <a:gd name="T57" fmla="*/ 13 h 52"/>
                <a:gd name="T58" fmla="*/ 5 w 28"/>
                <a:gd name="T59" fmla="*/ 13 h 52"/>
                <a:gd name="T60" fmla="*/ 8 w 28"/>
                <a:gd name="T61" fmla="*/ 11 h 52"/>
                <a:gd name="T62" fmla="*/ 10 w 28"/>
                <a:gd name="T63" fmla="*/ 9 h 52"/>
                <a:gd name="T64" fmla="*/ 13 w 28"/>
                <a:gd name="T65" fmla="*/ 6 h 52"/>
                <a:gd name="T66" fmla="*/ 15 w 28"/>
                <a:gd name="T67" fmla="*/ 4 h 52"/>
                <a:gd name="T68" fmla="*/ 18 w 28"/>
                <a:gd name="T69" fmla="*/ 2 h 52"/>
                <a:gd name="T70" fmla="*/ 21 w 28"/>
                <a:gd name="T71" fmla="*/ 1 h 52"/>
                <a:gd name="T72" fmla="*/ 24 w 28"/>
                <a:gd name="T73" fmla="*/ 0 h 52"/>
                <a:gd name="T74" fmla="*/ 28 w 28"/>
                <a:gd name="T75" fmla="*/ 0 h 52"/>
                <a:gd name="T76" fmla="*/ 28 w 28"/>
                <a:gd name="T77" fmla="*/ 0 h 52"/>
                <a:gd name="T78" fmla="*/ 28 w 28"/>
                <a:gd name="T79" fmla="*/ 0 h 52"/>
                <a:gd name="T80" fmla="*/ 28 w 28"/>
                <a:gd name="T81" fmla="*/ 0 h 52"/>
                <a:gd name="T82" fmla="*/ 28 w 28"/>
                <a:gd name="T8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52">
                  <a:moveTo>
                    <a:pt x="28" y="0"/>
                  </a:moveTo>
                  <a:lnTo>
                    <a:pt x="26" y="5"/>
                  </a:lnTo>
                  <a:lnTo>
                    <a:pt x="23" y="10"/>
                  </a:lnTo>
                  <a:lnTo>
                    <a:pt x="21" y="15"/>
                  </a:lnTo>
                  <a:lnTo>
                    <a:pt x="19" y="20"/>
                  </a:lnTo>
                  <a:lnTo>
                    <a:pt x="17" y="25"/>
                  </a:lnTo>
                  <a:lnTo>
                    <a:pt x="16" y="30"/>
                  </a:lnTo>
                  <a:lnTo>
                    <a:pt x="16" y="36"/>
                  </a:lnTo>
                  <a:lnTo>
                    <a:pt x="19" y="41"/>
                  </a:lnTo>
                  <a:lnTo>
                    <a:pt x="19" y="41"/>
                  </a:lnTo>
                  <a:lnTo>
                    <a:pt x="24" y="52"/>
                  </a:lnTo>
                  <a:lnTo>
                    <a:pt x="24" y="52"/>
                  </a:lnTo>
                  <a:lnTo>
                    <a:pt x="20" y="52"/>
                  </a:lnTo>
                  <a:lnTo>
                    <a:pt x="17" y="51"/>
                  </a:lnTo>
                  <a:lnTo>
                    <a:pt x="14" y="50"/>
                  </a:lnTo>
                  <a:lnTo>
                    <a:pt x="11" y="49"/>
                  </a:lnTo>
                  <a:lnTo>
                    <a:pt x="8" y="47"/>
                  </a:lnTo>
                  <a:lnTo>
                    <a:pt x="5" y="44"/>
                  </a:lnTo>
                  <a:lnTo>
                    <a:pt x="3" y="41"/>
                  </a:lnTo>
                  <a:lnTo>
                    <a:pt x="2" y="38"/>
                  </a:lnTo>
                  <a:lnTo>
                    <a:pt x="2" y="38"/>
                  </a:lnTo>
                  <a:lnTo>
                    <a:pt x="0" y="35"/>
                  </a:lnTo>
                  <a:lnTo>
                    <a:pt x="0" y="31"/>
                  </a:lnTo>
                  <a:lnTo>
                    <a:pt x="0" y="28"/>
                  </a:lnTo>
                  <a:lnTo>
                    <a:pt x="0" y="25"/>
                  </a:lnTo>
                  <a:lnTo>
                    <a:pt x="1" y="22"/>
                  </a:lnTo>
                  <a:lnTo>
                    <a:pt x="2" y="19"/>
                  </a:lnTo>
                  <a:lnTo>
                    <a:pt x="3" y="16"/>
                  </a:lnTo>
                  <a:lnTo>
                    <a:pt x="5" y="13"/>
                  </a:lnTo>
                  <a:lnTo>
                    <a:pt x="5" y="13"/>
                  </a:lnTo>
                  <a:lnTo>
                    <a:pt x="8" y="11"/>
                  </a:lnTo>
                  <a:lnTo>
                    <a:pt x="10" y="9"/>
                  </a:lnTo>
                  <a:lnTo>
                    <a:pt x="13" y="6"/>
                  </a:lnTo>
                  <a:lnTo>
                    <a:pt x="15" y="4"/>
                  </a:lnTo>
                  <a:lnTo>
                    <a:pt x="18" y="2"/>
                  </a:lnTo>
                  <a:lnTo>
                    <a:pt x="21" y="1"/>
                  </a:lnTo>
                  <a:lnTo>
                    <a:pt x="24" y="0"/>
                  </a:lnTo>
                  <a:lnTo>
                    <a:pt x="28" y="0"/>
                  </a:lnTo>
                  <a:lnTo>
                    <a:pt x="28" y="0"/>
                  </a:lnTo>
                  <a:lnTo>
                    <a:pt x="28" y="0"/>
                  </a:lnTo>
                  <a:lnTo>
                    <a:pt x="2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8" name="Freeform 188"/>
            <p:cNvSpPr>
              <a:spLocks/>
            </p:cNvSpPr>
            <p:nvPr/>
          </p:nvSpPr>
          <p:spPr bwMode="auto">
            <a:xfrm>
              <a:off x="945" y="2580"/>
              <a:ext cx="24" cy="45"/>
            </a:xfrm>
            <a:custGeom>
              <a:avLst/>
              <a:gdLst>
                <a:gd name="T0" fmla="*/ 24 w 24"/>
                <a:gd name="T1" fmla="*/ 0 h 45"/>
                <a:gd name="T2" fmla="*/ 20 w 24"/>
                <a:gd name="T3" fmla="*/ 4 h 45"/>
                <a:gd name="T4" fmla="*/ 18 w 24"/>
                <a:gd name="T5" fmla="*/ 9 h 45"/>
                <a:gd name="T6" fmla="*/ 16 w 24"/>
                <a:gd name="T7" fmla="*/ 14 h 45"/>
                <a:gd name="T8" fmla="*/ 14 w 24"/>
                <a:gd name="T9" fmla="*/ 19 h 45"/>
                <a:gd name="T10" fmla="*/ 13 w 24"/>
                <a:gd name="T11" fmla="*/ 24 h 45"/>
                <a:gd name="T12" fmla="*/ 13 w 24"/>
                <a:gd name="T13" fmla="*/ 30 h 45"/>
                <a:gd name="T14" fmla="*/ 13 w 24"/>
                <a:gd name="T15" fmla="*/ 35 h 45"/>
                <a:gd name="T16" fmla="*/ 14 w 24"/>
                <a:gd name="T17" fmla="*/ 41 h 45"/>
                <a:gd name="T18" fmla="*/ 14 w 24"/>
                <a:gd name="T19" fmla="*/ 41 h 45"/>
                <a:gd name="T20" fmla="*/ 18 w 24"/>
                <a:gd name="T21" fmla="*/ 44 h 45"/>
                <a:gd name="T22" fmla="*/ 18 w 24"/>
                <a:gd name="T23" fmla="*/ 44 h 45"/>
                <a:gd name="T24" fmla="*/ 16 w 24"/>
                <a:gd name="T25" fmla="*/ 45 h 45"/>
                <a:gd name="T26" fmla="*/ 14 w 24"/>
                <a:gd name="T27" fmla="*/ 45 h 45"/>
                <a:gd name="T28" fmla="*/ 12 w 24"/>
                <a:gd name="T29" fmla="*/ 45 h 45"/>
                <a:gd name="T30" fmla="*/ 10 w 24"/>
                <a:gd name="T31" fmla="*/ 44 h 45"/>
                <a:gd name="T32" fmla="*/ 8 w 24"/>
                <a:gd name="T33" fmla="*/ 42 h 45"/>
                <a:gd name="T34" fmla="*/ 6 w 24"/>
                <a:gd name="T35" fmla="*/ 41 h 45"/>
                <a:gd name="T36" fmla="*/ 5 w 24"/>
                <a:gd name="T37" fmla="*/ 39 h 45"/>
                <a:gd name="T38" fmla="*/ 4 w 24"/>
                <a:gd name="T39" fmla="*/ 37 h 45"/>
                <a:gd name="T40" fmla="*/ 4 w 24"/>
                <a:gd name="T41" fmla="*/ 37 h 45"/>
                <a:gd name="T42" fmla="*/ 3 w 24"/>
                <a:gd name="T43" fmla="*/ 35 h 45"/>
                <a:gd name="T44" fmla="*/ 2 w 24"/>
                <a:gd name="T45" fmla="*/ 32 h 45"/>
                <a:gd name="T46" fmla="*/ 1 w 24"/>
                <a:gd name="T47" fmla="*/ 30 h 45"/>
                <a:gd name="T48" fmla="*/ 1 w 24"/>
                <a:gd name="T49" fmla="*/ 27 h 45"/>
                <a:gd name="T50" fmla="*/ 0 w 24"/>
                <a:gd name="T51" fmla="*/ 24 h 45"/>
                <a:gd name="T52" fmla="*/ 0 w 24"/>
                <a:gd name="T53" fmla="*/ 22 h 45"/>
                <a:gd name="T54" fmla="*/ 0 w 24"/>
                <a:gd name="T55" fmla="*/ 19 h 45"/>
                <a:gd name="T56" fmla="*/ 0 w 24"/>
                <a:gd name="T57" fmla="*/ 16 h 45"/>
                <a:gd name="T58" fmla="*/ 0 w 24"/>
                <a:gd name="T59" fmla="*/ 16 h 45"/>
                <a:gd name="T60" fmla="*/ 2 w 24"/>
                <a:gd name="T61" fmla="*/ 12 h 45"/>
                <a:gd name="T62" fmla="*/ 4 w 24"/>
                <a:gd name="T63" fmla="*/ 9 h 45"/>
                <a:gd name="T64" fmla="*/ 6 w 24"/>
                <a:gd name="T65" fmla="*/ 6 h 45"/>
                <a:gd name="T66" fmla="*/ 9 w 24"/>
                <a:gd name="T67" fmla="*/ 4 h 45"/>
                <a:gd name="T68" fmla="*/ 13 w 24"/>
                <a:gd name="T69" fmla="*/ 2 h 45"/>
                <a:gd name="T70" fmla="*/ 16 w 24"/>
                <a:gd name="T71" fmla="*/ 0 h 45"/>
                <a:gd name="T72" fmla="*/ 20 w 24"/>
                <a:gd name="T73" fmla="*/ 0 h 45"/>
                <a:gd name="T74" fmla="*/ 24 w 24"/>
                <a:gd name="T75" fmla="*/ 0 h 45"/>
                <a:gd name="T76" fmla="*/ 24 w 24"/>
                <a:gd name="T77" fmla="*/ 0 h 45"/>
                <a:gd name="T78" fmla="*/ 24 w 24"/>
                <a:gd name="T79" fmla="*/ 0 h 45"/>
                <a:gd name="T80" fmla="*/ 24 w 24"/>
                <a:gd name="T81" fmla="*/ 0 h 45"/>
                <a:gd name="T82" fmla="*/ 24 w 24"/>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45">
                  <a:moveTo>
                    <a:pt x="24" y="0"/>
                  </a:moveTo>
                  <a:lnTo>
                    <a:pt x="20" y="4"/>
                  </a:lnTo>
                  <a:lnTo>
                    <a:pt x="18" y="9"/>
                  </a:lnTo>
                  <a:lnTo>
                    <a:pt x="16" y="14"/>
                  </a:lnTo>
                  <a:lnTo>
                    <a:pt x="14" y="19"/>
                  </a:lnTo>
                  <a:lnTo>
                    <a:pt x="13" y="24"/>
                  </a:lnTo>
                  <a:lnTo>
                    <a:pt x="13" y="30"/>
                  </a:lnTo>
                  <a:lnTo>
                    <a:pt x="13" y="35"/>
                  </a:lnTo>
                  <a:lnTo>
                    <a:pt x="14" y="41"/>
                  </a:lnTo>
                  <a:lnTo>
                    <a:pt x="14" y="41"/>
                  </a:lnTo>
                  <a:lnTo>
                    <a:pt x="18" y="44"/>
                  </a:lnTo>
                  <a:lnTo>
                    <a:pt x="18" y="44"/>
                  </a:lnTo>
                  <a:lnTo>
                    <a:pt x="16" y="45"/>
                  </a:lnTo>
                  <a:lnTo>
                    <a:pt x="14" y="45"/>
                  </a:lnTo>
                  <a:lnTo>
                    <a:pt x="12" y="45"/>
                  </a:lnTo>
                  <a:lnTo>
                    <a:pt x="10" y="44"/>
                  </a:lnTo>
                  <a:lnTo>
                    <a:pt x="8" y="42"/>
                  </a:lnTo>
                  <a:lnTo>
                    <a:pt x="6" y="41"/>
                  </a:lnTo>
                  <a:lnTo>
                    <a:pt x="5" y="39"/>
                  </a:lnTo>
                  <a:lnTo>
                    <a:pt x="4" y="37"/>
                  </a:lnTo>
                  <a:lnTo>
                    <a:pt x="4" y="37"/>
                  </a:lnTo>
                  <a:lnTo>
                    <a:pt x="3" y="35"/>
                  </a:lnTo>
                  <a:lnTo>
                    <a:pt x="2" y="32"/>
                  </a:lnTo>
                  <a:lnTo>
                    <a:pt x="1" y="30"/>
                  </a:lnTo>
                  <a:lnTo>
                    <a:pt x="1" y="27"/>
                  </a:lnTo>
                  <a:lnTo>
                    <a:pt x="0" y="24"/>
                  </a:lnTo>
                  <a:lnTo>
                    <a:pt x="0" y="22"/>
                  </a:lnTo>
                  <a:lnTo>
                    <a:pt x="0" y="19"/>
                  </a:lnTo>
                  <a:lnTo>
                    <a:pt x="0" y="16"/>
                  </a:lnTo>
                  <a:lnTo>
                    <a:pt x="0" y="16"/>
                  </a:lnTo>
                  <a:lnTo>
                    <a:pt x="2" y="12"/>
                  </a:lnTo>
                  <a:lnTo>
                    <a:pt x="4" y="9"/>
                  </a:lnTo>
                  <a:lnTo>
                    <a:pt x="6" y="6"/>
                  </a:lnTo>
                  <a:lnTo>
                    <a:pt x="9" y="4"/>
                  </a:lnTo>
                  <a:lnTo>
                    <a:pt x="13" y="2"/>
                  </a:lnTo>
                  <a:lnTo>
                    <a:pt x="16" y="0"/>
                  </a:lnTo>
                  <a:lnTo>
                    <a:pt x="20" y="0"/>
                  </a:lnTo>
                  <a:lnTo>
                    <a:pt x="24" y="0"/>
                  </a:lnTo>
                  <a:lnTo>
                    <a:pt x="24" y="0"/>
                  </a:lnTo>
                  <a:lnTo>
                    <a:pt x="24" y="0"/>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29" name="Freeform 189"/>
            <p:cNvSpPr>
              <a:spLocks/>
            </p:cNvSpPr>
            <p:nvPr/>
          </p:nvSpPr>
          <p:spPr bwMode="auto">
            <a:xfrm>
              <a:off x="968" y="2580"/>
              <a:ext cx="26" cy="47"/>
            </a:xfrm>
            <a:custGeom>
              <a:avLst/>
              <a:gdLst>
                <a:gd name="T0" fmla="*/ 26 w 26"/>
                <a:gd name="T1" fmla="*/ 0 h 47"/>
                <a:gd name="T2" fmla="*/ 24 w 26"/>
                <a:gd name="T3" fmla="*/ 5 h 47"/>
                <a:gd name="T4" fmla="*/ 21 w 26"/>
                <a:gd name="T5" fmla="*/ 9 h 47"/>
                <a:gd name="T6" fmla="*/ 19 w 26"/>
                <a:gd name="T7" fmla="*/ 14 h 47"/>
                <a:gd name="T8" fmla="*/ 17 w 26"/>
                <a:gd name="T9" fmla="*/ 19 h 47"/>
                <a:gd name="T10" fmla="*/ 16 w 26"/>
                <a:gd name="T11" fmla="*/ 24 h 47"/>
                <a:gd name="T12" fmla="*/ 15 w 26"/>
                <a:gd name="T13" fmla="*/ 29 h 47"/>
                <a:gd name="T14" fmla="*/ 15 w 26"/>
                <a:gd name="T15" fmla="*/ 35 h 47"/>
                <a:gd name="T16" fmla="*/ 17 w 26"/>
                <a:gd name="T17" fmla="*/ 41 h 47"/>
                <a:gd name="T18" fmla="*/ 17 w 26"/>
                <a:gd name="T19" fmla="*/ 41 h 47"/>
                <a:gd name="T20" fmla="*/ 17 w 26"/>
                <a:gd name="T21" fmla="*/ 42 h 47"/>
                <a:gd name="T22" fmla="*/ 18 w 26"/>
                <a:gd name="T23" fmla="*/ 42 h 47"/>
                <a:gd name="T24" fmla="*/ 18 w 26"/>
                <a:gd name="T25" fmla="*/ 43 h 47"/>
                <a:gd name="T26" fmla="*/ 19 w 26"/>
                <a:gd name="T27" fmla="*/ 43 h 47"/>
                <a:gd name="T28" fmla="*/ 19 w 26"/>
                <a:gd name="T29" fmla="*/ 43 h 47"/>
                <a:gd name="T30" fmla="*/ 19 w 26"/>
                <a:gd name="T31" fmla="*/ 44 h 47"/>
                <a:gd name="T32" fmla="*/ 20 w 26"/>
                <a:gd name="T33" fmla="*/ 45 h 47"/>
                <a:gd name="T34" fmla="*/ 20 w 26"/>
                <a:gd name="T35" fmla="*/ 45 h 47"/>
                <a:gd name="T36" fmla="*/ 20 w 26"/>
                <a:gd name="T37" fmla="*/ 45 h 47"/>
                <a:gd name="T38" fmla="*/ 17 w 26"/>
                <a:gd name="T39" fmla="*/ 46 h 47"/>
                <a:gd name="T40" fmla="*/ 15 w 26"/>
                <a:gd name="T41" fmla="*/ 47 h 47"/>
                <a:gd name="T42" fmla="*/ 13 w 26"/>
                <a:gd name="T43" fmla="*/ 46 h 47"/>
                <a:gd name="T44" fmla="*/ 11 w 26"/>
                <a:gd name="T45" fmla="*/ 46 h 47"/>
                <a:gd name="T46" fmla="*/ 9 w 26"/>
                <a:gd name="T47" fmla="*/ 45 h 47"/>
                <a:gd name="T48" fmla="*/ 7 w 26"/>
                <a:gd name="T49" fmla="*/ 43 h 47"/>
                <a:gd name="T50" fmla="*/ 6 w 26"/>
                <a:gd name="T51" fmla="*/ 42 h 47"/>
                <a:gd name="T52" fmla="*/ 4 w 26"/>
                <a:gd name="T53" fmla="*/ 41 h 47"/>
                <a:gd name="T54" fmla="*/ 4 w 26"/>
                <a:gd name="T55" fmla="*/ 41 h 47"/>
                <a:gd name="T56" fmla="*/ 2 w 26"/>
                <a:gd name="T57" fmla="*/ 38 h 47"/>
                <a:gd name="T58" fmla="*/ 1 w 26"/>
                <a:gd name="T59" fmla="*/ 35 h 47"/>
                <a:gd name="T60" fmla="*/ 0 w 26"/>
                <a:gd name="T61" fmla="*/ 31 h 47"/>
                <a:gd name="T62" fmla="*/ 0 w 26"/>
                <a:gd name="T63" fmla="*/ 28 h 47"/>
                <a:gd name="T64" fmla="*/ 1 w 26"/>
                <a:gd name="T65" fmla="*/ 24 h 47"/>
                <a:gd name="T66" fmla="*/ 1 w 26"/>
                <a:gd name="T67" fmla="*/ 21 h 47"/>
                <a:gd name="T68" fmla="*/ 2 w 26"/>
                <a:gd name="T69" fmla="*/ 17 h 47"/>
                <a:gd name="T70" fmla="*/ 3 w 26"/>
                <a:gd name="T71" fmla="*/ 14 h 47"/>
                <a:gd name="T72" fmla="*/ 3 w 26"/>
                <a:gd name="T73" fmla="*/ 14 h 47"/>
                <a:gd name="T74" fmla="*/ 5 w 26"/>
                <a:gd name="T75" fmla="*/ 11 h 47"/>
                <a:gd name="T76" fmla="*/ 8 w 26"/>
                <a:gd name="T77" fmla="*/ 8 h 47"/>
                <a:gd name="T78" fmla="*/ 10 w 26"/>
                <a:gd name="T79" fmla="*/ 6 h 47"/>
                <a:gd name="T80" fmla="*/ 13 w 26"/>
                <a:gd name="T81" fmla="*/ 4 h 47"/>
                <a:gd name="T82" fmla="*/ 16 w 26"/>
                <a:gd name="T83" fmla="*/ 2 h 47"/>
                <a:gd name="T84" fmla="*/ 19 w 26"/>
                <a:gd name="T85" fmla="*/ 1 h 47"/>
                <a:gd name="T86" fmla="*/ 23 w 26"/>
                <a:gd name="T87" fmla="*/ 0 h 47"/>
                <a:gd name="T88" fmla="*/ 26 w 26"/>
                <a:gd name="T89" fmla="*/ 0 h 47"/>
                <a:gd name="T90" fmla="*/ 26 w 26"/>
                <a:gd name="T91" fmla="*/ 0 h 47"/>
                <a:gd name="T92" fmla="*/ 26 w 26"/>
                <a:gd name="T93" fmla="*/ 0 h 47"/>
                <a:gd name="T94" fmla="*/ 26 w 26"/>
                <a:gd name="T95" fmla="*/ 0 h 47"/>
                <a:gd name="T96" fmla="*/ 26 w 26"/>
                <a:gd name="T9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47">
                  <a:moveTo>
                    <a:pt x="26" y="0"/>
                  </a:moveTo>
                  <a:lnTo>
                    <a:pt x="24" y="5"/>
                  </a:lnTo>
                  <a:lnTo>
                    <a:pt x="21" y="9"/>
                  </a:lnTo>
                  <a:lnTo>
                    <a:pt x="19" y="14"/>
                  </a:lnTo>
                  <a:lnTo>
                    <a:pt x="17" y="19"/>
                  </a:lnTo>
                  <a:lnTo>
                    <a:pt x="16" y="24"/>
                  </a:lnTo>
                  <a:lnTo>
                    <a:pt x="15" y="29"/>
                  </a:lnTo>
                  <a:lnTo>
                    <a:pt x="15" y="35"/>
                  </a:lnTo>
                  <a:lnTo>
                    <a:pt x="17" y="41"/>
                  </a:lnTo>
                  <a:lnTo>
                    <a:pt x="17" y="41"/>
                  </a:lnTo>
                  <a:lnTo>
                    <a:pt x="17" y="42"/>
                  </a:lnTo>
                  <a:lnTo>
                    <a:pt x="18" y="42"/>
                  </a:lnTo>
                  <a:lnTo>
                    <a:pt x="18" y="43"/>
                  </a:lnTo>
                  <a:lnTo>
                    <a:pt x="19" y="43"/>
                  </a:lnTo>
                  <a:lnTo>
                    <a:pt x="19" y="43"/>
                  </a:lnTo>
                  <a:lnTo>
                    <a:pt x="19" y="44"/>
                  </a:lnTo>
                  <a:lnTo>
                    <a:pt x="20" y="45"/>
                  </a:lnTo>
                  <a:lnTo>
                    <a:pt x="20" y="45"/>
                  </a:lnTo>
                  <a:lnTo>
                    <a:pt x="20" y="45"/>
                  </a:lnTo>
                  <a:lnTo>
                    <a:pt x="17" y="46"/>
                  </a:lnTo>
                  <a:lnTo>
                    <a:pt x="15" y="47"/>
                  </a:lnTo>
                  <a:lnTo>
                    <a:pt x="13" y="46"/>
                  </a:lnTo>
                  <a:lnTo>
                    <a:pt x="11" y="46"/>
                  </a:lnTo>
                  <a:lnTo>
                    <a:pt x="9" y="45"/>
                  </a:lnTo>
                  <a:lnTo>
                    <a:pt x="7" y="43"/>
                  </a:lnTo>
                  <a:lnTo>
                    <a:pt x="6" y="42"/>
                  </a:lnTo>
                  <a:lnTo>
                    <a:pt x="4" y="41"/>
                  </a:lnTo>
                  <a:lnTo>
                    <a:pt x="4" y="41"/>
                  </a:lnTo>
                  <a:lnTo>
                    <a:pt x="2" y="38"/>
                  </a:lnTo>
                  <a:lnTo>
                    <a:pt x="1" y="35"/>
                  </a:lnTo>
                  <a:lnTo>
                    <a:pt x="0" y="31"/>
                  </a:lnTo>
                  <a:lnTo>
                    <a:pt x="0" y="28"/>
                  </a:lnTo>
                  <a:lnTo>
                    <a:pt x="1" y="24"/>
                  </a:lnTo>
                  <a:lnTo>
                    <a:pt x="1" y="21"/>
                  </a:lnTo>
                  <a:lnTo>
                    <a:pt x="2" y="17"/>
                  </a:lnTo>
                  <a:lnTo>
                    <a:pt x="3" y="14"/>
                  </a:lnTo>
                  <a:lnTo>
                    <a:pt x="3" y="14"/>
                  </a:lnTo>
                  <a:lnTo>
                    <a:pt x="5" y="11"/>
                  </a:lnTo>
                  <a:lnTo>
                    <a:pt x="8" y="8"/>
                  </a:lnTo>
                  <a:lnTo>
                    <a:pt x="10" y="6"/>
                  </a:lnTo>
                  <a:lnTo>
                    <a:pt x="13" y="4"/>
                  </a:lnTo>
                  <a:lnTo>
                    <a:pt x="16" y="2"/>
                  </a:lnTo>
                  <a:lnTo>
                    <a:pt x="19" y="1"/>
                  </a:lnTo>
                  <a:lnTo>
                    <a:pt x="23" y="0"/>
                  </a:lnTo>
                  <a:lnTo>
                    <a:pt x="26" y="0"/>
                  </a:lnTo>
                  <a:lnTo>
                    <a:pt x="26" y="0"/>
                  </a:lnTo>
                  <a:lnTo>
                    <a:pt x="26" y="0"/>
                  </a:lnTo>
                  <a:lnTo>
                    <a:pt x="26"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0" name="Freeform 190"/>
            <p:cNvSpPr>
              <a:spLocks/>
            </p:cNvSpPr>
            <p:nvPr/>
          </p:nvSpPr>
          <p:spPr bwMode="auto">
            <a:xfrm>
              <a:off x="1066" y="2580"/>
              <a:ext cx="32" cy="46"/>
            </a:xfrm>
            <a:custGeom>
              <a:avLst/>
              <a:gdLst>
                <a:gd name="T0" fmla="*/ 32 w 32"/>
                <a:gd name="T1" fmla="*/ 1 h 46"/>
                <a:gd name="T2" fmla="*/ 28 w 32"/>
                <a:gd name="T3" fmla="*/ 6 h 46"/>
                <a:gd name="T4" fmla="*/ 25 w 32"/>
                <a:gd name="T5" fmla="*/ 11 h 46"/>
                <a:gd name="T6" fmla="*/ 23 w 32"/>
                <a:gd name="T7" fmla="*/ 16 h 46"/>
                <a:gd name="T8" fmla="*/ 21 w 32"/>
                <a:gd name="T9" fmla="*/ 21 h 46"/>
                <a:gd name="T10" fmla="*/ 19 w 32"/>
                <a:gd name="T11" fmla="*/ 27 h 46"/>
                <a:gd name="T12" fmla="*/ 19 w 32"/>
                <a:gd name="T13" fmla="*/ 33 h 46"/>
                <a:gd name="T14" fmla="*/ 20 w 32"/>
                <a:gd name="T15" fmla="*/ 39 h 46"/>
                <a:gd name="T16" fmla="*/ 22 w 32"/>
                <a:gd name="T17" fmla="*/ 45 h 46"/>
                <a:gd name="T18" fmla="*/ 22 w 32"/>
                <a:gd name="T19" fmla="*/ 45 h 46"/>
                <a:gd name="T20" fmla="*/ 20 w 32"/>
                <a:gd name="T21" fmla="*/ 46 h 46"/>
                <a:gd name="T22" fmla="*/ 17 w 32"/>
                <a:gd name="T23" fmla="*/ 46 h 46"/>
                <a:gd name="T24" fmla="*/ 14 w 32"/>
                <a:gd name="T25" fmla="*/ 45 h 46"/>
                <a:gd name="T26" fmla="*/ 11 w 32"/>
                <a:gd name="T27" fmla="*/ 44 h 46"/>
                <a:gd name="T28" fmla="*/ 9 w 32"/>
                <a:gd name="T29" fmla="*/ 42 h 46"/>
                <a:gd name="T30" fmla="*/ 6 w 32"/>
                <a:gd name="T31" fmla="*/ 39 h 46"/>
                <a:gd name="T32" fmla="*/ 4 w 32"/>
                <a:gd name="T33" fmla="*/ 37 h 46"/>
                <a:gd name="T34" fmla="*/ 3 w 32"/>
                <a:gd name="T35" fmla="*/ 34 h 46"/>
                <a:gd name="T36" fmla="*/ 3 w 32"/>
                <a:gd name="T37" fmla="*/ 34 h 46"/>
                <a:gd name="T38" fmla="*/ 1 w 32"/>
                <a:gd name="T39" fmla="*/ 31 h 46"/>
                <a:gd name="T40" fmla="*/ 0 w 32"/>
                <a:gd name="T41" fmla="*/ 28 h 46"/>
                <a:gd name="T42" fmla="*/ 0 w 32"/>
                <a:gd name="T43" fmla="*/ 25 h 46"/>
                <a:gd name="T44" fmla="*/ 1 w 32"/>
                <a:gd name="T45" fmla="*/ 22 h 46"/>
                <a:gd name="T46" fmla="*/ 2 w 32"/>
                <a:gd name="T47" fmla="*/ 19 h 46"/>
                <a:gd name="T48" fmla="*/ 3 w 32"/>
                <a:gd name="T49" fmla="*/ 16 h 46"/>
                <a:gd name="T50" fmla="*/ 4 w 32"/>
                <a:gd name="T51" fmla="*/ 13 h 46"/>
                <a:gd name="T52" fmla="*/ 6 w 32"/>
                <a:gd name="T53" fmla="*/ 10 h 46"/>
                <a:gd name="T54" fmla="*/ 6 w 32"/>
                <a:gd name="T55" fmla="*/ 10 h 46"/>
                <a:gd name="T56" fmla="*/ 8 w 32"/>
                <a:gd name="T57" fmla="*/ 7 h 46"/>
                <a:gd name="T58" fmla="*/ 11 w 32"/>
                <a:gd name="T59" fmla="*/ 5 h 46"/>
                <a:gd name="T60" fmla="*/ 15 w 32"/>
                <a:gd name="T61" fmla="*/ 3 h 46"/>
                <a:gd name="T62" fmla="*/ 18 w 32"/>
                <a:gd name="T63" fmla="*/ 2 h 46"/>
                <a:gd name="T64" fmla="*/ 21 w 32"/>
                <a:gd name="T65" fmla="*/ 1 h 46"/>
                <a:gd name="T66" fmla="*/ 25 w 32"/>
                <a:gd name="T67" fmla="*/ 1 h 46"/>
                <a:gd name="T68" fmla="*/ 29 w 32"/>
                <a:gd name="T69" fmla="*/ 0 h 46"/>
                <a:gd name="T70" fmla="*/ 32 w 32"/>
                <a:gd name="T71" fmla="*/ 1 h 46"/>
                <a:gd name="T72" fmla="*/ 32 w 32"/>
                <a:gd name="T73" fmla="*/ 1 h 46"/>
                <a:gd name="T74" fmla="*/ 32 w 32"/>
                <a:gd name="T75" fmla="*/ 1 h 46"/>
                <a:gd name="T76" fmla="*/ 32 w 32"/>
                <a:gd name="T77" fmla="*/ 1 h 46"/>
                <a:gd name="T78" fmla="*/ 32 w 32"/>
                <a:gd name="T79"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46">
                  <a:moveTo>
                    <a:pt x="32" y="1"/>
                  </a:moveTo>
                  <a:lnTo>
                    <a:pt x="28" y="6"/>
                  </a:lnTo>
                  <a:lnTo>
                    <a:pt x="25" y="11"/>
                  </a:lnTo>
                  <a:lnTo>
                    <a:pt x="23" y="16"/>
                  </a:lnTo>
                  <a:lnTo>
                    <a:pt x="21" y="21"/>
                  </a:lnTo>
                  <a:lnTo>
                    <a:pt x="19" y="27"/>
                  </a:lnTo>
                  <a:lnTo>
                    <a:pt x="19" y="33"/>
                  </a:lnTo>
                  <a:lnTo>
                    <a:pt x="20" y="39"/>
                  </a:lnTo>
                  <a:lnTo>
                    <a:pt x="22" y="45"/>
                  </a:lnTo>
                  <a:lnTo>
                    <a:pt x="22" y="45"/>
                  </a:lnTo>
                  <a:lnTo>
                    <a:pt x="20" y="46"/>
                  </a:lnTo>
                  <a:lnTo>
                    <a:pt x="17" y="46"/>
                  </a:lnTo>
                  <a:lnTo>
                    <a:pt x="14" y="45"/>
                  </a:lnTo>
                  <a:lnTo>
                    <a:pt x="11" y="44"/>
                  </a:lnTo>
                  <a:lnTo>
                    <a:pt x="9" y="42"/>
                  </a:lnTo>
                  <a:lnTo>
                    <a:pt x="6" y="39"/>
                  </a:lnTo>
                  <a:lnTo>
                    <a:pt x="4" y="37"/>
                  </a:lnTo>
                  <a:lnTo>
                    <a:pt x="3" y="34"/>
                  </a:lnTo>
                  <a:lnTo>
                    <a:pt x="3" y="34"/>
                  </a:lnTo>
                  <a:lnTo>
                    <a:pt x="1" y="31"/>
                  </a:lnTo>
                  <a:lnTo>
                    <a:pt x="0" y="28"/>
                  </a:lnTo>
                  <a:lnTo>
                    <a:pt x="0" y="25"/>
                  </a:lnTo>
                  <a:lnTo>
                    <a:pt x="1" y="22"/>
                  </a:lnTo>
                  <a:lnTo>
                    <a:pt x="2" y="19"/>
                  </a:lnTo>
                  <a:lnTo>
                    <a:pt x="3" y="16"/>
                  </a:lnTo>
                  <a:lnTo>
                    <a:pt x="4" y="13"/>
                  </a:lnTo>
                  <a:lnTo>
                    <a:pt x="6" y="10"/>
                  </a:lnTo>
                  <a:lnTo>
                    <a:pt x="6" y="10"/>
                  </a:lnTo>
                  <a:lnTo>
                    <a:pt x="8" y="7"/>
                  </a:lnTo>
                  <a:lnTo>
                    <a:pt x="11" y="5"/>
                  </a:lnTo>
                  <a:lnTo>
                    <a:pt x="15" y="3"/>
                  </a:lnTo>
                  <a:lnTo>
                    <a:pt x="18" y="2"/>
                  </a:lnTo>
                  <a:lnTo>
                    <a:pt x="21" y="1"/>
                  </a:lnTo>
                  <a:lnTo>
                    <a:pt x="25" y="1"/>
                  </a:lnTo>
                  <a:lnTo>
                    <a:pt x="29" y="0"/>
                  </a:lnTo>
                  <a:lnTo>
                    <a:pt x="32" y="1"/>
                  </a:lnTo>
                  <a:lnTo>
                    <a:pt x="32" y="1"/>
                  </a:lnTo>
                  <a:lnTo>
                    <a:pt x="32" y="1"/>
                  </a:lnTo>
                  <a:lnTo>
                    <a:pt x="32" y="1"/>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1" name="Freeform 191"/>
            <p:cNvSpPr>
              <a:spLocks/>
            </p:cNvSpPr>
            <p:nvPr/>
          </p:nvSpPr>
          <p:spPr bwMode="auto">
            <a:xfrm>
              <a:off x="1250" y="2580"/>
              <a:ext cx="28" cy="51"/>
            </a:xfrm>
            <a:custGeom>
              <a:avLst/>
              <a:gdLst>
                <a:gd name="T0" fmla="*/ 28 w 28"/>
                <a:gd name="T1" fmla="*/ 1 h 51"/>
                <a:gd name="T2" fmla="*/ 25 w 28"/>
                <a:gd name="T3" fmla="*/ 5 h 51"/>
                <a:gd name="T4" fmla="*/ 22 w 28"/>
                <a:gd name="T5" fmla="*/ 9 h 51"/>
                <a:gd name="T6" fmla="*/ 20 w 28"/>
                <a:gd name="T7" fmla="*/ 13 h 51"/>
                <a:gd name="T8" fmla="*/ 18 w 28"/>
                <a:gd name="T9" fmla="*/ 18 h 51"/>
                <a:gd name="T10" fmla="*/ 17 w 28"/>
                <a:gd name="T11" fmla="*/ 23 h 51"/>
                <a:gd name="T12" fmla="*/ 16 w 28"/>
                <a:gd name="T13" fmla="*/ 28 h 51"/>
                <a:gd name="T14" fmla="*/ 16 w 28"/>
                <a:gd name="T15" fmla="*/ 32 h 51"/>
                <a:gd name="T16" fmla="*/ 17 w 28"/>
                <a:gd name="T17" fmla="*/ 37 h 51"/>
                <a:gd name="T18" fmla="*/ 17 w 28"/>
                <a:gd name="T19" fmla="*/ 37 h 51"/>
                <a:gd name="T20" fmla="*/ 17 w 28"/>
                <a:gd name="T21" fmla="*/ 39 h 51"/>
                <a:gd name="T22" fmla="*/ 17 w 28"/>
                <a:gd name="T23" fmla="*/ 41 h 51"/>
                <a:gd name="T24" fmla="*/ 18 w 28"/>
                <a:gd name="T25" fmla="*/ 42 h 51"/>
                <a:gd name="T26" fmla="*/ 18 w 28"/>
                <a:gd name="T27" fmla="*/ 44 h 51"/>
                <a:gd name="T28" fmla="*/ 19 w 28"/>
                <a:gd name="T29" fmla="*/ 45 h 51"/>
                <a:gd name="T30" fmla="*/ 20 w 28"/>
                <a:gd name="T31" fmla="*/ 47 h 51"/>
                <a:gd name="T32" fmla="*/ 20 w 28"/>
                <a:gd name="T33" fmla="*/ 49 h 51"/>
                <a:gd name="T34" fmla="*/ 21 w 28"/>
                <a:gd name="T35" fmla="*/ 50 h 51"/>
                <a:gd name="T36" fmla="*/ 21 w 28"/>
                <a:gd name="T37" fmla="*/ 50 h 51"/>
                <a:gd name="T38" fmla="*/ 18 w 28"/>
                <a:gd name="T39" fmla="*/ 51 h 51"/>
                <a:gd name="T40" fmla="*/ 15 w 28"/>
                <a:gd name="T41" fmla="*/ 51 h 51"/>
                <a:gd name="T42" fmla="*/ 12 w 28"/>
                <a:gd name="T43" fmla="*/ 50 h 51"/>
                <a:gd name="T44" fmla="*/ 10 w 28"/>
                <a:gd name="T45" fmla="*/ 48 h 51"/>
                <a:gd name="T46" fmla="*/ 8 w 28"/>
                <a:gd name="T47" fmla="*/ 46 h 51"/>
                <a:gd name="T48" fmla="*/ 6 w 28"/>
                <a:gd name="T49" fmla="*/ 43 h 51"/>
                <a:gd name="T50" fmla="*/ 4 w 28"/>
                <a:gd name="T51" fmla="*/ 41 h 51"/>
                <a:gd name="T52" fmla="*/ 2 w 28"/>
                <a:gd name="T53" fmla="*/ 38 h 51"/>
                <a:gd name="T54" fmla="*/ 2 w 28"/>
                <a:gd name="T55" fmla="*/ 38 h 51"/>
                <a:gd name="T56" fmla="*/ 2 w 28"/>
                <a:gd name="T57" fmla="*/ 36 h 51"/>
                <a:gd name="T58" fmla="*/ 1 w 28"/>
                <a:gd name="T59" fmla="*/ 33 h 51"/>
                <a:gd name="T60" fmla="*/ 1 w 28"/>
                <a:gd name="T61" fmla="*/ 30 h 51"/>
                <a:gd name="T62" fmla="*/ 0 w 28"/>
                <a:gd name="T63" fmla="*/ 27 h 51"/>
                <a:gd name="T64" fmla="*/ 0 w 28"/>
                <a:gd name="T65" fmla="*/ 24 h 51"/>
                <a:gd name="T66" fmla="*/ 0 w 28"/>
                <a:gd name="T67" fmla="*/ 21 h 51"/>
                <a:gd name="T68" fmla="*/ 1 w 28"/>
                <a:gd name="T69" fmla="*/ 18 h 51"/>
                <a:gd name="T70" fmla="*/ 2 w 28"/>
                <a:gd name="T71" fmla="*/ 15 h 51"/>
                <a:gd name="T72" fmla="*/ 2 w 28"/>
                <a:gd name="T73" fmla="*/ 15 h 51"/>
                <a:gd name="T74" fmla="*/ 5 w 28"/>
                <a:gd name="T75" fmla="*/ 12 h 51"/>
                <a:gd name="T76" fmla="*/ 7 w 28"/>
                <a:gd name="T77" fmla="*/ 8 h 51"/>
                <a:gd name="T78" fmla="*/ 10 w 28"/>
                <a:gd name="T79" fmla="*/ 5 h 51"/>
                <a:gd name="T80" fmla="*/ 13 w 28"/>
                <a:gd name="T81" fmla="*/ 3 h 51"/>
                <a:gd name="T82" fmla="*/ 17 w 28"/>
                <a:gd name="T83" fmla="*/ 1 h 51"/>
                <a:gd name="T84" fmla="*/ 21 w 28"/>
                <a:gd name="T85" fmla="*/ 0 h 51"/>
                <a:gd name="T86" fmla="*/ 24 w 28"/>
                <a:gd name="T87" fmla="*/ 0 h 51"/>
                <a:gd name="T88" fmla="*/ 28 w 28"/>
                <a:gd name="T89" fmla="*/ 1 h 51"/>
                <a:gd name="T90" fmla="*/ 28 w 28"/>
                <a:gd name="T91" fmla="*/ 1 h 51"/>
                <a:gd name="T92" fmla="*/ 28 w 28"/>
                <a:gd name="T93" fmla="*/ 1 h 51"/>
                <a:gd name="T94" fmla="*/ 28 w 28"/>
                <a:gd name="T95" fmla="*/ 1 h 51"/>
                <a:gd name="T96" fmla="*/ 28 w 28"/>
                <a:gd name="T9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51">
                  <a:moveTo>
                    <a:pt x="28" y="1"/>
                  </a:moveTo>
                  <a:lnTo>
                    <a:pt x="25" y="5"/>
                  </a:lnTo>
                  <a:lnTo>
                    <a:pt x="22" y="9"/>
                  </a:lnTo>
                  <a:lnTo>
                    <a:pt x="20" y="13"/>
                  </a:lnTo>
                  <a:lnTo>
                    <a:pt x="18" y="18"/>
                  </a:lnTo>
                  <a:lnTo>
                    <a:pt x="17" y="23"/>
                  </a:lnTo>
                  <a:lnTo>
                    <a:pt x="16" y="28"/>
                  </a:lnTo>
                  <a:lnTo>
                    <a:pt x="16" y="32"/>
                  </a:lnTo>
                  <a:lnTo>
                    <a:pt x="17" y="37"/>
                  </a:lnTo>
                  <a:lnTo>
                    <a:pt x="17" y="37"/>
                  </a:lnTo>
                  <a:lnTo>
                    <a:pt x="17" y="39"/>
                  </a:lnTo>
                  <a:lnTo>
                    <a:pt x="17" y="41"/>
                  </a:lnTo>
                  <a:lnTo>
                    <a:pt x="18" y="42"/>
                  </a:lnTo>
                  <a:lnTo>
                    <a:pt x="18" y="44"/>
                  </a:lnTo>
                  <a:lnTo>
                    <a:pt x="19" y="45"/>
                  </a:lnTo>
                  <a:lnTo>
                    <a:pt x="20" y="47"/>
                  </a:lnTo>
                  <a:lnTo>
                    <a:pt x="20" y="49"/>
                  </a:lnTo>
                  <a:lnTo>
                    <a:pt x="21" y="50"/>
                  </a:lnTo>
                  <a:lnTo>
                    <a:pt x="21" y="50"/>
                  </a:lnTo>
                  <a:lnTo>
                    <a:pt x="18" y="51"/>
                  </a:lnTo>
                  <a:lnTo>
                    <a:pt x="15" y="51"/>
                  </a:lnTo>
                  <a:lnTo>
                    <a:pt x="12" y="50"/>
                  </a:lnTo>
                  <a:lnTo>
                    <a:pt x="10" y="48"/>
                  </a:lnTo>
                  <a:lnTo>
                    <a:pt x="8" y="46"/>
                  </a:lnTo>
                  <a:lnTo>
                    <a:pt x="6" y="43"/>
                  </a:lnTo>
                  <a:lnTo>
                    <a:pt x="4" y="41"/>
                  </a:lnTo>
                  <a:lnTo>
                    <a:pt x="2" y="38"/>
                  </a:lnTo>
                  <a:lnTo>
                    <a:pt x="2" y="38"/>
                  </a:lnTo>
                  <a:lnTo>
                    <a:pt x="2" y="36"/>
                  </a:lnTo>
                  <a:lnTo>
                    <a:pt x="1" y="33"/>
                  </a:lnTo>
                  <a:lnTo>
                    <a:pt x="1" y="30"/>
                  </a:lnTo>
                  <a:lnTo>
                    <a:pt x="0" y="27"/>
                  </a:lnTo>
                  <a:lnTo>
                    <a:pt x="0" y="24"/>
                  </a:lnTo>
                  <a:lnTo>
                    <a:pt x="0" y="21"/>
                  </a:lnTo>
                  <a:lnTo>
                    <a:pt x="1" y="18"/>
                  </a:lnTo>
                  <a:lnTo>
                    <a:pt x="2" y="15"/>
                  </a:lnTo>
                  <a:lnTo>
                    <a:pt x="2" y="15"/>
                  </a:lnTo>
                  <a:lnTo>
                    <a:pt x="5" y="12"/>
                  </a:lnTo>
                  <a:lnTo>
                    <a:pt x="7" y="8"/>
                  </a:lnTo>
                  <a:lnTo>
                    <a:pt x="10" y="5"/>
                  </a:lnTo>
                  <a:lnTo>
                    <a:pt x="13" y="3"/>
                  </a:lnTo>
                  <a:lnTo>
                    <a:pt x="17" y="1"/>
                  </a:lnTo>
                  <a:lnTo>
                    <a:pt x="21" y="0"/>
                  </a:lnTo>
                  <a:lnTo>
                    <a:pt x="24" y="0"/>
                  </a:lnTo>
                  <a:lnTo>
                    <a:pt x="28" y="1"/>
                  </a:lnTo>
                  <a:lnTo>
                    <a:pt x="28" y="1"/>
                  </a:lnTo>
                  <a:lnTo>
                    <a:pt x="28" y="1"/>
                  </a:lnTo>
                  <a:lnTo>
                    <a:pt x="28" y="1"/>
                  </a:lnTo>
                  <a:lnTo>
                    <a:pt x="2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2" name="Freeform 192"/>
            <p:cNvSpPr>
              <a:spLocks/>
            </p:cNvSpPr>
            <p:nvPr/>
          </p:nvSpPr>
          <p:spPr bwMode="auto">
            <a:xfrm>
              <a:off x="2614" y="2579"/>
              <a:ext cx="13" cy="16"/>
            </a:xfrm>
            <a:custGeom>
              <a:avLst/>
              <a:gdLst>
                <a:gd name="T0" fmla="*/ 13 w 13"/>
                <a:gd name="T1" fmla="*/ 13 h 16"/>
                <a:gd name="T2" fmla="*/ 12 w 13"/>
                <a:gd name="T3" fmla="*/ 14 h 16"/>
                <a:gd name="T4" fmla="*/ 11 w 13"/>
                <a:gd name="T5" fmla="*/ 14 h 16"/>
                <a:gd name="T6" fmla="*/ 10 w 13"/>
                <a:gd name="T7" fmla="*/ 15 h 16"/>
                <a:gd name="T8" fmla="*/ 9 w 13"/>
                <a:gd name="T9" fmla="*/ 15 h 16"/>
                <a:gd name="T10" fmla="*/ 8 w 13"/>
                <a:gd name="T11" fmla="*/ 16 h 16"/>
                <a:gd name="T12" fmla="*/ 6 w 13"/>
                <a:gd name="T13" fmla="*/ 16 h 16"/>
                <a:gd name="T14" fmla="*/ 5 w 13"/>
                <a:gd name="T15" fmla="*/ 16 h 16"/>
                <a:gd name="T16" fmla="*/ 4 w 13"/>
                <a:gd name="T17" fmla="*/ 15 h 16"/>
                <a:gd name="T18" fmla="*/ 4 w 13"/>
                <a:gd name="T19" fmla="*/ 15 h 16"/>
                <a:gd name="T20" fmla="*/ 3 w 13"/>
                <a:gd name="T21" fmla="*/ 14 h 16"/>
                <a:gd name="T22" fmla="*/ 2 w 13"/>
                <a:gd name="T23" fmla="*/ 12 h 16"/>
                <a:gd name="T24" fmla="*/ 1 w 13"/>
                <a:gd name="T25" fmla="*/ 11 h 16"/>
                <a:gd name="T26" fmla="*/ 0 w 13"/>
                <a:gd name="T27" fmla="*/ 9 h 16"/>
                <a:gd name="T28" fmla="*/ 0 w 13"/>
                <a:gd name="T29" fmla="*/ 7 h 16"/>
                <a:gd name="T30" fmla="*/ 0 w 13"/>
                <a:gd name="T31" fmla="*/ 5 h 16"/>
                <a:gd name="T32" fmla="*/ 0 w 13"/>
                <a:gd name="T33" fmla="*/ 3 h 16"/>
                <a:gd name="T34" fmla="*/ 0 w 13"/>
                <a:gd name="T35" fmla="*/ 2 h 16"/>
                <a:gd name="T36" fmla="*/ 0 w 13"/>
                <a:gd name="T37" fmla="*/ 2 h 16"/>
                <a:gd name="T38" fmla="*/ 3 w 13"/>
                <a:gd name="T39" fmla="*/ 0 h 16"/>
                <a:gd name="T40" fmla="*/ 5 w 13"/>
                <a:gd name="T41" fmla="*/ 0 h 16"/>
                <a:gd name="T42" fmla="*/ 7 w 13"/>
                <a:gd name="T43" fmla="*/ 1 h 16"/>
                <a:gd name="T44" fmla="*/ 8 w 13"/>
                <a:gd name="T45" fmla="*/ 3 h 16"/>
                <a:gd name="T46" fmla="*/ 9 w 13"/>
                <a:gd name="T47" fmla="*/ 5 h 16"/>
                <a:gd name="T48" fmla="*/ 10 w 13"/>
                <a:gd name="T49" fmla="*/ 8 h 16"/>
                <a:gd name="T50" fmla="*/ 11 w 13"/>
                <a:gd name="T51" fmla="*/ 10 h 16"/>
                <a:gd name="T52" fmla="*/ 13 w 13"/>
                <a:gd name="T53" fmla="*/ 13 h 16"/>
                <a:gd name="T54" fmla="*/ 13 w 13"/>
                <a:gd name="T55" fmla="*/ 13 h 16"/>
                <a:gd name="T56" fmla="*/ 13 w 13"/>
                <a:gd name="T57" fmla="*/ 13 h 16"/>
                <a:gd name="T58" fmla="*/ 13 w 13"/>
                <a:gd name="T59" fmla="*/ 13 h 16"/>
                <a:gd name="T60" fmla="*/ 13 w 13"/>
                <a:gd name="T6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16">
                  <a:moveTo>
                    <a:pt x="13" y="13"/>
                  </a:moveTo>
                  <a:lnTo>
                    <a:pt x="12" y="14"/>
                  </a:lnTo>
                  <a:lnTo>
                    <a:pt x="11" y="14"/>
                  </a:lnTo>
                  <a:lnTo>
                    <a:pt x="10" y="15"/>
                  </a:lnTo>
                  <a:lnTo>
                    <a:pt x="9" y="15"/>
                  </a:lnTo>
                  <a:lnTo>
                    <a:pt x="8" y="16"/>
                  </a:lnTo>
                  <a:lnTo>
                    <a:pt x="6" y="16"/>
                  </a:lnTo>
                  <a:lnTo>
                    <a:pt x="5" y="16"/>
                  </a:lnTo>
                  <a:lnTo>
                    <a:pt x="4" y="15"/>
                  </a:lnTo>
                  <a:lnTo>
                    <a:pt x="4" y="15"/>
                  </a:lnTo>
                  <a:lnTo>
                    <a:pt x="3" y="14"/>
                  </a:lnTo>
                  <a:lnTo>
                    <a:pt x="2" y="12"/>
                  </a:lnTo>
                  <a:lnTo>
                    <a:pt x="1" y="11"/>
                  </a:lnTo>
                  <a:lnTo>
                    <a:pt x="0" y="9"/>
                  </a:lnTo>
                  <a:lnTo>
                    <a:pt x="0" y="7"/>
                  </a:lnTo>
                  <a:lnTo>
                    <a:pt x="0" y="5"/>
                  </a:lnTo>
                  <a:lnTo>
                    <a:pt x="0" y="3"/>
                  </a:lnTo>
                  <a:lnTo>
                    <a:pt x="0" y="2"/>
                  </a:lnTo>
                  <a:lnTo>
                    <a:pt x="0" y="2"/>
                  </a:lnTo>
                  <a:lnTo>
                    <a:pt x="3" y="0"/>
                  </a:lnTo>
                  <a:lnTo>
                    <a:pt x="5" y="0"/>
                  </a:lnTo>
                  <a:lnTo>
                    <a:pt x="7" y="1"/>
                  </a:lnTo>
                  <a:lnTo>
                    <a:pt x="8" y="3"/>
                  </a:lnTo>
                  <a:lnTo>
                    <a:pt x="9" y="5"/>
                  </a:lnTo>
                  <a:lnTo>
                    <a:pt x="10" y="8"/>
                  </a:lnTo>
                  <a:lnTo>
                    <a:pt x="11" y="10"/>
                  </a:lnTo>
                  <a:lnTo>
                    <a:pt x="13" y="13"/>
                  </a:lnTo>
                  <a:lnTo>
                    <a:pt x="13" y="13"/>
                  </a:lnTo>
                  <a:lnTo>
                    <a:pt x="13" y="13"/>
                  </a:lnTo>
                  <a:lnTo>
                    <a:pt x="13" y="13"/>
                  </a:lnTo>
                  <a:lnTo>
                    <a:pt x="13"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3" name="Freeform 193"/>
            <p:cNvSpPr>
              <a:spLocks/>
            </p:cNvSpPr>
            <p:nvPr/>
          </p:nvSpPr>
          <p:spPr bwMode="auto">
            <a:xfrm>
              <a:off x="1295" y="2583"/>
              <a:ext cx="37" cy="49"/>
            </a:xfrm>
            <a:custGeom>
              <a:avLst/>
              <a:gdLst>
                <a:gd name="T0" fmla="*/ 37 w 37"/>
                <a:gd name="T1" fmla="*/ 0 h 49"/>
                <a:gd name="T2" fmla="*/ 33 w 37"/>
                <a:gd name="T3" fmla="*/ 5 h 49"/>
                <a:gd name="T4" fmla="*/ 30 w 37"/>
                <a:gd name="T5" fmla="*/ 11 h 49"/>
                <a:gd name="T6" fmla="*/ 27 w 37"/>
                <a:gd name="T7" fmla="*/ 17 h 49"/>
                <a:gd name="T8" fmla="*/ 25 w 37"/>
                <a:gd name="T9" fmla="*/ 23 h 49"/>
                <a:gd name="T10" fmla="*/ 25 w 37"/>
                <a:gd name="T11" fmla="*/ 29 h 49"/>
                <a:gd name="T12" fmla="*/ 25 w 37"/>
                <a:gd name="T13" fmla="*/ 35 h 49"/>
                <a:gd name="T14" fmla="*/ 25 w 37"/>
                <a:gd name="T15" fmla="*/ 42 h 49"/>
                <a:gd name="T16" fmla="*/ 28 w 37"/>
                <a:gd name="T17" fmla="*/ 48 h 49"/>
                <a:gd name="T18" fmla="*/ 28 w 37"/>
                <a:gd name="T19" fmla="*/ 48 h 49"/>
                <a:gd name="T20" fmla="*/ 24 w 37"/>
                <a:gd name="T21" fmla="*/ 48 h 49"/>
                <a:gd name="T22" fmla="*/ 21 w 37"/>
                <a:gd name="T23" fmla="*/ 48 h 49"/>
                <a:gd name="T24" fmla="*/ 18 w 37"/>
                <a:gd name="T25" fmla="*/ 49 h 49"/>
                <a:gd name="T26" fmla="*/ 15 w 37"/>
                <a:gd name="T27" fmla="*/ 49 h 49"/>
                <a:gd name="T28" fmla="*/ 12 w 37"/>
                <a:gd name="T29" fmla="*/ 49 h 49"/>
                <a:gd name="T30" fmla="*/ 9 w 37"/>
                <a:gd name="T31" fmla="*/ 48 h 49"/>
                <a:gd name="T32" fmla="*/ 6 w 37"/>
                <a:gd name="T33" fmla="*/ 48 h 49"/>
                <a:gd name="T34" fmla="*/ 3 w 37"/>
                <a:gd name="T35" fmla="*/ 46 h 49"/>
                <a:gd name="T36" fmla="*/ 3 w 37"/>
                <a:gd name="T37" fmla="*/ 46 h 49"/>
                <a:gd name="T38" fmla="*/ 1 w 37"/>
                <a:gd name="T39" fmla="*/ 43 h 49"/>
                <a:gd name="T40" fmla="*/ 0 w 37"/>
                <a:gd name="T41" fmla="*/ 40 h 49"/>
                <a:gd name="T42" fmla="*/ 0 w 37"/>
                <a:gd name="T43" fmla="*/ 36 h 49"/>
                <a:gd name="T44" fmla="*/ 1 w 37"/>
                <a:gd name="T45" fmla="*/ 32 h 49"/>
                <a:gd name="T46" fmla="*/ 2 w 37"/>
                <a:gd name="T47" fmla="*/ 29 h 49"/>
                <a:gd name="T48" fmla="*/ 3 w 37"/>
                <a:gd name="T49" fmla="*/ 25 h 49"/>
                <a:gd name="T50" fmla="*/ 4 w 37"/>
                <a:gd name="T51" fmla="*/ 21 h 49"/>
                <a:gd name="T52" fmla="*/ 4 w 37"/>
                <a:gd name="T53" fmla="*/ 18 h 49"/>
                <a:gd name="T54" fmla="*/ 4 w 37"/>
                <a:gd name="T55" fmla="*/ 18 h 49"/>
                <a:gd name="T56" fmla="*/ 7 w 37"/>
                <a:gd name="T57" fmla="*/ 13 h 49"/>
                <a:gd name="T58" fmla="*/ 10 w 37"/>
                <a:gd name="T59" fmla="*/ 9 h 49"/>
                <a:gd name="T60" fmla="*/ 14 w 37"/>
                <a:gd name="T61" fmla="*/ 6 h 49"/>
                <a:gd name="T62" fmla="*/ 19 w 37"/>
                <a:gd name="T63" fmla="*/ 3 h 49"/>
                <a:gd name="T64" fmla="*/ 23 w 37"/>
                <a:gd name="T65" fmla="*/ 1 h 49"/>
                <a:gd name="T66" fmla="*/ 28 w 37"/>
                <a:gd name="T67" fmla="*/ 0 h 49"/>
                <a:gd name="T68" fmla="*/ 32 w 37"/>
                <a:gd name="T69" fmla="*/ 0 h 49"/>
                <a:gd name="T70" fmla="*/ 37 w 37"/>
                <a:gd name="T71" fmla="*/ 0 h 49"/>
                <a:gd name="T72" fmla="*/ 37 w 37"/>
                <a:gd name="T73" fmla="*/ 0 h 49"/>
                <a:gd name="T74" fmla="*/ 37 w 37"/>
                <a:gd name="T75" fmla="*/ 0 h 49"/>
                <a:gd name="T76" fmla="*/ 37 w 37"/>
                <a:gd name="T77" fmla="*/ 0 h 49"/>
                <a:gd name="T78" fmla="*/ 37 w 3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49">
                  <a:moveTo>
                    <a:pt x="37" y="0"/>
                  </a:moveTo>
                  <a:lnTo>
                    <a:pt x="33" y="5"/>
                  </a:lnTo>
                  <a:lnTo>
                    <a:pt x="30" y="11"/>
                  </a:lnTo>
                  <a:lnTo>
                    <a:pt x="27" y="17"/>
                  </a:lnTo>
                  <a:lnTo>
                    <a:pt x="25" y="23"/>
                  </a:lnTo>
                  <a:lnTo>
                    <a:pt x="25" y="29"/>
                  </a:lnTo>
                  <a:lnTo>
                    <a:pt x="25" y="35"/>
                  </a:lnTo>
                  <a:lnTo>
                    <a:pt x="25" y="42"/>
                  </a:lnTo>
                  <a:lnTo>
                    <a:pt x="28" y="48"/>
                  </a:lnTo>
                  <a:lnTo>
                    <a:pt x="28" y="48"/>
                  </a:lnTo>
                  <a:lnTo>
                    <a:pt x="24" y="48"/>
                  </a:lnTo>
                  <a:lnTo>
                    <a:pt x="21" y="48"/>
                  </a:lnTo>
                  <a:lnTo>
                    <a:pt x="18" y="49"/>
                  </a:lnTo>
                  <a:lnTo>
                    <a:pt x="15" y="49"/>
                  </a:lnTo>
                  <a:lnTo>
                    <a:pt x="12" y="49"/>
                  </a:lnTo>
                  <a:lnTo>
                    <a:pt x="9" y="48"/>
                  </a:lnTo>
                  <a:lnTo>
                    <a:pt x="6" y="48"/>
                  </a:lnTo>
                  <a:lnTo>
                    <a:pt x="3" y="46"/>
                  </a:lnTo>
                  <a:lnTo>
                    <a:pt x="3" y="46"/>
                  </a:lnTo>
                  <a:lnTo>
                    <a:pt x="1" y="43"/>
                  </a:lnTo>
                  <a:lnTo>
                    <a:pt x="0" y="40"/>
                  </a:lnTo>
                  <a:lnTo>
                    <a:pt x="0" y="36"/>
                  </a:lnTo>
                  <a:lnTo>
                    <a:pt x="1" y="32"/>
                  </a:lnTo>
                  <a:lnTo>
                    <a:pt x="2" y="29"/>
                  </a:lnTo>
                  <a:lnTo>
                    <a:pt x="3" y="25"/>
                  </a:lnTo>
                  <a:lnTo>
                    <a:pt x="4" y="21"/>
                  </a:lnTo>
                  <a:lnTo>
                    <a:pt x="4" y="18"/>
                  </a:lnTo>
                  <a:lnTo>
                    <a:pt x="4" y="18"/>
                  </a:lnTo>
                  <a:lnTo>
                    <a:pt x="7" y="13"/>
                  </a:lnTo>
                  <a:lnTo>
                    <a:pt x="10" y="9"/>
                  </a:lnTo>
                  <a:lnTo>
                    <a:pt x="14" y="6"/>
                  </a:lnTo>
                  <a:lnTo>
                    <a:pt x="19" y="3"/>
                  </a:lnTo>
                  <a:lnTo>
                    <a:pt x="23" y="1"/>
                  </a:lnTo>
                  <a:lnTo>
                    <a:pt x="28" y="0"/>
                  </a:lnTo>
                  <a:lnTo>
                    <a:pt x="32" y="0"/>
                  </a:lnTo>
                  <a:lnTo>
                    <a:pt x="37" y="0"/>
                  </a:lnTo>
                  <a:lnTo>
                    <a:pt x="37" y="0"/>
                  </a:lnTo>
                  <a:lnTo>
                    <a:pt x="37" y="0"/>
                  </a:lnTo>
                  <a:lnTo>
                    <a:pt x="37" y="0"/>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4" name="Freeform 194"/>
            <p:cNvSpPr>
              <a:spLocks/>
            </p:cNvSpPr>
            <p:nvPr/>
          </p:nvSpPr>
          <p:spPr bwMode="auto">
            <a:xfrm>
              <a:off x="1045" y="2582"/>
              <a:ext cx="21" cy="45"/>
            </a:xfrm>
            <a:custGeom>
              <a:avLst/>
              <a:gdLst>
                <a:gd name="T0" fmla="*/ 20 w 21"/>
                <a:gd name="T1" fmla="*/ 0 h 45"/>
                <a:gd name="T2" fmla="*/ 18 w 21"/>
                <a:gd name="T3" fmla="*/ 4 h 45"/>
                <a:gd name="T4" fmla="*/ 16 w 21"/>
                <a:gd name="T5" fmla="*/ 7 h 45"/>
                <a:gd name="T6" fmla="*/ 14 w 21"/>
                <a:gd name="T7" fmla="*/ 11 h 45"/>
                <a:gd name="T8" fmla="*/ 13 w 21"/>
                <a:gd name="T9" fmla="*/ 15 h 45"/>
                <a:gd name="T10" fmla="*/ 12 w 21"/>
                <a:gd name="T11" fmla="*/ 20 h 45"/>
                <a:gd name="T12" fmla="*/ 12 w 21"/>
                <a:gd name="T13" fmla="*/ 24 h 45"/>
                <a:gd name="T14" fmla="*/ 12 w 21"/>
                <a:gd name="T15" fmla="*/ 29 h 45"/>
                <a:gd name="T16" fmla="*/ 13 w 21"/>
                <a:gd name="T17" fmla="*/ 33 h 45"/>
                <a:gd name="T18" fmla="*/ 13 w 21"/>
                <a:gd name="T19" fmla="*/ 33 h 45"/>
                <a:gd name="T20" fmla="*/ 21 w 21"/>
                <a:gd name="T21" fmla="*/ 45 h 45"/>
                <a:gd name="T22" fmla="*/ 21 w 21"/>
                <a:gd name="T23" fmla="*/ 45 h 45"/>
                <a:gd name="T24" fmla="*/ 18 w 21"/>
                <a:gd name="T25" fmla="*/ 45 h 45"/>
                <a:gd name="T26" fmla="*/ 15 w 21"/>
                <a:gd name="T27" fmla="*/ 45 h 45"/>
                <a:gd name="T28" fmla="*/ 12 w 21"/>
                <a:gd name="T29" fmla="*/ 45 h 45"/>
                <a:gd name="T30" fmla="*/ 9 w 21"/>
                <a:gd name="T31" fmla="*/ 45 h 45"/>
                <a:gd name="T32" fmla="*/ 6 w 21"/>
                <a:gd name="T33" fmla="*/ 44 h 45"/>
                <a:gd name="T34" fmla="*/ 3 w 21"/>
                <a:gd name="T35" fmla="*/ 42 h 45"/>
                <a:gd name="T36" fmla="*/ 1 w 21"/>
                <a:gd name="T37" fmla="*/ 39 h 45"/>
                <a:gd name="T38" fmla="*/ 0 w 21"/>
                <a:gd name="T39" fmla="*/ 35 h 45"/>
                <a:gd name="T40" fmla="*/ 0 w 21"/>
                <a:gd name="T41" fmla="*/ 35 h 45"/>
                <a:gd name="T42" fmla="*/ 0 w 21"/>
                <a:gd name="T43" fmla="*/ 32 h 45"/>
                <a:gd name="T44" fmla="*/ 0 w 21"/>
                <a:gd name="T45" fmla="*/ 28 h 45"/>
                <a:gd name="T46" fmla="*/ 0 w 21"/>
                <a:gd name="T47" fmla="*/ 24 h 45"/>
                <a:gd name="T48" fmla="*/ 1 w 21"/>
                <a:gd name="T49" fmla="*/ 20 h 45"/>
                <a:gd name="T50" fmla="*/ 1 w 21"/>
                <a:gd name="T51" fmla="*/ 17 h 45"/>
                <a:gd name="T52" fmla="*/ 2 w 21"/>
                <a:gd name="T53" fmla="*/ 14 h 45"/>
                <a:gd name="T54" fmla="*/ 4 w 21"/>
                <a:gd name="T55" fmla="*/ 10 h 45"/>
                <a:gd name="T56" fmla="*/ 5 w 21"/>
                <a:gd name="T57" fmla="*/ 7 h 45"/>
                <a:gd name="T58" fmla="*/ 5 w 21"/>
                <a:gd name="T59" fmla="*/ 7 h 45"/>
                <a:gd name="T60" fmla="*/ 7 w 21"/>
                <a:gd name="T61" fmla="*/ 5 h 45"/>
                <a:gd name="T62" fmla="*/ 9 w 21"/>
                <a:gd name="T63" fmla="*/ 4 h 45"/>
                <a:gd name="T64" fmla="*/ 10 w 21"/>
                <a:gd name="T65" fmla="*/ 3 h 45"/>
                <a:gd name="T66" fmla="*/ 12 w 21"/>
                <a:gd name="T67" fmla="*/ 2 h 45"/>
                <a:gd name="T68" fmla="*/ 14 w 21"/>
                <a:gd name="T69" fmla="*/ 1 h 45"/>
                <a:gd name="T70" fmla="*/ 16 w 21"/>
                <a:gd name="T71" fmla="*/ 1 h 45"/>
                <a:gd name="T72" fmla="*/ 18 w 21"/>
                <a:gd name="T73" fmla="*/ 1 h 45"/>
                <a:gd name="T74" fmla="*/ 20 w 21"/>
                <a:gd name="T75" fmla="*/ 0 h 45"/>
                <a:gd name="T76" fmla="*/ 20 w 21"/>
                <a:gd name="T77" fmla="*/ 0 h 45"/>
                <a:gd name="T78" fmla="*/ 20 w 21"/>
                <a:gd name="T79" fmla="*/ 0 h 45"/>
                <a:gd name="T80" fmla="*/ 20 w 21"/>
                <a:gd name="T81" fmla="*/ 0 h 45"/>
                <a:gd name="T82" fmla="*/ 20 w 21"/>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45">
                  <a:moveTo>
                    <a:pt x="20" y="0"/>
                  </a:moveTo>
                  <a:lnTo>
                    <a:pt x="18" y="4"/>
                  </a:lnTo>
                  <a:lnTo>
                    <a:pt x="16" y="7"/>
                  </a:lnTo>
                  <a:lnTo>
                    <a:pt x="14" y="11"/>
                  </a:lnTo>
                  <a:lnTo>
                    <a:pt x="13" y="15"/>
                  </a:lnTo>
                  <a:lnTo>
                    <a:pt x="12" y="20"/>
                  </a:lnTo>
                  <a:lnTo>
                    <a:pt x="12" y="24"/>
                  </a:lnTo>
                  <a:lnTo>
                    <a:pt x="12" y="29"/>
                  </a:lnTo>
                  <a:lnTo>
                    <a:pt x="13" y="33"/>
                  </a:lnTo>
                  <a:lnTo>
                    <a:pt x="13" y="33"/>
                  </a:lnTo>
                  <a:lnTo>
                    <a:pt x="21" y="45"/>
                  </a:lnTo>
                  <a:lnTo>
                    <a:pt x="21" y="45"/>
                  </a:lnTo>
                  <a:lnTo>
                    <a:pt x="18" y="45"/>
                  </a:lnTo>
                  <a:lnTo>
                    <a:pt x="15" y="45"/>
                  </a:lnTo>
                  <a:lnTo>
                    <a:pt x="12" y="45"/>
                  </a:lnTo>
                  <a:lnTo>
                    <a:pt x="9" y="45"/>
                  </a:lnTo>
                  <a:lnTo>
                    <a:pt x="6" y="44"/>
                  </a:lnTo>
                  <a:lnTo>
                    <a:pt x="3" y="42"/>
                  </a:lnTo>
                  <a:lnTo>
                    <a:pt x="1" y="39"/>
                  </a:lnTo>
                  <a:lnTo>
                    <a:pt x="0" y="35"/>
                  </a:lnTo>
                  <a:lnTo>
                    <a:pt x="0" y="35"/>
                  </a:lnTo>
                  <a:lnTo>
                    <a:pt x="0" y="32"/>
                  </a:lnTo>
                  <a:lnTo>
                    <a:pt x="0" y="28"/>
                  </a:lnTo>
                  <a:lnTo>
                    <a:pt x="0" y="24"/>
                  </a:lnTo>
                  <a:lnTo>
                    <a:pt x="1" y="20"/>
                  </a:lnTo>
                  <a:lnTo>
                    <a:pt x="1" y="17"/>
                  </a:lnTo>
                  <a:lnTo>
                    <a:pt x="2" y="14"/>
                  </a:lnTo>
                  <a:lnTo>
                    <a:pt x="4" y="10"/>
                  </a:lnTo>
                  <a:lnTo>
                    <a:pt x="5" y="7"/>
                  </a:lnTo>
                  <a:lnTo>
                    <a:pt x="5" y="7"/>
                  </a:lnTo>
                  <a:lnTo>
                    <a:pt x="7" y="5"/>
                  </a:lnTo>
                  <a:lnTo>
                    <a:pt x="9" y="4"/>
                  </a:lnTo>
                  <a:lnTo>
                    <a:pt x="10" y="3"/>
                  </a:lnTo>
                  <a:lnTo>
                    <a:pt x="12" y="2"/>
                  </a:lnTo>
                  <a:lnTo>
                    <a:pt x="14" y="1"/>
                  </a:lnTo>
                  <a:lnTo>
                    <a:pt x="16" y="1"/>
                  </a:lnTo>
                  <a:lnTo>
                    <a:pt x="18" y="1"/>
                  </a:lnTo>
                  <a:lnTo>
                    <a:pt x="20" y="0"/>
                  </a:lnTo>
                  <a:lnTo>
                    <a:pt x="20" y="0"/>
                  </a:lnTo>
                  <a:lnTo>
                    <a:pt x="20" y="0"/>
                  </a:lnTo>
                  <a:lnTo>
                    <a:pt x="20"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5" name="Freeform 195"/>
            <p:cNvSpPr>
              <a:spLocks/>
            </p:cNvSpPr>
            <p:nvPr/>
          </p:nvSpPr>
          <p:spPr bwMode="auto">
            <a:xfrm>
              <a:off x="1275" y="2582"/>
              <a:ext cx="25" cy="49"/>
            </a:xfrm>
            <a:custGeom>
              <a:avLst/>
              <a:gdLst>
                <a:gd name="T0" fmla="*/ 25 w 25"/>
                <a:gd name="T1" fmla="*/ 0 h 49"/>
                <a:gd name="T2" fmla="*/ 21 w 25"/>
                <a:gd name="T3" fmla="*/ 5 h 49"/>
                <a:gd name="T4" fmla="*/ 17 w 25"/>
                <a:gd name="T5" fmla="*/ 11 h 49"/>
                <a:gd name="T6" fmla="*/ 14 w 25"/>
                <a:gd name="T7" fmla="*/ 17 h 49"/>
                <a:gd name="T8" fmla="*/ 12 w 25"/>
                <a:gd name="T9" fmla="*/ 23 h 49"/>
                <a:gd name="T10" fmla="*/ 11 w 25"/>
                <a:gd name="T11" fmla="*/ 29 h 49"/>
                <a:gd name="T12" fmla="*/ 11 w 25"/>
                <a:gd name="T13" fmla="*/ 35 h 49"/>
                <a:gd name="T14" fmla="*/ 11 w 25"/>
                <a:gd name="T15" fmla="*/ 42 h 49"/>
                <a:gd name="T16" fmla="*/ 13 w 25"/>
                <a:gd name="T17" fmla="*/ 48 h 49"/>
                <a:gd name="T18" fmla="*/ 13 w 25"/>
                <a:gd name="T19" fmla="*/ 48 h 49"/>
                <a:gd name="T20" fmla="*/ 12 w 25"/>
                <a:gd name="T21" fmla="*/ 49 h 49"/>
                <a:gd name="T22" fmla="*/ 12 w 25"/>
                <a:gd name="T23" fmla="*/ 49 h 49"/>
                <a:gd name="T24" fmla="*/ 11 w 25"/>
                <a:gd name="T25" fmla="*/ 49 h 49"/>
                <a:gd name="T26" fmla="*/ 10 w 25"/>
                <a:gd name="T27" fmla="*/ 49 h 49"/>
                <a:gd name="T28" fmla="*/ 9 w 25"/>
                <a:gd name="T29" fmla="*/ 49 h 49"/>
                <a:gd name="T30" fmla="*/ 9 w 25"/>
                <a:gd name="T31" fmla="*/ 49 h 49"/>
                <a:gd name="T32" fmla="*/ 8 w 25"/>
                <a:gd name="T33" fmla="*/ 49 h 49"/>
                <a:gd name="T34" fmla="*/ 7 w 25"/>
                <a:gd name="T35" fmla="*/ 49 h 49"/>
                <a:gd name="T36" fmla="*/ 7 w 25"/>
                <a:gd name="T37" fmla="*/ 49 h 49"/>
                <a:gd name="T38" fmla="*/ 6 w 25"/>
                <a:gd name="T39" fmla="*/ 45 h 49"/>
                <a:gd name="T40" fmla="*/ 4 w 25"/>
                <a:gd name="T41" fmla="*/ 41 h 49"/>
                <a:gd name="T42" fmla="*/ 2 w 25"/>
                <a:gd name="T43" fmla="*/ 37 h 49"/>
                <a:gd name="T44" fmla="*/ 1 w 25"/>
                <a:gd name="T45" fmla="*/ 33 h 49"/>
                <a:gd name="T46" fmla="*/ 0 w 25"/>
                <a:gd name="T47" fmla="*/ 29 h 49"/>
                <a:gd name="T48" fmla="*/ 0 w 25"/>
                <a:gd name="T49" fmla="*/ 25 h 49"/>
                <a:gd name="T50" fmla="*/ 1 w 25"/>
                <a:gd name="T51" fmla="*/ 21 h 49"/>
                <a:gd name="T52" fmla="*/ 3 w 25"/>
                <a:gd name="T53" fmla="*/ 16 h 49"/>
                <a:gd name="T54" fmla="*/ 3 w 25"/>
                <a:gd name="T55" fmla="*/ 16 h 49"/>
                <a:gd name="T56" fmla="*/ 5 w 25"/>
                <a:gd name="T57" fmla="*/ 13 h 49"/>
                <a:gd name="T58" fmla="*/ 7 w 25"/>
                <a:gd name="T59" fmla="*/ 10 h 49"/>
                <a:gd name="T60" fmla="*/ 10 w 25"/>
                <a:gd name="T61" fmla="*/ 8 h 49"/>
                <a:gd name="T62" fmla="*/ 13 w 25"/>
                <a:gd name="T63" fmla="*/ 6 h 49"/>
                <a:gd name="T64" fmla="*/ 16 w 25"/>
                <a:gd name="T65" fmla="*/ 4 h 49"/>
                <a:gd name="T66" fmla="*/ 19 w 25"/>
                <a:gd name="T67" fmla="*/ 3 h 49"/>
                <a:gd name="T68" fmla="*/ 22 w 25"/>
                <a:gd name="T69" fmla="*/ 1 h 49"/>
                <a:gd name="T70" fmla="*/ 25 w 25"/>
                <a:gd name="T71" fmla="*/ 0 h 49"/>
                <a:gd name="T72" fmla="*/ 25 w 25"/>
                <a:gd name="T73" fmla="*/ 0 h 49"/>
                <a:gd name="T74" fmla="*/ 25 w 25"/>
                <a:gd name="T75" fmla="*/ 0 h 49"/>
                <a:gd name="T76" fmla="*/ 25 w 25"/>
                <a:gd name="T77" fmla="*/ 0 h 49"/>
                <a:gd name="T78" fmla="*/ 25 w 2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49">
                  <a:moveTo>
                    <a:pt x="25" y="0"/>
                  </a:moveTo>
                  <a:lnTo>
                    <a:pt x="21" y="5"/>
                  </a:lnTo>
                  <a:lnTo>
                    <a:pt x="17" y="11"/>
                  </a:lnTo>
                  <a:lnTo>
                    <a:pt x="14" y="17"/>
                  </a:lnTo>
                  <a:lnTo>
                    <a:pt x="12" y="23"/>
                  </a:lnTo>
                  <a:lnTo>
                    <a:pt x="11" y="29"/>
                  </a:lnTo>
                  <a:lnTo>
                    <a:pt x="11" y="35"/>
                  </a:lnTo>
                  <a:lnTo>
                    <a:pt x="11" y="42"/>
                  </a:lnTo>
                  <a:lnTo>
                    <a:pt x="13" y="48"/>
                  </a:lnTo>
                  <a:lnTo>
                    <a:pt x="13" y="48"/>
                  </a:lnTo>
                  <a:lnTo>
                    <a:pt x="12" y="49"/>
                  </a:lnTo>
                  <a:lnTo>
                    <a:pt x="12" y="49"/>
                  </a:lnTo>
                  <a:lnTo>
                    <a:pt x="11" y="49"/>
                  </a:lnTo>
                  <a:lnTo>
                    <a:pt x="10" y="49"/>
                  </a:lnTo>
                  <a:lnTo>
                    <a:pt x="9" y="49"/>
                  </a:lnTo>
                  <a:lnTo>
                    <a:pt x="9" y="49"/>
                  </a:lnTo>
                  <a:lnTo>
                    <a:pt x="8" y="49"/>
                  </a:lnTo>
                  <a:lnTo>
                    <a:pt x="7" y="49"/>
                  </a:lnTo>
                  <a:lnTo>
                    <a:pt x="7" y="49"/>
                  </a:lnTo>
                  <a:lnTo>
                    <a:pt x="6" y="45"/>
                  </a:lnTo>
                  <a:lnTo>
                    <a:pt x="4" y="41"/>
                  </a:lnTo>
                  <a:lnTo>
                    <a:pt x="2" y="37"/>
                  </a:lnTo>
                  <a:lnTo>
                    <a:pt x="1" y="33"/>
                  </a:lnTo>
                  <a:lnTo>
                    <a:pt x="0" y="29"/>
                  </a:lnTo>
                  <a:lnTo>
                    <a:pt x="0" y="25"/>
                  </a:lnTo>
                  <a:lnTo>
                    <a:pt x="1" y="21"/>
                  </a:lnTo>
                  <a:lnTo>
                    <a:pt x="3" y="16"/>
                  </a:lnTo>
                  <a:lnTo>
                    <a:pt x="3" y="16"/>
                  </a:lnTo>
                  <a:lnTo>
                    <a:pt x="5" y="13"/>
                  </a:lnTo>
                  <a:lnTo>
                    <a:pt x="7" y="10"/>
                  </a:lnTo>
                  <a:lnTo>
                    <a:pt x="10" y="8"/>
                  </a:lnTo>
                  <a:lnTo>
                    <a:pt x="13" y="6"/>
                  </a:lnTo>
                  <a:lnTo>
                    <a:pt x="16" y="4"/>
                  </a:lnTo>
                  <a:lnTo>
                    <a:pt x="19" y="3"/>
                  </a:lnTo>
                  <a:lnTo>
                    <a:pt x="22" y="1"/>
                  </a:lnTo>
                  <a:lnTo>
                    <a:pt x="25" y="0"/>
                  </a:lnTo>
                  <a:lnTo>
                    <a:pt x="25" y="0"/>
                  </a:lnTo>
                  <a:lnTo>
                    <a:pt x="25" y="0"/>
                  </a:lnTo>
                  <a:lnTo>
                    <a:pt x="25"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6" name="Freeform 196"/>
            <p:cNvSpPr>
              <a:spLocks/>
            </p:cNvSpPr>
            <p:nvPr/>
          </p:nvSpPr>
          <p:spPr bwMode="auto">
            <a:xfrm>
              <a:off x="1516" y="2582"/>
              <a:ext cx="24" cy="52"/>
            </a:xfrm>
            <a:custGeom>
              <a:avLst/>
              <a:gdLst>
                <a:gd name="T0" fmla="*/ 24 w 24"/>
                <a:gd name="T1" fmla="*/ 4 h 52"/>
                <a:gd name="T2" fmla="*/ 20 w 24"/>
                <a:gd name="T3" fmla="*/ 9 h 52"/>
                <a:gd name="T4" fmla="*/ 17 w 24"/>
                <a:gd name="T5" fmla="*/ 14 h 52"/>
                <a:gd name="T6" fmla="*/ 16 w 24"/>
                <a:gd name="T7" fmla="*/ 21 h 52"/>
                <a:gd name="T8" fmla="*/ 14 w 24"/>
                <a:gd name="T9" fmla="*/ 27 h 52"/>
                <a:gd name="T10" fmla="*/ 14 w 24"/>
                <a:gd name="T11" fmla="*/ 34 h 52"/>
                <a:gd name="T12" fmla="*/ 14 w 24"/>
                <a:gd name="T13" fmla="*/ 40 h 52"/>
                <a:gd name="T14" fmla="*/ 15 w 24"/>
                <a:gd name="T15" fmla="*/ 46 h 52"/>
                <a:gd name="T16" fmla="*/ 17 w 24"/>
                <a:gd name="T17" fmla="*/ 52 h 52"/>
                <a:gd name="T18" fmla="*/ 17 w 24"/>
                <a:gd name="T19" fmla="*/ 52 h 52"/>
                <a:gd name="T20" fmla="*/ 14 w 24"/>
                <a:gd name="T21" fmla="*/ 52 h 52"/>
                <a:gd name="T22" fmla="*/ 11 w 24"/>
                <a:gd name="T23" fmla="*/ 52 h 52"/>
                <a:gd name="T24" fmla="*/ 9 w 24"/>
                <a:gd name="T25" fmla="*/ 51 h 52"/>
                <a:gd name="T26" fmla="*/ 7 w 24"/>
                <a:gd name="T27" fmla="*/ 49 h 52"/>
                <a:gd name="T28" fmla="*/ 5 w 24"/>
                <a:gd name="T29" fmla="*/ 47 h 52"/>
                <a:gd name="T30" fmla="*/ 3 w 24"/>
                <a:gd name="T31" fmla="*/ 45 h 52"/>
                <a:gd name="T32" fmla="*/ 1 w 24"/>
                <a:gd name="T33" fmla="*/ 42 h 52"/>
                <a:gd name="T34" fmla="*/ 0 w 24"/>
                <a:gd name="T35" fmla="*/ 40 h 52"/>
                <a:gd name="T36" fmla="*/ 0 w 24"/>
                <a:gd name="T37" fmla="*/ 40 h 52"/>
                <a:gd name="T38" fmla="*/ 0 w 24"/>
                <a:gd name="T39" fmla="*/ 35 h 52"/>
                <a:gd name="T40" fmla="*/ 0 w 24"/>
                <a:gd name="T41" fmla="*/ 30 h 52"/>
                <a:gd name="T42" fmla="*/ 0 w 24"/>
                <a:gd name="T43" fmla="*/ 24 h 52"/>
                <a:gd name="T44" fmla="*/ 1 w 24"/>
                <a:gd name="T45" fmla="*/ 19 h 52"/>
                <a:gd name="T46" fmla="*/ 2 w 24"/>
                <a:gd name="T47" fmla="*/ 14 h 52"/>
                <a:gd name="T48" fmla="*/ 4 w 24"/>
                <a:gd name="T49" fmla="*/ 9 h 52"/>
                <a:gd name="T50" fmla="*/ 7 w 24"/>
                <a:gd name="T51" fmla="*/ 5 h 52"/>
                <a:gd name="T52" fmla="*/ 11 w 24"/>
                <a:gd name="T53" fmla="*/ 1 h 52"/>
                <a:gd name="T54" fmla="*/ 11 w 24"/>
                <a:gd name="T55" fmla="*/ 1 h 52"/>
                <a:gd name="T56" fmla="*/ 12 w 24"/>
                <a:gd name="T57" fmla="*/ 1 h 52"/>
                <a:gd name="T58" fmla="*/ 14 w 24"/>
                <a:gd name="T59" fmla="*/ 0 h 52"/>
                <a:gd name="T60" fmla="*/ 16 w 24"/>
                <a:gd name="T61" fmla="*/ 0 h 52"/>
                <a:gd name="T62" fmla="*/ 17 w 24"/>
                <a:gd name="T63" fmla="*/ 0 h 52"/>
                <a:gd name="T64" fmla="*/ 19 w 24"/>
                <a:gd name="T65" fmla="*/ 0 h 52"/>
                <a:gd name="T66" fmla="*/ 21 w 24"/>
                <a:gd name="T67" fmla="*/ 1 h 52"/>
                <a:gd name="T68" fmla="*/ 22 w 24"/>
                <a:gd name="T69" fmla="*/ 2 h 52"/>
                <a:gd name="T70" fmla="*/ 24 w 24"/>
                <a:gd name="T71" fmla="*/ 4 h 52"/>
                <a:gd name="T72" fmla="*/ 24 w 24"/>
                <a:gd name="T73" fmla="*/ 4 h 52"/>
                <a:gd name="T74" fmla="*/ 24 w 24"/>
                <a:gd name="T75" fmla="*/ 4 h 52"/>
                <a:gd name="T76" fmla="*/ 24 w 24"/>
                <a:gd name="T77" fmla="*/ 4 h 52"/>
                <a:gd name="T78" fmla="*/ 24 w 24"/>
                <a:gd name="T7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52">
                  <a:moveTo>
                    <a:pt x="24" y="4"/>
                  </a:moveTo>
                  <a:lnTo>
                    <a:pt x="20" y="9"/>
                  </a:lnTo>
                  <a:lnTo>
                    <a:pt x="17" y="14"/>
                  </a:lnTo>
                  <a:lnTo>
                    <a:pt x="16" y="21"/>
                  </a:lnTo>
                  <a:lnTo>
                    <a:pt x="14" y="27"/>
                  </a:lnTo>
                  <a:lnTo>
                    <a:pt x="14" y="34"/>
                  </a:lnTo>
                  <a:lnTo>
                    <a:pt x="14" y="40"/>
                  </a:lnTo>
                  <a:lnTo>
                    <a:pt x="15" y="46"/>
                  </a:lnTo>
                  <a:lnTo>
                    <a:pt x="17" y="52"/>
                  </a:lnTo>
                  <a:lnTo>
                    <a:pt x="17" y="52"/>
                  </a:lnTo>
                  <a:lnTo>
                    <a:pt x="14" y="52"/>
                  </a:lnTo>
                  <a:lnTo>
                    <a:pt x="11" y="52"/>
                  </a:lnTo>
                  <a:lnTo>
                    <a:pt x="9" y="51"/>
                  </a:lnTo>
                  <a:lnTo>
                    <a:pt x="7" y="49"/>
                  </a:lnTo>
                  <a:lnTo>
                    <a:pt x="5" y="47"/>
                  </a:lnTo>
                  <a:lnTo>
                    <a:pt x="3" y="45"/>
                  </a:lnTo>
                  <a:lnTo>
                    <a:pt x="1" y="42"/>
                  </a:lnTo>
                  <a:lnTo>
                    <a:pt x="0" y="40"/>
                  </a:lnTo>
                  <a:lnTo>
                    <a:pt x="0" y="40"/>
                  </a:lnTo>
                  <a:lnTo>
                    <a:pt x="0" y="35"/>
                  </a:lnTo>
                  <a:lnTo>
                    <a:pt x="0" y="30"/>
                  </a:lnTo>
                  <a:lnTo>
                    <a:pt x="0" y="24"/>
                  </a:lnTo>
                  <a:lnTo>
                    <a:pt x="1" y="19"/>
                  </a:lnTo>
                  <a:lnTo>
                    <a:pt x="2" y="14"/>
                  </a:lnTo>
                  <a:lnTo>
                    <a:pt x="4" y="9"/>
                  </a:lnTo>
                  <a:lnTo>
                    <a:pt x="7" y="5"/>
                  </a:lnTo>
                  <a:lnTo>
                    <a:pt x="11" y="1"/>
                  </a:lnTo>
                  <a:lnTo>
                    <a:pt x="11" y="1"/>
                  </a:lnTo>
                  <a:lnTo>
                    <a:pt x="12" y="1"/>
                  </a:lnTo>
                  <a:lnTo>
                    <a:pt x="14" y="0"/>
                  </a:lnTo>
                  <a:lnTo>
                    <a:pt x="16" y="0"/>
                  </a:lnTo>
                  <a:lnTo>
                    <a:pt x="17" y="0"/>
                  </a:lnTo>
                  <a:lnTo>
                    <a:pt x="19" y="0"/>
                  </a:lnTo>
                  <a:lnTo>
                    <a:pt x="21" y="1"/>
                  </a:lnTo>
                  <a:lnTo>
                    <a:pt x="22" y="2"/>
                  </a:lnTo>
                  <a:lnTo>
                    <a:pt x="24" y="4"/>
                  </a:lnTo>
                  <a:lnTo>
                    <a:pt x="24" y="4"/>
                  </a:lnTo>
                  <a:lnTo>
                    <a:pt x="24" y="4"/>
                  </a:lnTo>
                  <a:lnTo>
                    <a:pt x="24" y="4"/>
                  </a:lnTo>
                  <a:lnTo>
                    <a:pt x="2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7" name="Freeform 197"/>
            <p:cNvSpPr>
              <a:spLocks/>
            </p:cNvSpPr>
            <p:nvPr/>
          </p:nvSpPr>
          <p:spPr bwMode="auto">
            <a:xfrm>
              <a:off x="1562" y="2582"/>
              <a:ext cx="25" cy="51"/>
            </a:xfrm>
            <a:custGeom>
              <a:avLst/>
              <a:gdLst>
                <a:gd name="T0" fmla="*/ 25 w 25"/>
                <a:gd name="T1" fmla="*/ 1 h 51"/>
                <a:gd name="T2" fmla="*/ 23 w 25"/>
                <a:gd name="T3" fmla="*/ 6 h 51"/>
                <a:gd name="T4" fmla="*/ 21 w 25"/>
                <a:gd name="T5" fmla="*/ 12 h 51"/>
                <a:gd name="T6" fmla="*/ 19 w 25"/>
                <a:gd name="T7" fmla="*/ 19 h 51"/>
                <a:gd name="T8" fmla="*/ 18 w 25"/>
                <a:gd name="T9" fmla="*/ 25 h 51"/>
                <a:gd name="T10" fmla="*/ 18 w 25"/>
                <a:gd name="T11" fmla="*/ 32 h 51"/>
                <a:gd name="T12" fmla="*/ 18 w 25"/>
                <a:gd name="T13" fmla="*/ 39 h 51"/>
                <a:gd name="T14" fmla="*/ 20 w 25"/>
                <a:gd name="T15" fmla="*/ 45 h 51"/>
                <a:gd name="T16" fmla="*/ 23 w 25"/>
                <a:gd name="T17" fmla="*/ 51 h 51"/>
                <a:gd name="T18" fmla="*/ 23 w 25"/>
                <a:gd name="T19" fmla="*/ 51 h 51"/>
                <a:gd name="T20" fmla="*/ 20 w 25"/>
                <a:gd name="T21" fmla="*/ 50 h 51"/>
                <a:gd name="T22" fmla="*/ 16 w 25"/>
                <a:gd name="T23" fmla="*/ 49 h 51"/>
                <a:gd name="T24" fmla="*/ 13 w 25"/>
                <a:gd name="T25" fmla="*/ 48 h 51"/>
                <a:gd name="T26" fmla="*/ 9 w 25"/>
                <a:gd name="T27" fmla="*/ 47 h 51"/>
                <a:gd name="T28" fmla="*/ 6 w 25"/>
                <a:gd name="T29" fmla="*/ 45 h 51"/>
                <a:gd name="T30" fmla="*/ 4 w 25"/>
                <a:gd name="T31" fmla="*/ 43 h 51"/>
                <a:gd name="T32" fmla="*/ 1 w 25"/>
                <a:gd name="T33" fmla="*/ 40 h 51"/>
                <a:gd name="T34" fmla="*/ 0 w 25"/>
                <a:gd name="T35" fmla="*/ 36 h 51"/>
                <a:gd name="T36" fmla="*/ 0 w 25"/>
                <a:gd name="T37" fmla="*/ 36 h 51"/>
                <a:gd name="T38" fmla="*/ 0 w 25"/>
                <a:gd name="T39" fmla="*/ 32 h 51"/>
                <a:gd name="T40" fmla="*/ 0 w 25"/>
                <a:gd name="T41" fmla="*/ 28 h 51"/>
                <a:gd name="T42" fmla="*/ 1 w 25"/>
                <a:gd name="T43" fmla="*/ 24 h 51"/>
                <a:gd name="T44" fmla="*/ 2 w 25"/>
                <a:gd name="T45" fmla="*/ 19 h 51"/>
                <a:gd name="T46" fmla="*/ 3 w 25"/>
                <a:gd name="T47" fmla="*/ 16 h 51"/>
                <a:gd name="T48" fmla="*/ 5 w 25"/>
                <a:gd name="T49" fmla="*/ 12 h 51"/>
                <a:gd name="T50" fmla="*/ 7 w 25"/>
                <a:gd name="T51" fmla="*/ 9 h 51"/>
                <a:gd name="T52" fmla="*/ 10 w 25"/>
                <a:gd name="T53" fmla="*/ 6 h 51"/>
                <a:gd name="T54" fmla="*/ 10 w 25"/>
                <a:gd name="T55" fmla="*/ 6 h 51"/>
                <a:gd name="T56" fmla="*/ 12 w 25"/>
                <a:gd name="T57" fmla="*/ 5 h 51"/>
                <a:gd name="T58" fmla="*/ 14 w 25"/>
                <a:gd name="T59" fmla="*/ 3 h 51"/>
                <a:gd name="T60" fmla="*/ 15 w 25"/>
                <a:gd name="T61" fmla="*/ 2 h 51"/>
                <a:gd name="T62" fmla="*/ 17 w 25"/>
                <a:gd name="T63" fmla="*/ 1 h 51"/>
                <a:gd name="T64" fmla="*/ 19 w 25"/>
                <a:gd name="T65" fmla="*/ 0 h 51"/>
                <a:gd name="T66" fmla="*/ 21 w 25"/>
                <a:gd name="T67" fmla="*/ 0 h 51"/>
                <a:gd name="T68" fmla="*/ 23 w 25"/>
                <a:gd name="T69" fmla="*/ 0 h 51"/>
                <a:gd name="T70" fmla="*/ 25 w 25"/>
                <a:gd name="T71" fmla="*/ 1 h 51"/>
                <a:gd name="T72" fmla="*/ 25 w 25"/>
                <a:gd name="T73" fmla="*/ 1 h 51"/>
                <a:gd name="T74" fmla="*/ 25 w 25"/>
                <a:gd name="T75" fmla="*/ 1 h 51"/>
                <a:gd name="T76" fmla="*/ 25 w 25"/>
                <a:gd name="T77" fmla="*/ 1 h 51"/>
                <a:gd name="T78" fmla="*/ 25 w 2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51">
                  <a:moveTo>
                    <a:pt x="25" y="1"/>
                  </a:moveTo>
                  <a:lnTo>
                    <a:pt x="23" y="6"/>
                  </a:lnTo>
                  <a:lnTo>
                    <a:pt x="21" y="12"/>
                  </a:lnTo>
                  <a:lnTo>
                    <a:pt x="19" y="19"/>
                  </a:lnTo>
                  <a:lnTo>
                    <a:pt x="18" y="25"/>
                  </a:lnTo>
                  <a:lnTo>
                    <a:pt x="18" y="32"/>
                  </a:lnTo>
                  <a:lnTo>
                    <a:pt x="18" y="39"/>
                  </a:lnTo>
                  <a:lnTo>
                    <a:pt x="20" y="45"/>
                  </a:lnTo>
                  <a:lnTo>
                    <a:pt x="23" y="51"/>
                  </a:lnTo>
                  <a:lnTo>
                    <a:pt x="23" y="51"/>
                  </a:lnTo>
                  <a:lnTo>
                    <a:pt x="20" y="50"/>
                  </a:lnTo>
                  <a:lnTo>
                    <a:pt x="16" y="49"/>
                  </a:lnTo>
                  <a:lnTo>
                    <a:pt x="13" y="48"/>
                  </a:lnTo>
                  <a:lnTo>
                    <a:pt x="9" y="47"/>
                  </a:lnTo>
                  <a:lnTo>
                    <a:pt x="6" y="45"/>
                  </a:lnTo>
                  <a:lnTo>
                    <a:pt x="4" y="43"/>
                  </a:lnTo>
                  <a:lnTo>
                    <a:pt x="1" y="40"/>
                  </a:lnTo>
                  <a:lnTo>
                    <a:pt x="0" y="36"/>
                  </a:lnTo>
                  <a:lnTo>
                    <a:pt x="0" y="36"/>
                  </a:lnTo>
                  <a:lnTo>
                    <a:pt x="0" y="32"/>
                  </a:lnTo>
                  <a:lnTo>
                    <a:pt x="0" y="28"/>
                  </a:lnTo>
                  <a:lnTo>
                    <a:pt x="1" y="24"/>
                  </a:lnTo>
                  <a:lnTo>
                    <a:pt x="2" y="19"/>
                  </a:lnTo>
                  <a:lnTo>
                    <a:pt x="3" y="16"/>
                  </a:lnTo>
                  <a:lnTo>
                    <a:pt x="5" y="12"/>
                  </a:lnTo>
                  <a:lnTo>
                    <a:pt x="7" y="9"/>
                  </a:lnTo>
                  <a:lnTo>
                    <a:pt x="10" y="6"/>
                  </a:lnTo>
                  <a:lnTo>
                    <a:pt x="10" y="6"/>
                  </a:lnTo>
                  <a:lnTo>
                    <a:pt x="12" y="5"/>
                  </a:lnTo>
                  <a:lnTo>
                    <a:pt x="14" y="3"/>
                  </a:lnTo>
                  <a:lnTo>
                    <a:pt x="15" y="2"/>
                  </a:lnTo>
                  <a:lnTo>
                    <a:pt x="17" y="1"/>
                  </a:lnTo>
                  <a:lnTo>
                    <a:pt x="19" y="0"/>
                  </a:lnTo>
                  <a:lnTo>
                    <a:pt x="21" y="0"/>
                  </a:lnTo>
                  <a:lnTo>
                    <a:pt x="23" y="0"/>
                  </a:lnTo>
                  <a:lnTo>
                    <a:pt x="25" y="1"/>
                  </a:lnTo>
                  <a:lnTo>
                    <a:pt x="25" y="1"/>
                  </a:lnTo>
                  <a:lnTo>
                    <a:pt x="25" y="1"/>
                  </a:lnTo>
                  <a:lnTo>
                    <a:pt x="25" y="1"/>
                  </a:lnTo>
                  <a:lnTo>
                    <a:pt x="2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8" name="Freeform 198"/>
            <p:cNvSpPr>
              <a:spLocks/>
            </p:cNvSpPr>
            <p:nvPr/>
          </p:nvSpPr>
          <p:spPr bwMode="auto">
            <a:xfrm>
              <a:off x="1590" y="2582"/>
              <a:ext cx="151" cy="52"/>
            </a:xfrm>
            <a:custGeom>
              <a:avLst/>
              <a:gdLst>
                <a:gd name="T0" fmla="*/ 41 w 151"/>
                <a:gd name="T1" fmla="*/ 16 h 52"/>
                <a:gd name="T2" fmla="*/ 40 w 151"/>
                <a:gd name="T3" fmla="*/ 22 h 52"/>
                <a:gd name="T4" fmla="*/ 37 w 151"/>
                <a:gd name="T5" fmla="*/ 26 h 52"/>
                <a:gd name="T6" fmla="*/ 34 w 151"/>
                <a:gd name="T7" fmla="*/ 29 h 52"/>
                <a:gd name="T8" fmla="*/ 31 w 151"/>
                <a:gd name="T9" fmla="*/ 30 h 52"/>
                <a:gd name="T10" fmla="*/ 30 w 151"/>
                <a:gd name="T11" fmla="*/ 29 h 52"/>
                <a:gd name="T12" fmla="*/ 29 w 151"/>
                <a:gd name="T13" fmla="*/ 28 h 52"/>
                <a:gd name="T14" fmla="*/ 28 w 151"/>
                <a:gd name="T15" fmla="*/ 27 h 52"/>
                <a:gd name="T16" fmla="*/ 27 w 151"/>
                <a:gd name="T17" fmla="*/ 26 h 52"/>
                <a:gd name="T18" fmla="*/ 27 w 151"/>
                <a:gd name="T19" fmla="*/ 24 h 52"/>
                <a:gd name="T20" fmla="*/ 34 w 151"/>
                <a:gd name="T21" fmla="*/ 22 h 52"/>
                <a:gd name="T22" fmla="*/ 34 w 151"/>
                <a:gd name="T23" fmla="*/ 19 h 52"/>
                <a:gd name="T24" fmla="*/ 33 w 151"/>
                <a:gd name="T25" fmla="*/ 17 h 52"/>
                <a:gd name="T26" fmla="*/ 31 w 151"/>
                <a:gd name="T27" fmla="*/ 15 h 52"/>
                <a:gd name="T28" fmla="*/ 29 w 151"/>
                <a:gd name="T29" fmla="*/ 13 h 52"/>
                <a:gd name="T30" fmla="*/ 27 w 151"/>
                <a:gd name="T31" fmla="*/ 13 h 52"/>
                <a:gd name="T32" fmla="*/ 24 w 151"/>
                <a:gd name="T33" fmla="*/ 15 h 52"/>
                <a:gd name="T34" fmla="*/ 21 w 151"/>
                <a:gd name="T35" fmla="*/ 18 h 52"/>
                <a:gd name="T36" fmla="*/ 19 w 151"/>
                <a:gd name="T37" fmla="*/ 21 h 52"/>
                <a:gd name="T38" fmla="*/ 18 w 151"/>
                <a:gd name="T39" fmla="*/ 22 h 52"/>
                <a:gd name="T40" fmla="*/ 19 w 151"/>
                <a:gd name="T41" fmla="*/ 27 h 52"/>
                <a:gd name="T42" fmla="*/ 19 w 151"/>
                <a:gd name="T43" fmla="*/ 32 h 52"/>
                <a:gd name="T44" fmla="*/ 22 w 151"/>
                <a:gd name="T45" fmla="*/ 36 h 52"/>
                <a:gd name="T46" fmla="*/ 26 w 151"/>
                <a:gd name="T47" fmla="*/ 37 h 52"/>
                <a:gd name="T48" fmla="*/ 40 w 151"/>
                <a:gd name="T49" fmla="*/ 35 h 52"/>
                <a:gd name="T50" fmla="*/ 68 w 151"/>
                <a:gd name="T51" fmla="*/ 30 h 52"/>
                <a:gd name="T52" fmla="*/ 97 w 151"/>
                <a:gd name="T53" fmla="*/ 26 h 52"/>
                <a:gd name="T54" fmla="*/ 126 w 151"/>
                <a:gd name="T55" fmla="*/ 23 h 52"/>
                <a:gd name="T56" fmla="*/ 141 w 151"/>
                <a:gd name="T57" fmla="*/ 22 h 52"/>
                <a:gd name="T58" fmla="*/ 146 w 151"/>
                <a:gd name="T59" fmla="*/ 23 h 52"/>
                <a:gd name="T60" fmla="*/ 149 w 151"/>
                <a:gd name="T61" fmla="*/ 26 h 52"/>
                <a:gd name="T62" fmla="*/ 151 w 151"/>
                <a:gd name="T63" fmla="*/ 30 h 52"/>
                <a:gd name="T64" fmla="*/ 149 w 151"/>
                <a:gd name="T65" fmla="*/ 35 h 52"/>
                <a:gd name="T66" fmla="*/ 137 w 151"/>
                <a:gd name="T67" fmla="*/ 37 h 52"/>
                <a:gd name="T68" fmla="*/ 111 w 151"/>
                <a:gd name="T69" fmla="*/ 38 h 52"/>
                <a:gd name="T70" fmla="*/ 85 w 151"/>
                <a:gd name="T71" fmla="*/ 40 h 52"/>
                <a:gd name="T72" fmla="*/ 60 w 151"/>
                <a:gd name="T73" fmla="*/ 44 h 52"/>
                <a:gd name="T74" fmla="*/ 48 w 151"/>
                <a:gd name="T75" fmla="*/ 48 h 52"/>
                <a:gd name="T76" fmla="*/ 40 w 151"/>
                <a:gd name="T77" fmla="*/ 51 h 52"/>
                <a:gd name="T78" fmla="*/ 31 w 151"/>
                <a:gd name="T79" fmla="*/ 52 h 52"/>
                <a:gd name="T80" fmla="*/ 22 w 151"/>
                <a:gd name="T81" fmla="*/ 52 h 52"/>
                <a:gd name="T82" fmla="*/ 13 w 151"/>
                <a:gd name="T83" fmla="*/ 51 h 52"/>
                <a:gd name="T84" fmla="*/ 11 w 151"/>
                <a:gd name="T85" fmla="*/ 48 h 52"/>
                <a:gd name="T86" fmla="*/ 6 w 151"/>
                <a:gd name="T87" fmla="*/ 44 h 52"/>
                <a:gd name="T88" fmla="*/ 2 w 151"/>
                <a:gd name="T89" fmla="*/ 39 h 52"/>
                <a:gd name="T90" fmla="*/ 0 w 151"/>
                <a:gd name="T91" fmla="*/ 32 h 52"/>
                <a:gd name="T92" fmla="*/ 0 w 151"/>
                <a:gd name="T93" fmla="*/ 28 h 52"/>
                <a:gd name="T94" fmla="*/ 1 w 151"/>
                <a:gd name="T95" fmla="*/ 19 h 52"/>
                <a:gd name="T96" fmla="*/ 5 w 151"/>
                <a:gd name="T97" fmla="*/ 12 h 52"/>
                <a:gd name="T98" fmla="*/ 11 w 151"/>
                <a:gd name="T99" fmla="*/ 5 h 52"/>
                <a:gd name="T100" fmla="*/ 17 w 151"/>
                <a:gd name="T101" fmla="*/ 0 h 52"/>
                <a:gd name="T102" fmla="*/ 21 w 151"/>
                <a:gd name="T103" fmla="*/ 0 h 52"/>
                <a:gd name="T104" fmla="*/ 29 w 151"/>
                <a:gd name="T105" fmla="*/ 1 h 52"/>
                <a:gd name="T106" fmla="*/ 35 w 151"/>
                <a:gd name="T107" fmla="*/ 3 h 52"/>
                <a:gd name="T108" fmla="*/ 40 w 151"/>
                <a:gd name="T109" fmla="*/ 9 h 52"/>
                <a:gd name="T110" fmla="*/ 41 w 151"/>
                <a:gd name="T111" fmla="*/ 13 h 52"/>
                <a:gd name="T112" fmla="*/ 41 w 151"/>
                <a:gd name="T113"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52">
                  <a:moveTo>
                    <a:pt x="41" y="13"/>
                  </a:moveTo>
                  <a:lnTo>
                    <a:pt x="41" y="16"/>
                  </a:lnTo>
                  <a:lnTo>
                    <a:pt x="40" y="19"/>
                  </a:lnTo>
                  <a:lnTo>
                    <a:pt x="40" y="22"/>
                  </a:lnTo>
                  <a:lnTo>
                    <a:pt x="39" y="24"/>
                  </a:lnTo>
                  <a:lnTo>
                    <a:pt x="37" y="26"/>
                  </a:lnTo>
                  <a:lnTo>
                    <a:pt x="36" y="28"/>
                  </a:lnTo>
                  <a:lnTo>
                    <a:pt x="34" y="29"/>
                  </a:lnTo>
                  <a:lnTo>
                    <a:pt x="31" y="30"/>
                  </a:lnTo>
                  <a:lnTo>
                    <a:pt x="31" y="30"/>
                  </a:lnTo>
                  <a:lnTo>
                    <a:pt x="31" y="29"/>
                  </a:lnTo>
                  <a:lnTo>
                    <a:pt x="30" y="29"/>
                  </a:lnTo>
                  <a:lnTo>
                    <a:pt x="29" y="28"/>
                  </a:lnTo>
                  <a:lnTo>
                    <a:pt x="29" y="28"/>
                  </a:lnTo>
                  <a:lnTo>
                    <a:pt x="28" y="28"/>
                  </a:lnTo>
                  <a:lnTo>
                    <a:pt x="28" y="27"/>
                  </a:lnTo>
                  <a:lnTo>
                    <a:pt x="27" y="26"/>
                  </a:lnTo>
                  <a:lnTo>
                    <a:pt x="27" y="26"/>
                  </a:lnTo>
                  <a:lnTo>
                    <a:pt x="27" y="26"/>
                  </a:lnTo>
                  <a:lnTo>
                    <a:pt x="27" y="24"/>
                  </a:lnTo>
                  <a:lnTo>
                    <a:pt x="34" y="22"/>
                  </a:lnTo>
                  <a:lnTo>
                    <a:pt x="34" y="22"/>
                  </a:lnTo>
                  <a:lnTo>
                    <a:pt x="34" y="21"/>
                  </a:lnTo>
                  <a:lnTo>
                    <a:pt x="34" y="19"/>
                  </a:lnTo>
                  <a:lnTo>
                    <a:pt x="34" y="18"/>
                  </a:lnTo>
                  <a:lnTo>
                    <a:pt x="33" y="17"/>
                  </a:lnTo>
                  <a:lnTo>
                    <a:pt x="32" y="16"/>
                  </a:lnTo>
                  <a:lnTo>
                    <a:pt x="31" y="15"/>
                  </a:lnTo>
                  <a:lnTo>
                    <a:pt x="30" y="14"/>
                  </a:lnTo>
                  <a:lnTo>
                    <a:pt x="29" y="13"/>
                  </a:lnTo>
                  <a:lnTo>
                    <a:pt x="29" y="13"/>
                  </a:lnTo>
                  <a:lnTo>
                    <a:pt x="27" y="13"/>
                  </a:lnTo>
                  <a:lnTo>
                    <a:pt x="25" y="14"/>
                  </a:lnTo>
                  <a:lnTo>
                    <a:pt x="24" y="15"/>
                  </a:lnTo>
                  <a:lnTo>
                    <a:pt x="23" y="16"/>
                  </a:lnTo>
                  <a:lnTo>
                    <a:pt x="21" y="18"/>
                  </a:lnTo>
                  <a:lnTo>
                    <a:pt x="20" y="19"/>
                  </a:lnTo>
                  <a:lnTo>
                    <a:pt x="19" y="21"/>
                  </a:lnTo>
                  <a:lnTo>
                    <a:pt x="18" y="22"/>
                  </a:lnTo>
                  <a:lnTo>
                    <a:pt x="18" y="22"/>
                  </a:lnTo>
                  <a:lnTo>
                    <a:pt x="18" y="25"/>
                  </a:lnTo>
                  <a:lnTo>
                    <a:pt x="19" y="27"/>
                  </a:lnTo>
                  <a:lnTo>
                    <a:pt x="19" y="30"/>
                  </a:lnTo>
                  <a:lnTo>
                    <a:pt x="19" y="32"/>
                  </a:lnTo>
                  <a:lnTo>
                    <a:pt x="20" y="34"/>
                  </a:lnTo>
                  <a:lnTo>
                    <a:pt x="22" y="36"/>
                  </a:lnTo>
                  <a:lnTo>
                    <a:pt x="24" y="37"/>
                  </a:lnTo>
                  <a:lnTo>
                    <a:pt x="26" y="37"/>
                  </a:lnTo>
                  <a:lnTo>
                    <a:pt x="26" y="37"/>
                  </a:lnTo>
                  <a:lnTo>
                    <a:pt x="40" y="35"/>
                  </a:lnTo>
                  <a:lnTo>
                    <a:pt x="54" y="33"/>
                  </a:lnTo>
                  <a:lnTo>
                    <a:pt x="68" y="30"/>
                  </a:lnTo>
                  <a:lnTo>
                    <a:pt x="82" y="27"/>
                  </a:lnTo>
                  <a:lnTo>
                    <a:pt x="97" y="26"/>
                  </a:lnTo>
                  <a:lnTo>
                    <a:pt x="111" y="24"/>
                  </a:lnTo>
                  <a:lnTo>
                    <a:pt x="126" y="23"/>
                  </a:lnTo>
                  <a:lnTo>
                    <a:pt x="141" y="22"/>
                  </a:lnTo>
                  <a:lnTo>
                    <a:pt x="141" y="22"/>
                  </a:lnTo>
                  <a:lnTo>
                    <a:pt x="144" y="22"/>
                  </a:lnTo>
                  <a:lnTo>
                    <a:pt x="146" y="23"/>
                  </a:lnTo>
                  <a:lnTo>
                    <a:pt x="148" y="24"/>
                  </a:lnTo>
                  <a:lnTo>
                    <a:pt x="149" y="26"/>
                  </a:lnTo>
                  <a:lnTo>
                    <a:pt x="150" y="28"/>
                  </a:lnTo>
                  <a:lnTo>
                    <a:pt x="151" y="30"/>
                  </a:lnTo>
                  <a:lnTo>
                    <a:pt x="150" y="33"/>
                  </a:lnTo>
                  <a:lnTo>
                    <a:pt x="149" y="35"/>
                  </a:lnTo>
                  <a:lnTo>
                    <a:pt x="149" y="35"/>
                  </a:lnTo>
                  <a:lnTo>
                    <a:pt x="137" y="37"/>
                  </a:lnTo>
                  <a:lnTo>
                    <a:pt x="124" y="38"/>
                  </a:lnTo>
                  <a:lnTo>
                    <a:pt x="111" y="38"/>
                  </a:lnTo>
                  <a:lnTo>
                    <a:pt x="98" y="39"/>
                  </a:lnTo>
                  <a:lnTo>
                    <a:pt x="85" y="40"/>
                  </a:lnTo>
                  <a:lnTo>
                    <a:pt x="72" y="41"/>
                  </a:lnTo>
                  <a:lnTo>
                    <a:pt x="60" y="44"/>
                  </a:lnTo>
                  <a:lnTo>
                    <a:pt x="48" y="48"/>
                  </a:lnTo>
                  <a:lnTo>
                    <a:pt x="48" y="48"/>
                  </a:lnTo>
                  <a:lnTo>
                    <a:pt x="44" y="50"/>
                  </a:lnTo>
                  <a:lnTo>
                    <a:pt x="40" y="51"/>
                  </a:lnTo>
                  <a:lnTo>
                    <a:pt x="36" y="51"/>
                  </a:lnTo>
                  <a:lnTo>
                    <a:pt x="31" y="52"/>
                  </a:lnTo>
                  <a:lnTo>
                    <a:pt x="27" y="52"/>
                  </a:lnTo>
                  <a:lnTo>
                    <a:pt x="22" y="52"/>
                  </a:lnTo>
                  <a:lnTo>
                    <a:pt x="17" y="51"/>
                  </a:lnTo>
                  <a:lnTo>
                    <a:pt x="13" y="51"/>
                  </a:lnTo>
                  <a:lnTo>
                    <a:pt x="13" y="51"/>
                  </a:lnTo>
                  <a:lnTo>
                    <a:pt x="11" y="48"/>
                  </a:lnTo>
                  <a:lnTo>
                    <a:pt x="8" y="46"/>
                  </a:lnTo>
                  <a:lnTo>
                    <a:pt x="6" y="44"/>
                  </a:lnTo>
                  <a:lnTo>
                    <a:pt x="4" y="41"/>
                  </a:lnTo>
                  <a:lnTo>
                    <a:pt x="2" y="39"/>
                  </a:lnTo>
                  <a:lnTo>
                    <a:pt x="1" y="36"/>
                  </a:lnTo>
                  <a:lnTo>
                    <a:pt x="0" y="32"/>
                  </a:lnTo>
                  <a:lnTo>
                    <a:pt x="0" y="28"/>
                  </a:lnTo>
                  <a:lnTo>
                    <a:pt x="0" y="28"/>
                  </a:lnTo>
                  <a:lnTo>
                    <a:pt x="1" y="23"/>
                  </a:lnTo>
                  <a:lnTo>
                    <a:pt x="1" y="19"/>
                  </a:lnTo>
                  <a:lnTo>
                    <a:pt x="3" y="15"/>
                  </a:lnTo>
                  <a:lnTo>
                    <a:pt x="5" y="12"/>
                  </a:lnTo>
                  <a:lnTo>
                    <a:pt x="8" y="8"/>
                  </a:lnTo>
                  <a:lnTo>
                    <a:pt x="11" y="5"/>
                  </a:lnTo>
                  <a:lnTo>
                    <a:pt x="14" y="3"/>
                  </a:lnTo>
                  <a:lnTo>
                    <a:pt x="17" y="0"/>
                  </a:lnTo>
                  <a:lnTo>
                    <a:pt x="17" y="0"/>
                  </a:lnTo>
                  <a:lnTo>
                    <a:pt x="21" y="0"/>
                  </a:lnTo>
                  <a:lnTo>
                    <a:pt x="25" y="0"/>
                  </a:lnTo>
                  <a:lnTo>
                    <a:pt x="29" y="1"/>
                  </a:lnTo>
                  <a:lnTo>
                    <a:pt x="32" y="2"/>
                  </a:lnTo>
                  <a:lnTo>
                    <a:pt x="35" y="3"/>
                  </a:lnTo>
                  <a:lnTo>
                    <a:pt x="38" y="6"/>
                  </a:lnTo>
                  <a:lnTo>
                    <a:pt x="40" y="9"/>
                  </a:lnTo>
                  <a:lnTo>
                    <a:pt x="41" y="13"/>
                  </a:lnTo>
                  <a:lnTo>
                    <a:pt x="41" y="13"/>
                  </a:lnTo>
                  <a:lnTo>
                    <a:pt x="41" y="13"/>
                  </a:lnTo>
                  <a:lnTo>
                    <a:pt x="41" y="13"/>
                  </a:lnTo>
                  <a:lnTo>
                    <a:pt x="4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39" name="Freeform 199"/>
            <p:cNvSpPr>
              <a:spLocks/>
            </p:cNvSpPr>
            <p:nvPr/>
          </p:nvSpPr>
          <p:spPr bwMode="auto">
            <a:xfrm>
              <a:off x="1120" y="2583"/>
              <a:ext cx="23" cy="46"/>
            </a:xfrm>
            <a:custGeom>
              <a:avLst/>
              <a:gdLst>
                <a:gd name="T0" fmla="*/ 23 w 23"/>
                <a:gd name="T1" fmla="*/ 0 h 46"/>
                <a:gd name="T2" fmla="*/ 19 w 23"/>
                <a:gd name="T3" fmla="*/ 4 h 46"/>
                <a:gd name="T4" fmla="*/ 17 w 23"/>
                <a:gd name="T5" fmla="*/ 8 h 46"/>
                <a:gd name="T6" fmla="*/ 15 w 23"/>
                <a:gd name="T7" fmla="*/ 13 h 46"/>
                <a:gd name="T8" fmla="*/ 14 w 23"/>
                <a:gd name="T9" fmla="*/ 17 h 46"/>
                <a:gd name="T10" fmla="*/ 14 w 23"/>
                <a:gd name="T11" fmla="*/ 22 h 46"/>
                <a:gd name="T12" fmla="*/ 14 w 23"/>
                <a:gd name="T13" fmla="*/ 27 h 46"/>
                <a:gd name="T14" fmla="*/ 14 w 23"/>
                <a:gd name="T15" fmla="*/ 32 h 46"/>
                <a:gd name="T16" fmla="*/ 14 w 23"/>
                <a:gd name="T17" fmla="*/ 36 h 46"/>
                <a:gd name="T18" fmla="*/ 14 w 23"/>
                <a:gd name="T19" fmla="*/ 36 h 46"/>
                <a:gd name="T20" fmla="*/ 15 w 23"/>
                <a:gd name="T21" fmla="*/ 38 h 46"/>
                <a:gd name="T22" fmla="*/ 15 w 23"/>
                <a:gd name="T23" fmla="*/ 39 h 46"/>
                <a:gd name="T24" fmla="*/ 16 w 23"/>
                <a:gd name="T25" fmla="*/ 40 h 46"/>
                <a:gd name="T26" fmla="*/ 17 w 23"/>
                <a:gd name="T27" fmla="*/ 41 h 46"/>
                <a:gd name="T28" fmla="*/ 17 w 23"/>
                <a:gd name="T29" fmla="*/ 42 h 46"/>
                <a:gd name="T30" fmla="*/ 17 w 23"/>
                <a:gd name="T31" fmla="*/ 43 h 46"/>
                <a:gd name="T32" fmla="*/ 17 w 23"/>
                <a:gd name="T33" fmla="*/ 45 h 46"/>
                <a:gd name="T34" fmla="*/ 17 w 23"/>
                <a:gd name="T35" fmla="*/ 46 h 46"/>
                <a:gd name="T36" fmla="*/ 17 w 23"/>
                <a:gd name="T37" fmla="*/ 46 h 46"/>
                <a:gd name="T38" fmla="*/ 14 w 23"/>
                <a:gd name="T39" fmla="*/ 46 h 46"/>
                <a:gd name="T40" fmla="*/ 11 w 23"/>
                <a:gd name="T41" fmla="*/ 46 h 46"/>
                <a:gd name="T42" fmla="*/ 8 w 23"/>
                <a:gd name="T43" fmla="*/ 44 h 46"/>
                <a:gd name="T44" fmla="*/ 6 w 23"/>
                <a:gd name="T45" fmla="*/ 43 h 46"/>
                <a:gd name="T46" fmla="*/ 4 w 23"/>
                <a:gd name="T47" fmla="*/ 41 h 46"/>
                <a:gd name="T48" fmla="*/ 2 w 23"/>
                <a:gd name="T49" fmla="*/ 38 h 46"/>
                <a:gd name="T50" fmla="*/ 1 w 23"/>
                <a:gd name="T51" fmla="*/ 35 h 46"/>
                <a:gd name="T52" fmla="*/ 0 w 23"/>
                <a:gd name="T53" fmla="*/ 32 h 46"/>
                <a:gd name="T54" fmla="*/ 0 w 23"/>
                <a:gd name="T55" fmla="*/ 32 h 46"/>
                <a:gd name="T56" fmla="*/ 0 w 23"/>
                <a:gd name="T57" fmla="*/ 26 h 46"/>
                <a:gd name="T58" fmla="*/ 1 w 23"/>
                <a:gd name="T59" fmla="*/ 20 h 46"/>
                <a:gd name="T60" fmla="*/ 3 w 23"/>
                <a:gd name="T61" fmla="*/ 15 h 46"/>
                <a:gd name="T62" fmla="*/ 6 w 23"/>
                <a:gd name="T63" fmla="*/ 11 h 46"/>
                <a:gd name="T64" fmla="*/ 9 w 23"/>
                <a:gd name="T65" fmla="*/ 7 h 46"/>
                <a:gd name="T66" fmla="*/ 13 w 23"/>
                <a:gd name="T67" fmla="*/ 4 h 46"/>
                <a:gd name="T68" fmla="*/ 17 w 23"/>
                <a:gd name="T69" fmla="*/ 2 h 46"/>
                <a:gd name="T70" fmla="*/ 23 w 23"/>
                <a:gd name="T71" fmla="*/ 0 h 46"/>
                <a:gd name="T72" fmla="*/ 23 w 23"/>
                <a:gd name="T73" fmla="*/ 0 h 46"/>
                <a:gd name="T74" fmla="*/ 23 w 23"/>
                <a:gd name="T75" fmla="*/ 0 h 46"/>
                <a:gd name="T76" fmla="*/ 23 w 23"/>
                <a:gd name="T77" fmla="*/ 0 h 46"/>
                <a:gd name="T78" fmla="*/ 23 w 23"/>
                <a:gd name="T7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46">
                  <a:moveTo>
                    <a:pt x="23" y="0"/>
                  </a:moveTo>
                  <a:lnTo>
                    <a:pt x="19" y="4"/>
                  </a:lnTo>
                  <a:lnTo>
                    <a:pt x="17" y="8"/>
                  </a:lnTo>
                  <a:lnTo>
                    <a:pt x="15" y="13"/>
                  </a:lnTo>
                  <a:lnTo>
                    <a:pt x="14" y="17"/>
                  </a:lnTo>
                  <a:lnTo>
                    <a:pt x="14" y="22"/>
                  </a:lnTo>
                  <a:lnTo>
                    <a:pt x="14" y="27"/>
                  </a:lnTo>
                  <a:lnTo>
                    <a:pt x="14" y="32"/>
                  </a:lnTo>
                  <a:lnTo>
                    <a:pt x="14" y="36"/>
                  </a:lnTo>
                  <a:lnTo>
                    <a:pt x="14" y="36"/>
                  </a:lnTo>
                  <a:lnTo>
                    <a:pt x="15" y="38"/>
                  </a:lnTo>
                  <a:lnTo>
                    <a:pt x="15" y="39"/>
                  </a:lnTo>
                  <a:lnTo>
                    <a:pt x="16" y="40"/>
                  </a:lnTo>
                  <a:lnTo>
                    <a:pt x="17" y="41"/>
                  </a:lnTo>
                  <a:lnTo>
                    <a:pt x="17" y="42"/>
                  </a:lnTo>
                  <a:lnTo>
                    <a:pt x="17" y="43"/>
                  </a:lnTo>
                  <a:lnTo>
                    <a:pt x="17" y="45"/>
                  </a:lnTo>
                  <a:lnTo>
                    <a:pt x="17" y="46"/>
                  </a:lnTo>
                  <a:lnTo>
                    <a:pt x="17" y="46"/>
                  </a:lnTo>
                  <a:lnTo>
                    <a:pt x="14" y="46"/>
                  </a:lnTo>
                  <a:lnTo>
                    <a:pt x="11" y="46"/>
                  </a:lnTo>
                  <a:lnTo>
                    <a:pt x="8" y="44"/>
                  </a:lnTo>
                  <a:lnTo>
                    <a:pt x="6" y="43"/>
                  </a:lnTo>
                  <a:lnTo>
                    <a:pt x="4" y="41"/>
                  </a:lnTo>
                  <a:lnTo>
                    <a:pt x="2" y="38"/>
                  </a:lnTo>
                  <a:lnTo>
                    <a:pt x="1" y="35"/>
                  </a:lnTo>
                  <a:lnTo>
                    <a:pt x="0" y="32"/>
                  </a:lnTo>
                  <a:lnTo>
                    <a:pt x="0" y="32"/>
                  </a:lnTo>
                  <a:lnTo>
                    <a:pt x="0" y="26"/>
                  </a:lnTo>
                  <a:lnTo>
                    <a:pt x="1" y="20"/>
                  </a:lnTo>
                  <a:lnTo>
                    <a:pt x="3" y="15"/>
                  </a:lnTo>
                  <a:lnTo>
                    <a:pt x="6" y="11"/>
                  </a:lnTo>
                  <a:lnTo>
                    <a:pt x="9" y="7"/>
                  </a:lnTo>
                  <a:lnTo>
                    <a:pt x="13" y="4"/>
                  </a:lnTo>
                  <a:lnTo>
                    <a:pt x="17" y="2"/>
                  </a:lnTo>
                  <a:lnTo>
                    <a:pt x="23" y="0"/>
                  </a:lnTo>
                  <a:lnTo>
                    <a:pt x="23" y="0"/>
                  </a:lnTo>
                  <a:lnTo>
                    <a:pt x="23" y="0"/>
                  </a:lnTo>
                  <a:lnTo>
                    <a:pt x="23"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0" name="Freeform 200"/>
            <p:cNvSpPr>
              <a:spLocks/>
            </p:cNvSpPr>
            <p:nvPr/>
          </p:nvSpPr>
          <p:spPr bwMode="auto">
            <a:xfrm>
              <a:off x="1330" y="2583"/>
              <a:ext cx="28" cy="49"/>
            </a:xfrm>
            <a:custGeom>
              <a:avLst/>
              <a:gdLst>
                <a:gd name="T0" fmla="*/ 28 w 28"/>
                <a:gd name="T1" fmla="*/ 0 h 49"/>
                <a:gd name="T2" fmla="*/ 26 w 28"/>
                <a:gd name="T3" fmla="*/ 6 h 49"/>
                <a:gd name="T4" fmla="*/ 23 w 28"/>
                <a:gd name="T5" fmla="*/ 11 h 49"/>
                <a:gd name="T6" fmla="*/ 21 w 28"/>
                <a:gd name="T7" fmla="*/ 17 h 49"/>
                <a:gd name="T8" fmla="*/ 20 w 28"/>
                <a:gd name="T9" fmla="*/ 24 h 49"/>
                <a:gd name="T10" fmla="*/ 19 w 28"/>
                <a:gd name="T11" fmla="*/ 30 h 49"/>
                <a:gd name="T12" fmla="*/ 19 w 28"/>
                <a:gd name="T13" fmla="*/ 36 h 49"/>
                <a:gd name="T14" fmla="*/ 20 w 28"/>
                <a:gd name="T15" fmla="*/ 42 h 49"/>
                <a:gd name="T16" fmla="*/ 23 w 28"/>
                <a:gd name="T17" fmla="*/ 47 h 49"/>
                <a:gd name="T18" fmla="*/ 23 w 28"/>
                <a:gd name="T19" fmla="*/ 47 h 49"/>
                <a:gd name="T20" fmla="*/ 20 w 28"/>
                <a:gd name="T21" fmla="*/ 48 h 49"/>
                <a:gd name="T22" fmla="*/ 17 w 28"/>
                <a:gd name="T23" fmla="*/ 48 h 49"/>
                <a:gd name="T24" fmla="*/ 13 w 28"/>
                <a:gd name="T25" fmla="*/ 49 h 49"/>
                <a:gd name="T26" fmla="*/ 9 w 28"/>
                <a:gd name="T27" fmla="*/ 48 h 49"/>
                <a:gd name="T28" fmla="*/ 6 w 28"/>
                <a:gd name="T29" fmla="*/ 48 h 49"/>
                <a:gd name="T30" fmla="*/ 3 w 28"/>
                <a:gd name="T31" fmla="*/ 46 h 49"/>
                <a:gd name="T32" fmla="*/ 1 w 28"/>
                <a:gd name="T33" fmla="*/ 43 h 49"/>
                <a:gd name="T34" fmla="*/ 1 w 28"/>
                <a:gd name="T35" fmla="*/ 38 h 49"/>
                <a:gd name="T36" fmla="*/ 1 w 28"/>
                <a:gd name="T37" fmla="*/ 38 h 49"/>
                <a:gd name="T38" fmla="*/ 0 w 28"/>
                <a:gd name="T39" fmla="*/ 32 h 49"/>
                <a:gd name="T40" fmla="*/ 1 w 28"/>
                <a:gd name="T41" fmla="*/ 26 h 49"/>
                <a:gd name="T42" fmla="*/ 2 w 28"/>
                <a:gd name="T43" fmla="*/ 21 h 49"/>
                <a:gd name="T44" fmla="*/ 4 w 28"/>
                <a:gd name="T45" fmla="*/ 17 h 49"/>
                <a:gd name="T46" fmla="*/ 6 w 28"/>
                <a:gd name="T47" fmla="*/ 12 h 49"/>
                <a:gd name="T48" fmla="*/ 9 w 28"/>
                <a:gd name="T49" fmla="*/ 8 h 49"/>
                <a:gd name="T50" fmla="*/ 13 w 28"/>
                <a:gd name="T51" fmla="*/ 4 h 49"/>
                <a:gd name="T52" fmla="*/ 17 w 28"/>
                <a:gd name="T53" fmla="*/ 1 h 49"/>
                <a:gd name="T54" fmla="*/ 17 w 28"/>
                <a:gd name="T55" fmla="*/ 1 h 49"/>
                <a:gd name="T56" fmla="*/ 18 w 28"/>
                <a:gd name="T57" fmla="*/ 2 h 49"/>
                <a:gd name="T58" fmla="*/ 20 w 28"/>
                <a:gd name="T59" fmla="*/ 2 h 49"/>
                <a:gd name="T60" fmla="*/ 21 w 28"/>
                <a:gd name="T61" fmla="*/ 1 h 49"/>
                <a:gd name="T62" fmla="*/ 23 w 28"/>
                <a:gd name="T63" fmla="*/ 1 h 49"/>
                <a:gd name="T64" fmla="*/ 24 w 28"/>
                <a:gd name="T65" fmla="*/ 0 h 49"/>
                <a:gd name="T66" fmla="*/ 25 w 28"/>
                <a:gd name="T67" fmla="*/ 0 h 49"/>
                <a:gd name="T68" fmla="*/ 27 w 28"/>
                <a:gd name="T69" fmla="*/ 0 h 49"/>
                <a:gd name="T70" fmla="*/ 28 w 28"/>
                <a:gd name="T71" fmla="*/ 0 h 49"/>
                <a:gd name="T72" fmla="*/ 28 w 28"/>
                <a:gd name="T73" fmla="*/ 0 h 49"/>
                <a:gd name="T74" fmla="*/ 28 w 28"/>
                <a:gd name="T75" fmla="*/ 0 h 49"/>
                <a:gd name="T76" fmla="*/ 28 w 28"/>
                <a:gd name="T77" fmla="*/ 0 h 49"/>
                <a:gd name="T78" fmla="*/ 28 w 28"/>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49">
                  <a:moveTo>
                    <a:pt x="28" y="0"/>
                  </a:moveTo>
                  <a:lnTo>
                    <a:pt x="26" y="6"/>
                  </a:lnTo>
                  <a:lnTo>
                    <a:pt x="23" y="11"/>
                  </a:lnTo>
                  <a:lnTo>
                    <a:pt x="21" y="17"/>
                  </a:lnTo>
                  <a:lnTo>
                    <a:pt x="20" y="24"/>
                  </a:lnTo>
                  <a:lnTo>
                    <a:pt x="19" y="30"/>
                  </a:lnTo>
                  <a:lnTo>
                    <a:pt x="19" y="36"/>
                  </a:lnTo>
                  <a:lnTo>
                    <a:pt x="20" y="42"/>
                  </a:lnTo>
                  <a:lnTo>
                    <a:pt x="23" y="47"/>
                  </a:lnTo>
                  <a:lnTo>
                    <a:pt x="23" y="47"/>
                  </a:lnTo>
                  <a:lnTo>
                    <a:pt x="20" y="48"/>
                  </a:lnTo>
                  <a:lnTo>
                    <a:pt x="17" y="48"/>
                  </a:lnTo>
                  <a:lnTo>
                    <a:pt x="13" y="49"/>
                  </a:lnTo>
                  <a:lnTo>
                    <a:pt x="9" y="48"/>
                  </a:lnTo>
                  <a:lnTo>
                    <a:pt x="6" y="48"/>
                  </a:lnTo>
                  <a:lnTo>
                    <a:pt x="3" y="46"/>
                  </a:lnTo>
                  <a:lnTo>
                    <a:pt x="1" y="43"/>
                  </a:lnTo>
                  <a:lnTo>
                    <a:pt x="1" y="38"/>
                  </a:lnTo>
                  <a:lnTo>
                    <a:pt x="1" y="38"/>
                  </a:lnTo>
                  <a:lnTo>
                    <a:pt x="0" y="32"/>
                  </a:lnTo>
                  <a:lnTo>
                    <a:pt x="1" y="26"/>
                  </a:lnTo>
                  <a:lnTo>
                    <a:pt x="2" y="21"/>
                  </a:lnTo>
                  <a:lnTo>
                    <a:pt x="4" y="17"/>
                  </a:lnTo>
                  <a:lnTo>
                    <a:pt x="6" y="12"/>
                  </a:lnTo>
                  <a:lnTo>
                    <a:pt x="9" y="8"/>
                  </a:lnTo>
                  <a:lnTo>
                    <a:pt x="13" y="4"/>
                  </a:lnTo>
                  <a:lnTo>
                    <a:pt x="17" y="1"/>
                  </a:lnTo>
                  <a:lnTo>
                    <a:pt x="17" y="1"/>
                  </a:lnTo>
                  <a:lnTo>
                    <a:pt x="18" y="2"/>
                  </a:lnTo>
                  <a:lnTo>
                    <a:pt x="20" y="2"/>
                  </a:lnTo>
                  <a:lnTo>
                    <a:pt x="21" y="1"/>
                  </a:lnTo>
                  <a:lnTo>
                    <a:pt x="23" y="1"/>
                  </a:lnTo>
                  <a:lnTo>
                    <a:pt x="24" y="0"/>
                  </a:lnTo>
                  <a:lnTo>
                    <a:pt x="25" y="0"/>
                  </a:lnTo>
                  <a:lnTo>
                    <a:pt x="27" y="0"/>
                  </a:lnTo>
                  <a:lnTo>
                    <a:pt x="28" y="0"/>
                  </a:lnTo>
                  <a:lnTo>
                    <a:pt x="28" y="0"/>
                  </a:lnTo>
                  <a:lnTo>
                    <a:pt x="28" y="0"/>
                  </a:lnTo>
                  <a:lnTo>
                    <a:pt x="28"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1" name="Freeform 201"/>
            <p:cNvSpPr>
              <a:spLocks/>
            </p:cNvSpPr>
            <p:nvPr/>
          </p:nvSpPr>
          <p:spPr bwMode="auto">
            <a:xfrm>
              <a:off x="994" y="2585"/>
              <a:ext cx="19" cy="42"/>
            </a:xfrm>
            <a:custGeom>
              <a:avLst/>
              <a:gdLst>
                <a:gd name="T0" fmla="*/ 19 w 19"/>
                <a:gd name="T1" fmla="*/ 2 h 42"/>
                <a:gd name="T2" fmla="*/ 18 w 19"/>
                <a:gd name="T3" fmla="*/ 7 h 42"/>
                <a:gd name="T4" fmla="*/ 17 w 19"/>
                <a:gd name="T5" fmla="*/ 11 h 42"/>
                <a:gd name="T6" fmla="*/ 16 w 19"/>
                <a:gd name="T7" fmla="*/ 16 h 42"/>
                <a:gd name="T8" fmla="*/ 15 w 19"/>
                <a:gd name="T9" fmla="*/ 22 h 42"/>
                <a:gd name="T10" fmla="*/ 14 w 19"/>
                <a:gd name="T11" fmla="*/ 27 h 42"/>
                <a:gd name="T12" fmla="*/ 14 w 19"/>
                <a:gd name="T13" fmla="*/ 32 h 42"/>
                <a:gd name="T14" fmla="*/ 15 w 19"/>
                <a:gd name="T15" fmla="*/ 37 h 42"/>
                <a:gd name="T16" fmla="*/ 16 w 19"/>
                <a:gd name="T17" fmla="*/ 42 h 42"/>
                <a:gd name="T18" fmla="*/ 16 w 19"/>
                <a:gd name="T19" fmla="*/ 42 h 42"/>
                <a:gd name="T20" fmla="*/ 14 w 19"/>
                <a:gd name="T21" fmla="*/ 42 h 42"/>
                <a:gd name="T22" fmla="*/ 11 w 19"/>
                <a:gd name="T23" fmla="*/ 42 h 42"/>
                <a:gd name="T24" fmla="*/ 9 w 19"/>
                <a:gd name="T25" fmla="*/ 41 h 42"/>
                <a:gd name="T26" fmla="*/ 7 w 19"/>
                <a:gd name="T27" fmla="*/ 40 h 42"/>
                <a:gd name="T28" fmla="*/ 5 w 19"/>
                <a:gd name="T29" fmla="*/ 39 h 42"/>
                <a:gd name="T30" fmla="*/ 3 w 19"/>
                <a:gd name="T31" fmla="*/ 37 h 42"/>
                <a:gd name="T32" fmla="*/ 2 w 19"/>
                <a:gd name="T33" fmla="*/ 36 h 42"/>
                <a:gd name="T34" fmla="*/ 0 w 19"/>
                <a:gd name="T35" fmla="*/ 33 h 42"/>
                <a:gd name="T36" fmla="*/ 0 w 19"/>
                <a:gd name="T37" fmla="*/ 33 h 42"/>
                <a:gd name="T38" fmla="*/ 0 w 19"/>
                <a:gd name="T39" fmla="*/ 30 h 42"/>
                <a:gd name="T40" fmla="*/ 0 w 19"/>
                <a:gd name="T41" fmla="*/ 26 h 42"/>
                <a:gd name="T42" fmla="*/ 0 w 19"/>
                <a:gd name="T43" fmla="*/ 22 h 42"/>
                <a:gd name="T44" fmla="*/ 1 w 19"/>
                <a:gd name="T45" fmla="*/ 18 h 42"/>
                <a:gd name="T46" fmla="*/ 2 w 19"/>
                <a:gd name="T47" fmla="*/ 15 h 42"/>
                <a:gd name="T48" fmla="*/ 3 w 19"/>
                <a:gd name="T49" fmla="*/ 12 h 42"/>
                <a:gd name="T50" fmla="*/ 5 w 19"/>
                <a:gd name="T51" fmla="*/ 8 h 42"/>
                <a:gd name="T52" fmla="*/ 6 w 19"/>
                <a:gd name="T53" fmla="*/ 5 h 42"/>
                <a:gd name="T54" fmla="*/ 6 w 19"/>
                <a:gd name="T55" fmla="*/ 5 h 42"/>
                <a:gd name="T56" fmla="*/ 8 w 19"/>
                <a:gd name="T57" fmla="*/ 4 h 42"/>
                <a:gd name="T58" fmla="*/ 9 w 19"/>
                <a:gd name="T59" fmla="*/ 3 h 42"/>
                <a:gd name="T60" fmla="*/ 11 w 19"/>
                <a:gd name="T61" fmla="*/ 2 h 42"/>
                <a:gd name="T62" fmla="*/ 13 w 19"/>
                <a:gd name="T63" fmla="*/ 0 h 42"/>
                <a:gd name="T64" fmla="*/ 14 w 19"/>
                <a:gd name="T65" fmla="*/ 0 h 42"/>
                <a:gd name="T66" fmla="*/ 16 w 19"/>
                <a:gd name="T67" fmla="*/ 0 h 42"/>
                <a:gd name="T68" fmla="*/ 17 w 19"/>
                <a:gd name="T69" fmla="*/ 0 h 42"/>
                <a:gd name="T70" fmla="*/ 19 w 19"/>
                <a:gd name="T71" fmla="*/ 2 h 42"/>
                <a:gd name="T72" fmla="*/ 19 w 19"/>
                <a:gd name="T73" fmla="*/ 2 h 42"/>
                <a:gd name="T74" fmla="*/ 19 w 19"/>
                <a:gd name="T75" fmla="*/ 2 h 42"/>
                <a:gd name="T76" fmla="*/ 19 w 19"/>
                <a:gd name="T77" fmla="*/ 2 h 42"/>
                <a:gd name="T78" fmla="*/ 19 w 19"/>
                <a:gd name="T7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42">
                  <a:moveTo>
                    <a:pt x="19" y="2"/>
                  </a:moveTo>
                  <a:lnTo>
                    <a:pt x="18" y="7"/>
                  </a:lnTo>
                  <a:lnTo>
                    <a:pt x="17" y="11"/>
                  </a:lnTo>
                  <a:lnTo>
                    <a:pt x="16" y="16"/>
                  </a:lnTo>
                  <a:lnTo>
                    <a:pt x="15" y="22"/>
                  </a:lnTo>
                  <a:lnTo>
                    <a:pt x="14" y="27"/>
                  </a:lnTo>
                  <a:lnTo>
                    <a:pt x="14" y="32"/>
                  </a:lnTo>
                  <a:lnTo>
                    <a:pt x="15" y="37"/>
                  </a:lnTo>
                  <a:lnTo>
                    <a:pt x="16" y="42"/>
                  </a:lnTo>
                  <a:lnTo>
                    <a:pt x="16" y="42"/>
                  </a:lnTo>
                  <a:lnTo>
                    <a:pt x="14" y="42"/>
                  </a:lnTo>
                  <a:lnTo>
                    <a:pt x="11" y="42"/>
                  </a:lnTo>
                  <a:lnTo>
                    <a:pt x="9" y="41"/>
                  </a:lnTo>
                  <a:lnTo>
                    <a:pt x="7" y="40"/>
                  </a:lnTo>
                  <a:lnTo>
                    <a:pt x="5" y="39"/>
                  </a:lnTo>
                  <a:lnTo>
                    <a:pt x="3" y="37"/>
                  </a:lnTo>
                  <a:lnTo>
                    <a:pt x="2" y="36"/>
                  </a:lnTo>
                  <a:lnTo>
                    <a:pt x="0" y="33"/>
                  </a:lnTo>
                  <a:lnTo>
                    <a:pt x="0" y="33"/>
                  </a:lnTo>
                  <a:lnTo>
                    <a:pt x="0" y="30"/>
                  </a:lnTo>
                  <a:lnTo>
                    <a:pt x="0" y="26"/>
                  </a:lnTo>
                  <a:lnTo>
                    <a:pt x="0" y="22"/>
                  </a:lnTo>
                  <a:lnTo>
                    <a:pt x="1" y="18"/>
                  </a:lnTo>
                  <a:lnTo>
                    <a:pt x="2" y="15"/>
                  </a:lnTo>
                  <a:lnTo>
                    <a:pt x="3" y="12"/>
                  </a:lnTo>
                  <a:lnTo>
                    <a:pt x="5" y="8"/>
                  </a:lnTo>
                  <a:lnTo>
                    <a:pt x="6" y="5"/>
                  </a:lnTo>
                  <a:lnTo>
                    <a:pt x="6" y="5"/>
                  </a:lnTo>
                  <a:lnTo>
                    <a:pt x="8" y="4"/>
                  </a:lnTo>
                  <a:lnTo>
                    <a:pt x="9" y="3"/>
                  </a:lnTo>
                  <a:lnTo>
                    <a:pt x="11" y="2"/>
                  </a:lnTo>
                  <a:lnTo>
                    <a:pt x="13" y="0"/>
                  </a:lnTo>
                  <a:lnTo>
                    <a:pt x="14" y="0"/>
                  </a:lnTo>
                  <a:lnTo>
                    <a:pt x="16" y="0"/>
                  </a:lnTo>
                  <a:lnTo>
                    <a:pt x="17" y="0"/>
                  </a:lnTo>
                  <a:lnTo>
                    <a:pt x="19" y="2"/>
                  </a:lnTo>
                  <a:lnTo>
                    <a:pt x="19" y="2"/>
                  </a:lnTo>
                  <a:lnTo>
                    <a:pt x="19" y="2"/>
                  </a:lnTo>
                  <a:lnTo>
                    <a:pt x="19" y="2"/>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2" name="Freeform 202"/>
            <p:cNvSpPr>
              <a:spLocks/>
            </p:cNvSpPr>
            <p:nvPr/>
          </p:nvSpPr>
          <p:spPr bwMode="auto">
            <a:xfrm>
              <a:off x="1019" y="2584"/>
              <a:ext cx="21" cy="40"/>
            </a:xfrm>
            <a:custGeom>
              <a:avLst/>
              <a:gdLst>
                <a:gd name="T0" fmla="*/ 21 w 21"/>
                <a:gd name="T1" fmla="*/ 0 h 40"/>
                <a:gd name="T2" fmla="*/ 19 w 21"/>
                <a:gd name="T3" fmla="*/ 5 h 40"/>
                <a:gd name="T4" fmla="*/ 17 w 21"/>
                <a:gd name="T5" fmla="*/ 9 h 40"/>
                <a:gd name="T6" fmla="*/ 16 w 21"/>
                <a:gd name="T7" fmla="*/ 15 h 40"/>
                <a:gd name="T8" fmla="*/ 15 w 21"/>
                <a:gd name="T9" fmla="*/ 20 h 40"/>
                <a:gd name="T10" fmla="*/ 15 w 21"/>
                <a:gd name="T11" fmla="*/ 25 h 40"/>
                <a:gd name="T12" fmla="*/ 16 w 21"/>
                <a:gd name="T13" fmla="*/ 30 h 40"/>
                <a:gd name="T14" fmla="*/ 16 w 21"/>
                <a:gd name="T15" fmla="*/ 35 h 40"/>
                <a:gd name="T16" fmla="*/ 18 w 21"/>
                <a:gd name="T17" fmla="*/ 40 h 40"/>
                <a:gd name="T18" fmla="*/ 18 w 21"/>
                <a:gd name="T19" fmla="*/ 40 h 40"/>
                <a:gd name="T20" fmla="*/ 15 w 21"/>
                <a:gd name="T21" fmla="*/ 40 h 40"/>
                <a:gd name="T22" fmla="*/ 12 w 21"/>
                <a:gd name="T23" fmla="*/ 40 h 40"/>
                <a:gd name="T24" fmla="*/ 10 w 21"/>
                <a:gd name="T25" fmla="*/ 40 h 40"/>
                <a:gd name="T26" fmla="*/ 7 w 21"/>
                <a:gd name="T27" fmla="*/ 39 h 40"/>
                <a:gd name="T28" fmla="*/ 5 w 21"/>
                <a:gd name="T29" fmla="*/ 39 h 40"/>
                <a:gd name="T30" fmla="*/ 2 w 21"/>
                <a:gd name="T31" fmla="*/ 37 h 40"/>
                <a:gd name="T32" fmla="*/ 1 w 21"/>
                <a:gd name="T33" fmla="*/ 35 h 40"/>
                <a:gd name="T34" fmla="*/ 0 w 21"/>
                <a:gd name="T35" fmla="*/ 32 h 40"/>
                <a:gd name="T36" fmla="*/ 0 w 21"/>
                <a:gd name="T37" fmla="*/ 32 h 40"/>
                <a:gd name="T38" fmla="*/ 0 w 21"/>
                <a:gd name="T39" fmla="*/ 28 h 40"/>
                <a:gd name="T40" fmla="*/ 0 w 21"/>
                <a:gd name="T41" fmla="*/ 24 h 40"/>
                <a:gd name="T42" fmla="*/ 0 w 21"/>
                <a:gd name="T43" fmla="*/ 19 h 40"/>
                <a:gd name="T44" fmla="*/ 1 w 21"/>
                <a:gd name="T45" fmla="*/ 15 h 40"/>
                <a:gd name="T46" fmla="*/ 2 w 21"/>
                <a:gd name="T47" fmla="*/ 11 h 40"/>
                <a:gd name="T48" fmla="*/ 3 w 21"/>
                <a:gd name="T49" fmla="*/ 7 h 40"/>
                <a:gd name="T50" fmla="*/ 6 w 21"/>
                <a:gd name="T51" fmla="*/ 4 h 40"/>
                <a:gd name="T52" fmla="*/ 10 w 21"/>
                <a:gd name="T53" fmla="*/ 2 h 40"/>
                <a:gd name="T54" fmla="*/ 10 w 21"/>
                <a:gd name="T55" fmla="*/ 2 h 40"/>
                <a:gd name="T56" fmla="*/ 11 w 21"/>
                <a:gd name="T57" fmla="*/ 1 h 40"/>
                <a:gd name="T58" fmla="*/ 12 w 21"/>
                <a:gd name="T59" fmla="*/ 1 h 40"/>
                <a:gd name="T60" fmla="*/ 14 w 21"/>
                <a:gd name="T61" fmla="*/ 1 h 40"/>
                <a:gd name="T62" fmla="*/ 15 w 21"/>
                <a:gd name="T63" fmla="*/ 1 h 40"/>
                <a:gd name="T64" fmla="*/ 17 w 21"/>
                <a:gd name="T65" fmla="*/ 1 h 40"/>
                <a:gd name="T66" fmla="*/ 18 w 21"/>
                <a:gd name="T67" fmla="*/ 0 h 40"/>
                <a:gd name="T68" fmla="*/ 19 w 21"/>
                <a:gd name="T69" fmla="*/ 0 h 40"/>
                <a:gd name="T70" fmla="*/ 21 w 21"/>
                <a:gd name="T71" fmla="*/ 0 h 40"/>
                <a:gd name="T72" fmla="*/ 21 w 21"/>
                <a:gd name="T73" fmla="*/ 0 h 40"/>
                <a:gd name="T74" fmla="*/ 21 w 21"/>
                <a:gd name="T75" fmla="*/ 0 h 40"/>
                <a:gd name="T76" fmla="*/ 21 w 21"/>
                <a:gd name="T77" fmla="*/ 0 h 40"/>
                <a:gd name="T78" fmla="*/ 21 w 21"/>
                <a:gd name="T7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40">
                  <a:moveTo>
                    <a:pt x="21" y="0"/>
                  </a:moveTo>
                  <a:lnTo>
                    <a:pt x="19" y="5"/>
                  </a:lnTo>
                  <a:lnTo>
                    <a:pt x="17" y="9"/>
                  </a:lnTo>
                  <a:lnTo>
                    <a:pt x="16" y="15"/>
                  </a:lnTo>
                  <a:lnTo>
                    <a:pt x="15" y="20"/>
                  </a:lnTo>
                  <a:lnTo>
                    <a:pt x="15" y="25"/>
                  </a:lnTo>
                  <a:lnTo>
                    <a:pt x="16" y="30"/>
                  </a:lnTo>
                  <a:lnTo>
                    <a:pt x="16" y="35"/>
                  </a:lnTo>
                  <a:lnTo>
                    <a:pt x="18" y="40"/>
                  </a:lnTo>
                  <a:lnTo>
                    <a:pt x="18" y="40"/>
                  </a:lnTo>
                  <a:lnTo>
                    <a:pt x="15" y="40"/>
                  </a:lnTo>
                  <a:lnTo>
                    <a:pt x="12" y="40"/>
                  </a:lnTo>
                  <a:lnTo>
                    <a:pt x="10" y="40"/>
                  </a:lnTo>
                  <a:lnTo>
                    <a:pt x="7" y="39"/>
                  </a:lnTo>
                  <a:lnTo>
                    <a:pt x="5" y="39"/>
                  </a:lnTo>
                  <a:lnTo>
                    <a:pt x="2" y="37"/>
                  </a:lnTo>
                  <a:lnTo>
                    <a:pt x="1" y="35"/>
                  </a:lnTo>
                  <a:lnTo>
                    <a:pt x="0" y="32"/>
                  </a:lnTo>
                  <a:lnTo>
                    <a:pt x="0" y="32"/>
                  </a:lnTo>
                  <a:lnTo>
                    <a:pt x="0" y="28"/>
                  </a:lnTo>
                  <a:lnTo>
                    <a:pt x="0" y="24"/>
                  </a:lnTo>
                  <a:lnTo>
                    <a:pt x="0" y="19"/>
                  </a:lnTo>
                  <a:lnTo>
                    <a:pt x="1" y="15"/>
                  </a:lnTo>
                  <a:lnTo>
                    <a:pt x="2" y="11"/>
                  </a:lnTo>
                  <a:lnTo>
                    <a:pt x="3" y="7"/>
                  </a:lnTo>
                  <a:lnTo>
                    <a:pt x="6" y="4"/>
                  </a:lnTo>
                  <a:lnTo>
                    <a:pt x="10" y="2"/>
                  </a:lnTo>
                  <a:lnTo>
                    <a:pt x="10" y="2"/>
                  </a:lnTo>
                  <a:lnTo>
                    <a:pt x="11" y="1"/>
                  </a:lnTo>
                  <a:lnTo>
                    <a:pt x="12" y="1"/>
                  </a:lnTo>
                  <a:lnTo>
                    <a:pt x="14" y="1"/>
                  </a:lnTo>
                  <a:lnTo>
                    <a:pt x="15" y="1"/>
                  </a:lnTo>
                  <a:lnTo>
                    <a:pt x="17" y="1"/>
                  </a:lnTo>
                  <a:lnTo>
                    <a:pt x="18" y="0"/>
                  </a:lnTo>
                  <a:lnTo>
                    <a:pt x="19" y="0"/>
                  </a:lnTo>
                  <a:lnTo>
                    <a:pt x="21" y="0"/>
                  </a:lnTo>
                  <a:lnTo>
                    <a:pt x="21" y="0"/>
                  </a:lnTo>
                  <a:lnTo>
                    <a:pt x="21" y="0"/>
                  </a:lnTo>
                  <a:lnTo>
                    <a:pt x="21"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3" name="Freeform 203"/>
            <p:cNvSpPr>
              <a:spLocks/>
            </p:cNvSpPr>
            <p:nvPr/>
          </p:nvSpPr>
          <p:spPr bwMode="auto">
            <a:xfrm>
              <a:off x="1143" y="2584"/>
              <a:ext cx="23" cy="45"/>
            </a:xfrm>
            <a:custGeom>
              <a:avLst/>
              <a:gdLst>
                <a:gd name="T0" fmla="*/ 23 w 23"/>
                <a:gd name="T1" fmla="*/ 0 h 45"/>
                <a:gd name="T2" fmla="*/ 23 w 23"/>
                <a:gd name="T3" fmla="*/ 2 h 45"/>
                <a:gd name="T4" fmla="*/ 23 w 23"/>
                <a:gd name="T5" fmla="*/ 4 h 45"/>
                <a:gd name="T6" fmla="*/ 22 w 23"/>
                <a:gd name="T7" fmla="*/ 6 h 45"/>
                <a:gd name="T8" fmla="*/ 21 w 23"/>
                <a:gd name="T9" fmla="*/ 8 h 45"/>
                <a:gd name="T10" fmla="*/ 19 w 23"/>
                <a:gd name="T11" fmla="*/ 10 h 45"/>
                <a:gd name="T12" fmla="*/ 18 w 23"/>
                <a:gd name="T13" fmla="*/ 12 h 45"/>
                <a:gd name="T14" fmla="*/ 17 w 23"/>
                <a:gd name="T15" fmla="*/ 14 h 45"/>
                <a:gd name="T16" fmla="*/ 16 w 23"/>
                <a:gd name="T17" fmla="*/ 16 h 45"/>
                <a:gd name="T18" fmla="*/ 16 w 23"/>
                <a:gd name="T19" fmla="*/ 16 h 45"/>
                <a:gd name="T20" fmla="*/ 16 w 23"/>
                <a:gd name="T21" fmla="*/ 19 h 45"/>
                <a:gd name="T22" fmla="*/ 16 w 23"/>
                <a:gd name="T23" fmla="*/ 23 h 45"/>
                <a:gd name="T24" fmla="*/ 17 w 23"/>
                <a:gd name="T25" fmla="*/ 27 h 45"/>
                <a:gd name="T26" fmla="*/ 18 w 23"/>
                <a:gd name="T27" fmla="*/ 30 h 45"/>
                <a:gd name="T28" fmla="*/ 18 w 23"/>
                <a:gd name="T29" fmla="*/ 34 h 45"/>
                <a:gd name="T30" fmla="*/ 19 w 23"/>
                <a:gd name="T31" fmla="*/ 38 h 45"/>
                <a:gd name="T32" fmla="*/ 20 w 23"/>
                <a:gd name="T33" fmla="*/ 42 h 45"/>
                <a:gd name="T34" fmla="*/ 21 w 23"/>
                <a:gd name="T35" fmla="*/ 45 h 45"/>
                <a:gd name="T36" fmla="*/ 21 w 23"/>
                <a:gd name="T37" fmla="*/ 45 h 45"/>
                <a:gd name="T38" fmla="*/ 18 w 23"/>
                <a:gd name="T39" fmla="*/ 45 h 45"/>
                <a:gd name="T40" fmla="*/ 16 w 23"/>
                <a:gd name="T41" fmla="*/ 45 h 45"/>
                <a:gd name="T42" fmla="*/ 13 w 23"/>
                <a:gd name="T43" fmla="*/ 45 h 45"/>
                <a:gd name="T44" fmla="*/ 11 w 23"/>
                <a:gd name="T45" fmla="*/ 45 h 45"/>
                <a:gd name="T46" fmla="*/ 8 w 23"/>
                <a:gd name="T47" fmla="*/ 44 h 45"/>
                <a:gd name="T48" fmla="*/ 6 w 23"/>
                <a:gd name="T49" fmla="*/ 43 h 45"/>
                <a:gd name="T50" fmla="*/ 5 w 23"/>
                <a:gd name="T51" fmla="*/ 41 h 45"/>
                <a:gd name="T52" fmla="*/ 4 w 23"/>
                <a:gd name="T53" fmla="*/ 38 h 45"/>
                <a:gd name="T54" fmla="*/ 4 w 23"/>
                <a:gd name="T55" fmla="*/ 38 h 45"/>
                <a:gd name="T56" fmla="*/ 3 w 23"/>
                <a:gd name="T57" fmla="*/ 35 h 45"/>
                <a:gd name="T58" fmla="*/ 2 w 23"/>
                <a:gd name="T59" fmla="*/ 32 h 45"/>
                <a:gd name="T60" fmla="*/ 1 w 23"/>
                <a:gd name="T61" fmla="*/ 30 h 45"/>
                <a:gd name="T62" fmla="*/ 1 w 23"/>
                <a:gd name="T63" fmla="*/ 27 h 45"/>
                <a:gd name="T64" fmla="*/ 0 w 23"/>
                <a:gd name="T65" fmla="*/ 24 h 45"/>
                <a:gd name="T66" fmla="*/ 1 w 23"/>
                <a:gd name="T67" fmla="*/ 20 h 45"/>
                <a:gd name="T68" fmla="*/ 1 w 23"/>
                <a:gd name="T69" fmla="*/ 17 h 45"/>
                <a:gd name="T70" fmla="*/ 2 w 23"/>
                <a:gd name="T71" fmla="*/ 14 h 45"/>
                <a:gd name="T72" fmla="*/ 2 w 23"/>
                <a:gd name="T73" fmla="*/ 14 h 45"/>
                <a:gd name="T74" fmla="*/ 4 w 23"/>
                <a:gd name="T75" fmla="*/ 12 h 45"/>
                <a:gd name="T76" fmla="*/ 6 w 23"/>
                <a:gd name="T77" fmla="*/ 10 h 45"/>
                <a:gd name="T78" fmla="*/ 8 w 23"/>
                <a:gd name="T79" fmla="*/ 7 h 45"/>
                <a:gd name="T80" fmla="*/ 11 w 23"/>
                <a:gd name="T81" fmla="*/ 4 h 45"/>
                <a:gd name="T82" fmla="*/ 13 w 23"/>
                <a:gd name="T83" fmla="*/ 2 h 45"/>
                <a:gd name="T84" fmla="*/ 16 w 23"/>
                <a:gd name="T85" fmla="*/ 1 h 45"/>
                <a:gd name="T86" fmla="*/ 19 w 23"/>
                <a:gd name="T87" fmla="*/ 0 h 45"/>
                <a:gd name="T88" fmla="*/ 23 w 23"/>
                <a:gd name="T89" fmla="*/ 0 h 45"/>
                <a:gd name="T90" fmla="*/ 23 w 23"/>
                <a:gd name="T91" fmla="*/ 0 h 45"/>
                <a:gd name="T92" fmla="*/ 23 w 23"/>
                <a:gd name="T93" fmla="*/ 0 h 45"/>
                <a:gd name="T94" fmla="*/ 23 w 23"/>
                <a:gd name="T95" fmla="*/ 0 h 45"/>
                <a:gd name="T96" fmla="*/ 23 w 23"/>
                <a:gd name="T9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45">
                  <a:moveTo>
                    <a:pt x="23" y="0"/>
                  </a:moveTo>
                  <a:lnTo>
                    <a:pt x="23" y="2"/>
                  </a:lnTo>
                  <a:lnTo>
                    <a:pt x="23" y="4"/>
                  </a:lnTo>
                  <a:lnTo>
                    <a:pt x="22" y="6"/>
                  </a:lnTo>
                  <a:lnTo>
                    <a:pt x="21" y="8"/>
                  </a:lnTo>
                  <a:lnTo>
                    <a:pt x="19" y="10"/>
                  </a:lnTo>
                  <a:lnTo>
                    <a:pt x="18" y="12"/>
                  </a:lnTo>
                  <a:lnTo>
                    <a:pt x="17" y="14"/>
                  </a:lnTo>
                  <a:lnTo>
                    <a:pt x="16" y="16"/>
                  </a:lnTo>
                  <a:lnTo>
                    <a:pt x="16" y="16"/>
                  </a:lnTo>
                  <a:lnTo>
                    <a:pt x="16" y="19"/>
                  </a:lnTo>
                  <a:lnTo>
                    <a:pt x="16" y="23"/>
                  </a:lnTo>
                  <a:lnTo>
                    <a:pt x="17" y="27"/>
                  </a:lnTo>
                  <a:lnTo>
                    <a:pt x="18" y="30"/>
                  </a:lnTo>
                  <a:lnTo>
                    <a:pt x="18" y="34"/>
                  </a:lnTo>
                  <a:lnTo>
                    <a:pt x="19" y="38"/>
                  </a:lnTo>
                  <a:lnTo>
                    <a:pt x="20" y="42"/>
                  </a:lnTo>
                  <a:lnTo>
                    <a:pt x="21" y="45"/>
                  </a:lnTo>
                  <a:lnTo>
                    <a:pt x="21" y="45"/>
                  </a:lnTo>
                  <a:lnTo>
                    <a:pt x="18" y="45"/>
                  </a:lnTo>
                  <a:lnTo>
                    <a:pt x="16" y="45"/>
                  </a:lnTo>
                  <a:lnTo>
                    <a:pt x="13" y="45"/>
                  </a:lnTo>
                  <a:lnTo>
                    <a:pt x="11" y="45"/>
                  </a:lnTo>
                  <a:lnTo>
                    <a:pt x="8" y="44"/>
                  </a:lnTo>
                  <a:lnTo>
                    <a:pt x="6" y="43"/>
                  </a:lnTo>
                  <a:lnTo>
                    <a:pt x="5" y="41"/>
                  </a:lnTo>
                  <a:lnTo>
                    <a:pt x="4" y="38"/>
                  </a:lnTo>
                  <a:lnTo>
                    <a:pt x="4" y="38"/>
                  </a:lnTo>
                  <a:lnTo>
                    <a:pt x="3" y="35"/>
                  </a:lnTo>
                  <a:lnTo>
                    <a:pt x="2" y="32"/>
                  </a:lnTo>
                  <a:lnTo>
                    <a:pt x="1" y="30"/>
                  </a:lnTo>
                  <a:lnTo>
                    <a:pt x="1" y="27"/>
                  </a:lnTo>
                  <a:lnTo>
                    <a:pt x="0" y="24"/>
                  </a:lnTo>
                  <a:lnTo>
                    <a:pt x="1" y="20"/>
                  </a:lnTo>
                  <a:lnTo>
                    <a:pt x="1" y="17"/>
                  </a:lnTo>
                  <a:lnTo>
                    <a:pt x="2" y="14"/>
                  </a:lnTo>
                  <a:lnTo>
                    <a:pt x="2" y="14"/>
                  </a:lnTo>
                  <a:lnTo>
                    <a:pt x="4" y="12"/>
                  </a:lnTo>
                  <a:lnTo>
                    <a:pt x="6" y="10"/>
                  </a:lnTo>
                  <a:lnTo>
                    <a:pt x="8" y="7"/>
                  </a:lnTo>
                  <a:lnTo>
                    <a:pt x="11" y="4"/>
                  </a:lnTo>
                  <a:lnTo>
                    <a:pt x="13" y="2"/>
                  </a:lnTo>
                  <a:lnTo>
                    <a:pt x="16" y="1"/>
                  </a:lnTo>
                  <a:lnTo>
                    <a:pt x="19" y="0"/>
                  </a:lnTo>
                  <a:lnTo>
                    <a:pt x="23" y="0"/>
                  </a:lnTo>
                  <a:lnTo>
                    <a:pt x="23" y="0"/>
                  </a:lnTo>
                  <a:lnTo>
                    <a:pt x="23" y="0"/>
                  </a:lnTo>
                  <a:lnTo>
                    <a:pt x="23"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4" name="Freeform 204"/>
            <p:cNvSpPr>
              <a:spLocks/>
            </p:cNvSpPr>
            <p:nvPr/>
          </p:nvSpPr>
          <p:spPr bwMode="auto">
            <a:xfrm>
              <a:off x="1359" y="2585"/>
              <a:ext cx="24" cy="48"/>
            </a:xfrm>
            <a:custGeom>
              <a:avLst/>
              <a:gdLst>
                <a:gd name="T0" fmla="*/ 24 w 24"/>
                <a:gd name="T1" fmla="*/ 1 h 48"/>
                <a:gd name="T2" fmla="*/ 22 w 24"/>
                <a:gd name="T3" fmla="*/ 6 h 48"/>
                <a:gd name="T4" fmla="*/ 20 w 24"/>
                <a:gd name="T5" fmla="*/ 11 h 48"/>
                <a:gd name="T6" fmla="*/ 18 w 24"/>
                <a:gd name="T7" fmla="*/ 17 h 48"/>
                <a:gd name="T8" fmla="*/ 17 w 24"/>
                <a:gd name="T9" fmla="*/ 23 h 48"/>
                <a:gd name="T10" fmla="*/ 16 w 24"/>
                <a:gd name="T11" fmla="*/ 28 h 48"/>
                <a:gd name="T12" fmla="*/ 16 w 24"/>
                <a:gd name="T13" fmla="*/ 34 h 48"/>
                <a:gd name="T14" fmla="*/ 17 w 24"/>
                <a:gd name="T15" fmla="*/ 40 h 48"/>
                <a:gd name="T16" fmla="*/ 20 w 24"/>
                <a:gd name="T17" fmla="*/ 45 h 48"/>
                <a:gd name="T18" fmla="*/ 20 w 24"/>
                <a:gd name="T19" fmla="*/ 45 h 48"/>
                <a:gd name="T20" fmla="*/ 18 w 24"/>
                <a:gd name="T21" fmla="*/ 46 h 48"/>
                <a:gd name="T22" fmla="*/ 17 w 24"/>
                <a:gd name="T23" fmla="*/ 47 h 48"/>
                <a:gd name="T24" fmla="*/ 15 w 24"/>
                <a:gd name="T25" fmla="*/ 48 h 48"/>
                <a:gd name="T26" fmla="*/ 13 w 24"/>
                <a:gd name="T27" fmla="*/ 48 h 48"/>
                <a:gd name="T28" fmla="*/ 11 w 24"/>
                <a:gd name="T29" fmla="*/ 48 h 48"/>
                <a:gd name="T30" fmla="*/ 9 w 24"/>
                <a:gd name="T31" fmla="*/ 47 h 48"/>
                <a:gd name="T32" fmla="*/ 7 w 24"/>
                <a:gd name="T33" fmla="*/ 47 h 48"/>
                <a:gd name="T34" fmla="*/ 6 w 24"/>
                <a:gd name="T35" fmla="*/ 46 h 48"/>
                <a:gd name="T36" fmla="*/ 6 w 24"/>
                <a:gd name="T37" fmla="*/ 46 h 48"/>
                <a:gd name="T38" fmla="*/ 4 w 24"/>
                <a:gd name="T39" fmla="*/ 43 h 48"/>
                <a:gd name="T40" fmla="*/ 2 w 24"/>
                <a:gd name="T41" fmla="*/ 39 h 48"/>
                <a:gd name="T42" fmla="*/ 1 w 24"/>
                <a:gd name="T43" fmla="*/ 36 h 48"/>
                <a:gd name="T44" fmla="*/ 1 w 24"/>
                <a:gd name="T45" fmla="*/ 32 h 48"/>
                <a:gd name="T46" fmla="*/ 0 w 24"/>
                <a:gd name="T47" fmla="*/ 28 h 48"/>
                <a:gd name="T48" fmla="*/ 1 w 24"/>
                <a:gd name="T49" fmla="*/ 23 h 48"/>
                <a:gd name="T50" fmla="*/ 1 w 24"/>
                <a:gd name="T51" fmla="*/ 20 h 48"/>
                <a:gd name="T52" fmla="*/ 3 w 24"/>
                <a:gd name="T53" fmla="*/ 16 h 48"/>
                <a:gd name="T54" fmla="*/ 3 w 24"/>
                <a:gd name="T55" fmla="*/ 16 h 48"/>
                <a:gd name="T56" fmla="*/ 4 w 24"/>
                <a:gd name="T57" fmla="*/ 13 h 48"/>
                <a:gd name="T58" fmla="*/ 6 w 24"/>
                <a:gd name="T59" fmla="*/ 10 h 48"/>
                <a:gd name="T60" fmla="*/ 9 w 24"/>
                <a:gd name="T61" fmla="*/ 7 h 48"/>
                <a:gd name="T62" fmla="*/ 11 w 24"/>
                <a:gd name="T63" fmla="*/ 4 h 48"/>
                <a:gd name="T64" fmla="*/ 14 w 24"/>
                <a:gd name="T65" fmla="*/ 1 h 48"/>
                <a:gd name="T66" fmla="*/ 17 w 24"/>
                <a:gd name="T67" fmla="*/ 0 h 48"/>
                <a:gd name="T68" fmla="*/ 20 w 24"/>
                <a:gd name="T69" fmla="*/ 0 h 48"/>
                <a:gd name="T70" fmla="*/ 24 w 24"/>
                <a:gd name="T71" fmla="*/ 1 h 48"/>
                <a:gd name="T72" fmla="*/ 24 w 24"/>
                <a:gd name="T73" fmla="*/ 1 h 48"/>
                <a:gd name="T74" fmla="*/ 24 w 24"/>
                <a:gd name="T75" fmla="*/ 1 h 48"/>
                <a:gd name="T76" fmla="*/ 24 w 24"/>
                <a:gd name="T77" fmla="*/ 1 h 48"/>
                <a:gd name="T78" fmla="*/ 24 w 24"/>
                <a:gd name="T7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48">
                  <a:moveTo>
                    <a:pt x="24" y="1"/>
                  </a:moveTo>
                  <a:lnTo>
                    <a:pt x="22" y="6"/>
                  </a:lnTo>
                  <a:lnTo>
                    <a:pt x="20" y="11"/>
                  </a:lnTo>
                  <a:lnTo>
                    <a:pt x="18" y="17"/>
                  </a:lnTo>
                  <a:lnTo>
                    <a:pt x="17" y="23"/>
                  </a:lnTo>
                  <a:lnTo>
                    <a:pt x="16" y="28"/>
                  </a:lnTo>
                  <a:lnTo>
                    <a:pt x="16" y="34"/>
                  </a:lnTo>
                  <a:lnTo>
                    <a:pt x="17" y="40"/>
                  </a:lnTo>
                  <a:lnTo>
                    <a:pt x="20" y="45"/>
                  </a:lnTo>
                  <a:lnTo>
                    <a:pt x="20" y="45"/>
                  </a:lnTo>
                  <a:lnTo>
                    <a:pt x="18" y="46"/>
                  </a:lnTo>
                  <a:lnTo>
                    <a:pt x="17" y="47"/>
                  </a:lnTo>
                  <a:lnTo>
                    <a:pt x="15" y="48"/>
                  </a:lnTo>
                  <a:lnTo>
                    <a:pt x="13" y="48"/>
                  </a:lnTo>
                  <a:lnTo>
                    <a:pt x="11" y="48"/>
                  </a:lnTo>
                  <a:lnTo>
                    <a:pt x="9" y="47"/>
                  </a:lnTo>
                  <a:lnTo>
                    <a:pt x="7" y="47"/>
                  </a:lnTo>
                  <a:lnTo>
                    <a:pt x="6" y="46"/>
                  </a:lnTo>
                  <a:lnTo>
                    <a:pt x="6" y="46"/>
                  </a:lnTo>
                  <a:lnTo>
                    <a:pt x="4" y="43"/>
                  </a:lnTo>
                  <a:lnTo>
                    <a:pt x="2" y="39"/>
                  </a:lnTo>
                  <a:lnTo>
                    <a:pt x="1" y="36"/>
                  </a:lnTo>
                  <a:lnTo>
                    <a:pt x="1" y="32"/>
                  </a:lnTo>
                  <a:lnTo>
                    <a:pt x="0" y="28"/>
                  </a:lnTo>
                  <a:lnTo>
                    <a:pt x="1" y="23"/>
                  </a:lnTo>
                  <a:lnTo>
                    <a:pt x="1" y="20"/>
                  </a:lnTo>
                  <a:lnTo>
                    <a:pt x="3" y="16"/>
                  </a:lnTo>
                  <a:lnTo>
                    <a:pt x="3" y="16"/>
                  </a:lnTo>
                  <a:lnTo>
                    <a:pt x="4" y="13"/>
                  </a:lnTo>
                  <a:lnTo>
                    <a:pt x="6" y="10"/>
                  </a:lnTo>
                  <a:lnTo>
                    <a:pt x="9" y="7"/>
                  </a:lnTo>
                  <a:lnTo>
                    <a:pt x="11" y="4"/>
                  </a:lnTo>
                  <a:lnTo>
                    <a:pt x="14" y="1"/>
                  </a:lnTo>
                  <a:lnTo>
                    <a:pt x="17" y="0"/>
                  </a:lnTo>
                  <a:lnTo>
                    <a:pt x="20" y="0"/>
                  </a:lnTo>
                  <a:lnTo>
                    <a:pt x="24" y="1"/>
                  </a:lnTo>
                  <a:lnTo>
                    <a:pt x="24" y="1"/>
                  </a:lnTo>
                  <a:lnTo>
                    <a:pt x="24" y="1"/>
                  </a:lnTo>
                  <a:lnTo>
                    <a:pt x="24" y="1"/>
                  </a:lnTo>
                  <a:lnTo>
                    <a:pt x="2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6" name="Freeform 206"/>
            <p:cNvSpPr>
              <a:spLocks/>
            </p:cNvSpPr>
            <p:nvPr/>
          </p:nvSpPr>
          <p:spPr bwMode="auto">
            <a:xfrm>
              <a:off x="1440" y="2585"/>
              <a:ext cx="24" cy="48"/>
            </a:xfrm>
            <a:custGeom>
              <a:avLst/>
              <a:gdLst>
                <a:gd name="T0" fmla="*/ 24 w 24"/>
                <a:gd name="T1" fmla="*/ 1 h 48"/>
                <a:gd name="T2" fmla="*/ 23 w 24"/>
                <a:gd name="T3" fmla="*/ 6 h 48"/>
                <a:gd name="T4" fmla="*/ 21 w 24"/>
                <a:gd name="T5" fmla="*/ 12 h 48"/>
                <a:gd name="T6" fmla="*/ 20 w 24"/>
                <a:gd name="T7" fmla="*/ 17 h 48"/>
                <a:gd name="T8" fmla="*/ 19 w 24"/>
                <a:gd name="T9" fmla="*/ 23 h 48"/>
                <a:gd name="T10" fmla="*/ 18 w 24"/>
                <a:gd name="T11" fmla="*/ 29 h 48"/>
                <a:gd name="T12" fmla="*/ 18 w 24"/>
                <a:gd name="T13" fmla="*/ 35 h 48"/>
                <a:gd name="T14" fmla="*/ 19 w 24"/>
                <a:gd name="T15" fmla="*/ 41 h 48"/>
                <a:gd name="T16" fmla="*/ 21 w 24"/>
                <a:gd name="T17" fmla="*/ 46 h 48"/>
                <a:gd name="T18" fmla="*/ 21 w 24"/>
                <a:gd name="T19" fmla="*/ 46 h 48"/>
                <a:gd name="T20" fmla="*/ 20 w 24"/>
                <a:gd name="T21" fmla="*/ 47 h 48"/>
                <a:gd name="T22" fmla="*/ 18 w 24"/>
                <a:gd name="T23" fmla="*/ 47 h 48"/>
                <a:gd name="T24" fmla="*/ 16 w 24"/>
                <a:gd name="T25" fmla="*/ 48 h 48"/>
                <a:gd name="T26" fmla="*/ 13 w 24"/>
                <a:gd name="T27" fmla="*/ 48 h 48"/>
                <a:gd name="T28" fmla="*/ 11 w 24"/>
                <a:gd name="T29" fmla="*/ 48 h 48"/>
                <a:gd name="T30" fmla="*/ 9 w 24"/>
                <a:gd name="T31" fmla="*/ 47 h 48"/>
                <a:gd name="T32" fmla="*/ 7 w 24"/>
                <a:gd name="T33" fmla="*/ 46 h 48"/>
                <a:gd name="T34" fmla="*/ 5 w 24"/>
                <a:gd name="T35" fmla="*/ 45 h 48"/>
                <a:gd name="T36" fmla="*/ 5 w 24"/>
                <a:gd name="T37" fmla="*/ 45 h 48"/>
                <a:gd name="T38" fmla="*/ 3 w 24"/>
                <a:gd name="T39" fmla="*/ 43 h 48"/>
                <a:gd name="T40" fmla="*/ 2 w 24"/>
                <a:gd name="T41" fmla="*/ 40 h 48"/>
                <a:gd name="T42" fmla="*/ 1 w 24"/>
                <a:gd name="T43" fmla="*/ 37 h 48"/>
                <a:gd name="T44" fmla="*/ 0 w 24"/>
                <a:gd name="T45" fmla="*/ 34 h 48"/>
                <a:gd name="T46" fmla="*/ 0 w 24"/>
                <a:gd name="T47" fmla="*/ 31 h 48"/>
                <a:gd name="T48" fmla="*/ 1 w 24"/>
                <a:gd name="T49" fmla="*/ 27 h 48"/>
                <a:gd name="T50" fmla="*/ 1 w 24"/>
                <a:gd name="T51" fmla="*/ 24 h 48"/>
                <a:gd name="T52" fmla="*/ 1 w 24"/>
                <a:gd name="T53" fmla="*/ 21 h 48"/>
                <a:gd name="T54" fmla="*/ 1 w 24"/>
                <a:gd name="T55" fmla="*/ 21 h 48"/>
                <a:gd name="T56" fmla="*/ 3 w 24"/>
                <a:gd name="T57" fmla="*/ 17 h 48"/>
                <a:gd name="T58" fmla="*/ 5 w 24"/>
                <a:gd name="T59" fmla="*/ 13 h 48"/>
                <a:gd name="T60" fmla="*/ 7 w 24"/>
                <a:gd name="T61" fmla="*/ 9 h 48"/>
                <a:gd name="T62" fmla="*/ 10 w 24"/>
                <a:gd name="T63" fmla="*/ 5 h 48"/>
                <a:gd name="T64" fmla="*/ 13 w 24"/>
                <a:gd name="T65" fmla="*/ 2 h 48"/>
                <a:gd name="T66" fmla="*/ 16 w 24"/>
                <a:gd name="T67" fmla="*/ 0 h 48"/>
                <a:gd name="T68" fmla="*/ 20 w 24"/>
                <a:gd name="T69" fmla="*/ 0 h 48"/>
                <a:gd name="T70" fmla="*/ 24 w 24"/>
                <a:gd name="T71" fmla="*/ 1 h 48"/>
                <a:gd name="T72" fmla="*/ 24 w 24"/>
                <a:gd name="T73" fmla="*/ 1 h 48"/>
                <a:gd name="T74" fmla="*/ 24 w 24"/>
                <a:gd name="T75" fmla="*/ 1 h 48"/>
                <a:gd name="T76" fmla="*/ 24 w 24"/>
                <a:gd name="T77" fmla="*/ 1 h 48"/>
                <a:gd name="T78" fmla="*/ 24 w 24"/>
                <a:gd name="T7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48">
                  <a:moveTo>
                    <a:pt x="24" y="1"/>
                  </a:moveTo>
                  <a:lnTo>
                    <a:pt x="23" y="6"/>
                  </a:lnTo>
                  <a:lnTo>
                    <a:pt x="21" y="12"/>
                  </a:lnTo>
                  <a:lnTo>
                    <a:pt x="20" y="17"/>
                  </a:lnTo>
                  <a:lnTo>
                    <a:pt x="19" y="23"/>
                  </a:lnTo>
                  <a:lnTo>
                    <a:pt x="18" y="29"/>
                  </a:lnTo>
                  <a:lnTo>
                    <a:pt x="18" y="35"/>
                  </a:lnTo>
                  <a:lnTo>
                    <a:pt x="19" y="41"/>
                  </a:lnTo>
                  <a:lnTo>
                    <a:pt x="21" y="46"/>
                  </a:lnTo>
                  <a:lnTo>
                    <a:pt x="21" y="46"/>
                  </a:lnTo>
                  <a:lnTo>
                    <a:pt x="20" y="47"/>
                  </a:lnTo>
                  <a:lnTo>
                    <a:pt x="18" y="47"/>
                  </a:lnTo>
                  <a:lnTo>
                    <a:pt x="16" y="48"/>
                  </a:lnTo>
                  <a:lnTo>
                    <a:pt x="13" y="48"/>
                  </a:lnTo>
                  <a:lnTo>
                    <a:pt x="11" y="48"/>
                  </a:lnTo>
                  <a:lnTo>
                    <a:pt x="9" y="47"/>
                  </a:lnTo>
                  <a:lnTo>
                    <a:pt x="7" y="46"/>
                  </a:lnTo>
                  <a:lnTo>
                    <a:pt x="5" y="45"/>
                  </a:lnTo>
                  <a:lnTo>
                    <a:pt x="5" y="45"/>
                  </a:lnTo>
                  <a:lnTo>
                    <a:pt x="3" y="43"/>
                  </a:lnTo>
                  <a:lnTo>
                    <a:pt x="2" y="40"/>
                  </a:lnTo>
                  <a:lnTo>
                    <a:pt x="1" y="37"/>
                  </a:lnTo>
                  <a:lnTo>
                    <a:pt x="0" y="34"/>
                  </a:lnTo>
                  <a:lnTo>
                    <a:pt x="0" y="31"/>
                  </a:lnTo>
                  <a:lnTo>
                    <a:pt x="1" y="27"/>
                  </a:lnTo>
                  <a:lnTo>
                    <a:pt x="1" y="24"/>
                  </a:lnTo>
                  <a:lnTo>
                    <a:pt x="1" y="21"/>
                  </a:lnTo>
                  <a:lnTo>
                    <a:pt x="1" y="21"/>
                  </a:lnTo>
                  <a:lnTo>
                    <a:pt x="3" y="17"/>
                  </a:lnTo>
                  <a:lnTo>
                    <a:pt x="5" y="13"/>
                  </a:lnTo>
                  <a:lnTo>
                    <a:pt x="7" y="9"/>
                  </a:lnTo>
                  <a:lnTo>
                    <a:pt x="10" y="5"/>
                  </a:lnTo>
                  <a:lnTo>
                    <a:pt x="13" y="2"/>
                  </a:lnTo>
                  <a:lnTo>
                    <a:pt x="16" y="0"/>
                  </a:lnTo>
                  <a:lnTo>
                    <a:pt x="20" y="0"/>
                  </a:lnTo>
                  <a:lnTo>
                    <a:pt x="24" y="1"/>
                  </a:lnTo>
                  <a:lnTo>
                    <a:pt x="24" y="1"/>
                  </a:lnTo>
                  <a:lnTo>
                    <a:pt x="24" y="1"/>
                  </a:lnTo>
                  <a:lnTo>
                    <a:pt x="24" y="1"/>
                  </a:lnTo>
                  <a:lnTo>
                    <a:pt x="2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7" name="Freeform 207"/>
            <p:cNvSpPr>
              <a:spLocks/>
            </p:cNvSpPr>
            <p:nvPr/>
          </p:nvSpPr>
          <p:spPr bwMode="auto">
            <a:xfrm>
              <a:off x="1170" y="2586"/>
              <a:ext cx="26" cy="44"/>
            </a:xfrm>
            <a:custGeom>
              <a:avLst/>
              <a:gdLst>
                <a:gd name="T0" fmla="*/ 26 w 26"/>
                <a:gd name="T1" fmla="*/ 0 h 44"/>
                <a:gd name="T2" fmla="*/ 24 w 26"/>
                <a:gd name="T3" fmla="*/ 3 h 44"/>
                <a:gd name="T4" fmla="*/ 23 w 26"/>
                <a:gd name="T5" fmla="*/ 7 h 44"/>
                <a:gd name="T6" fmla="*/ 21 w 26"/>
                <a:gd name="T7" fmla="*/ 11 h 44"/>
                <a:gd name="T8" fmla="*/ 20 w 26"/>
                <a:gd name="T9" fmla="*/ 15 h 44"/>
                <a:gd name="T10" fmla="*/ 19 w 26"/>
                <a:gd name="T11" fmla="*/ 19 h 44"/>
                <a:gd name="T12" fmla="*/ 19 w 26"/>
                <a:gd name="T13" fmla="*/ 23 h 44"/>
                <a:gd name="T14" fmla="*/ 19 w 26"/>
                <a:gd name="T15" fmla="*/ 28 h 44"/>
                <a:gd name="T16" fmla="*/ 20 w 26"/>
                <a:gd name="T17" fmla="*/ 32 h 44"/>
                <a:gd name="T18" fmla="*/ 20 w 26"/>
                <a:gd name="T19" fmla="*/ 32 h 44"/>
                <a:gd name="T20" fmla="*/ 21 w 26"/>
                <a:gd name="T21" fmla="*/ 34 h 44"/>
                <a:gd name="T22" fmla="*/ 22 w 26"/>
                <a:gd name="T23" fmla="*/ 35 h 44"/>
                <a:gd name="T24" fmla="*/ 22 w 26"/>
                <a:gd name="T25" fmla="*/ 36 h 44"/>
                <a:gd name="T26" fmla="*/ 23 w 26"/>
                <a:gd name="T27" fmla="*/ 37 h 44"/>
                <a:gd name="T28" fmla="*/ 23 w 26"/>
                <a:gd name="T29" fmla="*/ 39 h 44"/>
                <a:gd name="T30" fmla="*/ 23 w 26"/>
                <a:gd name="T31" fmla="*/ 40 h 44"/>
                <a:gd name="T32" fmla="*/ 23 w 26"/>
                <a:gd name="T33" fmla="*/ 42 h 44"/>
                <a:gd name="T34" fmla="*/ 23 w 26"/>
                <a:gd name="T35" fmla="*/ 43 h 44"/>
                <a:gd name="T36" fmla="*/ 23 w 26"/>
                <a:gd name="T37" fmla="*/ 43 h 44"/>
                <a:gd name="T38" fmla="*/ 18 w 26"/>
                <a:gd name="T39" fmla="*/ 44 h 44"/>
                <a:gd name="T40" fmla="*/ 14 w 26"/>
                <a:gd name="T41" fmla="*/ 43 h 44"/>
                <a:gd name="T42" fmla="*/ 10 w 26"/>
                <a:gd name="T43" fmla="*/ 41 h 44"/>
                <a:gd name="T44" fmla="*/ 7 w 26"/>
                <a:gd name="T45" fmla="*/ 39 h 44"/>
                <a:gd name="T46" fmla="*/ 4 w 26"/>
                <a:gd name="T47" fmla="*/ 35 h 44"/>
                <a:gd name="T48" fmla="*/ 2 w 26"/>
                <a:gd name="T49" fmla="*/ 31 h 44"/>
                <a:gd name="T50" fmla="*/ 0 w 26"/>
                <a:gd name="T51" fmla="*/ 27 h 44"/>
                <a:gd name="T52" fmla="*/ 0 w 26"/>
                <a:gd name="T53" fmla="*/ 22 h 44"/>
                <a:gd name="T54" fmla="*/ 0 w 26"/>
                <a:gd name="T55" fmla="*/ 22 h 44"/>
                <a:gd name="T56" fmla="*/ 0 w 26"/>
                <a:gd name="T57" fmla="*/ 18 h 44"/>
                <a:gd name="T58" fmla="*/ 1 w 26"/>
                <a:gd name="T59" fmla="*/ 15 h 44"/>
                <a:gd name="T60" fmla="*/ 2 w 26"/>
                <a:gd name="T61" fmla="*/ 12 h 44"/>
                <a:gd name="T62" fmla="*/ 4 w 26"/>
                <a:gd name="T63" fmla="*/ 9 h 44"/>
                <a:gd name="T64" fmla="*/ 6 w 26"/>
                <a:gd name="T65" fmla="*/ 6 h 44"/>
                <a:gd name="T66" fmla="*/ 8 w 26"/>
                <a:gd name="T67" fmla="*/ 4 h 44"/>
                <a:gd name="T68" fmla="*/ 11 w 26"/>
                <a:gd name="T69" fmla="*/ 2 h 44"/>
                <a:gd name="T70" fmla="*/ 14 w 26"/>
                <a:gd name="T71" fmla="*/ 1 h 44"/>
                <a:gd name="T72" fmla="*/ 14 w 26"/>
                <a:gd name="T73" fmla="*/ 1 h 44"/>
                <a:gd name="T74" fmla="*/ 15 w 26"/>
                <a:gd name="T75" fmla="*/ 0 h 44"/>
                <a:gd name="T76" fmla="*/ 17 w 26"/>
                <a:gd name="T77" fmla="*/ 0 h 44"/>
                <a:gd name="T78" fmla="*/ 18 w 26"/>
                <a:gd name="T79" fmla="*/ 0 h 44"/>
                <a:gd name="T80" fmla="*/ 20 w 26"/>
                <a:gd name="T81" fmla="*/ 0 h 44"/>
                <a:gd name="T82" fmla="*/ 22 w 26"/>
                <a:gd name="T83" fmla="*/ 0 h 44"/>
                <a:gd name="T84" fmla="*/ 23 w 26"/>
                <a:gd name="T85" fmla="*/ 0 h 44"/>
                <a:gd name="T86" fmla="*/ 25 w 26"/>
                <a:gd name="T87" fmla="*/ 0 h 44"/>
                <a:gd name="T88" fmla="*/ 26 w 26"/>
                <a:gd name="T89" fmla="*/ 0 h 44"/>
                <a:gd name="T90" fmla="*/ 26 w 26"/>
                <a:gd name="T91" fmla="*/ 0 h 44"/>
                <a:gd name="T92" fmla="*/ 26 w 26"/>
                <a:gd name="T93" fmla="*/ 0 h 44"/>
                <a:gd name="T94" fmla="*/ 26 w 26"/>
                <a:gd name="T95" fmla="*/ 0 h 44"/>
                <a:gd name="T96" fmla="*/ 26 w 26"/>
                <a:gd name="T9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44">
                  <a:moveTo>
                    <a:pt x="26" y="0"/>
                  </a:moveTo>
                  <a:lnTo>
                    <a:pt x="24" y="3"/>
                  </a:lnTo>
                  <a:lnTo>
                    <a:pt x="23" y="7"/>
                  </a:lnTo>
                  <a:lnTo>
                    <a:pt x="21" y="11"/>
                  </a:lnTo>
                  <a:lnTo>
                    <a:pt x="20" y="15"/>
                  </a:lnTo>
                  <a:lnTo>
                    <a:pt x="19" y="19"/>
                  </a:lnTo>
                  <a:lnTo>
                    <a:pt x="19" y="23"/>
                  </a:lnTo>
                  <a:lnTo>
                    <a:pt x="19" y="28"/>
                  </a:lnTo>
                  <a:lnTo>
                    <a:pt x="20" y="32"/>
                  </a:lnTo>
                  <a:lnTo>
                    <a:pt x="20" y="32"/>
                  </a:lnTo>
                  <a:lnTo>
                    <a:pt x="21" y="34"/>
                  </a:lnTo>
                  <a:lnTo>
                    <a:pt x="22" y="35"/>
                  </a:lnTo>
                  <a:lnTo>
                    <a:pt x="22" y="36"/>
                  </a:lnTo>
                  <a:lnTo>
                    <a:pt x="23" y="37"/>
                  </a:lnTo>
                  <a:lnTo>
                    <a:pt x="23" y="39"/>
                  </a:lnTo>
                  <a:lnTo>
                    <a:pt x="23" y="40"/>
                  </a:lnTo>
                  <a:lnTo>
                    <a:pt x="23" y="42"/>
                  </a:lnTo>
                  <a:lnTo>
                    <a:pt x="23" y="43"/>
                  </a:lnTo>
                  <a:lnTo>
                    <a:pt x="23" y="43"/>
                  </a:lnTo>
                  <a:lnTo>
                    <a:pt x="18" y="44"/>
                  </a:lnTo>
                  <a:lnTo>
                    <a:pt x="14" y="43"/>
                  </a:lnTo>
                  <a:lnTo>
                    <a:pt x="10" y="41"/>
                  </a:lnTo>
                  <a:lnTo>
                    <a:pt x="7" y="39"/>
                  </a:lnTo>
                  <a:lnTo>
                    <a:pt x="4" y="35"/>
                  </a:lnTo>
                  <a:lnTo>
                    <a:pt x="2" y="31"/>
                  </a:lnTo>
                  <a:lnTo>
                    <a:pt x="0" y="27"/>
                  </a:lnTo>
                  <a:lnTo>
                    <a:pt x="0" y="22"/>
                  </a:lnTo>
                  <a:lnTo>
                    <a:pt x="0" y="22"/>
                  </a:lnTo>
                  <a:lnTo>
                    <a:pt x="0" y="18"/>
                  </a:lnTo>
                  <a:lnTo>
                    <a:pt x="1" y="15"/>
                  </a:lnTo>
                  <a:lnTo>
                    <a:pt x="2" y="12"/>
                  </a:lnTo>
                  <a:lnTo>
                    <a:pt x="4" y="9"/>
                  </a:lnTo>
                  <a:lnTo>
                    <a:pt x="6" y="6"/>
                  </a:lnTo>
                  <a:lnTo>
                    <a:pt x="8" y="4"/>
                  </a:lnTo>
                  <a:lnTo>
                    <a:pt x="11" y="2"/>
                  </a:lnTo>
                  <a:lnTo>
                    <a:pt x="14" y="1"/>
                  </a:lnTo>
                  <a:lnTo>
                    <a:pt x="14" y="1"/>
                  </a:lnTo>
                  <a:lnTo>
                    <a:pt x="15" y="0"/>
                  </a:lnTo>
                  <a:lnTo>
                    <a:pt x="17" y="0"/>
                  </a:lnTo>
                  <a:lnTo>
                    <a:pt x="18" y="0"/>
                  </a:lnTo>
                  <a:lnTo>
                    <a:pt x="20" y="0"/>
                  </a:lnTo>
                  <a:lnTo>
                    <a:pt x="22" y="0"/>
                  </a:lnTo>
                  <a:lnTo>
                    <a:pt x="23" y="0"/>
                  </a:lnTo>
                  <a:lnTo>
                    <a:pt x="25" y="0"/>
                  </a:lnTo>
                  <a:lnTo>
                    <a:pt x="26" y="0"/>
                  </a:lnTo>
                  <a:lnTo>
                    <a:pt x="26" y="0"/>
                  </a:lnTo>
                  <a:lnTo>
                    <a:pt x="26" y="0"/>
                  </a:lnTo>
                  <a:lnTo>
                    <a:pt x="26"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8" name="Freeform 208"/>
            <p:cNvSpPr>
              <a:spLocks/>
            </p:cNvSpPr>
            <p:nvPr/>
          </p:nvSpPr>
          <p:spPr bwMode="auto">
            <a:xfrm>
              <a:off x="1385" y="2586"/>
              <a:ext cx="23" cy="47"/>
            </a:xfrm>
            <a:custGeom>
              <a:avLst/>
              <a:gdLst>
                <a:gd name="T0" fmla="*/ 23 w 23"/>
                <a:gd name="T1" fmla="*/ 1 h 47"/>
                <a:gd name="T2" fmla="*/ 20 w 23"/>
                <a:gd name="T3" fmla="*/ 6 h 47"/>
                <a:gd name="T4" fmla="*/ 18 w 23"/>
                <a:gd name="T5" fmla="*/ 12 h 47"/>
                <a:gd name="T6" fmla="*/ 16 w 23"/>
                <a:gd name="T7" fmla="*/ 17 h 47"/>
                <a:gd name="T8" fmla="*/ 14 w 23"/>
                <a:gd name="T9" fmla="*/ 23 h 47"/>
                <a:gd name="T10" fmla="*/ 14 w 23"/>
                <a:gd name="T11" fmla="*/ 29 h 47"/>
                <a:gd name="T12" fmla="*/ 14 w 23"/>
                <a:gd name="T13" fmla="*/ 35 h 47"/>
                <a:gd name="T14" fmla="*/ 15 w 23"/>
                <a:gd name="T15" fmla="*/ 41 h 47"/>
                <a:gd name="T16" fmla="*/ 18 w 23"/>
                <a:gd name="T17" fmla="*/ 47 h 47"/>
                <a:gd name="T18" fmla="*/ 18 w 23"/>
                <a:gd name="T19" fmla="*/ 47 h 47"/>
                <a:gd name="T20" fmla="*/ 15 w 23"/>
                <a:gd name="T21" fmla="*/ 47 h 47"/>
                <a:gd name="T22" fmla="*/ 13 w 23"/>
                <a:gd name="T23" fmla="*/ 47 h 47"/>
                <a:gd name="T24" fmla="*/ 10 w 23"/>
                <a:gd name="T25" fmla="*/ 46 h 47"/>
                <a:gd name="T26" fmla="*/ 7 w 23"/>
                <a:gd name="T27" fmla="*/ 46 h 47"/>
                <a:gd name="T28" fmla="*/ 5 w 23"/>
                <a:gd name="T29" fmla="*/ 45 h 47"/>
                <a:gd name="T30" fmla="*/ 3 w 23"/>
                <a:gd name="T31" fmla="*/ 44 h 47"/>
                <a:gd name="T32" fmla="*/ 2 w 23"/>
                <a:gd name="T33" fmla="*/ 41 h 47"/>
                <a:gd name="T34" fmla="*/ 1 w 23"/>
                <a:gd name="T35" fmla="*/ 38 h 47"/>
                <a:gd name="T36" fmla="*/ 1 w 23"/>
                <a:gd name="T37" fmla="*/ 38 h 47"/>
                <a:gd name="T38" fmla="*/ 0 w 23"/>
                <a:gd name="T39" fmla="*/ 33 h 47"/>
                <a:gd name="T40" fmla="*/ 1 w 23"/>
                <a:gd name="T41" fmla="*/ 27 h 47"/>
                <a:gd name="T42" fmla="*/ 1 w 23"/>
                <a:gd name="T43" fmla="*/ 22 h 47"/>
                <a:gd name="T44" fmla="*/ 2 w 23"/>
                <a:gd name="T45" fmla="*/ 17 h 47"/>
                <a:gd name="T46" fmla="*/ 4 w 23"/>
                <a:gd name="T47" fmla="*/ 12 h 47"/>
                <a:gd name="T48" fmla="*/ 6 w 23"/>
                <a:gd name="T49" fmla="*/ 8 h 47"/>
                <a:gd name="T50" fmla="*/ 10 w 23"/>
                <a:gd name="T51" fmla="*/ 5 h 47"/>
                <a:gd name="T52" fmla="*/ 14 w 23"/>
                <a:gd name="T53" fmla="*/ 2 h 47"/>
                <a:gd name="T54" fmla="*/ 14 w 23"/>
                <a:gd name="T55" fmla="*/ 2 h 47"/>
                <a:gd name="T56" fmla="*/ 15 w 23"/>
                <a:gd name="T57" fmla="*/ 2 h 47"/>
                <a:gd name="T58" fmla="*/ 16 w 23"/>
                <a:gd name="T59" fmla="*/ 1 h 47"/>
                <a:gd name="T60" fmla="*/ 17 w 23"/>
                <a:gd name="T61" fmla="*/ 1 h 47"/>
                <a:gd name="T62" fmla="*/ 19 w 23"/>
                <a:gd name="T63" fmla="*/ 0 h 47"/>
                <a:gd name="T64" fmla="*/ 20 w 23"/>
                <a:gd name="T65" fmla="*/ 0 h 47"/>
                <a:gd name="T66" fmla="*/ 21 w 23"/>
                <a:gd name="T67" fmla="*/ 0 h 47"/>
                <a:gd name="T68" fmla="*/ 22 w 23"/>
                <a:gd name="T69" fmla="*/ 1 h 47"/>
                <a:gd name="T70" fmla="*/ 23 w 23"/>
                <a:gd name="T71" fmla="*/ 1 h 47"/>
                <a:gd name="T72" fmla="*/ 23 w 23"/>
                <a:gd name="T73" fmla="*/ 1 h 47"/>
                <a:gd name="T74" fmla="*/ 23 w 23"/>
                <a:gd name="T75" fmla="*/ 1 h 47"/>
                <a:gd name="T76" fmla="*/ 23 w 23"/>
                <a:gd name="T77" fmla="*/ 1 h 47"/>
                <a:gd name="T78" fmla="*/ 23 w 23"/>
                <a:gd name="T7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47">
                  <a:moveTo>
                    <a:pt x="23" y="1"/>
                  </a:moveTo>
                  <a:lnTo>
                    <a:pt x="20" y="6"/>
                  </a:lnTo>
                  <a:lnTo>
                    <a:pt x="18" y="12"/>
                  </a:lnTo>
                  <a:lnTo>
                    <a:pt x="16" y="17"/>
                  </a:lnTo>
                  <a:lnTo>
                    <a:pt x="14" y="23"/>
                  </a:lnTo>
                  <a:lnTo>
                    <a:pt x="14" y="29"/>
                  </a:lnTo>
                  <a:lnTo>
                    <a:pt x="14" y="35"/>
                  </a:lnTo>
                  <a:lnTo>
                    <a:pt x="15" y="41"/>
                  </a:lnTo>
                  <a:lnTo>
                    <a:pt x="18" y="47"/>
                  </a:lnTo>
                  <a:lnTo>
                    <a:pt x="18" y="47"/>
                  </a:lnTo>
                  <a:lnTo>
                    <a:pt x="15" y="47"/>
                  </a:lnTo>
                  <a:lnTo>
                    <a:pt x="13" y="47"/>
                  </a:lnTo>
                  <a:lnTo>
                    <a:pt x="10" y="46"/>
                  </a:lnTo>
                  <a:lnTo>
                    <a:pt x="7" y="46"/>
                  </a:lnTo>
                  <a:lnTo>
                    <a:pt x="5" y="45"/>
                  </a:lnTo>
                  <a:lnTo>
                    <a:pt x="3" y="44"/>
                  </a:lnTo>
                  <a:lnTo>
                    <a:pt x="2" y="41"/>
                  </a:lnTo>
                  <a:lnTo>
                    <a:pt x="1" y="38"/>
                  </a:lnTo>
                  <a:lnTo>
                    <a:pt x="1" y="38"/>
                  </a:lnTo>
                  <a:lnTo>
                    <a:pt x="0" y="33"/>
                  </a:lnTo>
                  <a:lnTo>
                    <a:pt x="1" y="27"/>
                  </a:lnTo>
                  <a:lnTo>
                    <a:pt x="1" y="22"/>
                  </a:lnTo>
                  <a:lnTo>
                    <a:pt x="2" y="17"/>
                  </a:lnTo>
                  <a:lnTo>
                    <a:pt x="4" y="12"/>
                  </a:lnTo>
                  <a:lnTo>
                    <a:pt x="6" y="8"/>
                  </a:lnTo>
                  <a:lnTo>
                    <a:pt x="10" y="5"/>
                  </a:lnTo>
                  <a:lnTo>
                    <a:pt x="14" y="2"/>
                  </a:lnTo>
                  <a:lnTo>
                    <a:pt x="14" y="2"/>
                  </a:lnTo>
                  <a:lnTo>
                    <a:pt x="15" y="2"/>
                  </a:lnTo>
                  <a:lnTo>
                    <a:pt x="16" y="1"/>
                  </a:lnTo>
                  <a:lnTo>
                    <a:pt x="17" y="1"/>
                  </a:lnTo>
                  <a:lnTo>
                    <a:pt x="19" y="0"/>
                  </a:lnTo>
                  <a:lnTo>
                    <a:pt x="20" y="0"/>
                  </a:lnTo>
                  <a:lnTo>
                    <a:pt x="21" y="0"/>
                  </a:lnTo>
                  <a:lnTo>
                    <a:pt x="22" y="1"/>
                  </a:lnTo>
                  <a:lnTo>
                    <a:pt x="23" y="1"/>
                  </a:lnTo>
                  <a:lnTo>
                    <a:pt x="23" y="1"/>
                  </a:lnTo>
                  <a:lnTo>
                    <a:pt x="23" y="1"/>
                  </a:lnTo>
                  <a:lnTo>
                    <a:pt x="23" y="1"/>
                  </a:lnTo>
                  <a:lnTo>
                    <a:pt x="2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49" name="Freeform 209"/>
            <p:cNvSpPr>
              <a:spLocks/>
            </p:cNvSpPr>
            <p:nvPr/>
          </p:nvSpPr>
          <p:spPr bwMode="auto">
            <a:xfrm>
              <a:off x="1468" y="2586"/>
              <a:ext cx="22" cy="47"/>
            </a:xfrm>
            <a:custGeom>
              <a:avLst/>
              <a:gdLst>
                <a:gd name="T0" fmla="*/ 22 w 22"/>
                <a:gd name="T1" fmla="*/ 0 h 47"/>
                <a:gd name="T2" fmla="*/ 19 w 22"/>
                <a:gd name="T3" fmla="*/ 5 h 47"/>
                <a:gd name="T4" fmla="*/ 18 w 22"/>
                <a:gd name="T5" fmla="*/ 10 h 47"/>
                <a:gd name="T6" fmla="*/ 16 w 22"/>
                <a:gd name="T7" fmla="*/ 16 h 47"/>
                <a:gd name="T8" fmla="*/ 15 w 22"/>
                <a:gd name="T9" fmla="*/ 22 h 47"/>
                <a:gd name="T10" fmla="*/ 14 w 22"/>
                <a:gd name="T11" fmla="*/ 28 h 47"/>
                <a:gd name="T12" fmla="*/ 14 w 22"/>
                <a:gd name="T13" fmla="*/ 34 h 47"/>
                <a:gd name="T14" fmla="*/ 15 w 22"/>
                <a:gd name="T15" fmla="*/ 40 h 47"/>
                <a:gd name="T16" fmla="*/ 17 w 22"/>
                <a:gd name="T17" fmla="*/ 45 h 47"/>
                <a:gd name="T18" fmla="*/ 17 w 22"/>
                <a:gd name="T19" fmla="*/ 45 h 47"/>
                <a:gd name="T20" fmla="*/ 16 w 22"/>
                <a:gd name="T21" fmla="*/ 46 h 47"/>
                <a:gd name="T22" fmla="*/ 15 w 22"/>
                <a:gd name="T23" fmla="*/ 47 h 47"/>
                <a:gd name="T24" fmla="*/ 14 w 22"/>
                <a:gd name="T25" fmla="*/ 47 h 47"/>
                <a:gd name="T26" fmla="*/ 13 w 22"/>
                <a:gd name="T27" fmla="*/ 47 h 47"/>
                <a:gd name="T28" fmla="*/ 11 w 22"/>
                <a:gd name="T29" fmla="*/ 47 h 47"/>
                <a:gd name="T30" fmla="*/ 10 w 22"/>
                <a:gd name="T31" fmla="*/ 46 h 47"/>
                <a:gd name="T32" fmla="*/ 8 w 22"/>
                <a:gd name="T33" fmla="*/ 46 h 47"/>
                <a:gd name="T34" fmla="*/ 7 w 22"/>
                <a:gd name="T35" fmla="*/ 45 h 47"/>
                <a:gd name="T36" fmla="*/ 7 w 22"/>
                <a:gd name="T37" fmla="*/ 45 h 47"/>
                <a:gd name="T38" fmla="*/ 4 w 22"/>
                <a:gd name="T39" fmla="*/ 41 h 47"/>
                <a:gd name="T40" fmla="*/ 2 w 22"/>
                <a:gd name="T41" fmla="*/ 37 h 47"/>
                <a:gd name="T42" fmla="*/ 1 w 22"/>
                <a:gd name="T43" fmla="*/ 32 h 47"/>
                <a:gd name="T44" fmla="*/ 0 w 22"/>
                <a:gd name="T45" fmla="*/ 27 h 47"/>
                <a:gd name="T46" fmla="*/ 0 w 22"/>
                <a:gd name="T47" fmla="*/ 22 h 47"/>
                <a:gd name="T48" fmla="*/ 1 w 22"/>
                <a:gd name="T49" fmla="*/ 17 h 47"/>
                <a:gd name="T50" fmla="*/ 3 w 22"/>
                <a:gd name="T51" fmla="*/ 13 h 47"/>
                <a:gd name="T52" fmla="*/ 5 w 22"/>
                <a:gd name="T53" fmla="*/ 8 h 47"/>
                <a:gd name="T54" fmla="*/ 5 w 22"/>
                <a:gd name="T55" fmla="*/ 8 h 47"/>
                <a:gd name="T56" fmla="*/ 7 w 22"/>
                <a:gd name="T57" fmla="*/ 6 h 47"/>
                <a:gd name="T58" fmla="*/ 9 w 22"/>
                <a:gd name="T59" fmla="*/ 5 h 47"/>
                <a:gd name="T60" fmla="*/ 11 w 22"/>
                <a:gd name="T61" fmla="*/ 3 h 47"/>
                <a:gd name="T62" fmla="*/ 13 w 22"/>
                <a:gd name="T63" fmla="*/ 2 h 47"/>
                <a:gd name="T64" fmla="*/ 15 w 22"/>
                <a:gd name="T65" fmla="*/ 1 h 47"/>
                <a:gd name="T66" fmla="*/ 17 w 22"/>
                <a:gd name="T67" fmla="*/ 0 h 47"/>
                <a:gd name="T68" fmla="*/ 19 w 22"/>
                <a:gd name="T69" fmla="*/ 0 h 47"/>
                <a:gd name="T70" fmla="*/ 22 w 22"/>
                <a:gd name="T71" fmla="*/ 0 h 47"/>
                <a:gd name="T72" fmla="*/ 22 w 22"/>
                <a:gd name="T73" fmla="*/ 0 h 47"/>
                <a:gd name="T74" fmla="*/ 22 w 22"/>
                <a:gd name="T75" fmla="*/ 0 h 47"/>
                <a:gd name="T76" fmla="*/ 22 w 22"/>
                <a:gd name="T77" fmla="*/ 0 h 47"/>
                <a:gd name="T78" fmla="*/ 22 w 22"/>
                <a:gd name="T7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47">
                  <a:moveTo>
                    <a:pt x="22" y="0"/>
                  </a:moveTo>
                  <a:lnTo>
                    <a:pt x="19" y="5"/>
                  </a:lnTo>
                  <a:lnTo>
                    <a:pt x="18" y="10"/>
                  </a:lnTo>
                  <a:lnTo>
                    <a:pt x="16" y="16"/>
                  </a:lnTo>
                  <a:lnTo>
                    <a:pt x="15" y="22"/>
                  </a:lnTo>
                  <a:lnTo>
                    <a:pt x="14" y="28"/>
                  </a:lnTo>
                  <a:lnTo>
                    <a:pt x="14" y="34"/>
                  </a:lnTo>
                  <a:lnTo>
                    <a:pt x="15" y="40"/>
                  </a:lnTo>
                  <a:lnTo>
                    <a:pt x="17" y="45"/>
                  </a:lnTo>
                  <a:lnTo>
                    <a:pt x="17" y="45"/>
                  </a:lnTo>
                  <a:lnTo>
                    <a:pt x="16" y="46"/>
                  </a:lnTo>
                  <a:lnTo>
                    <a:pt x="15" y="47"/>
                  </a:lnTo>
                  <a:lnTo>
                    <a:pt x="14" y="47"/>
                  </a:lnTo>
                  <a:lnTo>
                    <a:pt x="13" y="47"/>
                  </a:lnTo>
                  <a:lnTo>
                    <a:pt x="11" y="47"/>
                  </a:lnTo>
                  <a:lnTo>
                    <a:pt x="10" y="46"/>
                  </a:lnTo>
                  <a:lnTo>
                    <a:pt x="8" y="46"/>
                  </a:lnTo>
                  <a:lnTo>
                    <a:pt x="7" y="45"/>
                  </a:lnTo>
                  <a:lnTo>
                    <a:pt x="7" y="45"/>
                  </a:lnTo>
                  <a:lnTo>
                    <a:pt x="4" y="41"/>
                  </a:lnTo>
                  <a:lnTo>
                    <a:pt x="2" y="37"/>
                  </a:lnTo>
                  <a:lnTo>
                    <a:pt x="1" y="32"/>
                  </a:lnTo>
                  <a:lnTo>
                    <a:pt x="0" y="27"/>
                  </a:lnTo>
                  <a:lnTo>
                    <a:pt x="0" y="22"/>
                  </a:lnTo>
                  <a:lnTo>
                    <a:pt x="1" y="17"/>
                  </a:lnTo>
                  <a:lnTo>
                    <a:pt x="3" y="13"/>
                  </a:lnTo>
                  <a:lnTo>
                    <a:pt x="5" y="8"/>
                  </a:lnTo>
                  <a:lnTo>
                    <a:pt x="5" y="8"/>
                  </a:lnTo>
                  <a:lnTo>
                    <a:pt x="7" y="6"/>
                  </a:lnTo>
                  <a:lnTo>
                    <a:pt x="9" y="5"/>
                  </a:lnTo>
                  <a:lnTo>
                    <a:pt x="11" y="3"/>
                  </a:lnTo>
                  <a:lnTo>
                    <a:pt x="13" y="2"/>
                  </a:lnTo>
                  <a:lnTo>
                    <a:pt x="15" y="1"/>
                  </a:lnTo>
                  <a:lnTo>
                    <a:pt x="17" y="0"/>
                  </a:lnTo>
                  <a:lnTo>
                    <a:pt x="19" y="0"/>
                  </a:lnTo>
                  <a:lnTo>
                    <a:pt x="22" y="0"/>
                  </a:lnTo>
                  <a:lnTo>
                    <a:pt x="22" y="0"/>
                  </a:lnTo>
                  <a:lnTo>
                    <a:pt x="22" y="0"/>
                  </a:lnTo>
                  <a:lnTo>
                    <a:pt x="22"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0" name="Freeform 210"/>
            <p:cNvSpPr>
              <a:spLocks/>
            </p:cNvSpPr>
            <p:nvPr/>
          </p:nvSpPr>
          <p:spPr bwMode="auto">
            <a:xfrm>
              <a:off x="1492" y="2586"/>
              <a:ext cx="19" cy="48"/>
            </a:xfrm>
            <a:custGeom>
              <a:avLst/>
              <a:gdLst>
                <a:gd name="T0" fmla="*/ 14 w 19"/>
                <a:gd name="T1" fmla="*/ 18 h 48"/>
                <a:gd name="T2" fmla="*/ 14 w 19"/>
                <a:gd name="T3" fmla="*/ 22 h 48"/>
                <a:gd name="T4" fmla="*/ 14 w 19"/>
                <a:gd name="T5" fmla="*/ 26 h 48"/>
                <a:gd name="T6" fmla="*/ 14 w 19"/>
                <a:gd name="T7" fmla="*/ 30 h 48"/>
                <a:gd name="T8" fmla="*/ 14 w 19"/>
                <a:gd name="T9" fmla="*/ 34 h 48"/>
                <a:gd name="T10" fmla="*/ 15 w 19"/>
                <a:gd name="T11" fmla="*/ 37 h 48"/>
                <a:gd name="T12" fmla="*/ 16 w 19"/>
                <a:gd name="T13" fmla="*/ 41 h 48"/>
                <a:gd name="T14" fmla="*/ 17 w 19"/>
                <a:gd name="T15" fmla="*/ 44 h 48"/>
                <a:gd name="T16" fmla="*/ 18 w 19"/>
                <a:gd name="T17" fmla="*/ 48 h 48"/>
                <a:gd name="T18" fmla="*/ 18 w 19"/>
                <a:gd name="T19" fmla="*/ 48 h 48"/>
                <a:gd name="T20" fmla="*/ 15 w 19"/>
                <a:gd name="T21" fmla="*/ 48 h 48"/>
                <a:gd name="T22" fmla="*/ 13 w 19"/>
                <a:gd name="T23" fmla="*/ 48 h 48"/>
                <a:gd name="T24" fmla="*/ 10 w 19"/>
                <a:gd name="T25" fmla="*/ 48 h 48"/>
                <a:gd name="T26" fmla="*/ 8 w 19"/>
                <a:gd name="T27" fmla="*/ 47 h 48"/>
                <a:gd name="T28" fmla="*/ 6 w 19"/>
                <a:gd name="T29" fmla="*/ 47 h 48"/>
                <a:gd name="T30" fmla="*/ 4 w 19"/>
                <a:gd name="T31" fmla="*/ 45 h 48"/>
                <a:gd name="T32" fmla="*/ 2 w 19"/>
                <a:gd name="T33" fmla="*/ 44 h 48"/>
                <a:gd name="T34" fmla="*/ 1 w 19"/>
                <a:gd name="T35" fmla="*/ 41 h 48"/>
                <a:gd name="T36" fmla="*/ 1 w 19"/>
                <a:gd name="T37" fmla="*/ 41 h 48"/>
                <a:gd name="T38" fmla="*/ 0 w 19"/>
                <a:gd name="T39" fmla="*/ 36 h 48"/>
                <a:gd name="T40" fmla="*/ 0 w 19"/>
                <a:gd name="T41" fmla="*/ 32 h 48"/>
                <a:gd name="T42" fmla="*/ 0 w 19"/>
                <a:gd name="T43" fmla="*/ 27 h 48"/>
                <a:gd name="T44" fmla="*/ 1 w 19"/>
                <a:gd name="T45" fmla="*/ 23 h 48"/>
                <a:gd name="T46" fmla="*/ 2 w 19"/>
                <a:gd name="T47" fmla="*/ 19 h 48"/>
                <a:gd name="T48" fmla="*/ 3 w 19"/>
                <a:gd name="T49" fmla="*/ 14 h 48"/>
                <a:gd name="T50" fmla="*/ 4 w 19"/>
                <a:gd name="T51" fmla="*/ 11 h 48"/>
                <a:gd name="T52" fmla="*/ 6 w 19"/>
                <a:gd name="T53" fmla="*/ 7 h 48"/>
                <a:gd name="T54" fmla="*/ 6 w 19"/>
                <a:gd name="T55" fmla="*/ 7 h 48"/>
                <a:gd name="T56" fmla="*/ 7 w 19"/>
                <a:gd name="T57" fmla="*/ 5 h 48"/>
                <a:gd name="T58" fmla="*/ 9 w 19"/>
                <a:gd name="T59" fmla="*/ 4 h 48"/>
                <a:gd name="T60" fmla="*/ 10 w 19"/>
                <a:gd name="T61" fmla="*/ 3 h 48"/>
                <a:gd name="T62" fmla="*/ 12 w 19"/>
                <a:gd name="T63" fmla="*/ 2 h 48"/>
                <a:gd name="T64" fmla="*/ 13 w 19"/>
                <a:gd name="T65" fmla="*/ 1 h 48"/>
                <a:gd name="T66" fmla="*/ 15 w 19"/>
                <a:gd name="T67" fmla="*/ 1 h 48"/>
                <a:gd name="T68" fmla="*/ 16 w 19"/>
                <a:gd name="T69" fmla="*/ 0 h 48"/>
                <a:gd name="T70" fmla="*/ 18 w 19"/>
                <a:gd name="T71" fmla="*/ 0 h 48"/>
                <a:gd name="T72" fmla="*/ 18 w 19"/>
                <a:gd name="T73" fmla="*/ 0 h 48"/>
                <a:gd name="T74" fmla="*/ 19 w 19"/>
                <a:gd name="T75" fmla="*/ 2 h 48"/>
                <a:gd name="T76" fmla="*/ 18 w 19"/>
                <a:gd name="T77" fmla="*/ 5 h 48"/>
                <a:gd name="T78" fmla="*/ 18 w 19"/>
                <a:gd name="T79" fmla="*/ 7 h 48"/>
                <a:gd name="T80" fmla="*/ 16 w 19"/>
                <a:gd name="T81" fmla="*/ 9 h 48"/>
                <a:gd name="T82" fmla="*/ 15 w 19"/>
                <a:gd name="T83" fmla="*/ 11 h 48"/>
                <a:gd name="T84" fmla="*/ 14 w 19"/>
                <a:gd name="T85" fmla="*/ 13 h 48"/>
                <a:gd name="T86" fmla="*/ 14 w 19"/>
                <a:gd name="T87" fmla="*/ 16 h 48"/>
                <a:gd name="T88" fmla="*/ 14 w 19"/>
                <a:gd name="T89" fmla="*/ 18 h 48"/>
                <a:gd name="T90" fmla="*/ 14 w 19"/>
                <a:gd name="T91" fmla="*/ 18 h 48"/>
                <a:gd name="T92" fmla="*/ 14 w 19"/>
                <a:gd name="T93" fmla="*/ 18 h 48"/>
                <a:gd name="T94" fmla="*/ 14 w 19"/>
                <a:gd name="T95" fmla="*/ 18 h 48"/>
                <a:gd name="T96" fmla="*/ 14 w 19"/>
                <a:gd name="T9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48">
                  <a:moveTo>
                    <a:pt x="14" y="18"/>
                  </a:moveTo>
                  <a:lnTo>
                    <a:pt x="14" y="22"/>
                  </a:lnTo>
                  <a:lnTo>
                    <a:pt x="14" y="26"/>
                  </a:lnTo>
                  <a:lnTo>
                    <a:pt x="14" y="30"/>
                  </a:lnTo>
                  <a:lnTo>
                    <a:pt x="14" y="34"/>
                  </a:lnTo>
                  <a:lnTo>
                    <a:pt x="15" y="37"/>
                  </a:lnTo>
                  <a:lnTo>
                    <a:pt x="16" y="41"/>
                  </a:lnTo>
                  <a:lnTo>
                    <a:pt x="17" y="44"/>
                  </a:lnTo>
                  <a:lnTo>
                    <a:pt x="18" y="48"/>
                  </a:lnTo>
                  <a:lnTo>
                    <a:pt x="18" y="48"/>
                  </a:lnTo>
                  <a:lnTo>
                    <a:pt x="15" y="48"/>
                  </a:lnTo>
                  <a:lnTo>
                    <a:pt x="13" y="48"/>
                  </a:lnTo>
                  <a:lnTo>
                    <a:pt x="10" y="48"/>
                  </a:lnTo>
                  <a:lnTo>
                    <a:pt x="8" y="47"/>
                  </a:lnTo>
                  <a:lnTo>
                    <a:pt x="6" y="47"/>
                  </a:lnTo>
                  <a:lnTo>
                    <a:pt x="4" y="45"/>
                  </a:lnTo>
                  <a:lnTo>
                    <a:pt x="2" y="44"/>
                  </a:lnTo>
                  <a:lnTo>
                    <a:pt x="1" y="41"/>
                  </a:lnTo>
                  <a:lnTo>
                    <a:pt x="1" y="41"/>
                  </a:lnTo>
                  <a:lnTo>
                    <a:pt x="0" y="36"/>
                  </a:lnTo>
                  <a:lnTo>
                    <a:pt x="0" y="32"/>
                  </a:lnTo>
                  <a:lnTo>
                    <a:pt x="0" y="27"/>
                  </a:lnTo>
                  <a:lnTo>
                    <a:pt x="1" y="23"/>
                  </a:lnTo>
                  <a:lnTo>
                    <a:pt x="2" y="19"/>
                  </a:lnTo>
                  <a:lnTo>
                    <a:pt x="3" y="14"/>
                  </a:lnTo>
                  <a:lnTo>
                    <a:pt x="4" y="11"/>
                  </a:lnTo>
                  <a:lnTo>
                    <a:pt x="6" y="7"/>
                  </a:lnTo>
                  <a:lnTo>
                    <a:pt x="6" y="7"/>
                  </a:lnTo>
                  <a:lnTo>
                    <a:pt x="7" y="5"/>
                  </a:lnTo>
                  <a:lnTo>
                    <a:pt x="9" y="4"/>
                  </a:lnTo>
                  <a:lnTo>
                    <a:pt x="10" y="3"/>
                  </a:lnTo>
                  <a:lnTo>
                    <a:pt x="12" y="2"/>
                  </a:lnTo>
                  <a:lnTo>
                    <a:pt x="13" y="1"/>
                  </a:lnTo>
                  <a:lnTo>
                    <a:pt x="15" y="1"/>
                  </a:lnTo>
                  <a:lnTo>
                    <a:pt x="16" y="0"/>
                  </a:lnTo>
                  <a:lnTo>
                    <a:pt x="18" y="0"/>
                  </a:lnTo>
                  <a:lnTo>
                    <a:pt x="18" y="0"/>
                  </a:lnTo>
                  <a:lnTo>
                    <a:pt x="19" y="2"/>
                  </a:lnTo>
                  <a:lnTo>
                    <a:pt x="18" y="5"/>
                  </a:lnTo>
                  <a:lnTo>
                    <a:pt x="18" y="7"/>
                  </a:lnTo>
                  <a:lnTo>
                    <a:pt x="16" y="9"/>
                  </a:lnTo>
                  <a:lnTo>
                    <a:pt x="15" y="11"/>
                  </a:lnTo>
                  <a:lnTo>
                    <a:pt x="14" y="13"/>
                  </a:lnTo>
                  <a:lnTo>
                    <a:pt x="14" y="16"/>
                  </a:lnTo>
                  <a:lnTo>
                    <a:pt x="14" y="18"/>
                  </a:lnTo>
                  <a:lnTo>
                    <a:pt x="14" y="18"/>
                  </a:lnTo>
                  <a:lnTo>
                    <a:pt x="14" y="18"/>
                  </a:lnTo>
                  <a:lnTo>
                    <a:pt x="14" y="18"/>
                  </a:lnTo>
                  <a:lnTo>
                    <a:pt x="1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1" name="Freeform 211"/>
            <p:cNvSpPr>
              <a:spLocks/>
            </p:cNvSpPr>
            <p:nvPr/>
          </p:nvSpPr>
          <p:spPr bwMode="auto">
            <a:xfrm>
              <a:off x="1539" y="2586"/>
              <a:ext cx="20" cy="48"/>
            </a:xfrm>
            <a:custGeom>
              <a:avLst/>
              <a:gdLst>
                <a:gd name="T0" fmla="*/ 13 w 20"/>
                <a:gd name="T1" fmla="*/ 21 h 48"/>
                <a:gd name="T2" fmla="*/ 13 w 20"/>
                <a:gd name="T3" fmla="*/ 24 h 48"/>
                <a:gd name="T4" fmla="*/ 12 w 20"/>
                <a:gd name="T5" fmla="*/ 28 h 48"/>
                <a:gd name="T6" fmla="*/ 13 w 20"/>
                <a:gd name="T7" fmla="*/ 32 h 48"/>
                <a:gd name="T8" fmla="*/ 13 w 20"/>
                <a:gd name="T9" fmla="*/ 35 h 48"/>
                <a:gd name="T10" fmla="*/ 14 w 20"/>
                <a:gd name="T11" fmla="*/ 39 h 48"/>
                <a:gd name="T12" fmla="*/ 16 w 20"/>
                <a:gd name="T13" fmla="*/ 42 h 48"/>
                <a:gd name="T14" fmla="*/ 17 w 20"/>
                <a:gd name="T15" fmla="*/ 45 h 48"/>
                <a:gd name="T16" fmla="*/ 20 w 20"/>
                <a:gd name="T17" fmla="*/ 48 h 48"/>
                <a:gd name="T18" fmla="*/ 20 w 20"/>
                <a:gd name="T19" fmla="*/ 48 h 48"/>
                <a:gd name="T20" fmla="*/ 17 w 20"/>
                <a:gd name="T21" fmla="*/ 47 h 48"/>
                <a:gd name="T22" fmla="*/ 15 w 20"/>
                <a:gd name="T23" fmla="*/ 46 h 48"/>
                <a:gd name="T24" fmla="*/ 12 w 20"/>
                <a:gd name="T25" fmla="*/ 44 h 48"/>
                <a:gd name="T26" fmla="*/ 9 w 20"/>
                <a:gd name="T27" fmla="*/ 43 h 48"/>
                <a:gd name="T28" fmla="*/ 6 w 20"/>
                <a:gd name="T29" fmla="*/ 41 h 48"/>
                <a:gd name="T30" fmla="*/ 4 w 20"/>
                <a:gd name="T31" fmla="*/ 39 h 48"/>
                <a:gd name="T32" fmla="*/ 2 w 20"/>
                <a:gd name="T33" fmla="*/ 36 h 48"/>
                <a:gd name="T34" fmla="*/ 1 w 20"/>
                <a:gd name="T35" fmla="*/ 33 h 48"/>
                <a:gd name="T36" fmla="*/ 1 w 20"/>
                <a:gd name="T37" fmla="*/ 33 h 48"/>
                <a:gd name="T38" fmla="*/ 0 w 20"/>
                <a:gd name="T39" fmla="*/ 28 h 48"/>
                <a:gd name="T40" fmla="*/ 1 w 20"/>
                <a:gd name="T41" fmla="*/ 23 h 48"/>
                <a:gd name="T42" fmla="*/ 2 w 20"/>
                <a:gd name="T43" fmla="*/ 18 h 48"/>
                <a:gd name="T44" fmla="*/ 4 w 20"/>
                <a:gd name="T45" fmla="*/ 14 h 48"/>
                <a:gd name="T46" fmla="*/ 7 w 20"/>
                <a:gd name="T47" fmla="*/ 10 h 48"/>
                <a:gd name="T48" fmla="*/ 10 w 20"/>
                <a:gd name="T49" fmla="*/ 6 h 48"/>
                <a:gd name="T50" fmla="*/ 13 w 20"/>
                <a:gd name="T51" fmla="*/ 3 h 48"/>
                <a:gd name="T52" fmla="*/ 17 w 20"/>
                <a:gd name="T53" fmla="*/ 0 h 48"/>
                <a:gd name="T54" fmla="*/ 17 w 20"/>
                <a:gd name="T55" fmla="*/ 0 h 48"/>
                <a:gd name="T56" fmla="*/ 18 w 20"/>
                <a:gd name="T57" fmla="*/ 2 h 48"/>
                <a:gd name="T58" fmla="*/ 18 w 20"/>
                <a:gd name="T59" fmla="*/ 4 h 48"/>
                <a:gd name="T60" fmla="*/ 18 w 20"/>
                <a:gd name="T61" fmla="*/ 7 h 48"/>
                <a:gd name="T62" fmla="*/ 17 w 20"/>
                <a:gd name="T63" fmla="*/ 9 h 48"/>
                <a:gd name="T64" fmla="*/ 16 w 20"/>
                <a:gd name="T65" fmla="*/ 12 h 48"/>
                <a:gd name="T66" fmla="*/ 15 w 20"/>
                <a:gd name="T67" fmla="*/ 15 h 48"/>
                <a:gd name="T68" fmla="*/ 14 w 20"/>
                <a:gd name="T69" fmla="*/ 18 h 48"/>
                <a:gd name="T70" fmla="*/ 13 w 20"/>
                <a:gd name="T71" fmla="*/ 21 h 48"/>
                <a:gd name="T72" fmla="*/ 13 w 20"/>
                <a:gd name="T73" fmla="*/ 21 h 48"/>
                <a:gd name="T74" fmla="*/ 13 w 20"/>
                <a:gd name="T75" fmla="*/ 21 h 48"/>
                <a:gd name="T76" fmla="*/ 13 w 20"/>
                <a:gd name="T77" fmla="*/ 21 h 48"/>
                <a:gd name="T78" fmla="*/ 13 w 20"/>
                <a:gd name="T7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48">
                  <a:moveTo>
                    <a:pt x="13" y="21"/>
                  </a:moveTo>
                  <a:lnTo>
                    <a:pt x="13" y="24"/>
                  </a:lnTo>
                  <a:lnTo>
                    <a:pt x="12" y="28"/>
                  </a:lnTo>
                  <a:lnTo>
                    <a:pt x="13" y="32"/>
                  </a:lnTo>
                  <a:lnTo>
                    <a:pt x="13" y="35"/>
                  </a:lnTo>
                  <a:lnTo>
                    <a:pt x="14" y="39"/>
                  </a:lnTo>
                  <a:lnTo>
                    <a:pt x="16" y="42"/>
                  </a:lnTo>
                  <a:lnTo>
                    <a:pt x="17" y="45"/>
                  </a:lnTo>
                  <a:lnTo>
                    <a:pt x="20" y="48"/>
                  </a:lnTo>
                  <a:lnTo>
                    <a:pt x="20" y="48"/>
                  </a:lnTo>
                  <a:lnTo>
                    <a:pt x="17" y="47"/>
                  </a:lnTo>
                  <a:lnTo>
                    <a:pt x="15" y="46"/>
                  </a:lnTo>
                  <a:lnTo>
                    <a:pt x="12" y="44"/>
                  </a:lnTo>
                  <a:lnTo>
                    <a:pt x="9" y="43"/>
                  </a:lnTo>
                  <a:lnTo>
                    <a:pt x="6" y="41"/>
                  </a:lnTo>
                  <a:lnTo>
                    <a:pt x="4" y="39"/>
                  </a:lnTo>
                  <a:lnTo>
                    <a:pt x="2" y="36"/>
                  </a:lnTo>
                  <a:lnTo>
                    <a:pt x="1" y="33"/>
                  </a:lnTo>
                  <a:lnTo>
                    <a:pt x="1" y="33"/>
                  </a:lnTo>
                  <a:lnTo>
                    <a:pt x="0" y="28"/>
                  </a:lnTo>
                  <a:lnTo>
                    <a:pt x="1" y="23"/>
                  </a:lnTo>
                  <a:lnTo>
                    <a:pt x="2" y="18"/>
                  </a:lnTo>
                  <a:lnTo>
                    <a:pt x="4" y="14"/>
                  </a:lnTo>
                  <a:lnTo>
                    <a:pt x="7" y="10"/>
                  </a:lnTo>
                  <a:lnTo>
                    <a:pt x="10" y="6"/>
                  </a:lnTo>
                  <a:lnTo>
                    <a:pt x="13" y="3"/>
                  </a:lnTo>
                  <a:lnTo>
                    <a:pt x="17" y="0"/>
                  </a:lnTo>
                  <a:lnTo>
                    <a:pt x="17" y="0"/>
                  </a:lnTo>
                  <a:lnTo>
                    <a:pt x="18" y="2"/>
                  </a:lnTo>
                  <a:lnTo>
                    <a:pt x="18" y="4"/>
                  </a:lnTo>
                  <a:lnTo>
                    <a:pt x="18" y="7"/>
                  </a:lnTo>
                  <a:lnTo>
                    <a:pt x="17" y="9"/>
                  </a:lnTo>
                  <a:lnTo>
                    <a:pt x="16" y="12"/>
                  </a:lnTo>
                  <a:lnTo>
                    <a:pt x="15" y="15"/>
                  </a:lnTo>
                  <a:lnTo>
                    <a:pt x="14" y="18"/>
                  </a:lnTo>
                  <a:lnTo>
                    <a:pt x="13" y="21"/>
                  </a:lnTo>
                  <a:lnTo>
                    <a:pt x="13" y="21"/>
                  </a:lnTo>
                  <a:lnTo>
                    <a:pt x="13" y="21"/>
                  </a:lnTo>
                  <a:lnTo>
                    <a:pt x="13" y="21"/>
                  </a:lnTo>
                  <a:lnTo>
                    <a:pt x="1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2" name="Freeform 212"/>
            <p:cNvSpPr>
              <a:spLocks/>
            </p:cNvSpPr>
            <p:nvPr/>
          </p:nvSpPr>
          <p:spPr bwMode="auto">
            <a:xfrm>
              <a:off x="1220" y="2587"/>
              <a:ext cx="25" cy="43"/>
            </a:xfrm>
            <a:custGeom>
              <a:avLst/>
              <a:gdLst>
                <a:gd name="T0" fmla="*/ 24 w 25"/>
                <a:gd name="T1" fmla="*/ 0 h 43"/>
                <a:gd name="T2" fmla="*/ 22 w 25"/>
                <a:gd name="T3" fmla="*/ 5 h 43"/>
                <a:gd name="T4" fmla="*/ 20 w 25"/>
                <a:gd name="T5" fmla="*/ 10 h 43"/>
                <a:gd name="T6" fmla="*/ 20 w 25"/>
                <a:gd name="T7" fmla="*/ 15 h 43"/>
                <a:gd name="T8" fmla="*/ 20 w 25"/>
                <a:gd name="T9" fmla="*/ 21 h 43"/>
                <a:gd name="T10" fmla="*/ 21 w 25"/>
                <a:gd name="T11" fmla="*/ 27 h 43"/>
                <a:gd name="T12" fmla="*/ 22 w 25"/>
                <a:gd name="T13" fmla="*/ 32 h 43"/>
                <a:gd name="T14" fmla="*/ 23 w 25"/>
                <a:gd name="T15" fmla="*/ 37 h 43"/>
                <a:gd name="T16" fmla="*/ 25 w 25"/>
                <a:gd name="T17" fmla="*/ 42 h 43"/>
                <a:gd name="T18" fmla="*/ 25 w 25"/>
                <a:gd name="T19" fmla="*/ 42 h 43"/>
                <a:gd name="T20" fmla="*/ 22 w 25"/>
                <a:gd name="T21" fmla="*/ 43 h 43"/>
                <a:gd name="T22" fmla="*/ 18 w 25"/>
                <a:gd name="T23" fmla="*/ 43 h 43"/>
                <a:gd name="T24" fmla="*/ 14 w 25"/>
                <a:gd name="T25" fmla="*/ 43 h 43"/>
                <a:gd name="T26" fmla="*/ 10 w 25"/>
                <a:gd name="T27" fmla="*/ 42 h 43"/>
                <a:gd name="T28" fmla="*/ 6 w 25"/>
                <a:gd name="T29" fmla="*/ 41 h 43"/>
                <a:gd name="T30" fmla="*/ 3 w 25"/>
                <a:gd name="T31" fmla="*/ 38 h 43"/>
                <a:gd name="T32" fmla="*/ 1 w 25"/>
                <a:gd name="T33" fmla="*/ 34 h 43"/>
                <a:gd name="T34" fmla="*/ 1 w 25"/>
                <a:gd name="T35" fmla="*/ 29 h 43"/>
                <a:gd name="T36" fmla="*/ 1 w 25"/>
                <a:gd name="T37" fmla="*/ 29 h 43"/>
                <a:gd name="T38" fmla="*/ 0 w 25"/>
                <a:gd name="T39" fmla="*/ 23 h 43"/>
                <a:gd name="T40" fmla="*/ 1 w 25"/>
                <a:gd name="T41" fmla="*/ 17 h 43"/>
                <a:gd name="T42" fmla="*/ 3 w 25"/>
                <a:gd name="T43" fmla="*/ 12 h 43"/>
                <a:gd name="T44" fmla="*/ 6 w 25"/>
                <a:gd name="T45" fmla="*/ 7 h 43"/>
                <a:gd name="T46" fmla="*/ 9 w 25"/>
                <a:gd name="T47" fmla="*/ 4 h 43"/>
                <a:gd name="T48" fmla="*/ 14 w 25"/>
                <a:gd name="T49" fmla="*/ 1 h 43"/>
                <a:gd name="T50" fmla="*/ 19 w 25"/>
                <a:gd name="T51" fmla="*/ 0 h 43"/>
                <a:gd name="T52" fmla="*/ 24 w 25"/>
                <a:gd name="T53" fmla="*/ 0 h 43"/>
                <a:gd name="T54" fmla="*/ 24 w 25"/>
                <a:gd name="T55" fmla="*/ 0 h 43"/>
                <a:gd name="T56" fmla="*/ 24 w 25"/>
                <a:gd name="T57" fmla="*/ 0 h 43"/>
                <a:gd name="T58" fmla="*/ 24 w 25"/>
                <a:gd name="T59" fmla="*/ 0 h 43"/>
                <a:gd name="T60" fmla="*/ 24 w 25"/>
                <a:gd name="T6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43">
                  <a:moveTo>
                    <a:pt x="24" y="0"/>
                  </a:moveTo>
                  <a:lnTo>
                    <a:pt x="22" y="5"/>
                  </a:lnTo>
                  <a:lnTo>
                    <a:pt x="20" y="10"/>
                  </a:lnTo>
                  <a:lnTo>
                    <a:pt x="20" y="15"/>
                  </a:lnTo>
                  <a:lnTo>
                    <a:pt x="20" y="21"/>
                  </a:lnTo>
                  <a:lnTo>
                    <a:pt x="21" y="27"/>
                  </a:lnTo>
                  <a:lnTo>
                    <a:pt x="22" y="32"/>
                  </a:lnTo>
                  <a:lnTo>
                    <a:pt x="23" y="37"/>
                  </a:lnTo>
                  <a:lnTo>
                    <a:pt x="25" y="42"/>
                  </a:lnTo>
                  <a:lnTo>
                    <a:pt x="25" y="42"/>
                  </a:lnTo>
                  <a:lnTo>
                    <a:pt x="22" y="43"/>
                  </a:lnTo>
                  <a:lnTo>
                    <a:pt x="18" y="43"/>
                  </a:lnTo>
                  <a:lnTo>
                    <a:pt x="14" y="43"/>
                  </a:lnTo>
                  <a:lnTo>
                    <a:pt x="10" y="42"/>
                  </a:lnTo>
                  <a:lnTo>
                    <a:pt x="6" y="41"/>
                  </a:lnTo>
                  <a:lnTo>
                    <a:pt x="3" y="38"/>
                  </a:lnTo>
                  <a:lnTo>
                    <a:pt x="1" y="34"/>
                  </a:lnTo>
                  <a:lnTo>
                    <a:pt x="1" y="29"/>
                  </a:lnTo>
                  <a:lnTo>
                    <a:pt x="1" y="29"/>
                  </a:lnTo>
                  <a:lnTo>
                    <a:pt x="0" y="23"/>
                  </a:lnTo>
                  <a:lnTo>
                    <a:pt x="1" y="17"/>
                  </a:lnTo>
                  <a:lnTo>
                    <a:pt x="3" y="12"/>
                  </a:lnTo>
                  <a:lnTo>
                    <a:pt x="6" y="7"/>
                  </a:lnTo>
                  <a:lnTo>
                    <a:pt x="9" y="4"/>
                  </a:lnTo>
                  <a:lnTo>
                    <a:pt x="14" y="1"/>
                  </a:lnTo>
                  <a:lnTo>
                    <a:pt x="19" y="0"/>
                  </a:lnTo>
                  <a:lnTo>
                    <a:pt x="24" y="0"/>
                  </a:lnTo>
                  <a:lnTo>
                    <a:pt x="24" y="0"/>
                  </a:lnTo>
                  <a:lnTo>
                    <a:pt x="24" y="0"/>
                  </a:lnTo>
                  <a:lnTo>
                    <a:pt x="24" y="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3" name="Freeform 213"/>
            <p:cNvSpPr>
              <a:spLocks/>
            </p:cNvSpPr>
            <p:nvPr/>
          </p:nvSpPr>
          <p:spPr bwMode="auto">
            <a:xfrm>
              <a:off x="1409" y="2587"/>
              <a:ext cx="27" cy="47"/>
            </a:xfrm>
            <a:custGeom>
              <a:avLst/>
              <a:gdLst>
                <a:gd name="T0" fmla="*/ 27 w 27"/>
                <a:gd name="T1" fmla="*/ 0 h 47"/>
                <a:gd name="T2" fmla="*/ 26 w 27"/>
                <a:gd name="T3" fmla="*/ 4 h 47"/>
                <a:gd name="T4" fmla="*/ 25 w 27"/>
                <a:gd name="T5" fmla="*/ 7 h 47"/>
                <a:gd name="T6" fmla="*/ 23 w 27"/>
                <a:gd name="T7" fmla="*/ 11 h 47"/>
                <a:gd name="T8" fmla="*/ 21 w 27"/>
                <a:gd name="T9" fmla="*/ 15 h 47"/>
                <a:gd name="T10" fmla="*/ 20 w 27"/>
                <a:gd name="T11" fmla="*/ 19 h 47"/>
                <a:gd name="T12" fmla="*/ 19 w 27"/>
                <a:gd name="T13" fmla="*/ 23 h 47"/>
                <a:gd name="T14" fmla="*/ 19 w 27"/>
                <a:gd name="T15" fmla="*/ 28 h 47"/>
                <a:gd name="T16" fmla="*/ 20 w 27"/>
                <a:gd name="T17" fmla="*/ 32 h 47"/>
                <a:gd name="T18" fmla="*/ 20 w 27"/>
                <a:gd name="T19" fmla="*/ 32 h 47"/>
                <a:gd name="T20" fmla="*/ 21 w 27"/>
                <a:gd name="T21" fmla="*/ 34 h 47"/>
                <a:gd name="T22" fmla="*/ 21 w 27"/>
                <a:gd name="T23" fmla="*/ 36 h 47"/>
                <a:gd name="T24" fmla="*/ 22 w 27"/>
                <a:gd name="T25" fmla="*/ 37 h 47"/>
                <a:gd name="T26" fmla="*/ 22 w 27"/>
                <a:gd name="T27" fmla="*/ 39 h 47"/>
                <a:gd name="T28" fmla="*/ 22 w 27"/>
                <a:gd name="T29" fmla="*/ 41 h 47"/>
                <a:gd name="T30" fmla="*/ 23 w 27"/>
                <a:gd name="T31" fmla="*/ 42 h 47"/>
                <a:gd name="T32" fmla="*/ 23 w 27"/>
                <a:gd name="T33" fmla="*/ 44 h 47"/>
                <a:gd name="T34" fmla="*/ 23 w 27"/>
                <a:gd name="T35" fmla="*/ 46 h 47"/>
                <a:gd name="T36" fmla="*/ 23 w 27"/>
                <a:gd name="T37" fmla="*/ 46 h 47"/>
                <a:gd name="T38" fmla="*/ 21 w 27"/>
                <a:gd name="T39" fmla="*/ 47 h 47"/>
                <a:gd name="T40" fmla="*/ 19 w 27"/>
                <a:gd name="T41" fmla="*/ 47 h 47"/>
                <a:gd name="T42" fmla="*/ 17 w 27"/>
                <a:gd name="T43" fmla="*/ 47 h 47"/>
                <a:gd name="T44" fmla="*/ 14 w 27"/>
                <a:gd name="T45" fmla="*/ 46 h 47"/>
                <a:gd name="T46" fmla="*/ 12 w 27"/>
                <a:gd name="T47" fmla="*/ 45 h 47"/>
                <a:gd name="T48" fmla="*/ 10 w 27"/>
                <a:gd name="T49" fmla="*/ 44 h 47"/>
                <a:gd name="T50" fmla="*/ 8 w 27"/>
                <a:gd name="T51" fmla="*/ 43 h 47"/>
                <a:gd name="T52" fmla="*/ 6 w 27"/>
                <a:gd name="T53" fmla="*/ 42 h 47"/>
                <a:gd name="T54" fmla="*/ 6 w 27"/>
                <a:gd name="T55" fmla="*/ 42 h 47"/>
                <a:gd name="T56" fmla="*/ 4 w 27"/>
                <a:gd name="T57" fmla="*/ 40 h 47"/>
                <a:gd name="T58" fmla="*/ 2 w 27"/>
                <a:gd name="T59" fmla="*/ 37 h 47"/>
                <a:gd name="T60" fmla="*/ 1 w 27"/>
                <a:gd name="T61" fmla="*/ 35 h 47"/>
                <a:gd name="T62" fmla="*/ 0 w 27"/>
                <a:gd name="T63" fmla="*/ 32 h 47"/>
                <a:gd name="T64" fmla="*/ 0 w 27"/>
                <a:gd name="T65" fmla="*/ 29 h 47"/>
                <a:gd name="T66" fmla="*/ 0 w 27"/>
                <a:gd name="T67" fmla="*/ 26 h 47"/>
                <a:gd name="T68" fmla="*/ 1 w 27"/>
                <a:gd name="T69" fmla="*/ 23 h 47"/>
                <a:gd name="T70" fmla="*/ 1 w 27"/>
                <a:gd name="T71" fmla="*/ 20 h 47"/>
                <a:gd name="T72" fmla="*/ 1 w 27"/>
                <a:gd name="T73" fmla="*/ 20 h 47"/>
                <a:gd name="T74" fmla="*/ 3 w 27"/>
                <a:gd name="T75" fmla="*/ 15 h 47"/>
                <a:gd name="T76" fmla="*/ 5 w 27"/>
                <a:gd name="T77" fmla="*/ 11 h 47"/>
                <a:gd name="T78" fmla="*/ 8 w 27"/>
                <a:gd name="T79" fmla="*/ 8 h 47"/>
                <a:gd name="T80" fmla="*/ 11 w 27"/>
                <a:gd name="T81" fmla="*/ 5 h 47"/>
                <a:gd name="T82" fmla="*/ 14 w 27"/>
                <a:gd name="T83" fmla="*/ 2 h 47"/>
                <a:gd name="T84" fmla="*/ 18 w 27"/>
                <a:gd name="T85" fmla="*/ 0 h 47"/>
                <a:gd name="T86" fmla="*/ 22 w 27"/>
                <a:gd name="T87" fmla="*/ 0 h 47"/>
                <a:gd name="T88" fmla="*/ 27 w 27"/>
                <a:gd name="T89" fmla="*/ 0 h 47"/>
                <a:gd name="T90" fmla="*/ 27 w 27"/>
                <a:gd name="T91" fmla="*/ 0 h 47"/>
                <a:gd name="T92" fmla="*/ 27 w 27"/>
                <a:gd name="T93" fmla="*/ 0 h 47"/>
                <a:gd name="T94" fmla="*/ 27 w 27"/>
                <a:gd name="T95" fmla="*/ 0 h 47"/>
                <a:gd name="T96" fmla="*/ 27 w 27"/>
                <a:gd name="T9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47">
                  <a:moveTo>
                    <a:pt x="27" y="0"/>
                  </a:moveTo>
                  <a:lnTo>
                    <a:pt x="26" y="4"/>
                  </a:lnTo>
                  <a:lnTo>
                    <a:pt x="25" y="7"/>
                  </a:lnTo>
                  <a:lnTo>
                    <a:pt x="23" y="11"/>
                  </a:lnTo>
                  <a:lnTo>
                    <a:pt x="21" y="15"/>
                  </a:lnTo>
                  <a:lnTo>
                    <a:pt x="20" y="19"/>
                  </a:lnTo>
                  <a:lnTo>
                    <a:pt x="19" y="23"/>
                  </a:lnTo>
                  <a:lnTo>
                    <a:pt x="19" y="28"/>
                  </a:lnTo>
                  <a:lnTo>
                    <a:pt x="20" y="32"/>
                  </a:lnTo>
                  <a:lnTo>
                    <a:pt x="20" y="32"/>
                  </a:lnTo>
                  <a:lnTo>
                    <a:pt x="21" y="34"/>
                  </a:lnTo>
                  <a:lnTo>
                    <a:pt x="21" y="36"/>
                  </a:lnTo>
                  <a:lnTo>
                    <a:pt x="22" y="37"/>
                  </a:lnTo>
                  <a:lnTo>
                    <a:pt x="22" y="39"/>
                  </a:lnTo>
                  <a:lnTo>
                    <a:pt x="22" y="41"/>
                  </a:lnTo>
                  <a:lnTo>
                    <a:pt x="23" y="42"/>
                  </a:lnTo>
                  <a:lnTo>
                    <a:pt x="23" y="44"/>
                  </a:lnTo>
                  <a:lnTo>
                    <a:pt x="23" y="46"/>
                  </a:lnTo>
                  <a:lnTo>
                    <a:pt x="23" y="46"/>
                  </a:lnTo>
                  <a:lnTo>
                    <a:pt x="21" y="47"/>
                  </a:lnTo>
                  <a:lnTo>
                    <a:pt x="19" y="47"/>
                  </a:lnTo>
                  <a:lnTo>
                    <a:pt x="17" y="47"/>
                  </a:lnTo>
                  <a:lnTo>
                    <a:pt x="14" y="46"/>
                  </a:lnTo>
                  <a:lnTo>
                    <a:pt x="12" y="45"/>
                  </a:lnTo>
                  <a:lnTo>
                    <a:pt x="10" y="44"/>
                  </a:lnTo>
                  <a:lnTo>
                    <a:pt x="8" y="43"/>
                  </a:lnTo>
                  <a:lnTo>
                    <a:pt x="6" y="42"/>
                  </a:lnTo>
                  <a:lnTo>
                    <a:pt x="6" y="42"/>
                  </a:lnTo>
                  <a:lnTo>
                    <a:pt x="4" y="40"/>
                  </a:lnTo>
                  <a:lnTo>
                    <a:pt x="2" y="37"/>
                  </a:lnTo>
                  <a:lnTo>
                    <a:pt x="1" y="35"/>
                  </a:lnTo>
                  <a:lnTo>
                    <a:pt x="0" y="32"/>
                  </a:lnTo>
                  <a:lnTo>
                    <a:pt x="0" y="29"/>
                  </a:lnTo>
                  <a:lnTo>
                    <a:pt x="0" y="26"/>
                  </a:lnTo>
                  <a:lnTo>
                    <a:pt x="1" y="23"/>
                  </a:lnTo>
                  <a:lnTo>
                    <a:pt x="1" y="20"/>
                  </a:lnTo>
                  <a:lnTo>
                    <a:pt x="1" y="20"/>
                  </a:lnTo>
                  <a:lnTo>
                    <a:pt x="3" y="15"/>
                  </a:lnTo>
                  <a:lnTo>
                    <a:pt x="5" y="11"/>
                  </a:lnTo>
                  <a:lnTo>
                    <a:pt x="8" y="8"/>
                  </a:lnTo>
                  <a:lnTo>
                    <a:pt x="11" y="5"/>
                  </a:lnTo>
                  <a:lnTo>
                    <a:pt x="14" y="2"/>
                  </a:lnTo>
                  <a:lnTo>
                    <a:pt x="18" y="0"/>
                  </a:lnTo>
                  <a:lnTo>
                    <a:pt x="22" y="0"/>
                  </a:lnTo>
                  <a:lnTo>
                    <a:pt x="27" y="0"/>
                  </a:lnTo>
                  <a:lnTo>
                    <a:pt x="27" y="0"/>
                  </a:lnTo>
                  <a:lnTo>
                    <a:pt x="27" y="0"/>
                  </a:lnTo>
                  <a:lnTo>
                    <a:pt x="27" y="0"/>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4" name="Freeform 214"/>
            <p:cNvSpPr>
              <a:spLocks/>
            </p:cNvSpPr>
            <p:nvPr/>
          </p:nvSpPr>
          <p:spPr bwMode="auto">
            <a:xfrm>
              <a:off x="1095" y="2588"/>
              <a:ext cx="20" cy="40"/>
            </a:xfrm>
            <a:custGeom>
              <a:avLst/>
              <a:gdLst>
                <a:gd name="T0" fmla="*/ 20 w 20"/>
                <a:gd name="T1" fmla="*/ 0 h 40"/>
                <a:gd name="T2" fmla="*/ 19 w 20"/>
                <a:gd name="T3" fmla="*/ 5 h 40"/>
                <a:gd name="T4" fmla="*/ 17 w 20"/>
                <a:gd name="T5" fmla="*/ 10 h 40"/>
                <a:gd name="T6" fmla="*/ 16 w 20"/>
                <a:gd name="T7" fmla="*/ 14 h 40"/>
                <a:gd name="T8" fmla="*/ 16 w 20"/>
                <a:gd name="T9" fmla="*/ 19 h 40"/>
                <a:gd name="T10" fmla="*/ 16 w 20"/>
                <a:gd name="T11" fmla="*/ 24 h 40"/>
                <a:gd name="T12" fmla="*/ 16 w 20"/>
                <a:gd name="T13" fmla="*/ 29 h 40"/>
                <a:gd name="T14" fmla="*/ 17 w 20"/>
                <a:gd name="T15" fmla="*/ 34 h 40"/>
                <a:gd name="T16" fmla="*/ 19 w 20"/>
                <a:gd name="T17" fmla="*/ 39 h 40"/>
                <a:gd name="T18" fmla="*/ 19 w 20"/>
                <a:gd name="T19" fmla="*/ 39 h 40"/>
                <a:gd name="T20" fmla="*/ 17 w 20"/>
                <a:gd name="T21" fmla="*/ 40 h 40"/>
                <a:gd name="T22" fmla="*/ 15 w 20"/>
                <a:gd name="T23" fmla="*/ 40 h 40"/>
                <a:gd name="T24" fmla="*/ 13 w 20"/>
                <a:gd name="T25" fmla="*/ 40 h 40"/>
                <a:gd name="T26" fmla="*/ 11 w 20"/>
                <a:gd name="T27" fmla="*/ 39 h 40"/>
                <a:gd name="T28" fmla="*/ 9 w 20"/>
                <a:gd name="T29" fmla="*/ 38 h 40"/>
                <a:gd name="T30" fmla="*/ 7 w 20"/>
                <a:gd name="T31" fmla="*/ 37 h 40"/>
                <a:gd name="T32" fmla="*/ 6 w 20"/>
                <a:gd name="T33" fmla="*/ 35 h 40"/>
                <a:gd name="T34" fmla="*/ 4 w 20"/>
                <a:gd name="T35" fmla="*/ 34 h 40"/>
                <a:gd name="T36" fmla="*/ 4 w 20"/>
                <a:gd name="T37" fmla="*/ 34 h 40"/>
                <a:gd name="T38" fmla="*/ 2 w 20"/>
                <a:gd name="T39" fmla="*/ 32 h 40"/>
                <a:gd name="T40" fmla="*/ 1 w 20"/>
                <a:gd name="T41" fmla="*/ 30 h 40"/>
                <a:gd name="T42" fmla="*/ 1 w 20"/>
                <a:gd name="T43" fmla="*/ 28 h 40"/>
                <a:gd name="T44" fmla="*/ 0 w 20"/>
                <a:gd name="T45" fmla="*/ 25 h 40"/>
                <a:gd name="T46" fmla="*/ 0 w 20"/>
                <a:gd name="T47" fmla="*/ 23 h 40"/>
                <a:gd name="T48" fmla="*/ 0 w 20"/>
                <a:gd name="T49" fmla="*/ 20 h 40"/>
                <a:gd name="T50" fmla="*/ 0 w 20"/>
                <a:gd name="T51" fmla="*/ 18 h 40"/>
                <a:gd name="T52" fmla="*/ 1 w 20"/>
                <a:gd name="T53" fmla="*/ 15 h 40"/>
                <a:gd name="T54" fmla="*/ 1 w 20"/>
                <a:gd name="T55" fmla="*/ 15 h 40"/>
                <a:gd name="T56" fmla="*/ 2 w 20"/>
                <a:gd name="T57" fmla="*/ 12 h 40"/>
                <a:gd name="T58" fmla="*/ 4 w 20"/>
                <a:gd name="T59" fmla="*/ 10 h 40"/>
                <a:gd name="T60" fmla="*/ 6 w 20"/>
                <a:gd name="T61" fmla="*/ 7 h 40"/>
                <a:gd name="T62" fmla="*/ 9 w 20"/>
                <a:gd name="T63" fmla="*/ 5 h 40"/>
                <a:gd name="T64" fmla="*/ 11 w 20"/>
                <a:gd name="T65" fmla="*/ 3 h 40"/>
                <a:gd name="T66" fmla="*/ 14 w 20"/>
                <a:gd name="T67" fmla="*/ 2 h 40"/>
                <a:gd name="T68" fmla="*/ 17 w 20"/>
                <a:gd name="T69" fmla="*/ 1 h 40"/>
                <a:gd name="T70" fmla="*/ 20 w 20"/>
                <a:gd name="T71" fmla="*/ 0 h 40"/>
                <a:gd name="T72" fmla="*/ 20 w 20"/>
                <a:gd name="T73" fmla="*/ 0 h 40"/>
                <a:gd name="T74" fmla="*/ 20 w 20"/>
                <a:gd name="T75" fmla="*/ 0 h 40"/>
                <a:gd name="T76" fmla="*/ 20 w 20"/>
                <a:gd name="T77" fmla="*/ 0 h 40"/>
                <a:gd name="T78" fmla="*/ 20 w 20"/>
                <a:gd name="T7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40">
                  <a:moveTo>
                    <a:pt x="20" y="0"/>
                  </a:moveTo>
                  <a:lnTo>
                    <a:pt x="19" y="5"/>
                  </a:lnTo>
                  <a:lnTo>
                    <a:pt x="17" y="10"/>
                  </a:lnTo>
                  <a:lnTo>
                    <a:pt x="16" y="14"/>
                  </a:lnTo>
                  <a:lnTo>
                    <a:pt x="16" y="19"/>
                  </a:lnTo>
                  <a:lnTo>
                    <a:pt x="16" y="24"/>
                  </a:lnTo>
                  <a:lnTo>
                    <a:pt x="16" y="29"/>
                  </a:lnTo>
                  <a:lnTo>
                    <a:pt x="17" y="34"/>
                  </a:lnTo>
                  <a:lnTo>
                    <a:pt x="19" y="39"/>
                  </a:lnTo>
                  <a:lnTo>
                    <a:pt x="19" y="39"/>
                  </a:lnTo>
                  <a:lnTo>
                    <a:pt x="17" y="40"/>
                  </a:lnTo>
                  <a:lnTo>
                    <a:pt x="15" y="40"/>
                  </a:lnTo>
                  <a:lnTo>
                    <a:pt x="13" y="40"/>
                  </a:lnTo>
                  <a:lnTo>
                    <a:pt x="11" y="39"/>
                  </a:lnTo>
                  <a:lnTo>
                    <a:pt x="9" y="38"/>
                  </a:lnTo>
                  <a:lnTo>
                    <a:pt x="7" y="37"/>
                  </a:lnTo>
                  <a:lnTo>
                    <a:pt x="6" y="35"/>
                  </a:lnTo>
                  <a:lnTo>
                    <a:pt x="4" y="34"/>
                  </a:lnTo>
                  <a:lnTo>
                    <a:pt x="4" y="34"/>
                  </a:lnTo>
                  <a:lnTo>
                    <a:pt x="2" y="32"/>
                  </a:lnTo>
                  <a:lnTo>
                    <a:pt x="1" y="30"/>
                  </a:lnTo>
                  <a:lnTo>
                    <a:pt x="1" y="28"/>
                  </a:lnTo>
                  <a:lnTo>
                    <a:pt x="0" y="25"/>
                  </a:lnTo>
                  <a:lnTo>
                    <a:pt x="0" y="23"/>
                  </a:lnTo>
                  <a:lnTo>
                    <a:pt x="0" y="20"/>
                  </a:lnTo>
                  <a:lnTo>
                    <a:pt x="0" y="18"/>
                  </a:lnTo>
                  <a:lnTo>
                    <a:pt x="1" y="15"/>
                  </a:lnTo>
                  <a:lnTo>
                    <a:pt x="1" y="15"/>
                  </a:lnTo>
                  <a:lnTo>
                    <a:pt x="2" y="12"/>
                  </a:lnTo>
                  <a:lnTo>
                    <a:pt x="4" y="10"/>
                  </a:lnTo>
                  <a:lnTo>
                    <a:pt x="6" y="7"/>
                  </a:lnTo>
                  <a:lnTo>
                    <a:pt x="9" y="5"/>
                  </a:lnTo>
                  <a:lnTo>
                    <a:pt x="11" y="3"/>
                  </a:lnTo>
                  <a:lnTo>
                    <a:pt x="14" y="2"/>
                  </a:lnTo>
                  <a:lnTo>
                    <a:pt x="17" y="1"/>
                  </a:lnTo>
                  <a:lnTo>
                    <a:pt x="20" y="0"/>
                  </a:lnTo>
                  <a:lnTo>
                    <a:pt x="20" y="0"/>
                  </a:lnTo>
                  <a:lnTo>
                    <a:pt x="20" y="0"/>
                  </a:lnTo>
                  <a:lnTo>
                    <a:pt x="20"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5" name="Freeform 215"/>
            <p:cNvSpPr>
              <a:spLocks/>
            </p:cNvSpPr>
            <p:nvPr/>
          </p:nvSpPr>
          <p:spPr bwMode="auto">
            <a:xfrm>
              <a:off x="1199" y="2588"/>
              <a:ext cx="18" cy="40"/>
            </a:xfrm>
            <a:custGeom>
              <a:avLst/>
              <a:gdLst>
                <a:gd name="T0" fmla="*/ 18 w 18"/>
                <a:gd name="T1" fmla="*/ 1 h 40"/>
                <a:gd name="T2" fmla="*/ 15 w 18"/>
                <a:gd name="T3" fmla="*/ 5 h 40"/>
                <a:gd name="T4" fmla="*/ 13 w 18"/>
                <a:gd name="T5" fmla="*/ 10 h 40"/>
                <a:gd name="T6" fmla="*/ 12 w 18"/>
                <a:gd name="T7" fmla="*/ 14 h 40"/>
                <a:gd name="T8" fmla="*/ 12 w 18"/>
                <a:gd name="T9" fmla="*/ 19 h 40"/>
                <a:gd name="T10" fmla="*/ 12 w 18"/>
                <a:gd name="T11" fmla="*/ 24 h 40"/>
                <a:gd name="T12" fmla="*/ 13 w 18"/>
                <a:gd name="T13" fmla="*/ 29 h 40"/>
                <a:gd name="T14" fmla="*/ 14 w 18"/>
                <a:gd name="T15" fmla="*/ 34 h 40"/>
                <a:gd name="T16" fmla="*/ 15 w 18"/>
                <a:gd name="T17" fmla="*/ 39 h 40"/>
                <a:gd name="T18" fmla="*/ 15 w 18"/>
                <a:gd name="T19" fmla="*/ 39 h 40"/>
                <a:gd name="T20" fmla="*/ 12 w 18"/>
                <a:gd name="T21" fmla="*/ 40 h 40"/>
                <a:gd name="T22" fmla="*/ 9 w 18"/>
                <a:gd name="T23" fmla="*/ 39 h 40"/>
                <a:gd name="T24" fmla="*/ 7 w 18"/>
                <a:gd name="T25" fmla="*/ 38 h 40"/>
                <a:gd name="T26" fmla="*/ 6 w 18"/>
                <a:gd name="T27" fmla="*/ 37 h 40"/>
                <a:gd name="T28" fmla="*/ 4 w 18"/>
                <a:gd name="T29" fmla="*/ 34 h 40"/>
                <a:gd name="T30" fmla="*/ 3 w 18"/>
                <a:gd name="T31" fmla="*/ 32 h 40"/>
                <a:gd name="T32" fmla="*/ 1 w 18"/>
                <a:gd name="T33" fmla="*/ 29 h 40"/>
                <a:gd name="T34" fmla="*/ 1 w 18"/>
                <a:gd name="T35" fmla="*/ 27 h 40"/>
                <a:gd name="T36" fmla="*/ 1 w 18"/>
                <a:gd name="T37" fmla="*/ 27 h 40"/>
                <a:gd name="T38" fmla="*/ 0 w 18"/>
                <a:gd name="T39" fmla="*/ 23 h 40"/>
                <a:gd name="T40" fmla="*/ 0 w 18"/>
                <a:gd name="T41" fmla="*/ 19 h 40"/>
                <a:gd name="T42" fmla="*/ 1 w 18"/>
                <a:gd name="T43" fmla="*/ 15 h 40"/>
                <a:gd name="T44" fmla="*/ 2 w 18"/>
                <a:gd name="T45" fmla="*/ 11 h 40"/>
                <a:gd name="T46" fmla="*/ 4 w 18"/>
                <a:gd name="T47" fmla="*/ 8 h 40"/>
                <a:gd name="T48" fmla="*/ 7 w 18"/>
                <a:gd name="T49" fmla="*/ 5 h 40"/>
                <a:gd name="T50" fmla="*/ 9 w 18"/>
                <a:gd name="T51" fmla="*/ 3 h 40"/>
                <a:gd name="T52" fmla="*/ 12 w 18"/>
                <a:gd name="T53" fmla="*/ 0 h 40"/>
                <a:gd name="T54" fmla="*/ 12 w 18"/>
                <a:gd name="T55" fmla="*/ 0 h 40"/>
                <a:gd name="T56" fmla="*/ 13 w 18"/>
                <a:gd name="T57" fmla="*/ 0 h 40"/>
                <a:gd name="T58" fmla="*/ 14 w 18"/>
                <a:gd name="T59" fmla="*/ 0 h 40"/>
                <a:gd name="T60" fmla="*/ 14 w 18"/>
                <a:gd name="T61" fmla="*/ 0 h 40"/>
                <a:gd name="T62" fmla="*/ 15 w 18"/>
                <a:gd name="T63" fmla="*/ 0 h 40"/>
                <a:gd name="T64" fmla="*/ 16 w 18"/>
                <a:gd name="T65" fmla="*/ 0 h 40"/>
                <a:gd name="T66" fmla="*/ 17 w 18"/>
                <a:gd name="T67" fmla="*/ 0 h 40"/>
                <a:gd name="T68" fmla="*/ 17 w 18"/>
                <a:gd name="T69" fmla="*/ 1 h 40"/>
                <a:gd name="T70" fmla="*/ 18 w 18"/>
                <a:gd name="T71" fmla="*/ 1 h 40"/>
                <a:gd name="T72" fmla="*/ 18 w 18"/>
                <a:gd name="T73" fmla="*/ 1 h 40"/>
                <a:gd name="T74" fmla="*/ 18 w 18"/>
                <a:gd name="T75" fmla="*/ 1 h 40"/>
                <a:gd name="T76" fmla="*/ 18 w 18"/>
                <a:gd name="T77" fmla="*/ 1 h 40"/>
                <a:gd name="T78" fmla="*/ 18 w 18"/>
                <a:gd name="T79"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40">
                  <a:moveTo>
                    <a:pt x="18" y="1"/>
                  </a:moveTo>
                  <a:lnTo>
                    <a:pt x="15" y="5"/>
                  </a:lnTo>
                  <a:lnTo>
                    <a:pt x="13" y="10"/>
                  </a:lnTo>
                  <a:lnTo>
                    <a:pt x="12" y="14"/>
                  </a:lnTo>
                  <a:lnTo>
                    <a:pt x="12" y="19"/>
                  </a:lnTo>
                  <a:lnTo>
                    <a:pt x="12" y="24"/>
                  </a:lnTo>
                  <a:lnTo>
                    <a:pt x="13" y="29"/>
                  </a:lnTo>
                  <a:lnTo>
                    <a:pt x="14" y="34"/>
                  </a:lnTo>
                  <a:lnTo>
                    <a:pt x="15" y="39"/>
                  </a:lnTo>
                  <a:lnTo>
                    <a:pt x="15" y="39"/>
                  </a:lnTo>
                  <a:lnTo>
                    <a:pt x="12" y="40"/>
                  </a:lnTo>
                  <a:lnTo>
                    <a:pt x="9" y="39"/>
                  </a:lnTo>
                  <a:lnTo>
                    <a:pt x="7" y="38"/>
                  </a:lnTo>
                  <a:lnTo>
                    <a:pt x="6" y="37"/>
                  </a:lnTo>
                  <a:lnTo>
                    <a:pt x="4" y="34"/>
                  </a:lnTo>
                  <a:lnTo>
                    <a:pt x="3" y="32"/>
                  </a:lnTo>
                  <a:lnTo>
                    <a:pt x="1" y="29"/>
                  </a:lnTo>
                  <a:lnTo>
                    <a:pt x="1" y="27"/>
                  </a:lnTo>
                  <a:lnTo>
                    <a:pt x="1" y="27"/>
                  </a:lnTo>
                  <a:lnTo>
                    <a:pt x="0" y="23"/>
                  </a:lnTo>
                  <a:lnTo>
                    <a:pt x="0" y="19"/>
                  </a:lnTo>
                  <a:lnTo>
                    <a:pt x="1" y="15"/>
                  </a:lnTo>
                  <a:lnTo>
                    <a:pt x="2" y="11"/>
                  </a:lnTo>
                  <a:lnTo>
                    <a:pt x="4" y="8"/>
                  </a:lnTo>
                  <a:lnTo>
                    <a:pt x="7" y="5"/>
                  </a:lnTo>
                  <a:lnTo>
                    <a:pt x="9" y="3"/>
                  </a:lnTo>
                  <a:lnTo>
                    <a:pt x="12" y="0"/>
                  </a:lnTo>
                  <a:lnTo>
                    <a:pt x="12" y="0"/>
                  </a:lnTo>
                  <a:lnTo>
                    <a:pt x="13" y="0"/>
                  </a:lnTo>
                  <a:lnTo>
                    <a:pt x="14" y="0"/>
                  </a:lnTo>
                  <a:lnTo>
                    <a:pt x="14" y="0"/>
                  </a:lnTo>
                  <a:lnTo>
                    <a:pt x="15" y="0"/>
                  </a:lnTo>
                  <a:lnTo>
                    <a:pt x="16" y="0"/>
                  </a:lnTo>
                  <a:lnTo>
                    <a:pt x="17" y="0"/>
                  </a:lnTo>
                  <a:lnTo>
                    <a:pt x="17" y="1"/>
                  </a:lnTo>
                  <a:lnTo>
                    <a:pt x="18" y="1"/>
                  </a:lnTo>
                  <a:lnTo>
                    <a:pt x="18" y="1"/>
                  </a:lnTo>
                  <a:lnTo>
                    <a:pt x="18" y="1"/>
                  </a:lnTo>
                  <a:lnTo>
                    <a:pt x="18" y="1"/>
                  </a:lnTo>
                  <a:lnTo>
                    <a:pt x="1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6" name="Freeform 216"/>
            <p:cNvSpPr>
              <a:spLocks/>
            </p:cNvSpPr>
            <p:nvPr/>
          </p:nvSpPr>
          <p:spPr bwMode="auto">
            <a:xfrm>
              <a:off x="1728" y="2588"/>
              <a:ext cx="30" cy="45"/>
            </a:xfrm>
            <a:custGeom>
              <a:avLst/>
              <a:gdLst>
                <a:gd name="T0" fmla="*/ 30 w 30"/>
                <a:gd name="T1" fmla="*/ 21 h 45"/>
                <a:gd name="T2" fmla="*/ 29 w 30"/>
                <a:gd name="T3" fmla="*/ 27 h 45"/>
                <a:gd name="T4" fmla="*/ 26 w 30"/>
                <a:gd name="T5" fmla="*/ 32 h 45"/>
                <a:gd name="T6" fmla="*/ 22 w 30"/>
                <a:gd name="T7" fmla="*/ 36 h 45"/>
                <a:gd name="T8" fmla="*/ 20 w 30"/>
                <a:gd name="T9" fmla="*/ 39 h 45"/>
                <a:gd name="T10" fmla="*/ 17 w 30"/>
                <a:gd name="T11" fmla="*/ 42 h 45"/>
                <a:gd name="T12" fmla="*/ 12 w 30"/>
                <a:gd name="T13" fmla="*/ 44 h 45"/>
                <a:gd name="T14" fmla="*/ 7 w 30"/>
                <a:gd name="T15" fmla="*/ 45 h 45"/>
                <a:gd name="T16" fmla="*/ 3 w 30"/>
                <a:gd name="T17" fmla="*/ 42 h 45"/>
                <a:gd name="T18" fmla="*/ 1 w 30"/>
                <a:gd name="T19" fmla="*/ 40 h 45"/>
                <a:gd name="T20" fmla="*/ 4 w 30"/>
                <a:gd name="T21" fmla="*/ 40 h 45"/>
                <a:gd name="T22" fmla="*/ 10 w 30"/>
                <a:gd name="T23" fmla="*/ 38 h 45"/>
                <a:gd name="T24" fmla="*/ 15 w 30"/>
                <a:gd name="T25" fmla="*/ 34 h 45"/>
                <a:gd name="T26" fmla="*/ 20 w 30"/>
                <a:gd name="T27" fmla="*/ 29 h 45"/>
                <a:gd name="T28" fmla="*/ 21 w 30"/>
                <a:gd name="T29" fmla="*/ 26 h 45"/>
                <a:gd name="T30" fmla="*/ 21 w 30"/>
                <a:gd name="T31" fmla="*/ 20 h 45"/>
                <a:gd name="T32" fmla="*/ 20 w 30"/>
                <a:gd name="T33" fmla="*/ 15 h 45"/>
                <a:gd name="T34" fmla="*/ 18 w 30"/>
                <a:gd name="T35" fmla="*/ 11 h 45"/>
                <a:gd name="T36" fmla="*/ 14 w 30"/>
                <a:gd name="T37" fmla="*/ 8 h 45"/>
                <a:gd name="T38" fmla="*/ 12 w 30"/>
                <a:gd name="T39" fmla="*/ 8 h 45"/>
                <a:gd name="T40" fmla="*/ 8 w 30"/>
                <a:gd name="T41" fmla="*/ 8 h 45"/>
                <a:gd name="T42" fmla="*/ 5 w 30"/>
                <a:gd name="T43" fmla="*/ 7 h 45"/>
                <a:gd name="T44" fmla="*/ 2 w 30"/>
                <a:gd name="T45" fmla="*/ 7 h 45"/>
                <a:gd name="T46" fmla="*/ 0 w 30"/>
                <a:gd name="T47" fmla="*/ 7 h 45"/>
                <a:gd name="T48" fmla="*/ 0 w 30"/>
                <a:gd name="T49" fmla="*/ 5 h 45"/>
                <a:gd name="T50" fmla="*/ 2 w 30"/>
                <a:gd name="T51" fmla="*/ 2 h 45"/>
                <a:gd name="T52" fmla="*/ 4 w 30"/>
                <a:gd name="T53" fmla="*/ 1 h 45"/>
                <a:gd name="T54" fmla="*/ 6 w 30"/>
                <a:gd name="T55" fmla="*/ 0 h 45"/>
                <a:gd name="T56" fmla="*/ 10 w 30"/>
                <a:gd name="T57" fmla="*/ 0 h 45"/>
                <a:gd name="T58" fmla="*/ 18 w 30"/>
                <a:gd name="T59" fmla="*/ 2 h 45"/>
                <a:gd name="T60" fmla="*/ 24 w 30"/>
                <a:gd name="T61" fmla="*/ 6 h 45"/>
                <a:gd name="T62" fmla="*/ 28 w 30"/>
                <a:gd name="T63" fmla="*/ 14 h 45"/>
                <a:gd name="T64" fmla="*/ 29 w 30"/>
                <a:gd name="T65" fmla="*/ 18 h 45"/>
                <a:gd name="T66" fmla="*/ 29 w 30"/>
                <a:gd name="T6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45">
                  <a:moveTo>
                    <a:pt x="29" y="18"/>
                  </a:moveTo>
                  <a:lnTo>
                    <a:pt x="30" y="21"/>
                  </a:lnTo>
                  <a:lnTo>
                    <a:pt x="30" y="24"/>
                  </a:lnTo>
                  <a:lnTo>
                    <a:pt x="29" y="27"/>
                  </a:lnTo>
                  <a:lnTo>
                    <a:pt x="27" y="30"/>
                  </a:lnTo>
                  <a:lnTo>
                    <a:pt x="26" y="32"/>
                  </a:lnTo>
                  <a:lnTo>
                    <a:pt x="24" y="34"/>
                  </a:lnTo>
                  <a:lnTo>
                    <a:pt x="22" y="36"/>
                  </a:lnTo>
                  <a:lnTo>
                    <a:pt x="20" y="39"/>
                  </a:lnTo>
                  <a:lnTo>
                    <a:pt x="20" y="39"/>
                  </a:lnTo>
                  <a:lnTo>
                    <a:pt x="18" y="41"/>
                  </a:lnTo>
                  <a:lnTo>
                    <a:pt x="17" y="42"/>
                  </a:lnTo>
                  <a:lnTo>
                    <a:pt x="14" y="44"/>
                  </a:lnTo>
                  <a:lnTo>
                    <a:pt x="12" y="44"/>
                  </a:lnTo>
                  <a:lnTo>
                    <a:pt x="10" y="45"/>
                  </a:lnTo>
                  <a:lnTo>
                    <a:pt x="7" y="45"/>
                  </a:lnTo>
                  <a:lnTo>
                    <a:pt x="5" y="44"/>
                  </a:lnTo>
                  <a:lnTo>
                    <a:pt x="3" y="42"/>
                  </a:lnTo>
                  <a:lnTo>
                    <a:pt x="3" y="42"/>
                  </a:lnTo>
                  <a:lnTo>
                    <a:pt x="1" y="40"/>
                  </a:lnTo>
                  <a:lnTo>
                    <a:pt x="1" y="40"/>
                  </a:lnTo>
                  <a:lnTo>
                    <a:pt x="4" y="40"/>
                  </a:lnTo>
                  <a:lnTo>
                    <a:pt x="7" y="39"/>
                  </a:lnTo>
                  <a:lnTo>
                    <a:pt x="10" y="38"/>
                  </a:lnTo>
                  <a:lnTo>
                    <a:pt x="13" y="37"/>
                  </a:lnTo>
                  <a:lnTo>
                    <a:pt x="15" y="34"/>
                  </a:lnTo>
                  <a:lnTo>
                    <a:pt x="18" y="32"/>
                  </a:lnTo>
                  <a:lnTo>
                    <a:pt x="20" y="29"/>
                  </a:lnTo>
                  <a:lnTo>
                    <a:pt x="21" y="26"/>
                  </a:lnTo>
                  <a:lnTo>
                    <a:pt x="21" y="26"/>
                  </a:lnTo>
                  <a:lnTo>
                    <a:pt x="21" y="23"/>
                  </a:lnTo>
                  <a:lnTo>
                    <a:pt x="21" y="20"/>
                  </a:lnTo>
                  <a:lnTo>
                    <a:pt x="21" y="18"/>
                  </a:lnTo>
                  <a:lnTo>
                    <a:pt x="20" y="15"/>
                  </a:lnTo>
                  <a:lnTo>
                    <a:pt x="19" y="13"/>
                  </a:lnTo>
                  <a:lnTo>
                    <a:pt x="18" y="11"/>
                  </a:lnTo>
                  <a:lnTo>
                    <a:pt x="16" y="9"/>
                  </a:lnTo>
                  <a:lnTo>
                    <a:pt x="14" y="8"/>
                  </a:lnTo>
                  <a:lnTo>
                    <a:pt x="14" y="8"/>
                  </a:lnTo>
                  <a:lnTo>
                    <a:pt x="12" y="8"/>
                  </a:lnTo>
                  <a:lnTo>
                    <a:pt x="10" y="8"/>
                  </a:lnTo>
                  <a:lnTo>
                    <a:pt x="8" y="8"/>
                  </a:lnTo>
                  <a:lnTo>
                    <a:pt x="7" y="7"/>
                  </a:lnTo>
                  <a:lnTo>
                    <a:pt x="5" y="7"/>
                  </a:lnTo>
                  <a:lnTo>
                    <a:pt x="3" y="7"/>
                  </a:lnTo>
                  <a:lnTo>
                    <a:pt x="2" y="7"/>
                  </a:lnTo>
                  <a:lnTo>
                    <a:pt x="0" y="7"/>
                  </a:lnTo>
                  <a:lnTo>
                    <a:pt x="0" y="7"/>
                  </a:lnTo>
                  <a:lnTo>
                    <a:pt x="0" y="6"/>
                  </a:lnTo>
                  <a:lnTo>
                    <a:pt x="0" y="5"/>
                  </a:lnTo>
                  <a:lnTo>
                    <a:pt x="1" y="3"/>
                  </a:lnTo>
                  <a:lnTo>
                    <a:pt x="2" y="2"/>
                  </a:lnTo>
                  <a:lnTo>
                    <a:pt x="3" y="1"/>
                  </a:lnTo>
                  <a:lnTo>
                    <a:pt x="4" y="1"/>
                  </a:lnTo>
                  <a:lnTo>
                    <a:pt x="5" y="0"/>
                  </a:lnTo>
                  <a:lnTo>
                    <a:pt x="6" y="0"/>
                  </a:lnTo>
                  <a:lnTo>
                    <a:pt x="6" y="0"/>
                  </a:lnTo>
                  <a:lnTo>
                    <a:pt x="10" y="0"/>
                  </a:lnTo>
                  <a:lnTo>
                    <a:pt x="14" y="0"/>
                  </a:lnTo>
                  <a:lnTo>
                    <a:pt x="18" y="2"/>
                  </a:lnTo>
                  <a:lnTo>
                    <a:pt x="21" y="4"/>
                  </a:lnTo>
                  <a:lnTo>
                    <a:pt x="24" y="6"/>
                  </a:lnTo>
                  <a:lnTo>
                    <a:pt x="26" y="10"/>
                  </a:lnTo>
                  <a:lnTo>
                    <a:pt x="28" y="14"/>
                  </a:lnTo>
                  <a:lnTo>
                    <a:pt x="29" y="18"/>
                  </a:lnTo>
                  <a:lnTo>
                    <a:pt x="29" y="18"/>
                  </a:lnTo>
                  <a:lnTo>
                    <a:pt x="29" y="18"/>
                  </a:lnTo>
                  <a:lnTo>
                    <a:pt x="29" y="18"/>
                  </a:lnTo>
                  <a:lnTo>
                    <a:pt x="2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7" name="Freeform 217"/>
            <p:cNvSpPr>
              <a:spLocks/>
            </p:cNvSpPr>
            <p:nvPr/>
          </p:nvSpPr>
          <p:spPr bwMode="auto">
            <a:xfrm>
              <a:off x="2575" y="2590"/>
              <a:ext cx="26" cy="26"/>
            </a:xfrm>
            <a:custGeom>
              <a:avLst/>
              <a:gdLst>
                <a:gd name="T0" fmla="*/ 20 w 26"/>
                <a:gd name="T1" fmla="*/ 5 h 26"/>
                <a:gd name="T2" fmla="*/ 21 w 26"/>
                <a:gd name="T3" fmla="*/ 7 h 26"/>
                <a:gd name="T4" fmla="*/ 22 w 26"/>
                <a:gd name="T5" fmla="*/ 8 h 26"/>
                <a:gd name="T6" fmla="*/ 23 w 26"/>
                <a:gd name="T7" fmla="*/ 10 h 26"/>
                <a:gd name="T8" fmla="*/ 25 w 26"/>
                <a:gd name="T9" fmla="*/ 12 h 26"/>
                <a:gd name="T10" fmla="*/ 25 w 26"/>
                <a:gd name="T11" fmla="*/ 14 h 26"/>
                <a:gd name="T12" fmla="*/ 26 w 26"/>
                <a:gd name="T13" fmla="*/ 17 h 26"/>
                <a:gd name="T14" fmla="*/ 26 w 26"/>
                <a:gd name="T15" fmla="*/ 19 h 26"/>
                <a:gd name="T16" fmla="*/ 26 w 26"/>
                <a:gd name="T17" fmla="*/ 22 h 26"/>
                <a:gd name="T18" fmla="*/ 26 w 26"/>
                <a:gd name="T19" fmla="*/ 22 h 26"/>
                <a:gd name="T20" fmla="*/ 24 w 26"/>
                <a:gd name="T21" fmla="*/ 24 h 26"/>
                <a:gd name="T22" fmla="*/ 22 w 26"/>
                <a:gd name="T23" fmla="*/ 25 h 26"/>
                <a:gd name="T24" fmla="*/ 20 w 26"/>
                <a:gd name="T25" fmla="*/ 26 h 26"/>
                <a:gd name="T26" fmla="*/ 18 w 26"/>
                <a:gd name="T27" fmla="*/ 26 h 26"/>
                <a:gd name="T28" fmla="*/ 15 w 26"/>
                <a:gd name="T29" fmla="*/ 26 h 26"/>
                <a:gd name="T30" fmla="*/ 13 w 26"/>
                <a:gd name="T31" fmla="*/ 26 h 26"/>
                <a:gd name="T32" fmla="*/ 11 w 26"/>
                <a:gd name="T33" fmla="*/ 25 h 26"/>
                <a:gd name="T34" fmla="*/ 10 w 26"/>
                <a:gd name="T35" fmla="*/ 24 h 26"/>
                <a:gd name="T36" fmla="*/ 10 w 26"/>
                <a:gd name="T37" fmla="*/ 24 h 26"/>
                <a:gd name="T38" fmla="*/ 7 w 26"/>
                <a:gd name="T39" fmla="*/ 22 h 26"/>
                <a:gd name="T40" fmla="*/ 5 w 26"/>
                <a:gd name="T41" fmla="*/ 20 h 26"/>
                <a:gd name="T42" fmla="*/ 4 w 26"/>
                <a:gd name="T43" fmla="*/ 18 h 26"/>
                <a:gd name="T44" fmla="*/ 2 w 26"/>
                <a:gd name="T45" fmla="*/ 16 h 26"/>
                <a:gd name="T46" fmla="*/ 1 w 26"/>
                <a:gd name="T47" fmla="*/ 14 h 26"/>
                <a:gd name="T48" fmla="*/ 0 w 26"/>
                <a:gd name="T49" fmla="*/ 11 h 26"/>
                <a:gd name="T50" fmla="*/ 0 w 26"/>
                <a:gd name="T51" fmla="*/ 8 h 26"/>
                <a:gd name="T52" fmla="*/ 0 w 26"/>
                <a:gd name="T53" fmla="*/ 5 h 26"/>
                <a:gd name="T54" fmla="*/ 0 w 26"/>
                <a:gd name="T55" fmla="*/ 5 h 26"/>
                <a:gd name="T56" fmla="*/ 2 w 26"/>
                <a:gd name="T57" fmla="*/ 3 h 26"/>
                <a:gd name="T58" fmla="*/ 4 w 26"/>
                <a:gd name="T59" fmla="*/ 1 h 26"/>
                <a:gd name="T60" fmla="*/ 7 w 26"/>
                <a:gd name="T61" fmla="*/ 0 h 26"/>
                <a:gd name="T62" fmla="*/ 10 w 26"/>
                <a:gd name="T63" fmla="*/ 0 h 26"/>
                <a:gd name="T64" fmla="*/ 13 w 26"/>
                <a:gd name="T65" fmla="*/ 1 h 26"/>
                <a:gd name="T66" fmla="*/ 15 w 26"/>
                <a:gd name="T67" fmla="*/ 2 h 26"/>
                <a:gd name="T68" fmla="*/ 18 w 26"/>
                <a:gd name="T69" fmla="*/ 4 h 26"/>
                <a:gd name="T70" fmla="*/ 20 w 26"/>
                <a:gd name="T71" fmla="*/ 5 h 26"/>
                <a:gd name="T72" fmla="*/ 20 w 26"/>
                <a:gd name="T73" fmla="*/ 5 h 26"/>
                <a:gd name="T74" fmla="*/ 20 w 26"/>
                <a:gd name="T75" fmla="*/ 5 h 26"/>
                <a:gd name="T76" fmla="*/ 20 w 26"/>
                <a:gd name="T77" fmla="*/ 5 h 26"/>
                <a:gd name="T78" fmla="*/ 20 w 26"/>
                <a:gd name="T7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26">
                  <a:moveTo>
                    <a:pt x="20" y="5"/>
                  </a:moveTo>
                  <a:lnTo>
                    <a:pt x="21" y="7"/>
                  </a:lnTo>
                  <a:lnTo>
                    <a:pt x="22" y="8"/>
                  </a:lnTo>
                  <a:lnTo>
                    <a:pt x="23" y="10"/>
                  </a:lnTo>
                  <a:lnTo>
                    <a:pt x="25" y="12"/>
                  </a:lnTo>
                  <a:lnTo>
                    <a:pt x="25" y="14"/>
                  </a:lnTo>
                  <a:lnTo>
                    <a:pt x="26" y="17"/>
                  </a:lnTo>
                  <a:lnTo>
                    <a:pt x="26" y="19"/>
                  </a:lnTo>
                  <a:lnTo>
                    <a:pt x="26" y="22"/>
                  </a:lnTo>
                  <a:lnTo>
                    <a:pt x="26" y="22"/>
                  </a:lnTo>
                  <a:lnTo>
                    <a:pt x="24" y="24"/>
                  </a:lnTo>
                  <a:lnTo>
                    <a:pt x="22" y="25"/>
                  </a:lnTo>
                  <a:lnTo>
                    <a:pt x="20" y="26"/>
                  </a:lnTo>
                  <a:lnTo>
                    <a:pt x="18" y="26"/>
                  </a:lnTo>
                  <a:lnTo>
                    <a:pt x="15" y="26"/>
                  </a:lnTo>
                  <a:lnTo>
                    <a:pt x="13" y="26"/>
                  </a:lnTo>
                  <a:lnTo>
                    <a:pt x="11" y="25"/>
                  </a:lnTo>
                  <a:lnTo>
                    <a:pt x="10" y="24"/>
                  </a:lnTo>
                  <a:lnTo>
                    <a:pt x="10" y="24"/>
                  </a:lnTo>
                  <a:lnTo>
                    <a:pt x="7" y="22"/>
                  </a:lnTo>
                  <a:lnTo>
                    <a:pt x="5" y="20"/>
                  </a:lnTo>
                  <a:lnTo>
                    <a:pt x="4" y="18"/>
                  </a:lnTo>
                  <a:lnTo>
                    <a:pt x="2" y="16"/>
                  </a:lnTo>
                  <a:lnTo>
                    <a:pt x="1" y="14"/>
                  </a:lnTo>
                  <a:lnTo>
                    <a:pt x="0" y="11"/>
                  </a:lnTo>
                  <a:lnTo>
                    <a:pt x="0" y="8"/>
                  </a:lnTo>
                  <a:lnTo>
                    <a:pt x="0" y="5"/>
                  </a:lnTo>
                  <a:lnTo>
                    <a:pt x="0" y="5"/>
                  </a:lnTo>
                  <a:lnTo>
                    <a:pt x="2" y="3"/>
                  </a:lnTo>
                  <a:lnTo>
                    <a:pt x="4" y="1"/>
                  </a:lnTo>
                  <a:lnTo>
                    <a:pt x="7" y="0"/>
                  </a:lnTo>
                  <a:lnTo>
                    <a:pt x="10" y="0"/>
                  </a:lnTo>
                  <a:lnTo>
                    <a:pt x="13" y="1"/>
                  </a:lnTo>
                  <a:lnTo>
                    <a:pt x="15" y="2"/>
                  </a:lnTo>
                  <a:lnTo>
                    <a:pt x="18" y="4"/>
                  </a:lnTo>
                  <a:lnTo>
                    <a:pt x="20" y="5"/>
                  </a:lnTo>
                  <a:lnTo>
                    <a:pt x="20" y="5"/>
                  </a:lnTo>
                  <a:lnTo>
                    <a:pt x="20" y="5"/>
                  </a:lnTo>
                  <a:lnTo>
                    <a:pt x="20" y="5"/>
                  </a:lnTo>
                  <a:lnTo>
                    <a:pt x="2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8" name="Freeform 218"/>
            <p:cNvSpPr>
              <a:spLocks/>
            </p:cNvSpPr>
            <p:nvPr/>
          </p:nvSpPr>
          <p:spPr bwMode="auto">
            <a:xfrm>
              <a:off x="2581" y="2596"/>
              <a:ext cx="14" cy="14"/>
            </a:xfrm>
            <a:custGeom>
              <a:avLst/>
              <a:gdLst>
                <a:gd name="T0" fmla="*/ 14 w 14"/>
                <a:gd name="T1" fmla="*/ 8 h 14"/>
                <a:gd name="T2" fmla="*/ 13 w 14"/>
                <a:gd name="T3" fmla="*/ 14 h 14"/>
                <a:gd name="T4" fmla="*/ 13 w 14"/>
                <a:gd name="T5" fmla="*/ 14 h 14"/>
                <a:gd name="T6" fmla="*/ 11 w 14"/>
                <a:gd name="T7" fmla="*/ 14 h 14"/>
                <a:gd name="T8" fmla="*/ 9 w 14"/>
                <a:gd name="T9" fmla="*/ 13 h 14"/>
                <a:gd name="T10" fmla="*/ 7 w 14"/>
                <a:gd name="T11" fmla="*/ 13 h 14"/>
                <a:gd name="T12" fmla="*/ 5 w 14"/>
                <a:gd name="T13" fmla="*/ 12 h 14"/>
                <a:gd name="T14" fmla="*/ 4 w 14"/>
                <a:gd name="T15" fmla="*/ 11 h 14"/>
                <a:gd name="T16" fmla="*/ 2 w 14"/>
                <a:gd name="T17" fmla="*/ 10 h 14"/>
                <a:gd name="T18" fmla="*/ 1 w 14"/>
                <a:gd name="T19" fmla="*/ 8 h 14"/>
                <a:gd name="T20" fmla="*/ 0 w 14"/>
                <a:gd name="T21" fmla="*/ 6 h 14"/>
                <a:gd name="T22" fmla="*/ 0 w 14"/>
                <a:gd name="T23" fmla="*/ 6 h 14"/>
                <a:gd name="T24" fmla="*/ 1 w 14"/>
                <a:gd name="T25" fmla="*/ 0 h 14"/>
                <a:gd name="T26" fmla="*/ 1 w 14"/>
                <a:gd name="T27" fmla="*/ 0 h 14"/>
                <a:gd name="T28" fmla="*/ 3 w 14"/>
                <a:gd name="T29" fmla="*/ 0 h 14"/>
                <a:gd name="T30" fmla="*/ 5 w 14"/>
                <a:gd name="T31" fmla="*/ 1 h 14"/>
                <a:gd name="T32" fmla="*/ 7 w 14"/>
                <a:gd name="T33" fmla="*/ 2 h 14"/>
                <a:gd name="T34" fmla="*/ 9 w 14"/>
                <a:gd name="T35" fmla="*/ 3 h 14"/>
                <a:gd name="T36" fmla="*/ 10 w 14"/>
                <a:gd name="T37" fmla="*/ 4 h 14"/>
                <a:gd name="T38" fmla="*/ 11 w 14"/>
                <a:gd name="T39" fmla="*/ 5 h 14"/>
                <a:gd name="T40" fmla="*/ 13 w 14"/>
                <a:gd name="T41" fmla="*/ 7 h 14"/>
                <a:gd name="T42" fmla="*/ 14 w 14"/>
                <a:gd name="T43" fmla="*/ 8 h 14"/>
                <a:gd name="T44" fmla="*/ 14 w 14"/>
                <a:gd name="T45" fmla="*/ 8 h 14"/>
                <a:gd name="T46" fmla="*/ 14 w 14"/>
                <a:gd name="T47" fmla="*/ 8 h 14"/>
                <a:gd name="T48" fmla="*/ 14 w 14"/>
                <a:gd name="T49" fmla="*/ 8 h 14"/>
                <a:gd name="T50" fmla="*/ 14 w 14"/>
                <a:gd name="T5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4">
                  <a:moveTo>
                    <a:pt x="14" y="8"/>
                  </a:moveTo>
                  <a:lnTo>
                    <a:pt x="13" y="14"/>
                  </a:lnTo>
                  <a:lnTo>
                    <a:pt x="13" y="14"/>
                  </a:lnTo>
                  <a:lnTo>
                    <a:pt x="11" y="14"/>
                  </a:lnTo>
                  <a:lnTo>
                    <a:pt x="9" y="13"/>
                  </a:lnTo>
                  <a:lnTo>
                    <a:pt x="7" y="13"/>
                  </a:lnTo>
                  <a:lnTo>
                    <a:pt x="5" y="12"/>
                  </a:lnTo>
                  <a:lnTo>
                    <a:pt x="4" y="11"/>
                  </a:lnTo>
                  <a:lnTo>
                    <a:pt x="2" y="10"/>
                  </a:lnTo>
                  <a:lnTo>
                    <a:pt x="1" y="8"/>
                  </a:lnTo>
                  <a:lnTo>
                    <a:pt x="0" y="6"/>
                  </a:lnTo>
                  <a:lnTo>
                    <a:pt x="0" y="6"/>
                  </a:lnTo>
                  <a:lnTo>
                    <a:pt x="1" y="0"/>
                  </a:lnTo>
                  <a:lnTo>
                    <a:pt x="1" y="0"/>
                  </a:lnTo>
                  <a:lnTo>
                    <a:pt x="3" y="0"/>
                  </a:lnTo>
                  <a:lnTo>
                    <a:pt x="5" y="1"/>
                  </a:lnTo>
                  <a:lnTo>
                    <a:pt x="7" y="2"/>
                  </a:lnTo>
                  <a:lnTo>
                    <a:pt x="9" y="3"/>
                  </a:lnTo>
                  <a:lnTo>
                    <a:pt x="10" y="4"/>
                  </a:lnTo>
                  <a:lnTo>
                    <a:pt x="11" y="5"/>
                  </a:lnTo>
                  <a:lnTo>
                    <a:pt x="13" y="7"/>
                  </a:lnTo>
                  <a:lnTo>
                    <a:pt x="14" y="8"/>
                  </a:lnTo>
                  <a:lnTo>
                    <a:pt x="14" y="8"/>
                  </a:lnTo>
                  <a:lnTo>
                    <a:pt x="14" y="8"/>
                  </a:lnTo>
                  <a:lnTo>
                    <a:pt x="14" y="8"/>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59" name="Freeform 219"/>
            <p:cNvSpPr>
              <a:spLocks/>
            </p:cNvSpPr>
            <p:nvPr/>
          </p:nvSpPr>
          <p:spPr bwMode="auto">
            <a:xfrm>
              <a:off x="2352" y="2606"/>
              <a:ext cx="57" cy="29"/>
            </a:xfrm>
            <a:custGeom>
              <a:avLst/>
              <a:gdLst>
                <a:gd name="T0" fmla="*/ 57 w 57"/>
                <a:gd name="T1" fmla="*/ 29 h 29"/>
                <a:gd name="T2" fmla="*/ 4 w 57"/>
                <a:gd name="T3" fmla="*/ 29 h 29"/>
                <a:gd name="T4" fmla="*/ 4 w 57"/>
                <a:gd name="T5" fmla="*/ 29 h 29"/>
                <a:gd name="T6" fmla="*/ 3 w 57"/>
                <a:gd name="T7" fmla="*/ 25 h 29"/>
                <a:gd name="T8" fmla="*/ 3 w 57"/>
                <a:gd name="T9" fmla="*/ 22 h 29"/>
                <a:gd name="T10" fmla="*/ 2 w 57"/>
                <a:gd name="T11" fmla="*/ 18 h 29"/>
                <a:gd name="T12" fmla="*/ 1 w 57"/>
                <a:gd name="T13" fmla="*/ 14 h 29"/>
                <a:gd name="T14" fmla="*/ 0 w 57"/>
                <a:gd name="T15" fmla="*/ 10 h 29"/>
                <a:gd name="T16" fmla="*/ 1 w 57"/>
                <a:gd name="T17" fmla="*/ 7 h 29"/>
                <a:gd name="T18" fmla="*/ 2 w 57"/>
                <a:gd name="T19" fmla="*/ 4 h 29"/>
                <a:gd name="T20" fmla="*/ 4 w 57"/>
                <a:gd name="T21" fmla="*/ 1 h 29"/>
                <a:gd name="T22" fmla="*/ 4 w 57"/>
                <a:gd name="T23" fmla="*/ 1 h 29"/>
                <a:gd name="T24" fmla="*/ 11 w 57"/>
                <a:gd name="T25" fmla="*/ 0 h 29"/>
                <a:gd name="T26" fmla="*/ 18 w 57"/>
                <a:gd name="T27" fmla="*/ 2 h 29"/>
                <a:gd name="T28" fmla="*/ 24 w 57"/>
                <a:gd name="T29" fmla="*/ 6 h 29"/>
                <a:gd name="T30" fmla="*/ 31 w 57"/>
                <a:gd name="T31" fmla="*/ 11 h 29"/>
                <a:gd name="T32" fmla="*/ 37 w 57"/>
                <a:gd name="T33" fmla="*/ 17 h 29"/>
                <a:gd name="T34" fmla="*/ 43 w 57"/>
                <a:gd name="T35" fmla="*/ 22 h 29"/>
                <a:gd name="T36" fmla="*/ 49 w 57"/>
                <a:gd name="T37" fmla="*/ 26 h 29"/>
                <a:gd name="T38" fmla="*/ 57 w 57"/>
                <a:gd name="T39" fmla="*/ 29 h 29"/>
                <a:gd name="T40" fmla="*/ 57 w 57"/>
                <a:gd name="T41" fmla="*/ 29 h 29"/>
                <a:gd name="T42" fmla="*/ 57 w 57"/>
                <a:gd name="T43" fmla="*/ 29 h 29"/>
                <a:gd name="T44" fmla="*/ 57 w 57"/>
                <a:gd name="T45" fmla="*/ 29 h 29"/>
                <a:gd name="T46" fmla="*/ 57 w 57"/>
                <a:gd name="T4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29">
                  <a:moveTo>
                    <a:pt x="57" y="29"/>
                  </a:moveTo>
                  <a:lnTo>
                    <a:pt x="4" y="29"/>
                  </a:lnTo>
                  <a:lnTo>
                    <a:pt x="4" y="29"/>
                  </a:lnTo>
                  <a:lnTo>
                    <a:pt x="3" y="25"/>
                  </a:lnTo>
                  <a:lnTo>
                    <a:pt x="3" y="22"/>
                  </a:lnTo>
                  <a:lnTo>
                    <a:pt x="2" y="18"/>
                  </a:lnTo>
                  <a:lnTo>
                    <a:pt x="1" y="14"/>
                  </a:lnTo>
                  <a:lnTo>
                    <a:pt x="0" y="10"/>
                  </a:lnTo>
                  <a:lnTo>
                    <a:pt x="1" y="7"/>
                  </a:lnTo>
                  <a:lnTo>
                    <a:pt x="2" y="4"/>
                  </a:lnTo>
                  <a:lnTo>
                    <a:pt x="4" y="1"/>
                  </a:lnTo>
                  <a:lnTo>
                    <a:pt x="4" y="1"/>
                  </a:lnTo>
                  <a:lnTo>
                    <a:pt x="11" y="0"/>
                  </a:lnTo>
                  <a:lnTo>
                    <a:pt x="18" y="2"/>
                  </a:lnTo>
                  <a:lnTo>
                    <a:pt x="24" y="6"/>
                  </a:lnTo>
                  <a:lnTo>
                    <a:pt x="31" y="11"/>
                  </a:lnTo>
                  <a:lnTo>
                    <a:pt x="37" y="17"/>
                  </a:lnTo>
                  <a:lnTo>
                    <a:pt x="43" y="22"/>
                  </a:lnTo>
                  <a:lnTo>
                    <a:pt x="49" y="26"/>
                  </a:lnTo>
                  <a:lnTo>
                    <a:pt x="57" y="29"/>
                  </a:lnTo>
                  <a:lnTo>
                    <a:pt x="57" y="29"/>
                  </a:lnTo>
                  <a:lnTo>
                    <a:pt x="57" y="29"/>
                  </a:lnTo>
                  <a:lnTo>
                    <a:pt x="57" y="29"/>
                  </a:lnTo>
                  <a:lnTo>
                    <a:pt x="57" y="29"/>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60" name="Freeform 220"/>
            <p:cNvSpPr>
              <a:spLocks/>
            </p:cNvSpPr>
            <p:nvPr/>
          </p:nvSpPr>
          <p:spPr bwMode="auto">
            <a:xfrm>
              <a:off x="2340" y="2615"/>
              <a:ext cx="7" cy="20"/>
            </a:xfrm>
            <a:custGeom>
              <a:avLst/>
              <a:gdLst>
                <a:gd name="T0" fmla="*/ 0 w 7"/>
                <a:gd name="T1" fmla="*/ 20 h 20"/>
                <a:gd name="T2" fmla="*/ 0 w 7"/>
                <a:gd name="T3" fmla="*/ 17 h 20"/>
                <a:gd name="T4" fmla="*/ 0 w 7"/>
                <a:gd name="T5" fmla="*/ 15 h 20"/>
                <a:gd name="T6" fmla="*/ 0 w 7"/>
                <a:gd name="T7" fmla="*/ 12 h 20"/>
                <a:gd name="T8" fmla="*/ 0 w 7"/>
                <a:gd name="T9" fmla="*/ 9 h 20"/>
                <a:gd name="T10" fmla="*/ 1 w 7"/>
                <a:gd name="T11" fmla="*/ 6 h 20"/>
                <a:gd name="T12" fmla="*/ 2 w 7"/>
                <a:gd name="T13" fmla="*/ 4 h 20"/>
                <a:gd name="T14" fmla="*/ 3 w 7"/>
                <a:gd name="T15" fmla="*/ 2 h 20"/>
                <a:gd name="T16" fmla="*/ 4 w 7"/>
                <a:gd name="T17" fmla="*/ 0 h 20"/>
                <a:gd name="T18" fmla="*/ 4 w 7"/>
                <a:gd name="T19" fmla="*/ 0 h 20"/>
                <a:gd name="T20" fmla="*/ 7 w 7"/>
                <a:gd name="T21" fmla="*/ 20 h 20"/>
                <a:gd name="T22" fmla="*/ 0 w 7"/>
                <a:gd name="T23" fmla="*/ 20 h 20"/>
                <a:gd name="T24" fmla="*/ 0 w 7"/>
                <a:gd name="T25" fmla="*/ 20 h 20"/>
                <a:gd name="T26" fmla="*/ 0 w 7"/>
                <a:gd name="T27" fmla="*/ 20 h 20"/>
                <a:gd name="T28" fmla="*/ 0 w 7"/>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0">
                  <a:moveTo>
                    <a:pt x="0" y="20"/>
                  </a:moveTo>
                  <a:lnTo>
                    <a:pt x="0" y="17"/>
                  </a:lnTo>
                  <a:lnTo>
                    <a:pt x="0" y="15"/>
                  </a:lnTo>
                  <a:lnTo>
                    <a:pt x="0" y="12"/>
                  </a:lnTo>
                  <a:lnTo>
                    <a:pt x="0" y="9"/>
                  </a:lnTo>
                  <a:lnTo>
                    <a:pt x="1" y="6"/>
                  </a:lnTo>
                  <a:lnTo>
                    <a:pt x="2" y="4"/>
                  </a:lnTo>
                  <a:lnTo>
                    <a:pt x="3" y="2"/>
                  </a:lnTo>
                  <a:lnTo>
                    <a:pt x="4" y="0"/>
                  </a:lnTo>
                  <a:lnTo>
                    <a:pt x="4" y="0"/>
                  </a:lnTo>
                  <a:lnTo>
                    <a:pt x="7" y="20"/>
                  </a:lnTo>
                  <a:lnTo>
                    <a:pt x="0" y="20"/>
                  </a:lnTo>
                  <a:lnTo>
                    <a:pt x="0" y="20"/>
                  </a:lnTo>
                  <a:lnTo>
                    <a:pt x="0" y="20"/>
                  </a:lnTo>
                  <a:lnTo>
                    <a:pt x="0" y="20"/>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61" name="Freeform 221"/>
            <p:cNvSpPr>
              <a:spLocks/>
            </p:cNvSpPr>
            <p:nvPr/>
          </p:nvSpPr>
          <p:spPr bwMode="auto">
            <a:xfrm>
              <a:off x="2311" y="2623"/>
              <a:ext cx="21" cy="12"/>
            </a:xfrm>
            <a:custGeom>
              <a:avLst/>
              <a:gdLst>
                <a:gd name="T0" fmla="*/ 0 w 21"/>
                <a:gd name="T1" fmla="*/ 12 h 12"/>
                <a:gd name="T2" fmla="*/ 3 w 21"/>
                <a:gd name="T3" fmla="*/ 11 h 12"/>
                <a:gd name="T4" fmla="*/ 6 w 21"/>
                <a:gd name="T5" fmla="*/ 10 h 12"/>
                <a:gd name="T6" fmla="*/ 8 w 21"/>
                <a:gd name="T7" fmla="*/ 9 h 12"/>
                <a:gd name="T8" fmla="*/ 11 w 21"/>
                <a:gd name="T9" fmla="*/ 7 h 12"/>
                <a:gd name="T10" fmla="*/ 14 w 21"/>
                <a:gd name="T11" fmla="*/ 6 h 12"/>
                <a:gd name="T12" fmla="*/ 16 w 21"/>
                <a:gd name="T13" fmla="*/ 4 h 12"/>
                <a:gd name="T14" fmla="*/ 19 w 21"/>
                <a:gd name="T15" fmla="*/ 2 h 12"/>
                <a:gd name="T16" fmla="*/ 21 w 21"/>
                <a:gd name="T17" fmla="*/ 0 h 12"/>
                <a:gd name="T18" fmla="*/ 21 w 21"/>
                <a:gd name="T19" fmla="*/ 0 h 12"/>
                <a:gd name="T20" fmla="*/ 21 w 21"/>
                <a:gd name="T21" fmla="*/ 11 h 12"/>
                <a:gd name="T22" fmla="*/ 0 w 21"/>
                <a:gd name="T23" fmla="*/ 12 h 12"/>
                <a:gd name="T24" fmla="*/ 0 w 21"/>
                <a:gd name="T25" fmla="*/ 12 h 12"/>
                <a:gd name="T26" fmla="*/ 0 w 21"/>
                <a:gd name="T27" fmla="*/ 12 h 12"/>
                <a:gd name="T28" fmla="*/ 0 w 21"/>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2">
                  <a:moveTo>
                    <a:pt x="0" y="12"/>
                  </a:moveTo>
                  <a:lnTo>
                    <a:pt x="3" y="11"/>
                  </a:lnTo>
                  <a:lnTo>
                    <a:pt x="6" y="10"/>
                  </a:lnTo>
                  <a:lnTo>
                    <a:pt x="8" y="9"/>
                  </a:lnTo>
                  <a:lnTo>
                    <a:pt x="11" y="7"/>
                  </a:lnTo>
                  <a:lnTo>
                    <a:pt x="14" y="6"/>
                  </a:lnTo>
                  <a:lnTo>
                    <a:pt x="16" y="4"/>
                  </a:lnTo>
                  <a:lnTo>
                    <a:pt x="19" y="2"/>
                  </a:lnTo>
                  <a:lnTo>
                    <a:pt x="21" y="0"/>
                  </a:lnTo>
                  <a:lnTo>
                    <a:pt x="21" y="0"/>
                  </a:lnTo>
                  <a:lnTo>
                    <a:pt x="21" y="11"/>
                  </a:lnTo>
                  <a:lnTo>
                    <a:pt x="0" y="12"/>
                  </a:lnTo>
                  <a:lnTo>
                    <a:pt x="0" y="12"/>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62" name="Freeform 222"/>
            <p:cNvSpPr>
              <a:spLocks/>
            </p:cNvSpPr>
            <p:nvPr/>
          </p:nvSpPr>
          <p:spPr bwMode="auto">
            <a:xfrm>
              <a:off x="1704" y="2627"/>
              <a:ext cx="23" cy="8"/>
            </a:xfrm>
            <a:custGeom>
              <a:avLst/>
              <a:gdLst>
                <a:gd name="T0" fmla="*/ 23 w 23"/>
                <a:gd name="T1" fmla="*/ 8 h 8"/>
                <a:gd name="T2" fmla="*/ 21 w 23"/>
                <a:gd name="T3" fmla="*/ 8 h 8"/>
                <a:gd name="T4" fmla="*/ 17 w 23"/>
                <a:gd name="T5" fmla="*/ 8 h 8"/>
                <a:gd name="T6" fmla="*/ 14 w 23"/>
                <a:gd name="T7" fmla="*/ 8 h 8"/>
                <a:gd name="T8" fmla="*/ 10 w 23"/>
                <a:gd name="T9" fmla="*/ 8 h 8"/>
                <a:gd name="T10" fmla="*/ 6 w 23"/>
                <a:gd name="T11" fmla="*/ 8 h 8"/>
                <a:gd name="T12" fmla="*/ 3 w 23"/>
                <a:gd name="T13" fmla="*/ 7 h 8"/>
                <a:gd name="T14" fmla="*/ 1 w 23"/>
                <a:gd name="T15" fmla="*/ 5 h 8"/>
                <a:gd name="T16" fmla="*/ 0 w 23"/>
                <a:gd name="T17" fmla="*/ 2 h 8"/>
                <a:gd name="T18" fmla="*/ 0 w 23"/>
                <a:gd name="T19" fmla="*/ 2 h 8"/>
                <a:gd name="T20" fmla="*/ 3 w 23"/>
                <a:gd name="T21" fmla="*/ 1 h 8"/>
                <a:gd name="T22" fmla="*/ 6 w 23"/>
                <a:gd name="T23" fmla="*/ 0 h 8"/>
                <a:gd name="T24" fmla="*/ 9 w 23"/>
                <a:gd name="T25" fmla="*/ 0 h 8"/>
                <a:gd name="T26" fmla="*/ 12 w 23"/>
                <a:gd name="T27" fmla="*/ 0 h 8"/>
                <a:gd name="T28" fmla="*/ 15 w 23"/>
                <a:gd name="T29" fmla="*/ 1 h 8"/>
                <a:gd name="T30" fmla="*/ 18 w 23"/>
                <a:gd name="T31" fmla="*/ 3 h 8"/>
                <a:gd name="T32" fmla="*/ 21 w 23"/>
                <a:gd name="T33" fmla="*/ 5 h 8"/>
                <a:gd name="T34" fmla="*/ 23 w 23"/>
                <a:gd name="T35" fmla="*/ 8 h 8"/>
                <a:gd name="T36" fmla="*/ 23 w 23"/>
                <a:gd name="T37" fmla="*/ 8 h 8"/>
                <a:gd name="T38" fmla="*/ 23 w 23"/>
                <a:gd name="T39" fmla="*/ 8 h 8"/>
                <a:gd name="T40" fmla="*/ 23 w 23"/>
                <a:gd name="T41" fmla="*/ 8 h 8"/>
                <a:gd name="T42" fmla="*/ 23 w 23"/>
                <a:gd name="T4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8">
                  <a:moveTo>
                    <a:pt x="23" y="8"/>
                  </a:moveTo>
                  <a:lnTo>
                    <a:pt x="21" y="8"/>
                  </a:lnTo>
                  <a:lnTo>
                    <a:pt x="17" y="8"/>
                  </a:lnTo>
                  <a:lnTo>
                    <a:pt x="14" y="8"/>
                  </a:lnTo>
                  <a:lnTo>
                    <a:pt x="10" y="8"/>
                  </a:lnTo>
                  <a:lnTo>
                    <a:pt x="6" y="8"/>
                  </a:lnTo>
                  <a:lnTo>
                    <a:pt x="3" y="7"/>
                  </a:lnTo>
                  <a:lnTo>
                    <a:pt x="1" y="5"/>
                  </a:lnTo>
                  <a:lnTo>
                    <a:pt x="0" y="2"/>
                  </a:lnTo>
                  <a:lnTo>
                    <a:pt x="0" y="2"/>
                  </a:lnTo>
                  <a:lnTo>
                    <a:pt x="3" y="1"/>
                  </a:lnTo>
                  <a:lnTo>
                    <a:pt x="6" y="0"/>
                  </a:lnTo>
                  <a:lnTo>
                    <a:pt x="9" y="0"/>
                  </a:lnTo>
                  <a:lnTo>
                    <a:pt x="12" y="0"/>
                  </a:lnTo>
                  <a:lnTo>
                    <a:pt x="15" y="1"/>
                  </a:lnTo>
                  <a:lnTo>
                    <a:pt x="18" y="3"/>
                  </a:lnTo>
                  <a:lnTo>
                    <a:pt x="21" y="5"/>
                  </a:lnTo>
                  <a:lnTo>
                    <a:pt x="23" y="8"/>
                  </a:lnTo>
                  <a:lnTo>
                    <a:pt x="23" y="8"/>
                  </a:lnTo>
                  <a:lnTo>
                    <a:pt x="23" y="8"/>
                  </a:lnTo>
                  <a:lnTo>
                    <a:pt x="23" y="8"/>
                  </a:lnTo>
                  <a:lnTo>
                    <a:pt x="2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63" name="Freeform 223"/>
            <p:cNvSpPr>
              <a:spLocks/>
            </p:cNvSpPr>
            <p:nvPr/>
          </p:nvSpPr>
          <p:spPr bwMode="auto">
            <a:xfrm>
              <a:off x="1664" y="2629"/>
              <a:ext cx="32" cy="6"/>
            </a:xfrm>
            <a:custGeom>
              <a:avLst/>
              <a:gdLst>
                <a:gd name="T0" fmla="*/ 31 w 32"/>
                <a:gd name="T1" fmla="*/ 4 h 6"/>
                <a:gd name="T2" fmla="*/ 31 w 32"/>
                <a:gd name="T3" fmla="*/ 4 h 6"/>
                <a:gd name="T4" fmla="*/ 31 w 32"/>
                <a:gd name="T5" fmla="*/ 4 h 6"/>
                <a:gd name="T6" fmla="*/ 31 w 32"/>
                <a:gd name="T7" fmla="*/ 5 h 6"/>
                <a:gd name="T8" fmla="*/ 31 w 32"/>
                <a:gd name="T9" fmla="*/ 5 h 6"/>
                <a:gd name="T10" fmla="*/ 31 w 32"/>
                <a:gd name="T11" fmla="*/ 5 h 6"/>
                <a:gd name="T12" fmla="*/ 32 w 32"/>
                <a:gd name="T13" fmla="*/ 5 h 6"/>
                <a:gd name="T14" fmla="*/ 32 w 32"/>
                <a:gd name="T15" fmla="*/ 6 h 6"/>
                <a:gd name="T16" fmla="*/ 32 w 32"/>
                <a:gd name="T17" fmla="*/ 6 h 6"/>
                <a:gd name="T18" fmla="*/ 32 w 32"/>
                <a:gd name="T19" fmla="*/ 6 h 6"/>
                <a:gd name="T20" fmla="*/ 0 w 32"/>
                <a:gd name="T21" fmla="*/ 6 h 6"/>
                <a:gd name="T22" fmla="*/ 0 w 32"/>
                <a:gd name="T23" fmla="*/ 6 h 6"/>
                <a:gd name="T24" fmla="*/ 4 w 32"/>
                <a:gd name="T25" fmla="*/ 4 h 6"/>
                <a:gd name="T26" fmla="*/ 7 w 32"/>
                <a:gd name="T27" fmla="*/ 3 h 6"/>
                <a:gd name="T28" fmla="*/ 10 w 32"/>
                <a:gd name="T29" fmla="*/ 2 h 6"/>
                <a:gd name="T30" fmla="*/ 14 w 32"/>
                <a:gd name="T31" fmla="*/ 1 h 6"/>
                <a:gd name="T32" fmla="*/ 18 w 32"/>
                <a:gd name="T33" fmla="*/ 0 h 6"/>
                <a:gd name="T34" fmla="*/ 22 w 32"/>
                <a:gd name="T35" fmla="*/ 0 h 6"/>
                <a:gd name="T36" fmla="*/ 26 w 32"/>
                <a:gd name="T37" fmla="*/ 0 h 6"/>
                <a:gd name="T38" fmla="*/ 30 w 32"/>
                <a:gd name="T39" fmla="*/ 0 h 6"/>
                <a:gd name="T40" fmla="*/ 30 w 32"/>
                <a:gd name="T41" fmla="*/ 0 h 6"/>
                <a:gd name="T42" fmla="*/ 31 w 32"/>
                <a:gd name="T43" fmla="*/ 4 h 6"/>
                <a:gd name="T44" fmla="*/ 31 w 32"/>
                <a:gd name="T45" fmla="*/ 4 h 6"/>
                <a:gd name="T46" fmla="*/ 31 w 32"/>
                <a:gd name="T47" fmla="*/ 4 h 6"/>
                <a:gd name="T48" fmla="*/ 31 w 32"/>
                <a:gd name="T4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6">
                  <a:moveTo>
                    <a:pt x="31" y="4"/>
                  </a:moveTo>
                  <a:lnTo>
                    <a:pt x="31" y="4"/>
                  </a:lnTo>
                  <a:lnTo>
                    <a:pt x="31" y="4"/>
                  </a:lnTo>
                  <a:lnTo>
                    <a:pt x="31" y="5"/>
                  </a:lnTo>
                  <a:lnTo>
                    <a:pt x="31" y="5"/>
                  </a:lnTo>
                  <a:lnTo>
                    <a:pt x="31" y="5"/>
                  </a:lnTo>
                  <a:lnTo>
                    <a:pt x="32" y="5"/>
                  </a:lnTo>
                  <a:lnTo>
                    <a:pt x="32" y="6"/>
                  </a:lnTo>
                  <a:lnTo>
                    <a:pt x="32" y="6"/>
                  </a:lnTo>
                  <a:lnTo>
                    <a:pt x="32" y="6"/>
                  </a:lnTo>
                  <a:lnTo>
                    <a:pt x="0" y="6"/>
                  </a:lnTo>
                  <a:lnTo>
                    <a:pt x="0" y="6"/>
                  </a:lnTo>
                  <a:lnTo>
                    <a:pt x="4" y="4"/>
                  </a:lnTo>
                  <a:lnTo>
                    <a:pt x="7" y="3"/>
                  </a:lnTo>
                  <a:lnTo>
                    <a:pt x="10" y="2"/>
                  </a:lnTo>
                  <a:lnTo>
                    <a:pt x="14" y="1"/>
                  </a:lnTo>
                  <a:lnTo>
                    <a:pt x="18" y="0"/>
                  </a:lnTo>
                  <a:lnTo>
                    <a:pt x="22" y="0"/>
                  </a:lnTo>
                  <a:lnTo>
                    <a:pt x="26" y="0"/>
                  </a:lnTo>
                  <a:lnTo>
                    <a:pt x="30" y="0"/>
                  </a:lnTo>
                  <a:lnTo>
                    <a:pt x="30" y="0"/>
                  </a:lnTo>
                  <a:lnTo>
                    <a:pt x="31" y="4"/>
                  </a:lnTo>
                  <a:lnTo>
                    <a:pt x="31" y="4"/>
                  </a:lnTo>
                  <a:lnTo>
                    <a:pt x="31" y="4"/>
                  </a:lnTo>
                  <a:lnTo>
                    <a:pt x="3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664" name="Freeform 224"/>
            <p:cNvSpPr>
              <a:spLocks/>
            </p:cNvSpPr>
            <p:nvPr/>
          </p:nvSpPr>
          <p:spPr bwMode="auto">
            <a:xfrm>
              <a:off x="839" y="2649"/>
              <a:ext cx="2160" cy="67"/>
            </a:xfrm>
            <a:custGeom>
              <a:avLst/>
              <a:gdLst>
                <a:gd name="T0" fmla="*/ 2160 w 2160"/>
                <a:gd name="T1" fmla="*/ 67 h 67"/>
                <a:gd name="T2" fmla="*/ 0 w 2160"/>
                <a:gd name="T3" fmla="*/ 67 h 67"/>
                <a:gd name="T4" fmla="*/ 0 w 2160"/>
                <a:gd name="T5" fmla="*/ 0 h 67"/>
                <a:gd name="T6" fmla="*/ 2160 w 2160"/>
                <a:gd name="T7" fmla="*/ 0 h 67"/>
                <a:gd name="T8" fmla="*/ 2160 w 2160"/>
                <a:gd name="T9" fmla="*/ 67 h 67"/>
                <a:gd name="T10" fmla="*/ 2160 w 2160"/>
                <a:gd name="T11" fmla="*/ 67 h 67"/>
                <a:gd name="T12" fmla="*/ 2160 w 2160"/>
                <a:gd name="T13" fmla="*/ 67 h 67"/>
                <a:gd name="T14" fmla="*/ 2160 w 216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 h="67">
                  <a:moveTo>
                    <a:pt x="2160" y="67"/>
                  </a:moveTo>
                  <a:lnTo>
                    <a:pt x="0" y="67"/>
                  </a:lnTo>
                  <a:lnTo>
                    <a:pt x="0" y="0"/>
                  </a:lnTo>
                  <a:lnTo>
                    <a:pt x="2160" y="0"/>
                  </a:lnTo>
                  <a:lnTo>
                    <a:pt x="2160" y="67"/>
                  </a:lnTo>
                  <a:lnTo>
                    <a:pt x="2160" y="67"/>
                  </a:lnTo>
                  <a:lnTo>
                    <a:pt x="2160" y="67"/>
                  </a:lnTo>
                  <a:lnTo>
                    <a:pt x="2160" y="6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86E0D51-6850-4ACF-9EC6-A7EF3133DC22}" type="slidenum">
              <a:rPr lang="en-US" altLang="en-US"/>
              <a:pPr/>
              <a:t>26</a:t>
            </a:fld>
            <a:endParaRPr lang="en-US" altLang="en-US"/>
          </a:p>
        </p:txBody>
      </p:sp>
      <p:sp>
        <p:nvSpPr>
          <p:cNvPr id="1087490" name="Rectangle 2"/>
          <p:cNvSpPr>
            <a:spLocks noGrp="1" noChangeArrowheads="1"/>
          </p:cNvSpPr>
          <p:nvPr>
            <p:ph type="title"/>
          </p:nvPr>
        </p:nvSpPr>
        <p:spPr>
          <a:xfrm>
            <a:off x="990600" y="241300"/>
            <a:ext cx="7772400" cy="685800"/>
          </a:xfrm>
        </p:spPr>
        <p:txBody>
          <a:bodyPr/>
          <a:lstStyle/>
          <a:p>
            <a:r>
              <a:rPr lang="en-US" altLang="en-US"/>
              <a:t>Customer Objectives </a:t>
            </a:r>
            <a:endParaRPr lang="en-US" altLang="en-US" sz="2100"/>
          </a:p>
        </p:txBody>
      </p:sp>
      <p:sp>
        <p:nvSpPr>
          <p:cNvPr id="1087493" name="Rectangle 5"/>
          <p:cNvSpPr>
            <a:spLocks noChangeArrowheads="1"/>
          </p:cNvSpPr>
          <p:nvPr/>
        </p:nvSpPr>
        <p:spPr bwMode="auto">
          <a:xfrm rot="600000">
            <a:off x="6611938" y="534988"/>
            <a:ext cx="2098675" cy="577850"/>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sz="1600">
                <a:solidFill>
                  <a:schemeClr val="tx1"/>
                </a:solidFill>
                <a:effectLst>
                  <a:outerShdw blurRad="38100" dist="38100" dir="2700000" algn="tl">
                    <a:srgbClr val="000000"/>
                  </a:outerShdw>
                </a:effectLst>
              </a:rPr>
              <a:t>EXAMPLE</a:t>
            </a:r>
          </a:p>
          <a:p>
            <a:pPr eaLnBrk="0" hangingPunct="0"/>
            <a:r>
              <a:rPr lang="en-US" altLang="en-US" sz="1600">
                <a:solidFill>
                  <a:schemeClr val="tx1"/>
                </a:solidFill>
                <a:effectLst>
                  <a:outerShdw blurRad="38100" dist="38100" dir="2700000" algn="tl">
                    <a:srgbClr val="000000"/>
                  </a:outerShdw>
                </a:effectLst>
              </a:rPr>
              <a:t>OBJECTIVES</a:t>
            </a:r>
          </a:p>
        </p:txBody>
      </p:sp>
      <p:sp>
        <p:nvSpPr>
          <p:cNvPr id="1087491" name="Rectangle 3"/>
          <p:cNvSpPr>
            <a:spLocks noGrp="1" noChangeArrowheads="1"/>
          </p:cNvSpPr>
          <p:nvPr>
            <p:ph type="body" idx="1"/>
          </p:nvPr>
        </p:nvSpPr>
        <p:spPr>
          <a:xfrm>
            <a:off x="1041400" y="1866900"/>
            <a:ext cx="7867650" cy="4068763"/>
          </a:xfrm>
        </p:spPr>
        <p:txBody>
          <a:bodyPr/>
          <a:lstStyle/>
          <a:p>
            <a:pPr marL="168275" indent="-168275">
              <a:lnSpc>
                <a:spcPct val="90000"/>
              </a:lnSpc>
              <a:spcBef>
                <a:spcPct val="50000"/>
              </a:spcBef>
            </a:pPr>
            <a:r>
              <a:rPr lang="en-US" altLang="en-US"/>
              <a:t>Increased customer satisfaction</a:t>
            </a:r>
          </a:p>
          <a:p>
            <a:pPr marL="168275" indent="-168275">
              <a:lnSpc>
                <a:spcPct val="90000"/>
              </a:lnSpc>
              <a:spcBef>
                <a:spcPct val="50000"/>
              </a:spcBef>
            </a:pPr>
            <a:r>
              <a:rPr lang="en-US" altLang="en-US"/>
              <a:t>Increased customer loyalty (repeat business)</a:t>
            </a:r>
          </a:p>
          <a:p>
            <a:pPr marL="168275" indent="-168275">
              <a:lnSpc>
                <a:spcPct val="90000"/>
              </a:lnSpc>
              <a:spcBef>
                <a:spcPct val="50000"/>
              </a:spcBef>
            </a:pPr>
            <a:r>
              <a:rPr lang="en-US" altLang="en-US"/>
              <a:t>Best value products and services (repeat business, word of mouth referrals, requests for partnerships</a:t>
            </a:r>
          </a:p>
          <a:p>
            <a:pPr marL="168275" indent="-168275">
              <a:lnSpc>
                <a:spcPct val="90000"/>
              </a:lnSpc>
              <a:spcBef>
                <a:spcPct val="50000"/>
              </a:spcBef>
            </a:pPr>
            <a:r>
              <a:rPr lang="en-US" altLang="en-US"/>
              <a:t>New customer acquisition and increase in market share</a:t>
            </a:r>
          </a:p>
          <a:p>
            <a:pPr marL="168275" indent="-168275">
              <a:lnSpc>
                <a:spcPct val="90000"/>
              </a:lnSpc>
              <a:spcBef>
                <a:spcPct val="50000"/>
              </a:spcBef>
            </a:pPr>
            <a:r>
              <a:rPr lang="en-US" altLang="en-US"/>
              <a:t>Supplier of choice (word of mouth referrals, repeat business</a:t>
            </a:r>
          </a:p>
          <a:p>
            <a:pPr marL="168275" indent="-168275">
              <a:lnSpc>
                <a:spcPct val="90000"/>
              </a:lnSpc>
              <a:spcBef>
                <a:spcPct val="50000"/>
              </a:spcBef>
            </a:pPr>
            <a:r>
              <a:rPr lang="en-US" altLang="en-US"/>
              <a:t>Collaborator of choice (request for project/scientific collaborations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27284860-9725-4870-9C10-995840DD11C6}" type="slidenum">
              <a:rPr lang="en-US" altLang="en-US" smtClean="0"/>
              <a:pPr/>
              <a:t>27</a:t>
            </a:fld>
            <a:endParaRPr lang="en-US" altLang="en-US"/>
          </a:p>
        </p:txBody>
      </p:sp>
      <p:sp>
        <p:nvSpPr>
          <p:cNvPr id="3" name="Title 2"/>
          <p:cNvSpPr>
            <a:spLocks noGrp="1"/>
          </p:cNvSpPr>
          <p:nvPr>
            <p:ph type="ctrTitle"/>
          </p:nvPr>
        </p:nvSpPr>
        <p:spPr/>
        <p:txBody>
          <a:bodyPr/>
          <a:lstStyle/>
          <a:p>
            <a:r>
              <a:rPr lang="en-US" dirty="0" smtClean="0"/>
              <a:t>Internal Business Process Perspective</a:t>
            </a:r>
            <a:endParaRPr lang="en-US" dirty="0"/>
          </a:p>
        </p:txBody>
      </p:sp>
      <p:sp>
        <p:nvSpPr>
          <p:cNvPr id="1103875" name="Rectangle 3"/>
          <p:cNvSpPr>
            <a:spLocks noChangeArrowheads="1"/>
          </p:cNvSpPr>
          <p:nvPr/>
        </p:nvSpPr>
        <p:spPr bwMode="auto">
          <a:xfrm>
            <a:off x="987425" y="3200400"/>
            <a:ext cx="81534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anchor="b"/>
          <a:lstStyle/>
          <a:p>
            <a:pPr algn="l" eaLnBrk="0" hangingPunct="0">
              <a:lnSpc>
                <a:spcPct val="85000"/>
              </a:lnSpc>
            </a:pPr>
            <a:r>
              <a:rPr kumimoji="1" lang="en-US" altLang="en-US" sz="2500"/>
              <a:t>Internal Business Process Perspective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AA45F1C-1042-45C1-B154-71B36AC968F9}" type="slidenum">
              <a:rPr lang="en-US" altLang="en-US"/>
              <a:pPr/>
              <a:t>28</a:t>
            </a:fld>
            <a:endParaRPr lang="en-US" altLang="en-US"/>
          </a:p>
        </p:txBody>
      </p:sp>
      <p:pic>
        <p:nvPicPr>
          <p:cNvPr id="1105925" name="Picture 5" descr="PE06392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418013" y="936625"/>
            <a:ext cx="4513262" cy="494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22" name="Rectangle 2"/>
          <p:cNvSpPr>
            <a:spLocks noGrp="1" noChangeArrowheads="1"/>
          </p:cNvSpPr>
          <p:nvPr>
            <p:ph type="title"/>
          </p:nvPr>
        </p:nvSpPr>
        <p:spPr/>
        <p:txBody>
          <a:bodyPr/>
          <a:lstStyle/>
          <a:p>
            <a:r>
              <a:rPr lang="en-US" altLang="en-US"/>
              <a:t>What is Your Value Chain?</a:t>
            </a:r>
          </a:p>
        </p:txBody>
      </p:sp>
      <p:sp>
        <p:nvSpPr>
          <p:cNvPr id="1105923" name="Rectangle 3"/>
          <p:cNvSpPr>
            <a:spLocks noGrp="1" noChangeArrowheads="1"/>
          </p:cNvSpPr>
          <p:nvPr>
            <p:ph type="body" sz="half" idx="1"/>
          </p:nvPr>
        </p:nvSpPr>
        <p:spPr>
          <a:xfrm>
            <a:off x="1136650" y="1606550"/>
            <a:ext cx="3806825" cy="3744913"/>
          </a:xfrm>
        </p:spPr>
        <p:txBody>
          <a:bodyPr/>
          <a:lstStyle/>
          <a:p>
            <a:pPr marL="0" indent="0">
              <a:spcBef>
                <a:spcPct val="50000"/>
              </a:spcBef>
              <a:buFontTx/>
              <a:buNone/>
            </a:pPr>
            <a:r>
              <a:rPr lang="en-US" altLang="en-US" sz="1800"/>
              <a:t>How do we get new demand? Where does it come from?</a:t>
            </a:r>
          </a:p>
          <a:p>
            <a:pPr marL="0" indent="0">
              <a:spcBef>
                <a:spcPct val="50000"/>
              </a:spcBef>
              <a:buFontTx/>
              <a:buNone/>
            </a:pPr>
            <a:r>
              <a:rPr lang="en-US" altLang="en-US" sz="1800"/>
              <a:t>What processes do we need to perform very well? (process maps)</a:t>
            </a:r>
          </a:p>
          <a:p>
            <a:pPr marL="0" indent="0">
              <a:spcBef>
                <a:spcPct val="50000"/>
              </a:spcBef>
              <a:buFontTx/>
              <a:buNone/>
            </a:pPr>
            <a:r>
              <a:rPr lang="en-US" altLang="en-US" sz="1800"/>
              <a:t>How do we complete the work? (deployment flowcharts) </a:t>
            </a:r>
          </a:p>
          <a:p>
            <a:pPr marL="0" indent="0">
              <a:spcBef>
                <a:spcPct val="50000"/>
              </a:spcBef>
              <a:buFontTx/>
              <a:buNone/>
            </a:pPr>
            <a:r>
              <a:rPr lang="en-US" altLang="en-US" sz="1800"/>
              <a:t>How do we deliver it to our customers?</a:t>
            </a:r>
          </a:p>
          <a:p>
            <a:pPr marL="0" indent="0">
              <a:spcBef>
                <a:spcPct val="50000"/>
              </a:spcBef>
              <a:buFontTx/>
              <a:buNone/>
            </a:pPr>
            <a:r>
              <a:rPr lang="en-US" altLang="en-US" sz="1800"/>
              <a:t>How can we improve our processes to meet attributes identified in the value proposition?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17E9CC0-BCE5-4B13-AD20-CA311B63AB20}" type="slidenum">
              <a:rPr lang="en-US" altLang="en-US"/>
              <a:pPr/>
              <a:t>29</a:t>
            </a:fld>
            <a:endParaRPr lang="en-US" altLang="en-US"/>
          </a:p>
        </p:txBody>
      </p:sp>
      <p:sp>
        <p:nvSpPr>
          <p:cNvPr id="1294338" name="Rectangle 2"/>
          <p:cNvSpPr>
            <a:spLocks noGrp="1" noChangeArrowheads="1"/>
          </p:cNvSpPr>
          <p:nvPr>
            <p:ph type="title"/>
          </p:nvPr>
        </p:nvSpPr>
        <p:spPr>
          <a:xfrm>
            <a:off x="990600" y="228600"/>
            <a:ext cx="8153400" cy="473075"/>
          </a:xfrm>
        </p:spPr>
        <p:txBody>
          <a:bodyPr/>
          <a:lstStyle/>
          <a:p>
            <a:r>
              <a:rPr lang="en-US" altLang="en-US"/>
              <a:t>Review Process Maps</a:t>
            </a:r>
          </a:p>
        </p:txBody>
      </p:sp>
      <p:sp>
        <p:nvSpPr>
          <p:cNvPr id="1294341" name="Rectangle 5"/>
          <p:cNvSpPr>
            <a:spLocks noChangeArrowheads="1"/>
          </p:cNvSpPr>
          <p:nvPr/>
        </p:nvSpPr>
        <p:spPr bwMode="auto">
          <a:xfrm rot="600000">
            <a:off x="7496175" y="906463"/>
            <a:ext cx="1474788" cy="333375"/>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sz="1600">
                <a:solidFill>
                  <a:schemeClr val="tx1"/>
                </a:solidFill>
                <a:effectLst>
                  <a:outerShdw blurRad="38100" dist="38100" dir="2700000" algn="tl">
                    <a:srgbClr val="000000"/>
                  </a:outerShdw>
                </a:effectLst>
              </a:rPr>
              <a:t>EXAMPLE</a:t>
            </a:r>
          </a:p>
        </p:txBody>
      </p:sp>
      <p:graphicFrame>
        <p:nvGraphicFramePr>
          <p:cNvPr id="1294339" name="Object 3" descr="This is an example of a process map."/>
          <p:cNvGraphicFramePr>
            <a:graphicFrameLocks noGrp="1" noChangeAspect="1"/>
          </p:cNvGraphicFramePr>
          <p:nvPr>
            <p:ph idx="1"/>
            <p:extLst>
              <p:ext uri="{D42A27DB-BD31-4B8C-83A1-F6EECF244321}">
                <p14:modId xmlns:p14="http://schemas.microsoft.com/office/powerpoint/2010/main" val="4039724234"/>
              </p:ext>
            </p:extLst>
          </p:nvPr>
        </p:nvGraphicFramePr>
        <p:xfrm>
          <a:off x="2181225" y="744538"/>
          <a:ext cx="5570538" cy="5918200"/>
        </p:xfrm>
        <a:graphic>
          <a:graphicData uri="http://schemas.openxmlformats.org/presentationml/2006/ole">
            <mc:AlternateContent xmlns:mc="http://schemas.openxmlformats.org/markup-compatibility/2006">
              <mc:Choice xmlns:v="urn:schemas-microsoft-com:vml" Requires="v">
                <p:oleObj spid="_x0000_s1400853" name="Visio" r:id="rId4" imgW="6416650" imgH="8158582" progId="Visio.Drawing.6">
                  <p:embed/>
                </p:oleObj>
              </mc:Choice>
              <mc:Fallback>
                <p:oleObj name="Visio" r:id="rId4" imgW="6416650" imgH="8158582"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225" y="744538"/>
                        <a:ext cx="5570538" cy="591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56B4943-885D-403C-BBAB-C3B031D55506}" type="slidenum">
              <a:rPr lang="en-US" altLang="en-US"/>
              <a:pPr/>
              <a:t>3</a:t>
            </a:fld>
            <a:endParaRPr lang="en-US" altLang="en-US"/>
          </a:p>
        </p:txBody>
      </p:sp>
      <p:sp>
        <p:nvSpPr>
          <p:cNvPr id="134146" name="Rectangle 2"/>
          <p:cNvSpPr>
            <a:spLocks noGrp="1" noChangeArrowheads="1"/>
          </p:cNvSpPr>
          <p:nvPr>
            <p:ph type="title"/>
          </p:nvPr>
        </p:nvSpPr>
        <p:spPr>
          <a:xfrm>
            <a:off x="990600" y="317500"/>
            <a:ext cx="8153400" cy="411163"/>
          </a:xfrm>
        </p:spPr>
        <p:txBody>
          <a:bodyPr/>
          <a:lstStyle/>
          <a:p>
            <a:r>
              <a:rPr lang="en-US" altLang="en-US"/>
              <a:t>Training Objectives</a:t>
            </a:r>
          </a:p>
        </p:txBody>
      </p:sp>
      <p:sp>
        <p:nvSpPr>
          <p:cNvPr id="134147" name="Rectangle 3"/>
          <p:cNvSpPr>
            <a:spLocks noGrp="1" noChangeArrowheads="1"/>
          </p:cNvSpPr>
          <p:nvPr>
            <p:ph type="body" idx="1"/>
          </p:nvPr>
        </p:nvSpPr>
        <p:spPr>
          <a:xfrm>
            <a:off x="990600" y="1601788"/>
            <a:ext cx="7413625" cy="4114800"/>
          </a:xfrm>
        </p:spPr>
        <p:txBody>
          <a:bodyPr/>
          <a:lstStyle/>
          <a:p>
            <a:pPr marL="169863" indent="-169863">
              <a:lnSpc>
                <a:spcPct val="80000"/>
              </a:lnSpc>
              <a:spcBef>
                <a:spcPct val="50000"/>
              </a:spcBef>
            </a:pPr>
            <a:r>
              <a:rPr lang="en-US" altLang="en-US"/>
              <a:t>Discuss how to develop a sound value proposition</a:t>
            </a:r>
          </a:p>
          <a:p>
            <a:pPr marL="169863" indent="-169863">
              <a:lnSpc>
                <a:spcPct val="80000"/>
              </a:lnSpc>
              <a:spcBef>
                <a:spcPct val="50000"/>
              </a:spcBef>
            </a:pPr>
            <a:r>
              <a:rPr lang="en-US" altLang="en-US"/>
              <a:t>Revisit how to define strategy</a:t>
            </a:r>
          </a:p>
          <a:p>
            <a:pPr marL="169863" indent="-169863">
              <a:lnSpc>
                <a:spcPct val="80000"/>
              </a:lnSpc>
              <a:spcBef>
                <a:spcPct val="50000"/>
              </a:spcBef>
            </a:pPr>
            <a:r>
              <a:rPr lang="en-US" altLang="en-US"/>
              <a:t>Review how to dvelop objectives for the four BSC perspectives:</a:t>
            </a:r>
          </a:p>
          <a:p>
            <a:pPr marL="519113" lvl="1" indent="-234950">
              <a:lnSpc>
                <a:spcPct val="80000"/>
              </a:lnSpc>
              <a:spcBef>
                <a:spcPct val="50000"/>
              </a:spcBef>
              <a:buFont typeface="Wingdings" pitchFamily="2" charset="2"/>
              <a:buChar char="§"/>
            </a:pPr>
            <a:r>
              <a:rPr lang="en-US" altLang="en-US"/>
              <a:t>Customer</a:t>
            </a:r>
          </a:p>
          <a:p>
            <a:pPr marL="519113" lvl="1" indent="-234950">
              <a:lnSpc>
                <a:spcPct val="80000"/>
              </a:lnSpc>
              <a:spcBef>
                <a:spcPct val="50000"/>
              </a:spcBef>
              <a:buFont typeface="Wingdings" pitchFamily="2" charset="2"/>
              <a:buChar char="§"/>
            </a:pPr>
            <a:r>
              <a:rPr lang="en-US" altLang="en-US"/>
              <a:t>Internal Business Process</a:t>
            </a:r>
          </a:p>
          <a:p>
            <a:pPr marL="519113" lvl="1" indent="-234950">
              <a:lnSpc>
                <a:spcPct val="80000"/>
              </a:lnSpc>
              <a:spcBef>
                <a:spcPct val="50000"/>
              </a:spcBef>
              <a:buFont typeface="Wingdings" pitchFamily="2" charset="2"/>
              <a:buChar char="§"/>
            </a:pPr>
            <a:r>
              <a:rPr lang="en-US" altLang="en-US"/>
              <a:t>Learning and Growth</a:t>
            </a:r>
          </a:p>
          <a:p>
            <a:pPr marL="519113" lvl="1" indent="-234950">
              <a:lnSpc>
                <a:spcPct val="80000"/>
              </a:lnSpc>
              <a:spcBef>
                <a:spcPct val="50000"/>
              </a:spcBef>
              <a:buFont typeface="Wingdings" pitchFamily="2" charset="2"/>
              <a:buChar char="§"/>
            </a:pPr>
            <a:r>
              <a:rPr lang="en-US" altLang="en-US"/>
              <a:t>Financial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8B5702C-D001-480F-9473-8CE500A8F4DA}" type="slidenum">
              <a:rPr lang="en-US" altLang="en-US"/>
              <a:pPr/>
              <a:t>30</a:t>
            </a:fld>
            <a:endParaRPr lang="en-US" altLang="en-US"/>
          </a:p>
        </p:txBody>
      </p:sp>
      <p:sp>
        <p:nvSpPr>
          <p:cNvPr id="1114114" name="Rectangle 2"/>
          <p:cNvSpPr>
            <a:spLocks noGrp="1" noChangeArrowheads="1"/>
          </p:cNvSpPr>
          <p:nvPr>
            <p:ph type="title"/>
          </p:nvPr>
        </p:nvSpPr>
        <p:spPr/>
        <p:txBody>
          <a:bodyPr/>
          <a:lstStyle/>
          <a:p>
            <a:r>
              <a:rPr lang="en-US" altLang="en-US"/>
              <a:t>Internal Business Processes</a:t>
            </a:r>
          </a:p>
        </p:txBody>
      </p:sp>
      <p:pic>
        <p:nvPicPr>
          <p:cNvPr id="1114116" name="Picture 4" descr="pe01931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278313" y="1214438"/>
            <a:ext cx="4652962" cy="4327525"/>
          </a:xfrm>
        </p:spPr>
      </p:pic>
      <p:sp>
        <p:nvSpPr>
          <p:cNvPr id="1114115" name="Rectangle 3"/>
          <p:cNvSpPr>
            <a:spLocks noGrp="1" noChangeArrowheads="1"/>
          </p:cNvSpPr>
          <p:nvPr>
            <p:ph type="body" sz="half" idx="1"/>
          </p:nvPr>
        </p:nvSpPr>
        <p:spPr>
          <a:xfrm>
            <a:off x="1116013" y="1689100"/>
            <a:ext cx="3563937" cy="3262313"/>
          </a:xfrm>
        </p:spPr>
        <p:txBody>
          <a:bodyPr/>
          <a:lstStyle/>
          <a:p>
            <a:pPr marL="168275" indent="-168275">
              <a:lnSpc>
                <a:spcPct val="90000"/>
              </a:lnSpc>
              <a:spcBef>
                <a:spcPct val="50000"/>
              </a:spcBef>
            </a:pPr>
            <a:r>
              <a:rPr lang="en-US" altLang="en-US" sz="1800"/>
              <a:t>What is the value we offer to our customers?</a:t>
            </a:r>
          </a:p>
          <a:p>
            <a:pPr marL="168275" indent="-168275">
              <a:lnSpc>
                <a:spcPct val="90000"/>
              </a:lnSpc>
              <a:spcBef>
                <a:spcPct val="0"/>
              </a:spcBef>
              <a:buFontTx/>
              <a:buNone/>
            </a:pPr>
            <a:r>
              <a:rPr lang="en-US" altLang="en-US" sz="1800"/>
              <a:t>	(How do we create value for our customers, stakeholders, employees) through our processes?</a:t>
            </a:r>
          </a:p>
          <a:p>
            <a:pPr marL="168275" indent="-168275">
              <a:lnSpc>
                <a:spcPct val="90000"/>
              </a:lnSpc>
              <a:spcBef>
                <a:spcPct val="50000"/>
              </a:spcBef>
            </a:pPr>
            <a:r>
              <a:rPr lang="en-US" altLang="en-US" sz="1800"/>
              <a:t>What key processes do we need to focus on?</a:t>
            </a:r>
          </a:p>
          <a:p>
            <a:pPr marL="168275" indent="-168275">
              <a:lnSpc>
                <a:spcPct val="90000"/>
              </a:lnSpc>
              <a:spcBef>
                <a:spcPct val="50000"/>
              </a:spcBef>
            </a:pPr>
            <a:r>
              <a:rPr lang="en-US" altLang="en-US" sz="1800"/>
              <a:t>What aspects of the processes are important (e.g., predictable performance, efficient, safe)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898D3642-3BF2-44B2-BCCB-087E940428D7}" type="slidenum">
              <a:rPr lang="en-US" altLang="en-US"/>
              <a:pPr/>
              <a:t>31</a:t>
            </a:fld>
            <a:endParaRPr lang="en-US" altLang="en-US"/>
          </a:p>
        </p:txBody>
      </p:sp>
      <p:sp>
        <p:nvSpPr>
          <p:cNvPr id="1116162" name="Rectangle 2"/>
          <p:cNvSpPr>
            <a:spLocks noGrp="1" noChangeArrowheads="1"/>
          </p:cNvSpPr>
          <p:nvPr>
            <p:ph type="title"/>
          </p:nvPr>
        </p:nvSpPr>
        <p:spPr>
          <a:xfrm>
            <a:off x="990600" y="228600"/>
            <a:ext cx="7772400" cy="762000"/>
          </a:xfrm>
        </p:spPr>
        <p:txBody>
          <a:bodyPr/>
          <a:lstStyle/>
          <a:p>
            <a:r>
              <a:rPr lang="en-US" altLang="en-US"/>
              <a:t>What improvements can be made in our internal processes?</a:t>
            </a:r>
          </a:p>
        </p:txBody>
      </p:sp>
      <p:sp>
        <p:nvSpPr>
          <p:cNvPr id="1116163" name="Rectangle 3"/>
          <p:cNvSpPr>
            <a:spLocks noGrp="1" noChangeArrowheads="1"/>
          </p:cNvSpPr>
          <p:nvPr>
            <p:ph type="body" sz="half" idx="1"/>
          </p:nvPr>
        </p:nvSpPr>
        <p:spPr>
          <a:xfrm>
            <a:off x="1690688" y="1308100"/>
            <a:ext cx="4706937" cy="1541463"/>
          </a:xfrm>
        </p:spPr>
        <p:txBody>
          <a:bodyPr/>
          <a:lstStyle/>
          <a:p>
            <a:pPr marL="168275" indent="-168275">
              <a:spcBef>
                <a:spcPct val="50000"/>
              </a:spcBef>
            </a:pPr>
            <a:r>
              <a:rPr lang="en-US" altLang="en-US" sz="2000"/>
              <a:t>What do we need to do better to make our customers happy?</a:t>
            </a:r>
          </a:p>
          <a:p>
            <a:pPr marL="168275" indent="-168275">
              <a:spcBef>
                <a:spcPct val="50000"/>
              </a:spcBef>
            </a:pPr>
            <a:r>
              <a:rPr lang="en-US" altLang="en-US" sz="2000"/>
              <a:t>Can we be more efficient or more effective at what we do?</a:t>
            </a:r>
          </a:p>
        </p:txBody>
      </p:sp>
      <p:pic>
        <p:nvPicPr>
          <p:cNvPr id="1116164" name="Picture 4" descr="pe01616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1420813" y="3317875"/>
            <a:ext cx="2979737" cy="3098800"/>
          </a:xfrm>
        </p:spPr>
      </p:pic>
      <p:pic>
        <p:nvPicPr>
          <p:cNvPr id="1116165" name="Picture 5" descr="BD0497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6663" y="3438525"/>
            <a:ext cx="3849687" cy="2886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33CCD12-1412-42D3-926D-D840E9B2F065}" type="slidenum">
              <a:rPr lang="en-US" altLang="en-US"/>
              <a:pPr/>
              <a:t>32</a:t>
            </a:fld>
            <a:endParaRPr lang="en-US" altLang="en-US"/>
          </a:p>
        </p:txBody>
      </p:sp>
      <p:sp>
        <p:nvSpPr>
          <p:cNvPr id="1118210" name="Rectangle 2"/>
          <p:cNvSpPr>
            <a:spLocks noGrp="1" noChangeArrowheads="1"/>
          </p:cNvSpPr>
          <p:nvPr>
            <p:ph type="title"/>
          </p:nvPr>
        </p:nvSpPr>
        <p:spPr>
          <a:xfrm>
            <a:off x="952500" y="228600"/>
            <a:ext cx="7772400" cy="685800"/>
          </a:xfrm>
        </p:spPr>
        <p:txBody>
          <a:bodyPr/>
          <a:lstStyle/>
          <a:p>
            <a:r>
              <a:rPr lang="en-US" altLang="en-US"/>
              <a:t>Internal Business Process Objectives</a:t>
            </a:r>
            <a:endParaRPr lang="en-US" altLang="en-US" sz="2100"/>
          </a:p>
        </p:txBody>
      </p:sp>
      <p:sp>
        <p:nvSpPr>
          <p:cNvPr id="1118215" name="Rectangle 7"/>
          <p:cNvSpPr>
            <a:spLocks noChangeArrowheads="1"/>
          </p:cNvSpPr>
          <p:nvPr/>
        </p:nvSpPr>
        <p:spPr bwMode="auto">
          <a:xfrm rot="600000">
            <a:off x="6880225" y="368300"/>
            <a:ext cx="2098675" cy="577850"/>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sz="1600">
                <a:solidFill>
                  <a:schemeClr val="tx1"/>
                </a:solidFill>
                <a:effectLst>
                  <a:outerShdw blurRad="38100" dist="38100" dir="2700000" algn="tl">
                    <a:srgbClr val="000000"/>
                  </a:outerShdw>
                </a:effectLst>
              </a:rPr>
              <a:t>EXAMPLE</a:t>
            </a:r>
          </a:p>
          <a:p>
            <a:pPr eaLnBrk="0" hangingPunct="0"/>
            <a:r>
              <a:rPr lang="en-US" altLang="en-US" sz="1600">
                <a:solidFill>
                  <a:schemeClr val="tx1"/>
                </a:solidFill>
                <a:effectLst>
                  <a:outerShdw blurRad="38100" dist="38100" dir="2700000" algn="tl">
                    <a:srgbClr val="000000"/>
                  </a:outerShdw>
                </a:effectLst>
              </a:rPr>
              <a:t>OBJECTIVES</a:t>
            </a:r>
          </a:p>
        </p:txBody>
      </p:sp>
      <p:sp>
        <p:nvSpPr>
          <p:cNvPr id="1118211" name="Rectangle 3"/>
          <p:cNvSpPr>
            <a:spLocks noGrp="1" noChangeArrowheads="1"/>
          </p:cNvSpPr>
          <p:nvPr>
            <p:ph type="body" idx="1"/>
          </p:nvPr>
        </p:nvSpPr>
        <p:spPr>
          <a:xfrm>
            <a:off x="1085850" y="1244600"/>
            <a:ext cx="6554788" cy="4406900"/>
          </a:xfrm>
          <a:ln/>
        </p:spPr>
        <p:txBody>
          <a:bodyPr/>
          <a:lstStyle/>
          <a:p>
            <a:pPr marL="168275" indent="-168275">
              <a:lnSpc>
                <a:spcPct val="80000"/>
              </a:lnSpc>
              <a:spcBef>
                <a:spcPct val="50000"/>
              </a:spcBef>
            </a:pPr>
            <a:r>
              <a:rPr lang="en-US" altLang="en-US" sz="2800"/>
              <a:t>Prompt (fast) delivery of products and services</a:t>
            </a:r>
          </a:p>
          <a:p>
            <a:pPr marL="168275" indent="-168275">
              <a:lnSpc>
                <a:spcPct val="80000"/>
              </a:lnSpc>
              <a:spcBef>
                <a:spcPct val="50000"/>
              </a:spcBef>
            </a:pPr>
            <a:r>
              <a:rPr lang="en-US" altLang="en-US" sz="2800"/>
              <a:t>Faster response to customer requests</a:t>
            </a:r>
          </a:p>
          <a:p>
            <a:pPr marL="168275" indent="-168275">
              <a:lnSpc>
                <a:spcPct val="80000"/>
              </a:lnSpc>
              <a:spcBef>
                <a:spcPct val="50000"/>
              </a:spcBef>
            </a:pPr>
            <a:r>
              <a:rPr lang="en-US" altLang="en-US" sz="2800"/>
              <a:t>Reduced cycle time</a:t>
            </a:r>
          </a:p>
          <a:p>
            <a:pPr marL="168275" indent="-168275">
              <a:lnSpc>
                <a:spcPct val="80000"/>
              </a:lnSpc>
              <a:spcBef>
                <a:spcPct val="50000"/>
              </a:spcBef>
            </a:pPr>
            <a:r>
              <a:rPr lang="en-US" altLang="en-US" sz="2800"/>
              <a:t>Increased capacity</a:t>
            </a:r>
          </a:p>
          <a:p>
            <a:pPr marL="168275" indent="-168275">
              <a:lnSpc>
                <a:spcPct val="80000"/>
              </a:lnSpc>
              <a:spcBef>
                <a:spcPct val="50000"/>
              </a:spcBef>
            </a:pPr>
            <a:r>
              <a:rPr lang="en-US" altLang="en-US" sz="2800"/>
              <a:t>Lower error rate</a:t>
            </a:r>
          </a:p>
          <a:p>
            <a:pPr marL="168275" indent="-168275">
              <a:lnSpc>
                <a:spcPct val="80000"/>
              </a:lnSpc>
              <a:spcBef>
                <a:spcPct val="50000"/>
              </a:spcBef>
            </a:pPr>
            <a:r>
              <a:rPr lang="en-US" altLang="en-US" sz="2800"/>
              <a:t>Reduced rework</a:t>
            </a:r>
          </a:p>
          <a:p>
            <a:pPr marL="168275" indent="-168275">
              <a:lnSpc>
                <a:spcPct val="80000"/>
              </a:lnSpc>
              <a:spcBef>
                <a:spcPct val="50000"/>
              </a:spcBef>
            </a:pPr>
            <a:r>
              <a:rPr lang="en-US" altLang="en-US" sz="2800"/>
              <a:t>Improved quality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0"/>
          </p:nvPr>
        </p:nvSpPr>
        <p:spPr/>
        <p:txBody>
          <a:bodyPr/>
          <a:lstStyle/>
          <a:p>
            <a:fld id="{D5925770-BDB4-44B5-9EE1-C288CD4562BE}" type="slidenum">
              <a:rPr lang="en-US" altLang="en-US" smtClean="0"/>
              <a:pPr/>
              <a:t>33</a:t>
            </a:fld>
            <a:endParaRPr lang="en-US" altLang="en-US"/>
          </a:p>
        </p:txBody>
      </p:sp>
      <p:sp>
        <p:nvSpPr>
          <p:cNvPr id="3" name="Title 2"/>
          <p:cNvSpPr>
            <a:spLocks noGrp="1"/>
          </p:cNvSpPr>
          <p:nvPr>
            <p:ph type="title"/>
          </p:nvPr>
        </p:nvSpPr>
        <p:spPr>
          <a:xfrm>
            <a:off x="990600" y="3307702"/>
            <a:ext cx="8153400" cy="457200"/>
          </a:xfrm>
        </p:spPr>
        <p:txBody>
          <a:bodyPr/>
          <a:lstStyle/>
          <a:p>
            <a:r>
              <a:rPr lang="en-US" dirty="0" smtClean="0"/>
              <a:t>Learning and Growth Perspective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D4203D6-B2C4-459B-A9FC-42CF6F509BA4}" type="slidenum">
              <a:rPr lang="en-US" altLang="en-US"/>
              <a:pPr/>
              <a:t>34</a:t>
            </a:fld>
            <a:endParaRPr lang="en-US" altLang="en-US"/>
          </a:p>
        </p:txBody>
      </p:sp>
      <p:sp>
        <p:nvSpPr>
          <p:cNvPr id="1122306" name="Rectangle 2"/>
          <p:cNvSpPr>
            <a:spLocks noGrp="1" noChangeArrowheads="1"/>
          </p:cNvSpPr>
          <p:nvPr>
            <p:ph type="title"/>
          </p:nvPr>
        </p:nvSpPr>
        <p:spPr/>
        <p:txBody>
          <a:bodyPr/>
          <a:lstStyle/>
          <a:p>
            <a:r>
              <a:rPr lang="en-US" altLang="en-US"/>
              <a:t>Learning</a:t>
            </a:r>
            <a:r>
              <a:rPr lang="en-US" altLang="en-US">
                <a:solidFill>
                  <a:schemeClr val="tx1"/>
                </a:solidFill>
              </a:rPr>
              <a:t> </a:t>
            </a:r>
            <a:r>
              <a:rPr lang="en-US" altLang="en-US"/>
              <a:t>&amp; Growth</a:t>
            </a:r>
          </a:p>
        </p:txBody>
      </p:sp>
      <p:sp>
        <p:nvSpPr>
          <p:cNvPr id="1122307" name="Rectangle 3"/>
          <p:cNvSpPr>
            <a:spLocks noGrp="1" noChangeArrowheads="1"/>
          </p:cNvSpPr>
          <p:nvPr>
            <p:ph type="body" sz="half" idx="2"/>
          </p:nvPr>
        </p:nvSpPr>
        <p:spPr>
          <a:xfrm>
            <a:off x="5422900" y="1689100"/>
            <a:ext cx="3444875" cy="3346450"/>
          </a:xfrm>
        </p:spPr>
        <p:txBody>
          <a:bodyPr/>
          <a:lstStyle/>
          <a:p>
            <a:pPr marL="0" indent="0">
              <a:spcBef>
                <a:spcPct val="100000"/>
              </a:spcBef>
              <a:buFontTx/>
              <a:buNone/>
            </a:pPr>
            <a:r>
              <a:rPr lang="en-US" altLang="en-US" sz="2000"/>
              <a:t>The formula for this perspective is a function of:</a:t>
            </a:r>
          </a:p>
          <a:p>
            <a:pPr marL="0" indent="0">
              <a:spcBef>
                <a:spcPct val="100000"/>
              </a:spcBef>
              <a:buFontTx/>
              <a:buNone/>
            </a:pPr>
            <a:r>
              <a:rPr lang="en-US" altLang="en-US" sz="2000"/>
              <a:t>People, Tools, and Climate</a:t>
            </a:r>
          </a:p>
          <a:p>
            <a:pPr marL="0" indent="0">
              <a:spcBef>
                <a:spcPct val="100000"/>
              </a:spcBef>
              <a:buFontTx/>
              <a:buNone/>
            </a:pPr>
            <a:r>
              <a:rPr lang="en-US" altLang="en-US" sz="2000" b="1">
                <a:solidFill>
                  <a:srgbClr val="003399"/>
                </a:solidFill>
              </a:rPr>
              <a:t>Learning and Growth objectives are a function of future customer and organizational needs.</a:t>
            </a:r>
          </a:p>
        </p:txBody>
      </p:sp>
      <p:pic>
        <p:nvPicPr>
          <p:cNvPr id="1122308" name="Picture 4" descr="bd04956_"/>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430213" y="1557338"/>
            <a:ext cx="4881562" cy="36099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2"/>
          <p:cNvSpPr>
            <a:spLocks noGrp="1"/>
          </p:cNvSpPr>
          <p:nvPr>
            <p:ph type="sldNum" sz="quarter" idx="10"/>
          </p:nvPr>
        </p:nvSpPr>
        <p:spPr/>
        <p:txBody>
          <a:bodyPr/>
          <a:lstStyle/>
          <a:p>
            <a:fld id="{5A00D3B0-A17B-41D4-9CE3-38C44F2E1502}" type="slidenum">
              <a:rPr lang="en-US" altLang="en-US"/>
              <a:pPr/>
              <a:t>35</a:t>
            </a:fld>
            <a:endParaRPr lang="en-US" altLang="en-US"/>
          </a:p>
        </p:txBody>
      </p:sp>
      <p:sp>
        <p:nvSpPr>
          <p:cNvPr id="1124354" name="Rectangle 2"/>
          <p:cNvSpPr>
            <a:spLocks noGrp="1" noChangeArrowheads="1"/>
          </p:cNvSpPr>
          <p:nvPr>
            <p:ph type="title"/>
          </p:nvPr>
        </p:nvSpPr>
        <p:spPr/>
        <p:txBody>
          <a:bodyPr/>
          <a:lstStyle/>
          <a:p>
            <a:r>
              <a:rPr lang="en-US" altLang="en-US"/>
              <a:t>The Learning &amp; Growth Perspective</a:t>
            </a:r>
            <a:endParaRPr lang="en-US" altLang="en-US" u="sng"/>
          </a:p>
        </p:txBody>
      </p:sp>
      <p:sp>
        <p:nvSpPr>
          <p:cNvPr id="1124397" name="Rectangle 45"/>
          <p:cNvSpPr>
            <a:spLocks noChangeArrowheads="1"/>
          </p:cNvSpPr>
          <p:nvPr/>
        </p:nvSpPr>
        <p:spPr bwMode="auto">
          <a:xfrm>
            <a:off x="990600" y="962025"/>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pPr algn="l" eaLnBrk="0" hangingPunct="0"/>
            <a:r>
              <a:rPr kumimoji="1" lang="en-US" altLang="en-US" sz="2000">
                <a:solidFill>
                  <a:srgbClr val="003399"/>
                </a:solidFill>
              </a:rPr>
              <a:t>What are the future needs of our Service Group in terms of:</a:t>
            </a:r>
          </a:p>
        </p:txBody>
      </p:sp>
      <p:sp>
        <p:nvSpPr>
          <p:cNvPr id="1124382" name="Rectangle 30"/>
          <p:cNvSpPr>
            <a:spLocks noChangeArrowheads="1"/>
          </p:cNvSpPr>
          <p:nvPr/>
        </p:nvSpPr>
        <p:spPr bwMode="auto">
          <a:xfrm>
            <a:off x="1511300" y="1619250"/>
            <a:ext cx="20320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2000"/>
              <a:t>Organization Learning &amp; Growth  </a:t>
            </a:r>
          </a:p>
        </p:txBody>
      </p:sp>
      <p:sp>
        <p:nvSpPr>
          <p:cNvPr id="1124356" name="Rectangle 4"/>
          <p:cNvSpPr>
            <a:spLocks noChangeArrowheads="1"/>
          </p:cNvSpPr>
          <p:nvPr/>
        </p:nvSpPr>
        <p:spPr bwMode="auto">
          <a:xfrm>
            <a:off x="3421063" y="1754188"/>
            <a:ext cx="611187" cy="6397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2000"/>
              <a:t>= ƒ</a:t>
            </a:r>
          </a:p>
        </p:txBody>
      </p:sp>
      <p:sp>
        <p:nvSpPr>
          <p:cNvPr id="1124357" name="Freeform 5" descr="This is an open bracket."/>
          <p:cNvSpPr>
            <a:spLocks/>
          </p:cNvSpPr>
          <p:nvPr/>
        </p:nvSpPr>
        <p:spPr bwMode="auto">
          <a:xfrm>
            <a:off x="4138613" y="1731963"/>
            <a:ext cx="127000" cy="684212"/>
          </a:xfrm>
          <a:custGeom>
            <a:avLst/>
            <a:gdLst>
              <a:gd name="T0" fmla="*/ 84 w 85"/>
              <a:gd name="T1" fmla="*/ 0 h 385"/>
              <a:gd name="T2" fmla="*/ 0 w 85"/>
              <a:gd name="T3" fmla="*/ 0 h 385"/>
              <a:gd name="T4" fmla="*/ 0 w 85"/>
              <a:gd name="T5" fmla="*/ 384 h 385"/>
              <a:gd name="T6" fmla="*/ 77 w 85"/>
              <a:gd name="T7" fmla="*/ 384 h 385"/>
            </a:gdLst>
            <a:ahLst/>
            <a:cxnLst>
              <a:cxn ang="0">
                <a:pos x="T0" y="T1"/>
              </a:cxn>
              <a:cxn ang="0">
                <a:pos x="T2" y="T3"/>
              </a:cxn>
              <a:cxn ang="0">
                <a:pos x="T4" y="T5"/>
              </a:cxn>
              <a:cxn ang="0">
                <a:pos x="T6" y="T7"/>
              </a:cxn>
            </a:cxnLst>
            <a:rect l="0" t="0" r="r" b="b"/>
            <a:pathLst>
              <a:path w="85" h="385">
                <a:moveTo>
                  <a:pt x="84" y="0"/>
                </a:moveTo>
                <a:lnTo>
                  <a:pt x="0" y="0"/>
                </a:lnTo>
                <a:lnTo>
                  <a:pt x="0" y="384"/>
                </a:lnTo>
                <a:lnTo>
                  <a:pt x="77" y="384"/>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4359" name="Group 7" descr="This is an open parenthesis."/>
          <p:cNvGrpSpPr>
            <a:grpSpLocks/>
          </p:cNvGrpSpPr>
          <p:nvPr/>
        </p:nvGrpSpPr>
        <p:grpSpPr bwMode="auto">
          <a:xfrm>
            <a:off x="4300538" y="1828805"/>
            <a:ext cx="65087" cy="492126"/>
            <a:chOff x="2192" y="1386"/>
            <a:chExt cx="44" cy="276"/>
          </a:xfrm>
        </p:grpSpPr>
        <p:sp>
          <p:nvSpPr>
            <p:cNvPr id="1124360" name="Arc 8"/>
            <p:cNvSpPr>
              <a:spLocks/>
            </p:cNvSpPr>
            <p:nvPr/>
          </p:nvSpPr>
          <p:spPr bwMode="auto">
            <a:xfrm>
              <a:off x="2192" y="1386"/>
              <a:ext cx="44" cy="140"/>
            </a:xfrm>
            <a:custGeom>
              <a:avLst/>
              <a:gdLst>
                <a:gd name="G0" fmla="+- 21595 0 0"/>
                <a:gd name="G1" fmla="+- 21594 0 0"/>
                <a:gd name="G2" fmla="+- 21600 0 0"/>
                <a:gd name="T0" fmla="*/ 0 w 21595"/>
                <a:gd name="T1" fmla="*/ 21131 h 21594"/>
                <a:gd name="T2" fmla="*/ 21104 w 21595"/>
                <a:gd name="T3" fmla="*/ 0 h 21594"/>
                <a:gd name="T4" fmla="*/ 21595 w 21595"/>
                <a:gd name="T5" fmla="*/ 21594 h 21594"/>
              </a:gdLst>
              <a:ahLst/>
              <a:cxnLst>
                <a:cxn ang="0">
                  <a:pos x="T0" y="T1"/>
                </a:cxn>
                <a:cxn ang="0">
                  <a:pos x="T2" y="T3"/>
                </a:cxn>
                <a:cxn ang="0">
                  <a:pos x="T4" y="T5"/>
                </a:cxn>
              </a:cxnLst>
              <a:rect l="0" t="0" r="r" b="b"/>
              <a:pathLst>
                <a:path w="21595" h="21594" fill="none" extrusionOk="0">
                  <a:moveTo>
                    <a:pt x="-1" y="21130"/>
                  </a:moveTo>
                  <a:cubicBezTo>
                    <a:pt x="247" y="9575"/>
                    <a:pt x="9548" y="262"/>
                    <a:pt x="21103" y="-1"/>
                  </a:cubicBezTo>
                </a:path>
                <a:path w="21595" h="21594" stroke="0" extrusionOk="0">
                  <a:moveTo>
                    <a:pt x="-1" y="21130"/>
                  </a:moveTo>
                  <a:cubicBezTo>
                    <a:pt x="247" y="9575"/>
                    <a:pt x="9548" y="262"/>
                    <a:pt x="21103" y="-1"/>
                  </a:cubicBezTo>
                  <a:lnTo>
                    <a:pt x="21595" y="21594"/>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361" name="Arc 9"/>
            <p:cNvSpPr>
              <a:spLocks/>
            </p:cNvSpPr>
            <p:nvPr/>
          </p:nvSpPr>
          <p:spPr bwMode="auto">
            <a:xfrm>
              <a:off x="2192" y="1522"/>
              <a:ext cx="44" cy="1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4358" name="Rectangle 6" descr="This is an open parenthesis."/>
          <p:cNvSpPr>
            <a:spLocks noChangeArrowheads="1"/>
          </p:cNvSpPr>
          <p:nvPr/>
        </p:nvSpPr>
        <p:spPr bwMode="auto">
          <a:xfrm>
            <a:off x="4305300" y="1754188"/>
            <a:ext cx="966788" cy="6397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1600"/>
              <a:t>People</a:t>
            </a:r>
          </a:p>
        </p:txBody>
      </p:sp>
      <p:grpSp>
        <p:nvGrpSpPr>
          <p:cNvPr id="1124362" name="Group 10" descr="This is a closed parenthesis."/>
          <p:cNvGrpSpPr>
            <a:grpSpLocks/>
          </p:cNvGrpSpPr>
          <p:nvPr/>
        </p:nvGrpSpPr>
        <p:grpSpPr bwMode="auto">
          <a:xfrm>
            <a:off x="5207000" y="1828800"/>
            <a:ext cx="65088" cy="492125"/>
            <a:chOff x="3011" y="1386"/>
            <a:chExt cx="44" cy="276"/>
          </a:xfrm>
        </p:grpSpPr>
        <p:sp>
          <p:nvSpPr>
            <p:cNvPr id="1124363" name="Arc 11"/>
            <p:cNvSpPr>
              <a:spLocks/>
            </p:cNvSpPr>
            <p:nvPr/>
          </p:nvSpPr>
          <p:spPr bwMode="auto">
            <a:xfrm>
              <a:off x="3011" y="1386"/>
              <a:ext cx="44" cy="1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364" name="Arc 12"/>
            <p:cNvSpPr>
              <a:spLocks/>
            </p:cNvSpPr>
            <p:nvPr/>
          </p:nvSpPr>
          <p:spPr bwMode="auto">
            <a:xfrm>
              <a:off x="3011" y="1522"/>
              <a:ext cx="44" cy="1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4366" name="Group 14" descr="This is an open parenthesis."/>
          <p:cNvGrpSpPr>
            <a:grpSpLocks/>
          </p:cNvGrpSpPr>
          <p:nvPr/>
        </p:nvGrpSpPr>
        <p:grpSpPr bwMode="auto">
          <a:xfrm>
            <a:off x="5487988" y="1828800"/>
            <a:ext cx="66675" cy="490538"/>
            <a:chOff x="3216" y="1402"/>
            <a:chExt cx="44" cy="276"/>
          </a:xfrm>
        </p:grpSpPr>
        <p:sp>
          <p:nvSpPr>
            <p:cNvPr id="1124367" name="Arc 15"/>
            <p:cNvSpPr>
              <a:spLocks/>
            </p:cNvSpPr>
            <p:nvPr/>
          </p:nvSpPr>
          <p:spPr bwMode="auto">
            <a:xfrm>
              <a:off x="3216" y="1402"/>
              <a:ext cx="44" cy="140"/>
            </a:xfrm>
            <a:custGeom>
              <a:avLst/>
              <a:gdLst>
                <a:gd name="G0" fmla="+- 21595 0 0"/>
                <a:gd name="G1" fmla="+- 21594 0 0"/>
                <a:gd name="G2" fmla="+- 21600 0 0"/>
                <a:gd name="T0" fmla="*/ 0 w 21595"/>
                <a:gd name="T1" fmla="*/ 21131 h 21594"/>
                <a:gd name="T2" fmla="*/ 21104 w 21595"/>
                <a:gd name="T3" fmla="*/ 0 h 21594"/>
                <a:gd name="T4" fmla="*/ 21595 w 21595"/>
                <a:gd name="T5" fmla="*/ 21594 h 21594"/>
              </a:gdLst>
              <a:ahLst/>
              <a:cxnLst>
                <a:cxn ang="0">
                  <a:pos x="T0" y="T1"/>
                </a:cxn>
                <a:cxn ang="0">
                  <a:pos x="T2" y="T3"/>
                </a:cxn>
                <a:cxn ang="0">
                  <a:pos x="T4" y="T5"/>
                </a:cxn>
              </a:cxnLst>
              <a:rect l="0" t="0" r="r" b="b"/>
              <a:pathLst>
                <a:path w="21595" h="21594" fill="none" extrusionOk="0">
                  <a:moveTo>
                    <a:pt x="-1" y="21130"/>
                  </a:moveTo>
                  <a:cubicBezTo>
                    <a:pt x="247" y="9575"/>
                    <a:pt x="9548" y="262"/>
                    <a:pt x="21103" y="-1"/>
                  </a:cubicBezTo>
                </a:path>
                <a:path w="21595" h="21594" stroke="0" extrusionOk="0">
                  <a:moveTo>
                    <a:pt x="-1" y="21130"/>
                  </a:moveTo>
                  <a:cubicBezTo>
                    <a:pt x="247" y="9575"/>
                    <a:pt x="9548" y="262"/>
                    <a:pt x="21103" y="-1"/>
                  </a:cubicBezTo>
                  <a:lnTo>
                    <a:pt x="21595" y="21594"/>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368" name="Arc 16"/>
            <p:cNvSpPr>
              <a:spLocks/>
            </p:cNvSpPr>
            <p:nvPr/>
          </p:nvSpPr>
          <p:spPr bwMode="auto">
            <a:xfrm>
              <a:off x="3216" y="1538"/>
              <a:ext cx="44" cy="1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4365" name="Rectangle 13"/>
          <p:cNvSpPr>
            <a:spLocks noChangeArrowheads="1"/>
          </p:cNvSpPr>
          <p:nvPr/>
        </p:nvSpPr>
        <p:spPr bwMode="auto">
          <a:xfrm>
            <a:off x="5494338" y="1754188"/>
            <a:ext cx="962025" cy="6397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1600"/>
              <a:t>Tools</a:t>
            </a:r>
          </a:p>
        </p:txBody>
      </p:sp>
      <p:grpSp>
        <p:nvGrpSpPr>
          <p:cNvPr id="1124369" name="Group 17" descr="This is a closed parenthesis."/>
          <p:cNvGrpSpPr>
            <a:grpSpLocks/>
          </p:cNvGrpSpPr>
          <p:nvPr/>
        </p:nvGrpSpPr>
        <p:grpSpPr bwMode="auto">
          <a:xfrm>
            <a:off x="6392863" y="1828800"/>
            <a:ext cx="66675" cy="490538"/>
            <a:chOff x="3994" y="1402"/>
            <a:chExt cx="44" cy="276"/>
          </a:xfrm>
        </p:grpSpPr>
        <p:sp>
          <p:nvSpPr>
            <p:cNvPr id="1124370" name="Arc 18"/>
            <p:cNvSpPr>
              <a:spLocks/>
            </p:cNvSpPr>
            <p:nvPr/>
          </p:nvSpPr>
          <p:spPr bwMode="auto">
            <a:xfrm>
              <a:off x="3994" y="1402"/>
              <a:ext cx="44" cy="1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371" name="Arc 19"/>
            <p:cNvSpPr>
              <a:spLocks/>
            </p:cNvSpPr>
            <p:nvPr/>
          </p:nvSpPr>
          <p:spPr bwMode="auto">
            <a:xfrm>
              <a:off x="3994" y="1538"/>
              <a:ext cx="44" cy="1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4380" name="Rectangle 28"/>
          <p:cNvSpPr>
            <a:spLocks noChangeArrowheads="1"/>
          </p:cNvSpPr>
          <p:nvPr/>
        </p:nvSpPr>
        <p:spPr bwMode="auto">
          <a:xfrm>
            <a:off x="6426200" y="1847850"/>
            <a:ext cx="265113" cy="4540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2400"/>
              <a:t>,</a:t>
            </a:r>
          </a:p>
        </p:txBody>
      </p:sp>
      <p:grpSp>
        <p:nvGrpSpPr>
          <p:cNvPr id="1124373" name="Group 21" descr="This is an open parenthesis."/>
          <p:cNvGrpSpPr>
            <a:grpSpLocks/>
          </p:cNvGrpSpPr>
          <p:nvPr/>
        </p:nvGrpSpPr>
        <p:grpSpPr bwMode="auto">
          <a:xfrm>
            <a:off x="6681788" y="1828800"/>
            <a:ext cx="66675" cy="490538"/>
            <a:chOff x="4224" y="1394"/>
            <a:chExt cx="44" cy="276"/>
          </a:xfrm>
        </p:grpSpPr>
        <p:sp>
          <p:nvSpPr>
            <p:cNvPr id="1124375" name="Arc 23"/>
            <p:cNvSpPr>
              <a:spLocks/>
            </p:cNvSpPr>
            <p:nvPr/>
          </p:nvSpPr>
          <p:spPr bwMode="auto">
            <a:xfrm>
              <a:off x="4224" y="1530"/>
              <a:ext cx="44" cy="1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374" name="Arc 22"/>
            <p:cNvSpPr>
              <a:spLocks/>
            </p:cNvSpPr>
            <p:nvPr/>
          </p:nvSpPr>
          <p:spPr bwMode="auto">
            <a:xfrm>
              <a:off x="4224" y="1394"/>
              <a:ext cx="44" cy="140"/>
            </a:xfrm>
            <a:custGeom>
              <a:avLst/>
              <a:gdLst>
                <a:gd name="G0" fmla="+- 21595 0 0"/>
                <a:gd name="G1" fmla="+- 21594 0 0"/>
                <a:gd name="G2" fmla="+- 21600 0 0"/>
                <a:gd name="T0" fmla="*/ 0 w 21595"/>
                <a:gd name="T1" fmla="*/ 21131 h 21594"/>
                <a:gd name="T2" fmla="*/ 21104 w 21595"/>
                <a:gd name="T3" fmla="*/ 0 h 21594"/>
                <a:gd name="T4" fmla="*/ 21595 w 21595"/>
                <a:gd name="T5" fmla="*/ 21594 h 21594"/>
              </a:gdLst>
              <a:ahLst/>
              <a:cxnLst>
                <a:cxn ang="0">
                  <a:pos x="T0" y="T1"/>
                </a:cxn>
                <a:cxn ang="0">
                  <a:pos x="T2" y="T3"/>
                </a:cxn>
                <a:cxn ang="0">
                  <a:pos x="T4" y="T5"/>
                </a:cxn>
              </a:cxnLst>
              <a:rect l="0" t="0" r="r" b="b"/>
              <a:pathLst>
                <a:path w="21595" h="21594" fill="none" extrusionOk="0">
                  <a:moveTo>
                    <a:pt x="-1" y="21130"/>
                  </a:moveTo>
                  <a:cubicBezTo>
                    <a:pt x="247" y="9575"/>
                    <a:pt x="9548" y="262"/>
                    <a:pt x="21103" y="-1"/>
                  </a:cubicBezTo>
                </a:path>
                <a:path w="21595" h="21594" stroke="0" extrusionOk="0">
                  <a:moveTo>
                    <a:pt x="-1" y="21130"/>
                  </a:moveTo>
                  <a:cubicBezTo>
                    <a:pt x="247" y="9575"/>
                    <a:pt x="9548" y="262"/>
                    <a:pt x="21103" y="-1"/>
                  </a:cubicBezTo>
                  <a:lnTo>
                    <a:pt x="21595" y="21594"/>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4372" name="Rectangle 20"/>
          <p:cNvSpPr>
            <a:spLocks noChangeArrowheads="1"/>
          </p:cNvSpPr>
          <p:nvPr/>
        </p:nvSpPr>
        <p:spPr bwMode="auto">
          <a:xfrm>
            <a:off x="6669088" y="1754188"/>
            <a:ext cx="1096962" cy="6397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1600"/>
              <a:t>Climate</a:t>
            </a:r>
          </a:p>
        </p:txBody>
      </p:sp>
      <p:grpSp>
        <p:nvGrpSpPr>
          <p:cNvPr id="1124376" name="Group 24" descr="This is a closed parenthesis."/>
          <p:cNvGrpSpPr>
            <a:grpSpLocks/>
          </p:cNvGrpSpPr>
          <p:nvPr/>
        </p:nvGrpSpPr>
        <p:grpSpPr bwMode="auto">
          <a:xfrm>
            <a:off x="7712075" y="1828800"/>
            <a:ext cx="66675" cy="490538"/>
            <a:chOff x="4820" y="1394"/>
            <a:chExt cx="44" cy="276"/>
          </a:xfrm>
        </p:grpSpPr>
        <p:sp>
          <p:nvSpPr>
            <p:cNvPr id="1124377" name="Arc 25"/>
            <p:cNvSpPr>
              <a:spLocks/>
            </p:cNvSpPr>
            <p:nvPr/>
          </p:nvSpPr>
          <p:spPr bwMode="auto">
            <a:xfrm>
              <a:off x="4820" y="1394"/>
              <a:ext cx="44" cy="1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378" name="Arc 26"/>
            <p:cNvSpPr>
              <a:spLocks/>
            </p:cNvSpPr>
            <p:nvPr/>
          </p:nvSpPr>
          <p:spPr bwMode="auto">
            <a:xfrm>
              <a:off x="4820" y="1530"/>
              <a:ext cx="44" cy="1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4381" name="Freeform 29" descr="This is a closed bracket."/>
          <p:cNvSpPr>
            <a:spLocks/>
          </p:cNvSpPr>
          <p:nvPr/>
        </p:nvSpPr>
        <p:spPr bwMode="auto">
          <a:xfrm>
            <a:off x="7815263" y="1731963"/>
            <a:ext cx="127000" cy="684212"/>
          </a:xfrm>
          <a:custGeom>
            <a:avLst/>
            <a:gdLst>
              <a:gd name="T0" fmla="*/ 0 w 85"/>
              <a:gd name="T1" fmla="*/ 384 h 385"/>
              <a:gd name="T2" fmla="*/ 84 w 85"/>
              <a:gd name="T3" fmla="*/ 384 h 385"/>
              <a:gd name="T4" fmla="*/ 84 w 85"/>
              <a:gd name="T5" fmla="*/ 0 h 385"/>
              <a:gd name="T6" fmla="*/ 7 w 85"/>
              <a:gd name="T7" fmla="*/ 0 h 385"/>
            </a:gdLst>
            <a:ahLst/>
            <a:cxnLst>
              <a:cxn ang="0">
                <a:pos x="T0" y="T1"/>
              </a:cxn>
              <a:cxn ang="0">
                <a:pos x="T2" y="T3"/>
              </a:cxn>
              <a:cxn ang="0">
                <a:pos x="T4" y="T5"/>
              </a:cxn>
              <a:cxn ang="0">
                <a:pos x="T6" y="T7"/>
              </a:cxn>
            </a:cxnLst>
            <a:rect l="0" t="0" r="r" b="b"/>
            <a:pathLst>
              <a:path w="85" h="385">
                <a:moveTo>
                  <a:pt x="0" y="384"/>
                </a:moveTo>
                <a:lnTo>
                  <a:pt x="84" y="384"/>
                </a:lnTo>
                <a:lnTo>
                  <a:pt x="84" y="0"/>
                </a:lnTo>
                <a:lnTo>
                  <a:pt x="7" y="0"/>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4384" name="Rectangle 32"/>
          <p:cNvSpPr>
            <a:spLocks noChangeArrowheads="1"/>
          </p:cNvSpPr>
          <p:nvPr/>
        </p:nvSpPr>
        <p:spPr bwMode="auto">
          <a:xfrm>
            <a:off x="1306513" y="3143250"/>
            <a:ext cx="7442200" cy="377825"/>
          </a:xfrm>
          <a:prstGeom prst="rect">
            <a:avLst/>
          </a:prstGeom>
          <a:gradFill rotWithShape="0">
            <a:gsLst>
              <a:gs pos="0">
                <a:srgbClr val="003399">
                  <a:gamma/>
                  <a:shade val="46275"/>
                  <a:invGamma/>
                </a:srgbClr>
              </a:gs>
              <a:gs pos="100000">
                <a:srgbClr val="003399"/>
              </a:gs>
            </a:gsLst>
            <a:lin ang="27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1800">
                <a:solidFill>
                  <a:schemeClr val="tx1"/>
                </a:solidFill>
                <a:effectLst>
                  <a:outerShdw blurRad="38100" dist="38100" dir="2700000" algn="tl">
                    <a:srgbClr val="000000"/>
                  </a:outerShdw>
                </a:effectLst>
              </a:rPr>
              <a:t>People, Learning &amp; Growth Categories</a:t>
            </a:r>
          </a:p>
        </p:txBody>
      </p:sp>
      <p:cxnSp>
        <p:nvCxnSpPr>
          <p:cNvPr id="1124403" name="AutoShape 51" descr="This arrow guides the reader from the People element to more explanation in the Skills and Competencies category. "/>
          <p:cNvCxnSpPr>
            <a:cxnSpLocks noChangeShapeType="1"/>
            <a:stCxn id="1124358" idx="2"/>
            <a:endCxn id="1124386" idx="0"/>
          </p:cNvCxnSpPr>
          <p:nvPr/>
        </p:nvCxnSpPr>
        <p:spPr bwMode="auto">
          <a:xfrm rot="5400000">
            <a:off x="3065464" y="1848644"/>
            <a:ext cx="1177925" cy="2268537"/>
          </a:xfrm>
          <a:prstGeom prst="bentConnector3">
            <a:avLst>
              <a:gd name="adj1" fmla="val 50000"/>
            </a:avLst>
          </a:prstGeom>
          <a:noFill/>
          <a:ln w="38100">
            <a:solidFill>
              <a:schemeClr val="fo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4399" name="Group 47" descr="This is the people element of the Organization Learning and Growth. "/>
          <p:cNvGrpSpPr>
            <a:grpSpLocks/>
          </p:cNvGrpSpPr>
          <p:nvPr/>
        </p:nvGrpSpPr>
        <p:grpSpPr bwMode="auto">
          <a:xfrm>
            <a:off x="1306513" y="3571875"/>
            <a:ext cx="2427287" cy="2127250"/>
            <a:chOff x="770" y="2104"/>
            <a:chExt cx="1529" cy="1340"/>
          </a:xfrm>
        </p:grpSpPr>
        <p:sp>
          <p:nvSpPr>
            <p:cNvPr id="1124386" name="Rectangle 34"/>
            <p:cNvSpPr>
              <a:spLocks noChangeArrowheads="1"/>
            </p:cNvSpPr>
            <p:nvPr/>
          </p:nvSpPr>
          <p:spPr bwMode="auto">
            <a:xfrm>
              <a:off x="770" y="2104"/>
              <a:ext cx="1529" cy="369"/>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en-US" altLang="en-US" sz="1500" i="1" dirty="0"/>
                <a:t>Skills </a:t>
              </a:r>
            </a:p>
            <a:p>
              <a:pPr eaLnBrk="0" hangingPunct="0"/>
              <a:r>
                <a:rPr lang="en-US" altLang="en-US" sz="1500" i="1" dirty="0"/>
                <a:t>&amp; Competencies</a:t>
              </a:r>
            </a:p>
          </p:txBody>
        </p:sp>
        <p:sp>
          <p:nvSpPr>
            <p:cNvPr id="1124391" name="Rectangle 39"/>
            <p:cNvSpPr>
              <a:spLocks noChangeArrowheads="1"/>
            </p:cNvSpPr>
            <p:nvPr/>
          </p:nvSpPr>
          <p:spPr bwMode="auto">
            <a:xfrm>
              <a:off x="770" y="2500"/>
              <a:ext cx="1529" cy="944"/>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en-US" altLang="en-US" sz="1500" b="0" dirty="0"/>
                <a:t>What do we need in terms of skills &amp; competencies for our employees?</a:t>
              </a:r>
            </a:p>
            <a:p>
              <a:pPr eaLnBrk="0" hangingPunct="0"/>
              <a:r>
                <a:rPr lang="en-US" altLang="en-US" sz="1500" b="0" dirty="0"/>
                <a:t>What will we need in the future?</a:t>
              </a:r>
            </a:p>
          </p:txBody>
        </p:sp>
      </p:grpSp>
      <p:cxnSp>
        <p:nvCxnSpPr>
          <p:cNvPr id="1124404" name="AutoShape 52" descr="This arrow guides the reader from theTools element to more explanation in the Knowledge and Technology Assets category. "/>
          <p:cNvCxnSpPr>
            <a:cxnSpLocks noChangeShapeType="1"/>
            <a:stCxn id="1124365" idx="2"/>
            <a:endCxn id="1124387" idx="0"/>
          </p:cNvCxnSpPr>
          <p:nvPr/>
        </p:nvCxnSpPr>
        <p:spPr bwMode="auto">
          <a:xfrm rot="5400000">
            <a:off x="4913312" y="2509838"/>
            <a:ext cx="1177925" cy="946150"/>
          </a:xfrm>
          <a:prstGeom prst="bentConnector3">
            <a:avLst>
              <a:gd name="adj1" fmla="val 50000"/>
            </a:avLst>
          </a:prstGeom>
          <a:noFill/>
          <a:ln w="38100">
            <a:solidFill>
              <a:schemeClr val="fo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4400" name="Group 48" descr="This is the tools element of the Organization Learning and Growth."/>
          <p:cNvGrpSpPr>
            <a:grpSpLocks/>
          </p:cNvGrpSpPr>
          <p:nvPr/>
        </p:nvGrpSpPr>
        <p:grpSpPr bwMode="auto">
          <a:xfrm>
            <a:off x="3814763" y="3571875"/>
            <a:ext cx="2427287" cy="2127250"/>
            <a:chOff x="2431" y="2104"/>
            <a:chExt cx="1529" cy="1340"/>
          </a:xfrm>
        </p:grpSpPr>
        <p:sp>
          <p:nvSpPr>
            <p:cNvPr id="1124387" name="Rectangle 35"/>
            <p:cNvSpPr>
              <a:spLocks noChangeArrowheads="1"/>
            </p:cNvSpPr>
            <p:nvPr/>
          </p:nvSpPr>
          <p:spPr bwMode="auto">
            <a:xfrm>
              <a:off x="2431" y="2104"/>
              <a:ext cx="1529" cy="360"/>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en-US" altLang="en-US" sz="1500" i="1"/>
                <a:t>Knowledge</a:t>
              </a:r>
            </a:p>
            <a:p>
              <a:pPr eaLnBrk="0" hangingPunct="0"/>
              <a:r>
                <a:rPr lang="en-US" altLang="en-US" sz="1500" i="1"/>
                <a:t>&amp; Technology Assets</a:t>
              </a:r>
            </a:p>
          </p:txBody>
        </p:sp>
        <p:sp>
          <p:nvSpPr>
            <p:cNvPr id="1124392" name="Rectangle 40"/>
            <p:cNvSpPr>
              <a:spLocks noChangeArrowheads="1"/>
            </p:cNvSpPr>
            <p:nvPr/>
          </p:nvSpPr>
          <p:spPr bwMode="auto">
            <a:xfrm>
              <a:off x="2431" y="2500"/>
              <a:ext cx="1529" cy="944"/>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en-US" altLang="en-US" sz="1500" b="0"/>
                <a:t>What do we need in terms of knowledge base and technology tools to assist our employees?</a:t>
              </a:r>
            </a:p>
            <a:p>
              <a:pPr eaLnBrk="0" hangingPunct="0"/>
              <a:r>
                <a:rPr lang="en-US" altLang="en-US" sz="1500" b="0"/>
                <a:t>What will we need in the future?</a:t>
              </a:r>
            </a:p>
          </p:txBody>
        </p:sp>
      </p:grpSp>
      <p:cxnSp>
        <p:nvCxnSpPr>
          <p:cNvPr id="1124405" name="AutoShape 53" descr="This arrow guides the reader from the Climate element to more explanation in the Climate for Action category. "/>
          <p:cNvCxnSpPr>
            <a:cxnSpLocks noChangeShapeType="1"/>
            <a:stCxn id="1124372" idx="2"/>
            <a:endCxn id="1124388" idx="0"/>
          </p:cNvCxnSpPr>
          <p:nvPr/>
        </p:nvCxnSpPr>
        <p:spPr bwMode="auto">
          <a:xfrm rot="16200000" flipH="1">
            <a:off x="6788150" y="2824163"/>
            <a:ext cx="1177925" cy="317500"/>
          </a:xfrm>
          <a:prstGeom prst="bentConnector3">
            <a:avLst>
              <a:gd name="adj1" fmla="val 50000"/>
            </a:avLst>
          </a:prstGeom>
          <a:noFill/>
          <a:ln w="38100">
            <a:solidFill>
              <a:schemeClr val="fo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4401" name="Group 49" descr="This is a part of the people, learning and growth categories."/>
          <p:cNvGrpSpPr>
            <a:grpSpLocks/>
          </p:cNvGrpSpPr>
          <p:nvPr/>
        </p:nvGrpSpPr>
        <p:grpSpPr bwMode="auto">
          <a:xfrm>
            <a:off x="6321425" y="3571875"/>
            <a:ext cx="2427288" cy="2127250"/>
            <a:chOff x="4045" y="2104"/>
            <a:chExt cx="1529" cy="1340"/>
          </a:xfrm>
        </p:grpSpPr>
        <p:sp>
          <p:nvSpPr>
            <p:cNvPr id="1124388" name="Rectangle 36"/>
            <p:cNvSpPr>
              <a:spLocks noChangeArrowheads="1"/>
            </p:cNvSpPr>
            <p:nvPr/>
          </p:nvSpPr>
          <p:spPr bwMode="auto">
            <a:xfrm>
              <a:off x="4045" y="2104"/>
              <a:ext cx="1529" cy="360"/>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en-US" altLang="en-US" sz="1500" i="1"/>
                <a:t>Climate for</a:t>
              </a:r>
            </a:p>
            <a:p>
              <a:pPr eaLnBrk="0" hangingPunct="0"/>
              <a:r>
                <a:rPr lang="en-US" altLang="en-US" sz="1500" i="1"/>
                <a:t>Action</a:t>
              </a:r>
            </a:p>
          </p:txBody>
        </p:sp>
        <p:sp>
          <p:nvSpPr>
            <p:cNvPr id="1124393" name="Rectangle 41"/>
            <p:cNvSpPr>
              <a:spLocks noChangeArrowheads="1"/>
            </p:cNvSpPr>
            <p:nvPr/>
          </p:nvSpPr>
          <p:spPr bwMode="auto">
            <a:xfrm>
              <a:off x="4045" y="2500"/>
              <a:ext cx="1529" cy="944"/>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en-US" altLang="en-US" sz="1500" b="0"/>
                <a:t>What do we need in terms of our environment to encourage our workforce to be productive?</a:t>
              </a:r>
            </a:p>
            <a:p>
              <a:pPr eaLnBrk="0" hangingPunct="0"/>
              <a:r>
                <a:rPr lang="en-US" altLang="en-US" sz="1500" b="0"/>
                <a:t>What will we need in the future?</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p:cNvSpPr>
            <a:spLocks noGrp="1"/>
          </p:cNvSpPr>
          <p:nvPr>
            <p:ph type="sldNum" sz="quarter" idx="10"/>
          </p:nvPr>
        </p:nvSpPr>
        <p:spPr/>
        <p:txBody>
          <a:bodyPr/>
          <a:lstStyle/>
          <a:p>
            <a:fld id="{99347EAA-561E-4FD5-9DA1-80EFCA2BA437}" type="slidenum">
              <a:rPr lang="en-US" altLang="en-US"/>
              <a:pPr/>
              <a:t>36</a:t>
            </a:fld>
            <a:endParaRPr lang="en-US" altLang="en-US"/>
          </a:p>
        </p:txBody>
      </p:sp>
      <p:sp>
        <p:nvSpPr>
          <p:cNvPr id="1126444" name="Rectangle 44"/>
          <p:cNvSpPr>
            <a:spLocks noGrp="1" noChangeArrowheads="1"/>
          </p:cNvSpPr>
          <p:nvPr>
            <p:ph type="title"/>
          </p:nvPr>
        </p:nvSpPr>
        <p:spPr/>
        <p:txBody>
          <a:bodyPr/>
          <a:lstStyle/>
          <a:p>
            <a:r>
              <a:rPr lang="en-US" altLang="en-US"/>
              <a:t>What “enablers” will prepare us for the future?</a:t>
            </a:r>
          </a:p>
        </p:txBody>
      </p:sp>
      <p:sp>
        <p:nvSpPr>
          <p:cNvPr id="1126486" name="Rectangle 86"/>
          <p:cNvSpPr>
            <a:spLocks noChangeArrowheads="1"/>
          </p:cNvSpPr>
          <p:nvPr/>
        </p:nvSpPr>
        <p:spPr bwMode="auto">
          <a:xfrm rot="600000">
            <a:off x="7086600" y="912813"/>
            <a:ext cx="1474788" cy="333375"/>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sz="1600">
                <a:solidFill>
                  <a:schemeClr val="tx1"/>
                </a:solidFill>
                <a:effectLst>
                  <a:outerShdw blurRad="38100" dist="38100" dir="2700000" algn="tl">
                    <a:srgbClr val="000000"/>
                  </a:outerShdw>
                </a:effectLst>
              </a:rPr>
              <a:t>EXAMPLE</a:t>
            </a:r>
          </a:p>
        </p:txBody>
      </p:sp>
      <p:sp>
        <p:nvSpPr>
          <p:cNvPr id="1126472" name="Rectangle 72"/>
          <p:cNvSpPr>
            <a:spLocks noChangeArrowheads="1"/>
          </p:cNvSpPr>
          <p:nvPr/>
        </p:nvSpPr>
        <p:spPr bwMode="auto">
          <a:xfrm>
            <a:off x="1511300" y="1619250"/>
            <a:ext cx="20320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2000"/>
              <a:t>Organization Learning &amp; Growth  </a:t>
            </a:r>
          </a:p>
        </p:txBody>
      </p:sp>
      <p:sp>
        <p:nvSpPr>
          <p:cNvPr id="1126446" name="Rectangle 46"/>
          <p:cNvSpPr>
            <a:spLocks noChangeArrowheads="1"/>
          </p:cNvSpPr>
          <p:nvPr/>
        </p:nvSpPr>
        <p:spPr bwMode="auto">
          <a:xfrm>
            <a:off x="3421063" y="1754188"/>
            <a:ext cx="611187" cy="6397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2000"/>
              <a:t>= ƒ</a:t>
            </a:r>
          </a:p>
        </p:txBody>
      </p:sp>
      <p:sp>
        <p:nvSpPr>
          <p:cNvPr id="1126447" name="Freeform 47" descr="This is an open bracket."/>
          <p:cNvSpPr>
            <a:spLocks/>
          </p:cNvSpPr>
          <p:nvPr/>
        </p:nvSpPr>
        <p:spPr bwMode="auto">
          <a:xfrm>
            <a:off x="4138613" y="1731963"/>
            <a:ext cx="127000" cy="684212"/>
          </a:xfrm>
          <a:custGeom>
            <a:avLst/>
            <a:gdLst>
              <a:gd name="T0" fmla="*/ 84 w 85"/>
              <a:gd name="T1" fmla="*/ 0 h 385"/>
              <a:gd name="T2" fmla="*/ 0 w 85"/>
              <a:gd name="T3" fmla="*/ 0 h 385"/>
              <a:gd name="T4" fmla="*/ 0 w 85"/>
              <a:gd name="T5" fmla="*/ 384 h 385"/>
              <a:gd name="T6" fmla="*/ 77 w 85"/>
              <a:gd name="T7" fmla="*/ 384 h 385"/>
            </a:gdLst>
            <a:ahLst/>
            <a:cxnLst>
              <a:cxn ang="0">
                <a:pos x="T0" y="T1"/>
              </a:cxn>
              <a:cxn ang="0">
                <a:pos x="T2" y="T3"/>
              </a:cxn>
              <a:cxn ang="0">
                <a:pos x="T4" y="T5"/>
              </a:cxn>
              <a:cxn ang="0">
                <a:pos x="T6" y="T7"/>
              </a:cxn>
            </a:cxnLst>
            <a:rect l="0" t="0" r="r" b="b"/>
            <a:pathLst>
              <a:path w="85" h="385">
                <a:moveTo>
                  <a:pt x="84" y="0"/>
                </a:moveTo>
                <a:lnTo>
                  <a:pt x="0" y="0"/>
                </a:lnTo>
                <a:lnTo>
                  <a:pt x="0" y="384"/>
                </a:lnTo>
                <a:lnTo>
                  <a:pt x="77" y="384"/>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6449" name="Group 49" descr="This is an open parenthesis."/>
          <p:cNvGrpSpPr>
            <a:grpSpLocks/>
          </p:cNvGrpSpPr>
          <p:nvPr/>
        </p:nvGrpSpPr>
        <p:grpSpPr bwMode="auto">
          <a:xfrm>
            <a:off x="4300538" y="1828800"/>
            <a:ext cx="65087" cy="492125"/>
            <a:chOff x="2192" y="1386"/>
            <a:chExt cx="44" cy="276"/>
          </a:xfrm>
        </p:grpSpPr>
        <p:sp>
          <p:nvSpPr>
            <p:cNvPr id="1126450" name="Arc 50"/>
            <p:cNvSpPr>
              <a:spLocks/>
            </p:cNvSpPr>
            <p:nvPr/>
          </p:nvSpPr>
          <p:spPr bwMode="auto">
            <a:xfrm>
              <a:off x="2192" y="1386"/>
              <a:ext cx="44" cy="140"/>
            </a:xfrm>
            <a:custGeom>
              <a:avLst/>
              <a:gdLst>
                <a:gd name="G0" fmla="+- 21595 0 0"/>
                <a:gd name="G1" fmla="+- 21594 0 0"/>
                <a:gd name="G2" fmla="+- 21600 0 0"/>
                <a:gd name="T0" fmla="*/ 0 w 21595"/>
                <a:gd name="T1" fmla="*/ 21131 h 21594"/>
                <a:gd name="T2" fmla="*/ 21104 w 21595"/>
                <a:gd name="T3" fmla="*/ 0 h 21594"/>
                <a:gd name="T4" fmla="*/ 21595 w 21595"/>
                <a:gd name="T5" fmla="*/ 21594 h 21594"/>
              </a:gdLst>
              <a:ahLst/>
              <a:cxnLst>
                <a:cxn ang="0">
                  <a:pos x="T0" y="T1"/>
                </a:cxn>
                <a:cxn ang="0">
                  <a:pos x="T2" y="T3"/>
                </a:cxn>
                <a:cxn ang="0">
                  <a:pos x="T4" y="T5"/>
                </a:cxn>
              </a:cxnLst>
              <a:rect l="0" t="0" r="r" b="b"/>
              <a:pathLst>
                <a:path w="21595" h="21594" fill="none" extrusionOk="0">
                  <a:moveTo>
                    <a:pt x="-1" y="21130"/>
                  </a:moveTo>
                  <a:cubicBezTo>
                    <a:pt x="247" y="9575"/>
                    <a:pt x="9548" y="262"/>
                    <a:pt x="21103" y="-1"/>
                  </a:cubicBezTo>
                </a:path>
                <a:path w="21595" h="21594" stroke="0" extrusionOk="0">
                  <a:moveTo>
                    <a:pt x="-1" y="21130"/>
                  </a:moveTo>
                  <a:cubicBezTo>
                    <a:pt x="247" y="9575"/>
                    <a:pt x="9548" y="262"/>
                    <a:pt x="21103" y="-1"/>
                  </a:cubicBezTo>
                  <a:lnTo>
                    <a:pt x="21595" y="21594"/>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51" name="Arc 51"/>
            <p:cNvSpPr>
              <a:spLocks/>
            </p:cNvSpPr>
            <p:nvPr/>
          </p:nvSpPr>
          <p:spPr bwMode="auto">
            <a:xfrm>
              <a:off x="2192" y="1522"/>
              <a:ext cx="44" cy="1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448" name="Rectangle 48"/>
          <p:cNvSpPr>
            <a:spLocks noChangeArrowheads="1"/>
          </p:cNvSpPr>
          <p:nvPr/>
        </p:nvSpPr>
        <p:spPr bwMode="auto">
          <a:xfrm>
            <a:off x="4305300" y="1754188"/>
            <a:ext cx="949325" cy="6397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1600"/>
              <a:t>People</a:t>
            </a:r>
          </a:p>
        </p:txBody>
      </p:sp>
      <p:grpSp>
        <p:nvGrpSpPr>
          <p:cNvPr id="1126452" name="Group 52" descr="This is a closed parenthesis."/>
          <p:cNvGrpSpPr>
            <a:grpSpLocks/>
          </p:cNvGrpSpPr>
          <p:nvPr/>
        </p:nvGrpSpPr>
        <p:grpSpPr bwMode="auto">
          <a:xfrm>
            <a:off x="5207000" y="1828800"/>
            <a:ext cx="65088" cy="492125"/>
            <a:chOff x="3011" y="1386"/>
            <a:chExt cx="44" cy="276"/>
          </a:xfrm>
        </p:grpSpPr>
        <p:sp>
          <p:nvSpPr>
            <p:cNvPr id="1126453" name="Arc 53"/>
            <p:cNvSpPr>
              <a:spLocks/>
            </p:cNvSpPr>
            <p:nvPr/>
          </p:nvSpPr>
          <p:spPr bwMode="auto">
            <a:xfrm>
              <a:off x="3011" y="1386"/>
              <a:ext cx="44" cy="1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54" name="Arc 54"/>
            <p:cNvSpPr>
              <a:spLocks/>
            </p:cNvSpPr>
            <p:nvPr/>
          </p:nvSpPr>
          <p:spPr bwMode="auto">
            <a:xfrm>
              <a:off x="3011" y="1522"/>
              <a:ext cx="44" cy="1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469" name="Rectangle 69"/>
          <p:cNvSpPr>
            <a:spLocks noChangeArrowheads="1"/>
          </p:cNvSpPr>
          <p:nvPr/>
        </p:nvSpPr>
        <p:spPr bwMode="auto">
          <a:xfrm>
            <a:off x="5241925" y="1847850"/>
            <a:ext cx="265113" cy="4540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2400"/>
              <a:t>,</a:t>
            </a:r>
          </a:p>
        </p:txBody>
      </p:sp>
      <p:grpSp>
        <p:nvGrpSpPr>
          <p:cNvPr id="1126456" name="Group 56" descr="This is an open parenthesis."/>
          <p:cNvGrpSpPr>
            <a:grpSpLocks/>
          </p:cNvGrpSpPr>
          <p:nvPr/>
        </p:nvGrpSpPr>
        <p:grpSpPr bwMode="auto">
          <a:xfrm>
            <a:off x="5487988" y="1828800"/>
            <a:ext cx="66675" cy="490538"/>
            <a:chOff x="3216" y="1402"/>
            <a:chExt cx="44" cy="276"/>
          </a:xfrm>
        </p:grpSpPr>
        <p:sp>
          <p:nvSpPr>
            <p:cNvPr id="1126457" name="Arc 57"/>
            <p:cNvSpPr>
              <a:spLocks/>
            </p:cNvSpPr>
            <p:nvPr/>
          </p:nvSpPr>
          <p:spPr bwMode="auto">
            <a:xfrm>
              <a:off x="3216" y="1402"/>
              <a:ext cx="44" cy="140"/>
            </a:xfrm>
            <a:custGeom>
              <a:avLst/>
              <a:gdLst>
                <a:gd name="G0" fmla="+- 21595 0 0"/>
                <a:gd name="G1" fmla="+- 21594 0 0"/>
                <a:gd name="G2" fmla="+- 21600 0 0"/>
                <a:gd name="T0" fmla="*/ 0 w 21595"/>
                <a:gd name="T1" fmla="*/ 21131 h 21594"/>
                <a:gd name="T2" fmla="*/ 21104 w 21595"/>
                <a:gd name="T3" fmla="*/ 0 h 21594"/>
                <a:gd name="T4" fmla="*/ 21595 w 21595"/>
                <a:gd name="T5" fmla="*/ 21594 h 21594"/>
              </a:gdLst>
              <a:ahLst/>
              <a:cxnLst>
                <a:cxn ang="0">
                  <a:pos x="T0" y="T1"/>
                </a:cxn>
                <a:cxn ang="0">
                  <a:pos x="T2" y="T3"/>
                </a:cxn>
                <a:cxn ang="0">
                  <a:pos x="T4" y="T5"/>
                </a:cxn>
              </a:cxnLst>
              <a:rect l="0" t="0" r="r" b="b"/>
              <a:pathLst>
                <a:path w="21595" h="21594" fill="none" extrusionOk="0">
                  <a:moveTo>
                    <a:pt x="-1" y="21130"/>
                  </a:moveTo>
                  <a:cubicBezTo>
                    <a:pt x="247" y="9575"/>
                    <a:pt x="9548" y="262"/>
                    <a:pt x="21103" y="-1"/>
                  </a:cubicBezTo>
                </a:path>
                <a:path w="21595" h="21594" stroke="0" extrusionOk="0">
                  <a:moveTo>
                    <a:pt x="-1" y="21130"/>
                  </a:moveTo>
                  <a:cubicBezTo>
                    <a:pt x="247" y="9575"/>
                    <a:pt x="9548" y="262"/>
                    <a:pt x="21103" y="-1"/>
                  </a:cubicBezTo>
                  <a:lnTo>
                    <a:pt x="21595" y="21594"/>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58" name="Arc 58"/>
            <p:cNvSpPr>
              <a:spLocks/>
            </p:cNvSpPr>
            <p:nvPr/>
          </p:nvSpPr>
          <p:spPr bwMode="auto">
            <a:xfrm>
              <a:off x="3216" y="1538"/>
              <a:ext cx="44" cy="1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455" name="Rectangle 55"/>
          <p:cNvSpPr>
            <a:spLocks noChangeArrowheads="1"/>
          </p:cNvSpPr>
          <p:nvPr/>
        </p:nvSpPr>
        <p:spPr bwMode="auto">
          <a:xfrm>
            <a:off x="5494338" y="1754188"/>
            <a:ext cx="962025" cy="6397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1600"/>
              <a:t>Tools</a:t>
            </a:r>
          </a:p>
        </p:txBody>
      </p:sp>
      <p:grpSp>
        <p:nvGrpSpPr>
          <p:cNvPr id="1126459" name="Group 59" descr="This is a closed parenthesis."/>
          <p:cNvGrpSpPr>
            <a:grpSpLocks/>
          </p:cNvGrpSpPr>
          <p:nvPr/>
        </p:nvGrpSpPr>
        <p:grpSpPr bwMode="auto">
          <a:xfrm>
            <a:off x="6392863" y="1828800"/>
            <a:ext cx="66675" cy="490538"/>
            <a:chOff x="3994" y="1402"/>
            <a:chExt cx="44" cy="276"/>
          </a:xfrm>
        </p:grpSpPr>
        <p:sp>
          <p:nvSpPr>
            <p:cNvPr id="1126460" name="Arc 60"/>
            <p:cNvSpPr>
              <a:spLocks/>
            </p:cNvSpPr>
            <p:nvPr/>
          </p:nvSpPr>
          <p:spPr bwMode="auto">
            <a:xfrm>
              <a:off x="3994" y="1402"/>
              <a:ext cx="44" cy="1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61" name="Arc 61"/>
            <p:cNvSpPr>
              <a:spLocks/>
            </p:cNvSpPr>
            <p:nvPr/>
          </p:nvSpPr>
          <p:spPr bwMode="auto">
            <a:xfrm>
              <a:off x="3994" y="1538"/>
              <a:ext cx="44" cy="1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470" name="Rectangle 70"/>
          <p:cNvSpPr>
            <a:spLocks noChangeArrowheads="1"/>
          </p:cNvSpPr>
          <p:nvPr/>
        </p:nvSpPr>
        <p:spPr bwMode="auto">
          <a:xfrm>
            <a:off x="6426200" y="1847850"/>
            <a:ext cx="265113" cy="4540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en-US" sz="2400"/>
              <a:t>,</a:t>
            </a:r>
          </a:p>
        </p:txBody>
      </p:sp>
      <p:grpSp>
        <p:nvGrpSpPr>
          <p:cNvPr id="1126463" name="Group 63" descr="This is an open parenthesis."/>
          <p:cNvGrpSpPr>
            <a:grpSpLocks/>
          </p:cNvGrpSpPr>
          <p:nvPr/>
        </p:nvGrpSpPr>
        <p:grpSpPr bwMode="auto">
          <a:xfrm>
            <a:off x="6681788" y="1828800"/>
            <a:ext cx="66675" cy="490538"/>
            <a:chOff x="4224" y="1394"/>
            <a:chExt cx="44" cy="276"/>
          </a:xfrm>
        </p:grpSpPr>
        <p:sp>
          <p:nvSpPr>
            <p:cNvPr id="1126464" name="Arc 64"/>
            <p:cNvSpPr>
              <a:spLocks/>
            </p:cNvSpPr>
            <p:nvPr/>
          </p:nvSpPr>
          <p:spPr bwMode="auto">
            <a:xfrm>
              <a:off x="4224" y="1394"/>
              <a:ext cx="44" cy="140"/>
            </a:xfrm>
            <a:custGeom>
              <a:avLst/>
              <a:gdLst>
                <a:gd name="G0" fmla="+- 21595 0 0"/>
                <a:gd name="G1" fmla="+- 21594 0 0"/>
                <a:gd name="G2" fmla="+- 21600 0 0"/>
                <a:gd name="T0" fmla="*/ 0 w 21595"/>
                <a:gd name="T1" fmla="*/ 21131 h 21594"/>
                <a:gd name="T2" fmla="*/ 21104 w 21595"/>
                <a:gd name="T3" fmla="*/ 0 h 21594"/>
                <a:gd name="T4" fmla="*/ 21595 w 21595"/>
                <a:gd name="T5" fmla="*/ 21594 h 21594"/>
              </a:gdLst>
              <a:ahLst/>
              <a:cxnLst>
                <a:cxn ang="0">
                  <a:pos x="T0" y="T1"/>
                </a:cxn>
                <a:cxn ang="0">
                  <a:pos x="T2" y="T3"/>
                </a:cxn>
                <a:cxn ang="0">
                  <a:pos x="T4" y="T5"/>
                </a:cxn>
              </a:cxnLst>
              <a:rect l="0" t="0" r="r" b="b"/>
              <a:pathLst>
                <a:path w="21595" h="21594" fill="none" extrusionOk="0">
                  <a:moveTo>
                    <a:pt x="-1" y="21130"/>
                  </a:moveTo>
                  <a:cubicBezTo>
                    <a:pt x="247" y="9575"/>
                    <a:pt x="9548" y="262"/>
                    <a:pt x="21103" y="-1"/>
                  </a:cubicBezTo>
                </a:path>
                <a:path w="21595" h="21594" stroke="0" extrusionOk="0">
                  <a:moveTo>
                    <a:pt x="-1" y="21130"/>
                  </a:moveTo>
                  <a:cubicBezTo>
                    <a:pt x="247" y="9575"/>
                    <a:pt x="9548" y="262"/>
                    <a:pt x="21103" y="-1"/>
                  </a:cubicBezTo>
                  <a:lnTo>
                    <a:pt x="21595" y="21594"/>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65" name="Arc 65"/>
            <p:cNvSpPr>
              <a:spLocks/>
            </p:cNvSpPr>
            <p:nvPr/>
          </p:nvSpPr>
          <p:spPr bwMode="auto">
            <a:xfrm>
              <a:off x="4224" y="1530"/>
              <a:ext cx="44" cy="1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462" name="Rectangle 62"/>
          <p:cNvSpPr>
            <a:spLocks noChangeArrowheads="1"/>
          </p:cNvSpPr>
          <p:nvPr/>
        </p:nvSpPr>
        <p:spPr bwMode="auto">
          <a:xfrm>
            <a:off x="6669088" y="1754188"/>
            <a:ext cx="1096962" cy="6397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1600"/>
              <a:t>Climate</a:t>
            </a:r>
          </a:p>
        </p:txBody>
      </p:sp>
      <p:grpSp>
        <p:nvGrpSpPr>
          <p:cNvPr id="1126466" name="Group 66" descr="This is a closed parenthesis."/>
          <p:cNvGrpSpPr>
            <a:grpSpLocks/>
          </p:cNvGrpSpPr>
          <p:nvPr/>
        </p:nvGrpSpPr>
        <p:grpSpPr bwMode="auto">
          <a:xfrm>
            <a:off x="7712075" y="1828800"/>
            <a:ext cx="66675" cy="490538"/>
            <a:chOff x="4820" y="1394"/>
            <a:chExt cx="44" cy="276"/>
          </a:xfrm>
        </p:grpSpPr>
        <p:sp>
          <p:nvSpPr>
            <p:cNvPr id="1126467" name="Arc 67"/>
            <p:cNvSpPr>
              <a:spLocks/>
            </p:cNvSpPr>
            <p:nvPr/>
          </p:nvSpPr>
          <p:spPr bwMode="auto">
            <a:xfrm>
              <a:off x="4820" y="1394"/>
              <a:ext cx="44" cy="1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68" name="Arc 68"/>
            <p:cNvSpPr>
              <a:spLocks/>
            </p:cNvSpPr>
            <p:nvPr/>
          </p:nvSpPr>
          <p:spPr bwMode="auto">
            <a:xfrm>
              <a:off x="4820" y="1530"/>
              <a:ext cx="44" cy="1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471" name="Freeform 71" descr="This is a closed bracket."/>
          <p:cNvSpPr>
            <a:spLocks/>
          </p:cNvSpPr>
          <p:nvPr/>
        </p:nvSpPr>
        <p:spPr bwMode="auto">
          <a:xfrm>
            <a:off x="7815263" y="1731963"/>
            <a:ext cx="127000" cy="684212"/>
          </a:xfrm>
          <a:custGeom>
            <a:avLst/>
            <a:gdLst>
              <a:gd name="T0" fmla="*/ 0 w 85"/>
              <a:gd name="T1" fmla="*/ 384 h 385"/>
              <a:gd name="T2" fmla="*/ 84 w 85"/>
              <a:gd name="T3" fmla="*/ 384 h 385"/>
              <a:gd name="T4" fmla="*/ 84 w 85"/>
              <a:gd name="T5" fmla="*/ 0 h 385"/>
              <a:gd name="T6" fmla="*/ 7 w 85"/>
              <a:gd name="T7" fmla="*/ 0 h 385"/>
            </a:gdLst>
            <a:ahLst/>
            <a:cxnLst>
              <a:cxn ang="0">
                <a:pos x="T0" y="T1"/>
              </a:cxn>
              <a:cxn ang="0">
                <a:pos x="T2" y="T3"/>
              </a:cxn>
              <a:cxn ang="0">
                <a:pos x="T4" y="T5"/>
              </a:cxn>
              <a:cxn ang="0">
                <a:pos x="T6" y="T7"/>
              </a:cxn>
            </a:cxnLst>
            <a:rect l="0" t="0" r="r" b="b"/>
            <a:pathLst>
              <a:path w="85" h="385">
                <a:moveTo>
                  <a:pt x="0" y="384"/>
                </a:moveTo>
                <a:lnTo>
                  <a:pt x="84" y="384"/>
                </a:lnTo>
                <a:lnTo>
                  <a:pt x="84" y="0"/>
                </a:lnTo>
                <a:lnTo>
                  <a:pt x="7" y="0"/>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73" name="Rectangle 73"/>
          <p:cNvSpPr>
            <a:spLocks noChangeArrowheads="1"/>
          </p:cNvSpPr>
          <p:nvPr/>
        </p:nvSpPr>
        <p:spPr bwMode="auto">
          <a:xfrm>
            <a:off x="1306513" y="3143250"/>
            <a:ext cx="7442200" cy="377825"/>
          </a:xfrm>
          <a:prstGeom prst="rect">
            <a:avLst/>
          </a:prstGeom>
          <a:gradFill rotWithShape="0">
            <a:gsLst>
              <a:gs pos="0">
                <a:srgbClr val="003399">
                  <a:gamma/>
                  <a:shade val="46275"/>
                  <a:invGamma/>
                </a:srgbClr>
              </a:gs>
              <a:gs pos="100000">
                <a:srgbClr val="003399"/>
              </a:gs>
            </a:gsLst>
            <a:lin ang="27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eaLnBrk="0" hangingPunct="0">
              <a:spcBef>
                <a:spcPct val="140000"/>
              </a:spcBef>
            </a:pPr>
            <a:r>
              <a:rPr lang="en-US" altLang="en-US" sz="1800">
                <a:solidFill>
                  <a:schemeClr val="tx1"/>
                </a:solidFill>
                <a:effectLst>
                  <a:outerShdw blurRad="38100" dist="38100" dir="2700000" algn="tl">
                    <a:srgbClr val="000000"/>
                  </a:outerShdw>
                </a:effectLst>
              </a:rPr>
              <a:t>Typical Learning &amp; Growth Objectives</a:t>
            </a:r>
          </a:p>
        </p:txBody>
      </p:sp>
      <p:sp>
        <p:nvSpPr>
          <p:cNvPr id="1126475" name="Rectangle 75"/>
          <p:cNvSpPr>
            <a:spLocks noChangeArrowheads="1"/>
          </p:cNvSpPr>
          <p:nvPr/>
        </p:nvSpPr>
        <p:spPr bwMode="auto">
          <a:xfrm>
            <a:off x="1306513" y="3571875"/>
            <a:ext cx="2427287" cy="585788"/>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en-US" altLang="en-US" sz="1500" i="1"/>
              <a:t>Skills </a:t>
            </a:r>
          </a:p>
          <a:p>
            <a:pPr eaLnBrk="0" hangingPunct="0"/>
            <a:r>
              <a:rPr lang="en-US" altLang="en-US" sz="1500" i="1"/>
              <a:t>&amp; Competencies</a:t>
            </a:r>
          </a:p>
        </p:txBody>
      </p:sp>
      <p:sp>
        <p:nvSpPr>
          <p:cNvPr id="1126476" name="Rectangle 76"/>
          <p:cNvSpPr>
            <a:spLocks noChangeArrowheads="1"/>
          </p:cNvSpPr>
          <p:nvPr/>
        </p:nvSpPr>
        <p:spPr bwMode="auto">
          <a:xfrm>
            <a:off x="1306513" y="4200525"/>
            <a:ext cx="2427287" cy="1498600"/>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68275" indent="-115888" algn="l" eaLnBrk="0" hangingPunct="0">
              <a:spcBef>
                <a:spcPct val="35000"/>
              </a:spcBef>
              <a:buFontTx/>
              <a:buChar char="•"/>
            </a:pPr>
            <a:r>
              <a:rPr lang="en-US" altLang="en-US" sz="1500" b="0"/>
              <a:t>Engineering skills</a:t>
            </a:r>
          </a:p>
          <a:p>
            <a:pPr marL="168275" indent="-115888" algn="l" eaLnBrk="0" hangingPunct="0">
              <a:spcBef>
                <a:spcPct val="35000"/>
              </a:spcBef>
              <a:buFontTx/>
              <a:buChar char="•"/>
            </a:pPr>
            <a:r>
              <a:rPr lang="en-US" altLang="en-US" sz="1500" b="0"/>
              <a:t>Training to required levels</a:t>
            </a:r>
          </a:p>
          <a:p>
            <a:pPr marL="168275" indent="-115888" algn="l" eaLnBrk="0" hangingPunct="0">
              <a:spcBef>
                <a:spcPct val="35000"/>
              </a:spcBef>
              <a:buFontTx/>
              <a:buChar char="•"/>
            </a:pPr>
            <a:r>
              <a:rPr lang="en-US" altLang="en-US" sz="1500" b="0"/>
              <a:t>Program Management skills</a:t>
            </a:r>
          </a:p>
        </p:txBody>
      </p:sp>
      <p:sp>
        <p:nvSpPr>
          <p:cNvPr id="1126478" name="Rectangle 78"/>
          <p:cNvSpPr>
            <a:spLocks noChangeArrowheads="1"/>
          </p:cNvSpPr>
          <p:nvPr/>
        </p:nvSpPr>
        <p:spPr bwMode="auto">
          <a:xfrm>
            <a:off x="3814763" y="3571875"/>
            <a:ext cx="2427287" cy="571500"/>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en-US" altLang="en-US" sz="1500" i="1"/>
              <a:t>Knowledge</a:t>
            </a:r>
          </a:p>
          <a:p>
            <a:pPr eaLnBrk="0" hangingPunct="0"/>
            <a:r>
              <a:rPr lang="en-US" altLang="en-US" sz="1500" i="1"/>
              <a:t>&amp; Technology Assets</a:t>
            </a:r>
          </a:p>
        </p:txBody>
      </p:sp>
      <p:sp>
        <p:nvSpPr>
          <p:cNvPr id="1126479" name="Rectangle 79"/>
          <p:cNvSpPr>
            <a:spLocks noChangeArrowheads="1"/>
          </p:cNvSpPr>
          <p:nvPr/>
        </p:nvSpPr>
        <p:spPr bwMode="auto">
          <a:xfrm>
            <a:off x="3814763" y="4200525"/>
            <a:ext cx="2427287" cy="1498600"/>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68275" indent="-115888" algn="l" eaLnBrk="0" hangingPunct="0">
              <a:spcBef>
                <a:spcPct val="35000"/>
              </a:spcBef>
              <a:buFontTx/>
              <a:buChar char="•"/>
            </a:pPr>
            <a:r>
              <a:rPr lang="en-US" altLang="en-US" sz="1500" b="0"/>
              <a:t>Technologies</a:t>
            </a:r>
          </a:p>
          <a:p>
            <a:pPr marL="168275" indent="-115888" algn="l" eaLnBrk="0" hangingPunct="0">
              <a:spcBef>
                <a:spcPct val="35000"/>
              </a:spcBef>
              <a:buFontTx/>
              <a:buChar char="•"/>
            </a:pPr>
            <a:r>
              <a:rPr lang="en-US" altLang="en-US" sz="1500" b="0"/>
              <a:t>Databases</a:t>
            </a:r>
          </a:p>
          <a:p>
            <a:pPr marL="168275" indent="-115888" algn="l" eaLnBrk="0" hangingPunct="0">
              <a:spcBef>
                <a:spcPct val="35000"/>
              </a:spcBef>
              <a:buFontTx/>
              <a:buChar char="•"/>
            </a:pPr>
            <a:r>
              <a:rPr lang="en-US" altLang="en-US" sz="1500" b="0"/>
              <a:t>Experience captured</a:t>
            </a:r>
          </a:p>
          <a:p>
            <a:pPr marL="168275" indent="-115888" algn="l" eaLnBrk="0" hangingPunct="0">
              <a:spcBef>
                <a:spcPct val="35000"/>
              </a:spcBef>
              <a:buFontTx/>
              <a:buChar char="•"/>
            </a:pPr>
            <a:r>
              <a:rPr lang="en-US" altLang="en-US" sz="1500" b="0"/>
              <a:t>Best practices</a:t>
            </a:r>
          </a:p>
        </p:txBody>
      </p:sp>
      <p:sp>
        <p:nvSpPr>
          <p:cNvPr id="1126481" name="Rectangle 81"/>
          <p:cNvSpPr>
            <a:spLocks noChangeArrowheads="1"/>
          </p:cNvSpPr>
          <p:nvPr/>
        </p:nvSpPr>
        <p:spPr bwMode="auto">
          <a:xfrm>
            <a:off x="6321425" y="3571875"/>
            <a:ext cx="2427288" cy="571500"/>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eaLnBrk="0" hangingPunct="0"/>
            <a:r>
              <a:rPr lang="en-US" altLang="en-US" sz="1500" i="1"/>
              <a:t>Climate for</a:t>
            </a:r>
          </a:p>
          <a:p>
            <a:pPr eaLnBrk="0" hangingPunct="0"/>
            <a:r>
              <a:rPr lang="en-US" altLang="en-US" sz="1500" i="1"/>
              <a:t>Action</a:t>
            </a:r>
          </a:p>
        </p:txBody>
      </p:sp>
      <p:sp>
        <p:nvSpPr>
          <p:cNvPr id="1126482" name="Rectangle 82"/>
          <p:cNvSpPr>
            <a:spLocks noChangeArrowheads="1"/>
          </p:cNvSpPr>
          <p:nvPr/>
        </p:nvSpPr>
        <p:spPr bwMode="auto">
          <a:xfrm>
            <a:off x="6321425" y="4200525"/>
            <a:ext cx="2427288" cy="1498600"/>
          </a:xfrm>
          <a:prstGeom prst="rect">
            <a:avLst/>
          </a:prstGeom>
          <a:gradFill rotWithShape="0">
            <a:gsLst>
              <a:gs pos="0">
                <a:schemeClr val="hlink"/>
              </a:gs>
              <a:gs pos="100000">
                <a:schemeClr val="hlink">
                  <a:gamma/>
                  <a:tint val="1176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68275" indent="-115888" algn="l" eaLnBrk="0" hangingPunct="0">
              <a:spcBef>
                <a:spcPct val="35000"/>
              </a:spcBef>
              <a:buFontTx/>
              <a:buChar char="•"/>
            </a:pPr>
            <a:r>
              <a:rPr lang="en-US" altLang="en-US" sz="1500" b="0"/>
              <a:t>Leadership</a:t>
            </a:r>
          </a:p>
          <a:p>
            <a:pPr marL="168275" indent="-115888" algn="l" eaLnBrk="0" hangingPunct="0">
              <a:spcBef>
                <a:spcPct val="35000"/>
              </a:spcBef>
              <a:buFontTx/>
              <a:buChar char="•"/>
            </a:pPr>
            <a:r>
              <a:rPr lang="en-US" altLang="en-US" sz="1500" b="0"/>
              <a:t>Alignment</a:t>
            </a:r>
          </a:p>
          <a:p>
            <a:pPr marL="168275" indent="-115888" algn="l" eaLnBrk="0" hangingPunct="0">
              <a:spcBef>
                <a:spcPct val="35000"/>
              </a:spcBef>
              <a:buFontTx/>
              <a:buChar char="•"/>
            </a:pPr>
            <a:r>
              <a:rPr lang="en-US" altLang="en-US" sz="1500" b="0"/>
              <a:t>Results Oriented</a:t>
            </a:r>
          </a:p>
          <a:p>
            <a:pPr marL="168275" indent="-115888" algn="l" eaLnBrk="0" hangingPunct="0">
              <a:spcBef>
                <a:spcPct val="35000"/>
              </a:spcBef>
              <a:buFontTx/>
              <a:buChar char="•"/>
            </a:pPr>
            <a:r>
              <a:rPr lang="en-US" altLang="en-US" sz="1500" b="0"/>
              <a:t>Teaming</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B33DF98-A70B-4895-81AA-445C2BAFE526}" type="slidenum">
              <a:rPr lang="en-US" altLang="en-US"/>
              <a:pPr/>
              <a:t>37</a:t>
            </a:fld>
            <a:endParaRPr lang="en-US" altLang="en-US"/>
          </a:p>
        </p:txBody>
      </p:sp>
      <p:sp>
        <p:nvSpPr>
          <p:cNvPr id="1128450" name="Rectangle 2"/>
          <p:cNvSpPr>
            <a:spLocks noGrp="1" noChangeArrowheads="1"/>
          </p:cNvSpPr>
          <p:nvPr>
            <p:ph type="title"/>
          </p:nvPr>
        </p:nvSpPr>
        <p:spPr>
          <a:xfrm>
            <a:off x="990600" y="228600"/>
            <a:ext cx="7772400" cy="762000"/>
          </a:xfrm>
        </p:spPr>
        <p:txBody>
          <a:bodyPr/>
          <a:lstStyle/>
          <a:p>
            <a:r>
              <a:rPr lang="en-US" altLang="en-US"/>
              <a:t>What do our employees need to help us achieve our goals?</a:t>
            </a:r>
          </a:p>
        </p:txBody>
      </p:sp>
      <p:sp>
        <p:nvSpPr>
          <p:cNvPr id="1128451" name="Rectangle 3"/>
          <p:cNvSpPr>
            <a:spLocks noGrp="1" noChangeArrowheads="1"/>
          </p:cNvSpPr>
          <p:nvPr>
            <p:ph type="body" sz="half" idx="2"/>
          </p:nvPr>
        </p:nvSpPr>
        <p:spPr>
          <a:xfrm>
            <a:off x="4429125" y="1679575"/>
            <a:ext cx="4416425" cy="1951038"/>
          </a:xfrm>
        </p:spPr>
        <p:txBody>
          <a:bodyPr/>
          <a:lstStyle/>
          <a:p>
            <a:pPr marL="0" indent="0">
              <a:spcBef>
                <a:spcPct val="60000"/>
              </a:spcBef>
              <a:buFontTx/>
              <a:buNone/>
            </a:pPr>
            <a:r>
              <a:rPr lang="en-US" altLang="en-US" sz="1800"/>
              <a:t>What skills need to be addressed? </a:t>
            </a:r>
          </a:p>
          <a:p>
            <a:pPr marL="0" indent="0">
              <a:spcBef>
                <a:spcPct val="60000"/>
              </a:spcBef>
              <a:buFontTx/>
              <a:buNone/>
            </a:pPr>
            <a:r>
              <a:rPr lang="en-US" altLang="en-US" sz="1800"/>
              <a:t>What will the knowledge and skill needs be over the next 5-7 years?</a:t>
            </a:r>
          </a:p>
          <a:p>
            <a:pPr marL="0" indent="0">
              <a:spcBef>
                <a:spcPct val="60000"/>
              </a:spcBef>
              <a:buFontTx/>
              <a:buNone/>
            </a:pPr>
            <a:r>
              <a:rPr lang="en-US" altLang="en-US" sz="1800"/>
              <a:t>Do we need to train/recruit/contract out?</a:t>
            </a:r>
          </a:p>
        </p:txBody>
      </p:sp>
      <p:pic>
        <p:nvPicPr>
          <p:cNvPr id="1128452" name="Picture 4" descr="j0149671"/>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47700" y="1058863"/>
            <a:ext cx="3806825" cy="5392737"/>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83DBB8E-4D70-42E1-8C0D-FB8A87455FB5}" type="slidenum">
              <a:rPr lang="en-US" altLang="en-US"/>
              <a:pPr/>
              <a:t>38</a:t>
            </a:fld>
            <a:endParaRPr lang="en-US" altLang="en-US"/>
          </a:p>
        </p:txBody>
      </p:sp>
      <p:sp>
        <p:nvSpPr>
          <p:cNvPr id="1130498" name="Rectangle 2"/>
          <p:cNvSpPr>
            <a:spLocks noGrp="1" noChangeArrowheads="1"/>
          </p:cNvSpPr>
          <p:nvPr>
            <p:ph type="title"/>
          </p:nvPr>
        </p:nvSpPr>
        <p:spPr>
          <a:xfrm>
            <a:off x="990600" y="228600"/>
            <a:ext cx="8153400" cy="685800"/>
          </a:xfrm>
        </p:spPr>
        <p:txBody>
          <a:bodyPr/>
          <a:lstStyle/>
          <a:p>
            <a:r>
              <a:rPr lang="en-US" altLang="en-US"/>
              <a:t>Learning &amp; Growth Objectives </a:t>
            </a:r>
            <a:endParaRPr lang="en-US" altLang="en-US" sz="2100"/>
          </a:p>
        </p:txBody>
      </p:sp>
      <p:sp>
        <p:nvSpPr>
          <p:cNvPr id="1130503" name="Rectangle 7"/>
          <p:cNvSpPr>
            <a:spLocks noChangeArrowheads="1"/>
          </p:cNvSpPr>
          <p:nvPr/>
        </p:nvSpPr>
        <p:spPr bwMode="auto">
          <a:xfrm rot="600000">
            <a:off x="6675438" y="357188"/>
            <a:ext cx="2098675" cy="577850"/>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sz="1600">
                <a:solidFill>
                  <a:schemeClr val="tx1"/>
                </a:solidFill>
                <a:effectLst>
                  <a:outerShdw blurRad="38100" dist="38100" dir="2700000" algn="tl">
                    <a:srgbClr val="000000"/>
                  </a:outerShdw>
                </a:effectLst>
              </a:rPr>
              <a:t>EXAMPLE</a:t>
            </a:r>
          </a:p>
          <a:p>
            <a:pPr eaLnBrk="0" hangingPunct="0"/>
            <a:r>
              <a:rPr lang="en-US" altLang="en-US" sz="1600">
                <a:solidFill>
                  <a:schemeClr val="tx1"/>
                </a:solidFill>
                <a:effectLst>
                  <a:outerShdw blurRad="38100" dist="38100" dir="2700000" algn="tl">
                    <a:srgbClr val="000000"/>
                  </a:outerShdw>
                </a:effectLst>
              </a:rPr>
              <a:t>OBJECTIVES</a:t>
            </a:r>
          </a:p>
        </p:txBody>
      </p:sp>
      <p:sp>
        <p:nvSpPr>
          <p:cNvPr id="1130499" name="Rectangle 3"/>
          <p:cNvSpPr>
            <a:spLocks noGrp="1" noChangeArrowheads="1"/>
          </p:cNvSpPr>
          <p:nvPr>
            <p:ph type="body" idx="1"/>
          </p:nvPr>
        </p:nvSpPr>
        <p:spPr>
          <a:xfrm>
            <a:off x="1244600" y="1476375"/>
            <a:ext cx="6591300" cy="4295775"/>
          </a:xfrm>
        </p:spPr>
        <p:txBody>
          <a:bodyPr/>
          <a:lstStyle/>
          <a:p>
            <a:pPr marL="168275" indent="-168275">
              <a:lnSpc>
                <a:spcPct val="90000"/>
              </a:lnSpc>
              <a:spcBef>
                <a:spcPct val="50000"/>
              </a:spcBef>
            </a:pPr>
            <a:r>
              <a:rPr lang="en-US" altLang="en-US" sz="2800"/>
              <a:t>High quality work environment</a:t>
            </a:r>
          </a:p>
          <a:p>
            <a:pPr marL="168275" indent="-168275">
              <a:lnSpc>
                <a:spcPct val="90000"/>
              </a:lnSpc>
              <a:spcBef>
                <a:spcPct val="50000"/>
              </a:spcBef>
            </a:pPr>
            <a:r>
              <a:rPr lang="en-US" altLang="en-US" sz="2800"/>
              <a:t>Diverse, mobile workforce</a:t>
            </a:r>
          </a:p>
          <a:p>
            <a:pPr marL="168275" indent="-168275">
              <a:lnSpc>
                <a:spcPct val="90000"/>
              </a:lnSpc>
              <a:spcBef>
                <a:spcPct val="50000"/>
              </a:spcBef>
            </a:pPr>
            <a:r>
              <a:rPr lang="en-US" altLang="en-US" sz="2800"/>
              <a:t>Workforce is recognized and rewarded</a:t>
            </a:r>
          </a:p>
          <a:p>
            <a:pPr marL="168275" indent="-168275">
              <a:lnSpc>
                <a:spcPct val="90000"/>
              </a:lnSpc>
              <a:spcBef>
                <a:spcPct val="50000"/>
              </a:spcBef>
            </a:pPr>
            <a:r>
              <a:rPr lang="en-US" altLang="en-US" sz="2800"/>
              <a:t>Knowledge is a valued asset</a:t>
            </a:r>
          </a:p>
          <a:p>
            <a:pPr marL="168275" indent="-168275">
              <a:lnSpc>
                <a:spcPct val="90000"/>
              </a:lnSpc>
              <a:spcBef>
                <a:spcPct val="50000"/>
              </a:spcBef>
            </a:pPr>
            <a:r>
              <a:rPr lang="en-US" altLang="en-US" sz="2800"/>
              <a:t>Increased skills among employees</a:t>
            </a:r>
          </a:p>
          <a:p>
            <a:pPr marL="168275" indent="-168275">
              <a:lnSpc>
                <a:spcPct val="90000"/>
              </a:lnSpc>
              <a:spcBef>
                <a:spcPct val="50000"/>
              </a:spcBef>
            </a:pPr>
            <a:r>
              <a:rPr lang="en-US" altLang="en-US" sz="2800"/>
              <a:t>Innovative people who take risks</a:t>
            </a:r>
          </a:p>
          <a:p>
            <a:pPr marL="168275" indent="-168275">
              <a:lnSpc>
                <a:spcPct val="90000"/>
              </a:lnSpc>
              <a:spcBef>
                <a:spcPct val="50000"/>
              </a:spcBef>
            </a:pPr>
            <a:r>
              <a:rPr lang="en-US" altLang="en-US" sz="2800"/>
              <a:t>Right staff for “ORS of the future”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F7D56C0C-61F2-4422-AD8F-68530FECB776}" type="slidenum">
              <a:rPr lang="en-US" altLang="en-US" smtClean="0"/>
              <a:pPr/>
              <a:t>39</a:t>
            </a:fld>
            <a:endParaRPr lang="en-US" altLang="en-US"/>
          </a:p>
        </p:txBody>
      </p:sp>
      <p:sp>
        <p:nvSpPr>
          <p:cNvPr id="3" name="Title 2"/>
          <p:cNvSpPr>
            <a:spLocks noGrp="1"/>
          </p:cNvSpPr>
          <p:nvPr>
            <p:ph type="ctrTitle"/>
          </p:nvPr>
        </p:nvSpPr>
        <p:spPr/>
        <p:txBody>
          <a:bodyPr/>
          <a:lstStyle/>
          <a:p>
            <a:r>
              <a:rPr lang="en-US" dirty="0" smtClean="0"/>
              <a:t>Financial Perspective</a:t>
            </a:r>
            <a:endParaRPr lang="en-US" dirty="0"/>
          </a:p>
        </p:txBody>
      </p:sp>
      <p:sp>
        <p:nvSpPr>
          <p:cNvPr id="1132547" name="Rectangle 3"/>
          <p:cNvSpPr>
            <a:spLocks noChangeArrowheads="1"/>
          </p:cNvSpPr>
          <p:nvPr/>
        </p:nvSpPr>
        <p:spPr bwMode="auto">
          <a:xfrm>
            <a:off x="987425" y="3200400"/>
            <a:ext cx="81534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anchor="b"/>
          <a:lstStyle/>
          <a:p>
            <a:pPr algn="l" eaLnBrk="0" hangingPunct="0">
              <a:lnSpc>
                <a:spcPct val="85000"/>
              </a:lnSpc>
            </a:pPr>
            <a:r>
              <a:rPr kumimoji="1" lang="en-US" altLang="en-US" sz="2500"/>
              <a:t>Financial Perspective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3E71F3-03CD-44DD-8A02-421D9DD4557C}" type="slidenum">
              <a:rPr lang="en-US" altLang="en-US"/>
              <a:pPr/>
              <a:t>4</a:t>
            </a:fld>
            <a:endParaRPr lang="en-US" altLang="en-US"/>
          </a:p>
        </p:txBody>
      </p:sp>
      <p:sp>
        <p:nvSpPr>
          <p:cNvPr id="1075202" name="Rectangle 2"/>
          <p:cNvSpPr>
            <a:spLocks noGrp="1" noChangeArrowheads="1"/>
          </p:cNvSpPr>
          <p:nvPr>
            <p:ph type="title"/>
          </p:nvPr>
        </p:nvSpPr>
        <p:spPr/>
        <p:txBody>
          <a:bodyPr/>
          <a:lstStyle/>
          <a:p>
            <a:r>
              <a:rPr lang="en-US" altLang="en-US"/>
              <a:t>Value Proposition</a:t>
            </a:r>
          </a:p>
        </p:txBody>
      </p:sp>
      <p:sp>
        <p:nvSpPr>
          <p:cNvPr id="1075203" name="Rectangle 3"/>
          <p:cNvSpPr>
            <a:spLocks noGrp="1" noChangeArrowheads="1"/>
          </p:cNvSpPr>
          <p:nvPr>
            <p:ph type="body" sz="half" idx="2"/>
          </p:nvPr>
        </p:nvSpPr>
        <p:spPr>
          <a:xfrm>
            <a:off x="4800600" y="1689100"/>
            <a:ext cx="4114800" cy="3733800"/>
          </a:xfrm>
        </p:spPr>
        <p:txBody>
          <a:bodyPr/>
          <a:lstStyle/>
          <a:p>
            <a:pPr marL="0" indent="0">
              <a:buFontTx/>
              <a:buNone/>
            </a:pPr>
            <a:r>
              <a:rPr lang="en-US" altLang="en-US" sz="1800"/>
              <a:t>The Value Proposition should be established with the Research Community in mind and should be derived using the following formula:</a:t>
            </a:r>
          </a:p>
          <a:p>
            <a:pPr marL="0" indent="0">
              <a:buFontTx/>
              <a:buNone/>
            </a:pPr>
            <a:endParaRPr lang="en-US" altLang="en-US" sz="1800"/>
          </a:p>
          <a:p>
            <a:pPr marL="0" indent="0">
              <a:buFontTx/>
              <a:buNone/>
            </a:pPr>
            <a:r>
              <a:rPr lang="en-US" altLang="en-US" sz="1800"/>
              <a:t>Value = Product and/or service attributes + image + relationship</a:t>
            </a:r>
          </a:p>
          <a:p>
            <a:pPr marL="0" indent="0">
              <a:buFontTx/>
              <a:buNone/>
            </a:pPr>
            <a:endParaRPr lang="en-US" altLang="en-US" sz="1800"/>
          </a:p>
          <a:p>
            <a:pPr marL="0" indent="0">
              <a:buFontTx/>
              <a:buNone/>
            </a:pPr>
            <a:r>
              <a:rPr lang="en-US" altLang="en-US" sz="1800"/>
              <a:t>The value proposition should establish </a:t>
            </a:r>
            <a:r>
              <a:rPr lang="en-US" altLang="en-US" sz="1800" u="sng"/>
              <a:t>why we do</a:t>
            </a:r>
            <a:r>
              <a:rPr lang="en-US" altLang="en-US" sz="1800"/>
              <a:t> what we do, and </a:t>
            </a:r>
            <a:r>
              <a:rPr lang="en-US" altLang="en-US" sz="1800" u="sng"/>
              <a:t>what impact does it have</a:t>
            </a:r>
            <a:r>
              <a:rPr lang="en-US" altLang="en-US" sz="1800"/>
              <a:t> on the community for whom we provide our services.</a:t>
            </a:r>
          </a:p>
        </p:txBody>
      </p:sp>
      <p:pic>
        <p:nvPicPr>
          <p:cNvPr id="1075204" name="Picture 4" descr="j0082809"/>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219200"/>
            <a:ext cx="4168775" cy="44323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29B8FA40-E51C-45E3-B6AF-8B9A0B835BE5}" type="slidenum">
              <a:rPr lang="en-US" altLang="en-US"/>
              <a:pPr/>
              <a:t>40</a:t>
            </a:fld>
            <a:endParaRPr lang="en-US" altLang="en-US"/>
          </a:p>
        </p:txBody>
      </p:sp>
      <p:sp>
        <p:nvSpPr>
          <p:cNvPr id="1134595" name="Rectangle 3"/>
          <p:cNvSpPr>
            <a:spLocks noGrp="1" noChangeArrowheads="1"/>
          </p:cNvSpPr>
          <p:nvPr>
            <p:ph type="title"/>
          </p:nvPr>
        </p:nvSpPr>
        <p:spPr/>
        <p:txBody>
          <a:bodyPr/>
          <a:lstStyle/>
          <a:p>
            <a:r>
              <a:rPr lang="en-US" altLang="en-US"/>
              <a:t>Financial</a:t>
            </a:r>
          </a:p>
        </p:txBody>
      </p:sp>
      <p:sp>
        <p:nvSpPr>
          <p:cNvPr id="1134596" name="Rectangle 4"/>
          <p:cNvSpPr>
            <a:spLocks noGrp="1" noChangeArrowheads="1"/>
          </p:cNvSpPr>
          <p:nvPr>
            <p:ph type="body" sz="half" idx="1"/>
          </p:nvPr>
        </p:nvSpPr>
        <p:spPr>
          <a:xfrm>
            <a:off x="1104900" y="1679575"/>
            <a:ext cx="3806825" cy="3578225"/>
          </a:xfrm>
        </p:spPr>
        <p:txBody>
          <a:bodyPr/>
          <a:lstStyle/>
          <a:p>
            <a:pPr marL="0" indent="0">
              <a:spcBef>
                <a:spcPct val="50000"/>
              </a:spcBef>
              <a:buFontTx/>
              <a:buNone/>
            </a:pPr>
            <a:r>
              <a:rPr lang="en-US" altLang="en-US" sz="2000"/>
              <a:t>This perspective is typically composed of the following elements:</a:t>
            </a:r>
          </a:p>
          <a:p>
            <a:pPr marL="284163" lvl="1" indent="-169863"/>
            <a:r>
              <a:rPr lang="en-US" altLang="en-US"/>
              <a:t>Funding (Revenue)</a:t>
            </a:r>
          </a:p>
          <a:p>
            <a:pPr marL="284163" lvl="1" indent="-169863"/>
            <a:r>
              <a:rPr lang="en-US" altLang="en-US"/>
              <a:t>Cost (expenses)</a:t>
            </a:r>
          </a:p>
          <a:p>
            <a:pPr marL="284163" lvl="1" indent="-169863"/>
            <a:r>
              <a:rPr lang="en-US" altLang="en-US"/>
              <a:t>Demonstrated savings</a:t>
            </a:r>
            <a:endParaRPr lang="en-US" altLang="en-US" sz="1800"/>
          </a:p>
          <a:p>
            <a:pPr marL="0" indent="0">
              <a:spcBef>
                <a:spcPct val="50000"/>
              </a:spcBef>
              <a:buFontTx/>
              <a:buNone/>
            </a:pPr>
            <a:r>
              <a:rPr lang="en-US" altLang="en-US" sz="2000"/>
              <a:t>What will our financial requirements be in the future?</a:t>
            </a:r>
          </a:p>
        </p:txBody>
      </p:sp>
      <p:pic>
        <p:nvPicPr>
          <p:cNvPr id="1134594" name="Picture 2" descr="bs00508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729163" y="795338"/>
            <a:ext cx="4279900" cy="4516437"/>
          </a:xfrm>
        </p:spPr>
      </p:pic>
      <p:sp>
        <p:nvSpPr>
          <p:cNvPr id="1134597" name="Text Box 5"/>
          <p:cNvSpPr txBox="1">
            <a:spLocks noChangeArrowheads="1"/>
          </p:cNvSpPr>
          <p:nvPr/>
        </p:nvSpPr>
        <p:spPr bwMode="auto">
          <a:xfrm>
            <a:off x="954088" y="5554663"/>
            <a:ext cx="8189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Font typeface="Wingdings" pitchFamily="2" charset="2"/>
              <a:buNone/>
            </a:pPr>
            <a:r>
              <a:rPr lang="en-US" altLang="en-US" sz="2000" i="1">
                <a:solidFill>
                  <a:srgbClr val="003399"/>
                </a:solidFill>
              </a:rPr>
              <a:t>It is always about the </a:t>
            </a:r>
            <a:r>
              <a:rPr lang="en-US" altLang="en-US" sz="2000" i="1" u="sng">
                <a:solidFill>
                  <a:srgbClr val="003399"/>
                </a:solidFill>
              </a:rPr>
              <a:t>value</a:t>
            </a:r>
            <a:r>
              <a:rPr lang="en-US" altLang="en-US" sz="2000" i="1">
                <a:solidFill>
                  <a:srgbClr val="003399"/>
                </a:solidFill>
              </a:rPr>
              <a:t> we offer to the organization.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5B3676DF-6462-4F21-86CC-01273D57AAA7}" type="slidenum">
              <a:rPr lang="en-US" altLang="en-US"/>
              <a:pPr/>
              <a:t>41</a:t>
            </a:fld>
            <a:endParaRPr lang="en-US" altLang="en-US"/>
          </a:p>
        </p:txBody>
      </p:sp>
      <p:sp>
        <p:nvSpPr>
          <p:cNvPr id="1136642" name="Rectangle 2"/>
          <p:cNvSpPr>
            <a:spLocks noGrp="1" noChangeArrowheads="1"/>
          </p:cNvSpPr>
          <p:nvPr>
            <p:ph type="title"/>
          </p:nvPr>
        </p:nvSpPr>
        <p:spPr/>
        <p:txBody>
          <a:bodyPr/>
          <a:lstStyle/>
          <a:p>
            <a:r>
              <a:rPr lang="en-US" altLang="en-US"/>
              <a:t>What do our financial stakeholders expect from us?</a:t>
            </a:r>
          </a:p>
        </p:txBody>
      </p:sp>
      <p:sp>
        <p:nvSpPr>
          <p:cNvPr id="1136643" name="Rectangle 3"/>
          <p:cNvSpPr>
            <a:spLocks noGrp="1" noChangeArrowheads="1"/>
          </p:cNvSpPr>
          <p:nvPr>
            <p:ph type="body" sz="half" idx="1"/>
          </p:nvPr>
        </p:nvSpPr>
        <p:spPr>
          <a:xfrm>
            <a:off x="4965700" y="1679575"/>
            <a:ext cx="3806825" cy="3986213"/>
          </a:xfrm>
        </p:spPr>
        <p:txBody>
          <a:bodyPr/>
          <a:lstStyle/>
          <a:p>
            <a:pPr marL="0" indent="0">
              <a:spcBef>
                <a:spcPct val="50000"/>
              </a:spcBef>
              <a:buFontTx/>
              <a:buNone/>
            </a:pPr>
            <a:r>
              <a:rPr lang="en-US" altLang="en-US" sz="2000"/>
              <a:t>Can we do this now?</a:t>
            </a:r>
          </a:p>
          <a:p>
            <a:pPr marL="0" indent="0">
              <a:spcBef>
                <a:spcPct val="50000"/>
              </a:spcBef>
              <a:buFontTx/>
              <a:buNone/>
            </a:pPr>
            <a:r>
              <a:rPr lang="en-US" altLang="en-US" sz="2000"/>
              <a:t>How can we contribute?</a:t>
            </a:r>
          </a:p>
          <a:p>
            <a:pPr marL="0" indent="0">
              <a:spcBef>
                <a:spcPct val="50000"/>
              </a:spcBef>
              <a:buFontTx/>
              <a:buNone/>
            </a:pPr>
            <a:r>
              <a:rPr lang="en-US" altLang="en-US" sz="2000"/>
              <a:t>Can we increase revenue? </a:t>
            </a:r>
          </a:p>
          <a:p>
            <a:pPr marL="0" indent="0">
              <a:spcBef>
                <a:spcPct val="50000"/>
              </a:spcBef>
              <a:buFontTx/>
              <a:buNone/>
            </a:pPr>
            <a:r>
              <a:rPr lang="en-US" altLang="en-US" sz="2000"/>
              <a:t>What cost savings can we realize?</a:t>
            </a:r>
          </a:p>
          <a:p>
            <a:pPr marL="0" indent="0">
              <a:spcBef>
                <a:spcPct val="50000"/>
              </a:spcBef>
              <a:buFontTx/>
              <a:buNone/>
            </a:pPr>
            <a:r>
              <a:rPr lang="en-US" altLang="en-US" sz="2000"/>
              <a:t>What obligation do we have in our spending activities?</a:t>
            </a:r>
          </a:p>
          <a:p>
            <a:pPr marL="0" indent="0">
              <a:spcBef>
                <a:spcPct val="50000"/>
              </a:spcBef>
              <a:buFontTx/>
              <a:buNone/>
            </a:pPr>
            <a:r>
              <a:rPr lang="en-US" altLang="en-US" sz="2000"/>
              <a:t>How do we manage the gap between customer demand and funding levels?</a:t>
            </a:r>
          </a:p>
        </p:txBody>
      </p:sp>
      <p:pic>
        <p:nvPicPr>
          <p:cNvPr id="1136644" name="Picture 4" descr="bs02064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5938" y="1352550"/>
            <a:ext cx="4206875" cy="464026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6D723B29-0002-4FBD-AA1E-438162A743B8}" type="slidenum">
              <a:rPr lang="en-US" altLang="en-US"/>
              <a:pPr/>
              <a:t>42</a:t>
            </a:fld>
            <a:endParaRPr lang="en-US" altLang="en-US"/>
          </a:p>
        </p:txBody>
      </p:sp>
      <p:sp>
        <p:nvSpPr>
          <p:cNvPr id="1138690" name="Rectangle 2"/>
          <p:cNvSpPr>
            <a:spLocks noGrp="1" noChangeArrowheads="1"/>
          </p:cNvSpPr>
          <p:nvPr>
            <p:ph type="title"/>
          </p:nvPr>
        </p:nvSpPr>
        <p:spPr>
          <a:xfrm>
            <a:off x="990600" y="228600"/>
            <a:ext cx="7772400" cy="685800"/>
          </a:xfrm>
        </p:spPr>
        <p:txBody>
          <a:bodyPr/>
          <a:lstStyle/>
          <a:p>
            <a:r>
              <a:rPr lang="en-US" altLang="en-US"/>
              <a:t>Financial Objectives</a:t>
            </a:r>
            <a:endParaRPr lang="en-US" altLang="en-US" sz="2100"/>
          </a:p>
        </p:txBody>
      </p:sp>
      <p:sp>
        <p:nvSpPr>
          <p:cNvPr id="1138695" name="Rectangle 7"/>
          <p:cNvSpPr>
            <a:spLocks noChangeArrowheads="1"/>
          </p:cNvSpPr>
          <p:nvPr/>
        </p:nvSpPr>
        <p:spPr bwMode="auto">
          <a:xfrm rot="600000">
            <a:off x="6650038" y="357188"/>
            <a:ext cx="2098675" cy="577850"/>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sz="1600">
                <a:solidFill>
                  <a:schemeClr val="tx1"/>
                </a:solidFill>
                <a:effectLst>
                  <a:outerShdw blurRad="38100" dist="38100" dir="2700000" algn="tl">
                    <a:srgbClr val="000000"/>
                  </a:outerShdw>
                </a:effectLst>
              </a:rPr>
              <a:t>EXAMPLE</a:t>
            </a:r>
          </a:p>
          <a:p>
            <a:pPr eaLnBrk="0" hangingPunct="0"/>
            <a:r>
              <a:rPr lang="en-US" altLang="en-US" sz="1600">
                <a:solidFill>
                  <a:schemeClr val="tx1"/>
                </a:solidFill>
                <a:effectLst>
                  <a:outerShdw blurRad="38100" dist="38100" dir="2700000" algn="tl">
                    <a:srgbClr val="000000"/>
                  </a:outerShdw>
                </a:effectLst>
              </a:rPr>
              <a:t>OBJECTIVES</a:t>
            </a:r>
          </a:p>
        </p:txBody>
      </p:sp>
      <p:sp>
        <p:nvSpPr>
          <p:cNvPr id="1138691" name="Rectangle 3"/>
          <p:cNvSpPr>
            <a:spLocks noChangeArrowheads="1"/>
          </p:cNvSpPr>
          <p:nvPr/>
        </p:nvSpPr>
        <p:spPr bwMode="auto">
          <a:xfrm>
            <a:off x="1500188" y="1679575"/>
            <a:ext cx="6961187"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8275" indent="-168275" algn="l">
              <a:spcBef>
                <a:spcPct val="50000"/>
              </a:spcBef>
              <a:buClr>
                <a:srgbClr val="000000"/>
              </a:buClr>
              <a:buFontTx/>
              <a:buChar char="•"/>
            </a:pPr>
            <a:r>
              <a:rPr lang="en-US" altLang="en-US" b="0"/>
              <a:t>Lower unit cost</a:t>
            </a:r>
          </a:p>
          <a:p>
            <a:pPr marL="168275" indent="-168275" algn="l">
              <a:spcBef>
                <a:spcPct val="50000"/>
              </a:spcBef>
              <a:buClr>
                <a:srgbClr val="000000"/>
              </a:buClr>
              <a:buFontTx/>
              <a:buChar char="•"/>
            </a:pPr>
            <a:r>
              <a:rPr lang="en-US" altLang="en-US" b="0"/>
              <a:t>Acceptable total ownership cost</a:t>
            </a:r>
          </a:p>
          <a:p>
            <a:pPr marL="168275" indent="-168275" algn="l">
              <a:spcBef>
                <a:spcPct val="50000"/>
              </a:spcBef>
              <a:buClr>
                <a:srgbClr val="000000"/>
              </a:buClr>
              <a:buFontTx/>
              <a:buChar char="•"/>
            </a:pPr>
            <a:r>
              <a:rPr lang="en-US" altLang="en-US" b="0"/>
              <a:t>Improved management of resources</a:t>
            </a:r>
          </a:p>
          <a:p>
            <a:pPr marL="168275" indent="-168275" algn="l">
              <a:spcBef>
                <a:spcPct val="50000"/>
              </a:spcBef>
              <a:buClr>
                <a:srgbClr val="000000"/>
              </a:buClr>
              <a:buFontTx/>
              <a:buChar char="•"/>
            </a:pPr>
            <a:r>
              <a:rPr lang="en-US" altLang="en-US" b="0"/>
              <a:t>Improved utilization of assets</a:t>
            </a:r>
          </a:p>
          <a:p>
            <a:pPr marL="168275" indent="-168275" algn="l">
              <a:spcBef>
                <a:spcPct val="50000"/>
              </a:spcBef>
              <a:buClr>
                <a:srgbClr val="000000"/>
              </a:buClr>
              <a:buFontTx/>
              <a:buChar char="•"/>
            </a:pPr>
            <a:r>
              <a:rPr lang="en-US" altLang="en-US" b="0"/>
              <a:t>Investment in products for future capabilities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52FD24F-C1B2-40AA-98F2-1241E1F55AC2}" type="slidenum">
              <a:rPr lang="en-US" altLang="en-US"/>
              <a:pPr/>
              <a:t>43</a:t>
            </a:fld>
            <a:endParaRPr lang="en-US" altLang="en-US"/>
          </a:p>
        </p:txBody>
      </p:sp>
      <p:sp>
        <p:nvSpPr>
          <p:cNvPr id="1140738" name="Rectangle 2"/>
          <p:cNvSpPr>
            <a:spLocks noGrp="1" noChangeArrowheads="1"/>
          </p:cNvSpPr>
          <p:nvPr>
            <p:ph type="title"/>
          </p:nvPr>
        </p:nvSpPr>
        <p:spPr/>
        <p:txBody>
          <a:bodyPr/>
          <a:lstStyle/>
          <a:p>
            <a:r>
              <a:rPr lang="en-US" altLang="en-US"/>
              <a:t>Generating and Finalizing Objectives</a:t>
            </a:r>
          </a:p>
        </p:txBody>
      </p:sp>
      <p:sp>
        <p:nvSpPr>
          <p:cNvPr id="1140739" name="Rectangle 3"/>
          <p:cNvSpPr>
            <a:spLocks noGrp="1" noChangeArrowheads="1"/>
          </p:cNvSpPr>
          <p:nvPr>
            <p:ph type="body" sz="half" idx="2"/>
          </p:nvPr>
        </p:nvSpPr>
        <p:spPr>
          <a:xfrm>
            <a:off x="4191000" y="1679575"/>
            <a:ext cx="4624388" cy="4260850"/>
          </a:xfrm>
        </p:spPr>
        <p:txBody>
          <a:bodyPr/>
          <a:lstStyle/>
          <a:p>
            <a:pPr marL="168275" indent="-168275">
              <a:lnSpc>
                <a:spcPct val="90000"/>
              </a:lnSpc>
              <a:spcBef>
                <a:spcPct val="50000"/>
              </a:spcBef>
              <a:buFontTx/>
              <a:buNone/>
            </a:pPr>
            <a:r>
              <a:rPr lang="en-US" altLang="en-US" sz="1800"/>
              <a:t>New Teams…..</a:t>
            </a:r>
          </a:p>
          <a:p>
            <a:pPr marL="168275" indent="-168275">
              <a:lnSpc>
                <a:spcPct val="90000"/>
              </a:lnSpc>
              <a:spcBef>
                <a:spcPct val="50000"/>
              </a:spcBef>
            </a:pPr>
            <a:r>
              <a:rPr lang="en-US" altLang="en-US" sz="1800"/>
              <a:t>Recommend about 2 sessions with the Performance Management (PM) Team and your consultant </a:t>
            </a:r>
          </a:p>
          <a:p>
            <a:pPr marL="168275" indent="-168275">
              <a:lnSpc>
                <a:spcPct val="90000"/>
              </a:lnSpc>
              <a:spcBef>
                <a:spcPct val="50000"/>
              </a:spcBef>
            </a:pPr>
            <a:r>
              <a:rPr lang="en-US" altLang="en-US" sz="1800"/>
              <a:t>Identify pool of objectives</a:t>
            </a:r>
          </a:p>
          <a:p>
            <a:pPr marL="168275" indent="-168275">
              <a:lnSpc>
                <a:spcPct val="90000"/>
              </a:lnSpc>
              <a:spcBef>
                <a:spcPct val="50000"/>
              </a:spcBef>
            </a:pPr>
            <a:r>
              <a:rPr lang="en-US" altLang="en-US" sz="1800"/>
              <a:t>Narrow objectives to critical few in each perspective</a:t>
            </a:r>
          </a:p>
          <a:p>
            <a:pPr marL="168275" indent="-168275">
              <a:lnSpc>
                <a:spcPct val="90000"/>
              </a:lnSpc>
              <a:spcBef>
                <a:spcPct val="50000"/>
              </a:spcBef>
            </a:pPr>
            <a:r>
              <a:rPr lang="en-US" altLang="en-US" sz="1800"/>
              <a:t>Consultant can lead team through use of “identification and selection” procedure to gather Team’s input and consolidate the list of objectives</a:t>
            </a:r>
          </a:p>
          <a:p>
            <a:pPr marL="168275" indent="-168275">
              <a:lnSpc>
                <a:spcPct val="90000"/>
              </a:lnSpc>
              <a:spcBef>
                <a:spcPct val="50000"/>
              </a:spcBef>
            </a:pPr>
            <a:r>
              <a:rPr lang="en-US" altLang="en-US" sz="1800"/>
              <a:t>Enter objectives onto the Service Group’s Performance Management Plan (PMP)</a:t>
            </a:r>
          </a:p>
        </p:txBody>
      </p:sp>
      <p:pic>
        <p:nvPicPr>
          <p:cNvPr id="1140742" name="Picture 6" descr="j0297391"/>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73100" y="1025525"/>
            <a:ext cx="3327400" cy="493395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0DFBE90A-8D6E-4968-BAB2-5E96CB3FAA5D}" type="slidenum">
              <a:rPr lang="en-US" altLang="en-US"/>
              <a:pPr/>
              <a:t>44</a:t>
            </a:fld>
            <a:endParaRPr lang="en-US" altLang="en-US"/>
          </a:p>
        </p:txBody>
      </p:sp>
      <p:sp>
        <p:nvSpPr>
          <p:cNvPr id="1293314" name="Rectangle 2"/>
          <p:cNvSpPr>
            <a:spLocks noGrp="1" noChangeArrowheads="1"/>
          </p:cNvSpPr>
          <p:nvPr>
            <p:ph type="title"/>
          </p:nvPr>
        </p:nvSpPr>
        <p:spPr>
          <a:xfrm>
            <a:off x="990600" y="117475"/>
            <a:ext cx="8153400" cy="762000"/>
          </a:xfrm>
        </p:spPr>
        <p:txBody>
          <a:bodyPr/>
          <a:lstStyle/>
          <a:p>
            <a:r>
              <a:rPr lang="en-US" altLang="en-US"/>
              <a:t>Enter Your Objectives on your Performance Management Plan (PMP)- </a:t>
            </a:r>
            <a:r>
              <a:rPr lang="en-US" altLang="en-US" b="0" i="1"/>
              <a:t>available on the web page</a:t>
            </a:r>
          </a:p>
        </p:txBody>
      </p:sp>
      <p:graphicFrame>
        <p:nvGraphicFramePr>
          <p:cNvPr id="1293321" name="Object 9" descr="This is a blank Performance Management Plan template to enter objectives."/>
          <p:cNvGraphicFramePr>
            <a:graphicFrameLocks noChangeAspect="1"/>
          </p:cNvGraphicFramePr>
          <p:nvPr>
            <p:extLst>
              <p:ext uri="{D42A27DB-BD31-4B8C-83A1-F6EECF244321}">
                <p14:modId xmlns:p14="http://schemas.microsoft.com/office/powerpoint/2010/main" val="2339672128"/>
              </p:ext>
            </p:extLst>
          </p:nvPr>
        </p:nvGraphicFramePr>
        <p:xfrm>
          <a:off x="1579563" y="900113"/>
          <a:ext cx="7010400" cy="5580062"/>
        </p:xfrm>
        <a:graphic>
          <a:graphicData uri="http://schemas.openxmlformats.org/presentationml/2006/ole">
            <mc:AlternateContent xmlns:mc="http://schemas.openxmlformats.org/markup-compatibility/2006">
              <mc:Choice xmlns:v="urn:schemas-microsoft-com:vml" Requires="v">
                <p:oleObj spid="_x0000_s1401877" name="Worksheet" r:id="rId3" imgW="9058656" imgH="7210654" progId="Excel.Sheet.8">
                  <p:embed/>
                </p:oleObj>
              </mc:Choice>
              <mc:Fallback>
                <p:oleObj name="Worksheet" r:id="rId3" imgW="9058656" imgH="7210654" progId="Excel.Shee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563" y="900113"/>
                        <a:ext cx="7010400" cy="55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3323" name="AutoShape 11" descr="This is an arrow AutoShape."/>
          <p:cNvSpPr>
            <a:spLocks noChangeArrowheads="1"/>
          </p:cNvSpPr>
          <p:nvPr/>
        </p:nvSpPr>
        <p:spPr bwMode="auto">
          <a:xfrm>
            <a:off x="3338513" y="1862138"/>
            <a:ext cx="976312" cy="485775"/>
          </a:xfrm>
          <a:prstGeom prst="leftArrow">
            <a:avLst>
              <a:gd name="adj1" fmla="val 58167"/>
              <a:gd name="adj2" fmla="val 65356"/>
            </a:avLst>
          </a:prstGeom>
          <a:gradFill rotWithShape="0">
            <a:gsLst>
              <a:gs pos="0">
                <a:srgbClr val="FF0000"/>
              </a:gs>
              <a:gs pos="100000">
                <a:srgbClr val="FF0000">
                  <a:gamma/>
                  <a:tint val="59608"/>
                  <a:invGamma/>
                </a:srgbClr>
              </a:gs>
            </a:gsLst>
            <a:lin ang="2700000" scaled="1"/>
          </a:gradFill>
          <a:ln w="12700" cap="sq">
            <a:miter lim="800000"/>
            <a:headEnd type="none" w="sm" len="sm"/>
            <a:tailEnd type="none" w="sm" len="sm"/>
          </a:ln>
          <a:effectLst/>
          <a:scene3d>
            <a:camera prst="legacyObliqueBottomRight"/>
            <a:lightRig rig="legacyFlat3" dir="b"/>
          </a:scene3d>
          <a:sp3d extrusionH="100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93324" name="AutoShape 12" descr="This is an arrow AutoShape."/>
          <p:cNvSpPr>
            <a:spLocks noChangeArrowheads="1"/>
          </p:cNvSpPr>
          <p:nvPr/>
        </p:nvSpPr>
        <p:spPr bwMode="auto">
          <a:xfrm>
            <a:off x="3340100" y="3074988"/>
            <a:ext cx="976313" cy="485775"/>
          </a:xfrm>
          <a:prstGeom prst="leftArrow">
            <a:avLst>
              <a:gd name="adj1" fmla="val 58167"/>
              <a:gd name="adj2" fmla="val 65356"/>
            </a:avLst>
          </a:prstGeom>
          <a:gradFill rotWithShape="0">
            <a:gsLst>
              <a:gs pos="0">
                <a:srgbClr val="FF0000"/>
              </a:gs>
              <a:gs pos="100000">
                <a:srgbClr val="FF0000">
                  <a:gamma/>
                  <a:tint val="59608"/>
                  <a:invGamma/>
                </a:srgbClr>
              </a:gs>
            </a:gsLst>
            <a:lin ang="2700000" scaled="1"/>
          </a:gradFill>
          <a:ln w="12700" cap="sq">
            <a:miter lim="800000"/>
            <a:headEnd type="none" w="sm" len="sm"/>
            <a:tailEnd type="none" w="sm" len="sm"/>
          </a:ln>
          <a:effectLst/>
          <a:scene3d>
            <a:camera prst="legacyObliqueBottomRight"/>
            <a:lightRig rig="legacyFlat3" dir="b"/>
          </a:scene3d>
          <a:sp3d extrusionH="100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93325" name="AutoShape 13" descr="This is an arrow AutoShape."/>
          <p:cNvSpPr>
            <a:spLocks noChangeArrowheads="1"/>
          </p:cNvSpPr>
          <p:nvPr/>
        </p:nvSpPr>
        <p:spPr bwMode="auto">
          <a:xfrm>
            <a:off x="3340100" y="4329113"/>
            <a:ext cx="976313" cy="485775"/>
          </a:xfrm>
          <a:prstGeom prst="leftArrow">
            <a:avLst>
              <a:gd name="adj1" fmla="val 58167"/>
              <a:gd name="adj2" fmla="val 65356"/>
            </a:avLst>
          </a:prstGeom>
          <a:gradFill rotWithShape="0">
            <a:gsLst>
              <a:gs pos="0">
                <a:srgbClr val="FF0000"/>
              </a:gs>
              <a:gs pos="100000">
                <a:srgbClr val="FF0000">
                  <a:gamma/>
                  <a:tint val="59608"/>
                  <a:invGamma/>
                </a:srgbClr>
              </a:gs>
            </a:gsLst>
            <a:lin ang="2700000" scaled="1"/>
          </a:gradFill>
          <a:ln w="12700" cap="sq">
            <a:miter lim="800000"/>
            <a:headEnd type="none" w="sm" len="sm"/>
            <a:tailEnd type="none" w="sm" len="sm"/>
          </a:ln>
          <a:effectLst/>
          <a:scene3d>
            <a:camera prst="legacyObliqueBottomRight"/>
            <a:lightRig rig="legacyFlat3" dir="b"/>
          </a:scene3d>
          <a:sp3d extrusionH="100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93326" name="AutoShape 14" descr="This is an arrow AutoShape."/>
          <p:cNvSpPr>
            <a:spLocks noChangeArrowheads="1"/>
          </p:cNvSpPr>
          <p:nvPr/>
        </p:nvSpPr>
        <p:spPr bwMode="auto">
          <a:xfrm>
            <a:off x="3340100" y="5594350"/>
            <a:ext cx="976313" cy="485775"/>
          </a:xfrm>
          <a:prstGeom prst="leftArrow">
            <a:avLst>
              <a:gd name="adj1" fmla="val 58167"/>
              <a:gd name="adj2" fmla="val 65356"/>
            </a:avLst>
          </a:prstGeom>
          <a:gradFill rotWithShape="0">
            <a:gsLst>
              <a:gs pos="0">
                <a:srgbClr val="FF0000"/>
              </a:gs>
              <a:gs pos="100000">
                <a:srgbClr val="FF0000">
                  <a:gamma/>
                  <a:tint val="59608"/>
                  <a:invGamma/>
                </a:srgbClr>
              </a:gs>
            </a:gsLst>
            <a:lin ang="2700000" scaled="1"/>
          </a:gradFill>
          <a:ln w="12700" cap="sq">
            <a:miter lim="800000"/>
            <a:headEnd type="none" w="sm" len="sm"/>
            <a:tailEnd type="none" w="sm" len="sm"/>
          </a:ln>
          <a:effectLst/>
          <a:scene3d>
            <a:camera prst="legacyObliqueBottomRight"/>
            <a:lightRig rig="legacyFlat3" dir="b"/>
          </a:scene3d>
          <a:sp3d extrusionH="100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83575C7-A82B-4952-9EA6-6DB60EF424BA}" type="slidenum">
              <a:rPr lang="en-US" altLang="en-US"/>
              <a:pPr/>
              <a:t>45</a:t>
            </a:fld>
            <a:endParaRPr lang="en-US" altLang="en-US"/>
          </a:p>
        </p:txBody>
      </p:sp>
      <p:sp>
        <p:nvSpPr>
          <p:cNvPr id="1142786" name="Rectangle 2"/>
          <p:cNvSpPr>
            <a:spLocks noGrp="1" noChangeArrowheads="1"/>
          </p:cNvSpPr>
          <p:nvPr>
            <p:ph type="title"/>
          </p:nvPr>
        </p:nvSpPr>
        <p:spPr/>
        <p:txBody>
          <a:bodyPr/>
          <a:lstStyle/>
          <a:p>
            <a:r>
              <a:rPr lang="en-US" altLang="en-US"/>
              <a:t>Resist The Urge To Jump Ahead</a:t>
            </a:r>
          </a:p>
        </p:txBody>
      </p:sp>
      <p:sp>
        <p:nvSpPr>
          <p:cNvPr id="1142787" name="Rectangle 3"/>
          <p:cNvSpPr>
            <a:spLocks noGrp="1" noChangeArrowheads="1"/>
          </p:cNvSpPr>
          <p:nvPr>
            <p:ph type="body" idx="1"/>
          </p:nvPr>
        </p:nvSpPr>
        <p:spPr>
          <a:xfrm>
            <a:off x="1149350" y="1679575"/>
            <a:ext cx="7772400" cy="1865313"/>
          </a:xfrm>
        </p:spPr>
        <p:txBody>
          <a:bodyPr/>
          <a:lstStyle/>
          <a:p>
            <a:pPr marL="168275" indent="-168275">
              <a:spcBef>
                <a:spcPct val="50000"/>
              </a:spcBef>
            </a:pPr>
            <a:r>
              <a:rPr lang="en-US" altLang="en-US" sz="2200"/>
              <a:t>At this point most people jump into measures…and when they get there, they start listing all of the “action items”</a:t>
            </a:r>
          </a:p>
          <a:p>
            <a:pPr marL="168275" indent="-168275">
              <a:spcBef>
                <a:spcPct val="50000"/>
              </a:spcBef>
            </a:pPr>
            <a:r>
              <a:rPr lang="en-US" altLang="en-US" sz="2200"/>
              <a:t>There is one last step before moving to measures…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p:txBody>
          <a:bodyPr/>
          <a:lstStyle/>
          <a:p>
            <a:fld id="{B7BF809B-3898-443F-BDCE-CDE09318CCEF}" type="slidenum">
              <a:rPr lang="en-US" altLang="en-US" smtClean="0"/>
              <a:pPr/>
              <a:t>46</a:t>
            </a:fld>
            <a:endParaRPr lang="en-US" altLang="en-US"/>
          </a:p>
        </p:txBody>
      </p:sp>
      <p:sp>
        <p:nvSpPr>
          <p:cNvPr id="1399810" name="Rectangle 2"/>
          <p:cNvSpPr>
            <a:spLocks noGrp="1" noChangeArrowheads="1"/>
          </p:cNvSpPr>
          <p:nvPr>
            <p:ph type="ctrTitle"/>
          </p:nvPr>
        </p:nvSpPr>
        <p:spPr>
          <a:xfrm>
            <a:off x="1082168" y="92208"/>
            <a:ext cx="7772400" cy="560935"/>
          </a:xfrm>
        </p:spPr>
        <p:txBody>
          <a:bodyPr/>
          <a:lstStyle/>
          <a:p>
            <a:r>
              <a:rPr lang="en-US" altLang="en-US" sz="2000" dirty="0" smtClean="0"/>
              <a:t>Enter Your Objectives on your Performance Management Plan (PMP)</a:t>
            </a:r>
            <a:endParaRPr lang="en-US" altLang="en-US" sz="2000" dirty="0"/>
          </a:p>
        </p:txBody>
      </p:sp>
      <p:sp>
        <p:nvSpPr>
          <p:cNvPr id="7" name="Subtitle 6"/>
          <p:cNvSpPr>
            <a:spLocks noGrp="1"/>
          </p:cNvSpPr>
          <p:nvPr>
            <p:ph type="subTitle" idx="1"/>
          </p:nvPr>
        </p:nvSpPr>
        <p:spPr>
          <a:xfrm>
            <a:off x="1158368" y="687081"/>
            <a:ext cx="6400800" cy="365632"/>
          </a:xfrm>
        </p:spPr>
        <p:txBody>
          <a:bodyPr/>
          <a:lstStyle/>
          <a:p>
            <a:r>
              <a:rPr lang="en-US" sz="1600" dirty="0" smtClean="0"/>
              <a:t>PMP is available on the web page</a:t>
            </a:r>
            <a:endParaRPr lang="en-US" sz="1600" dirty="0"/>
          </a:p>
        </p:txBody>
      </p:sp>
      <p:graphicFrame>
        <p:nvGraphicFramePr>
          <p:cNvPr id="1399811" name="Object 3" descr="This is a blank Performance Management Plan template in which to enter your objectives."/>
          <p:cNvGraphicFramePr>
            <a:graphicFrameLocks noChangeAspect="1"/>
          </p:cNvGraphicFramePr>
          <p:nvPr>
            <p:extLst>
              <p:ext uri="{D42A27DB-BD31-4B8C-83A1-F6EECF244321}">
                <p14:modId xmlns:p14="http://schemas.microsoft.com/office/powerpoint/2010/main" val="4009689639"/>
              </p:ext>
            </p:extLst>
          </p:nvPr>
        </p:nvGraphicFramePr>
        <p:xfrm>
          <a:off x="1462341" y="1105994"/>
          <a:ext cx="7010400" cy="5580063"/>
        </p:xfrm>
        <a:graphic>
          <a:graphicData uri="http://schemas.openxmlformats.org/presentationml/2006/ole">
            <mc:AlternateContent xmlns:mc="http://schemas.openxmlformats.org/markup-compatibility/2006">
              <mc:Choice xmlns:v="urn:schemas-microsoft-com:vml" Requires="v">
                <p:oleObj spid="_x0000_s1399840" name="Worksheet" r:id="rId3" imgW="9058351" imgH="7210349" progId="Excel.Sheet.8">
                  <p:embed/>
                </p:oleObj>
              </mc:Choice>
              <mc:Fallback>
                <p:oleObj name="Worksheet" r:id="rId3" imgW="9058351" imgH="7210349"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2341" y="1105994"/>
                        <a:ext cx="7010400" cy="558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9812" name="AutoShape 4" descr="This is an arrow AutoShape."/>
          <p:cNvSpPr>
            <a:spLocks noChangeArrowheads="1"/>
          </p:cNvSpPr>
          <p:nvPr/>
        </p:nvSpPr>
        <p:spPr bwMode="auto">
          <a:xfrm>
            <a:off x="3722688" y="1944688"/>
            <a:ext cx="1071562" cy="485775"/>
          </a:xfrm>
          <a:prstGeom prst="leftArrow">
            <a:avLst>
              <a:gd name="adj1" fmla="val 58167"/>
              <a:gd name="adj2" fmla="val 71732"/>
            </a:avLst>
          </a:prstGeom>
          <a:gradFill rotWithShape="0">
            <a:gsLst>
              <a:gs pos="0">
                <a:srgbClr val="FF0000"/>
              </a:gs>
              <a:gs pos="100000">
                <a:srgbClr val="FF0000">
                  <a:gamma/>
                  <a:tint val="59608"/>
                  <a:invGamma/>
                </a:srgbClr>
              </a:gs>
            </a:gsLst>
            <a:lin ang="2700000" scaled="1"/>
          </a:gradFill>
          <a:ln w="12700" cap="sq">
            <a:miter lim="800000"/>
            <a:headEnd type="none" w="sm" len="sm"/>
            <a:tailEnd type="none" w="sm" len="sm"/>
          </a:ln>
          <a:effectLst/>
          <a:scene3d>
            <a:camera prst="legacyObliqueBottomRight"/>
            <a:lightRig rig="legacyFlat3" dir="b"/>
          </a:scene3d>
          <a:sp3d extrusionH="100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706A5CF1-CE98-48B0-9115-06A0E5D9B83D}" type="slidenum">
              <a:rPr lang="en-US" altLang="en-US"/>
              <a:pPr/>
              <a:t>47</a:t>
            </a:fld>
            <a:endParaRPr lang="en-US" altLang="en-US"/>
          </a:p>
        </p:txBody>
      </p:sp>
      <p:sp>
        <p:nvSpPr>
          <p:cNvPr id="1277954" name="Rectangle 2"/>
          <p:cNvSpPr>
            <a:spLocks noGrp="1" noChangeArrowheads="1"/>
          </p:cNvSpPr>
          <p:nvPr>
            <p:ph type="title"/>
          </p:nvPr>
        </p:nvSpPr>
        <p:spPr>
          <a:xfrm>
            <a:off x="990600" y="228600"/>
            <a:ext cx="8153400" cy="685800"/>
          </a:xfrm>
        </p:spPr>
        <p:txBody>
          <a:bodyPr/>
          <a:lstStyle/>
          <a:p>
            <a:r>
              <a:rPr lang="en-US" altLang="en-US"/>
              <a:t>Define Objectives </a:t>
            </a:r>
            <a:r>
              <a:rPr lang="en-US" altLang="en-US" sz="2100"/>
              <a:t>(cont.)</a:t>
            </a:r>
            <a:br>
              <a:rPr lang="en-US" altLang="en-US" sz="2100"/>
            </a:br>
            <a:r>
              <a:rPr lang="en-US" altLang="en-US" sz="2100"/>
              <a:t>Common ORS Objectives</a:t>
            </a:r>
          </a:p>
        </p:txBody>
      </p:sp>
      <p:sp>
        <p:nvSpPr>
          <p:cNvPr id="1277959" name="Rectangle 7"/>
          <p:cNvSpPr>
            <a:spLocks noChangeArrowheads="1"/>
          </p:cNvSpPr>
          <p:nvPr/>
        </p:nvSpPr>
        <p:spPr bwMode="auto">
          <a:xfrm rot="600000">
            <a:off x="7086600" y="527050"/>
            <a:ext cx="1474788" cy="333375"/>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sz="1600">
                <a:solidFill>
                  <a:schemeClr val="tx1"/>
                </a:solidFill>
                <a:effectLst>
                  <a:outerShdw blurRad="38100" dist="38100" dir="2700000" algn="tl">
                    <a:srgbClr val="000000"/>
                  </a:outerShdw>
                </a:effectLst>
              </a:rPr>
              <a:t>EXAMPLE</a:t>
            </a:r>
          </a:p>
        </p:txBody>
      </p:sp>
      <p:sp>
        <p:nvSpPr>
          <p:cNvPr id="1277955" name="Rectangle 3"/>
          <p:cNvSpPr>
            <a:spLocks noGrp="1" noChangeArrowheads="1"/>
          </p:cNvSpPr>
          <p:nvPr>
            <p:ph type="body" sz="half" idx="1"/>
          </p:nvPr>
        </p:nvSpPr>
        <p:spPr>
          <a:xfrm>
            <a:off x="990600" y="1952625"/>
            <a:ext cx="2876550" cy="2928938"/>
          </a:xfrm>
        </p:spPr>
        <p:txBody>
          <a:bodyPr/>
          <a:lstStyle/>
          <a:p>
            <a:pPr marL="115888" indent="-115888" algn="ctr">
              <a:spcBef>
                <a:spcPct val="0"/>
              </a:spcBef>
              <a:buFontTx/>
              <a:buNone/>
            </a:pPr>
            <a:r>
              <a:rPr lang="en-US" altLang="en-US" sz="1800" b="1"/>
              <a:t>Objective</a:t>
            </a:r>
          </a:p>
          <a:p>
            <a:pPr marL="115888" indent="-115888" algn="ctr">
              <a:spcBef>
                <a:spcPct val="0"/>
              </a:spcBef>
              <a:buFontTx/>
              <a:buNone/>
            </a:pPr>
            <a:endParaRPr lang="en-US" altLang="en-US" sz="1800" b="1"/>
          </a:p>
          <a:p>
            <a:pPr marL="115888" indent="-115888">
              <a:spcBef>
                <a:spcPct val="0"/>
              </a:spcBef>
            </a:pPr>
            <a:r>
              <a:rPr lang="en-US" altLang="en-US" sz="1600" b="1"/>
              <a:t>C1:  Increase customer satisfaction</a:t>
            </a:r>
          </a:p>
          <a:p>
            <a:pPr marL="115888" indent="-115888">
              <a:spcBef>
                <a:spcPct val="0"/>
              </a:spcBef>
            </a:pPr>
            <a:endParaRPr lang="en-US" altLang="en-US" sz="1600" b="1"/>
          </a:p>
          <a:p>
            <a:pPr marL="115888" indent="-115888">
              <a:spcBef>
                <a:spcPct val="0"/>
              </a:spcBef>
            </a:pPr>
            <a:endParaRPr lang="en-US" altLang="en-US" sz="1600" b="1"/>
          </a:p>
          <a:p>
            <a:pPr marL="115888" indent="-115888">
              <a:spcBef>
                <a:spcPct val="0"/>
              </a:spcBef>
            </a:pPr>
            <a:endParaRPr lang="en-US" altLang="en-US" sz="1600" b="1"/>
          </a:p>
          <a:p>
            <a:pPr marL="115888" indent="-115888">
              <a:spcBef>
                <a:spcPct val="0"/>
              </a:spcBef>
            </a:pPr>
            <a:r>
              <a:rPr lang="en-US" altLang="en-US" sz="1600" b="1"/>
              <a:t>F1:  Minimize unit cost at a defined service level.  </a:t>
            </a:r>
          </a:p>
        </p:txBody>
      </p:sp>
      <p:sp>
        <p:nvSpPr>
          <p:cNvPr id="1277956" name="Rectangle 4"/>
          <p:cNvSpPr>
            <a:spLocks noGrp="1" noChangeArrowheads="1"/>
          </p:cNvSpPr>
          <p:nvPr>
            <p:ph type="body" sz="half" idx="2"/>
          </p:nvPr>
        </p:nvSpPr>
        <p:spPr>
          <a:xfrm>
            <a:off x="3941763" y="1952625"/>
            <a:ext cx="4797425" cy="2928938"/>
          </a:xfrm>
        </p:spPr>
        <p:txBody>
          <a:bodyPr/>
          <a:lstStyle/>
          <a:p>
            <a:pPr marL="115888" indent="-115888" algn="ctr">
              <a:spcBef>
                <a:spcPct val="0"/>
              </a:spcBef>
              <a:buFontTx/>
              <a:buNone/>
            </a:pPr>
            <a:r>
              <a:rPr lang="en-US" altLang="en-US" sz="1800" b="1"/>
              <a:t>Description</a:t>
            </a:r>
          </a:p>
          <a:p>
            <a:pPr marL="115888" indent="-115888" algn="ctr">
              <a:spcBef>
                <a:spcPct val="0"/>
              </a:spcBef>
              <a:buFontTx/>
              <a:buNone/>
            </a:pPr>
            <a:endParaRPr kumimoji="0" lang="en-US" altLang="en-US" sz="1800" b="1"/>
          </a:p>
          <a:p>
            <a:pPr marL="115888" indent="-115888" eaLnBrk="1" hangingPunct="1">
              <a:spcBef>
                <a:spcPct val="0"/>
              </a:spcBef>
              <a:buClrTx/>
            </a:pPr>
            <a:r>
              <a:rPr kumimoji="0" lang="en-US" altLang="en-US" sz="1600"/>
              <a:t>C1:  A relationship with the people we serve that increasingly promotes good will, repeat business, commendations, and minimal complaints.</a:t>
            </a:r>
          </a:p>
          <a:p>
            <a:pPr marL="115888" indent="-115888" eaLnBrk="1" hangingPunct="1">
              <a:spcBef>
                <a:spcPct val="0"/>
              </a:spcBef>
              <a:buClrTx/>
            </a:pPr>
            <a:endParaRPr kumimoji="0" lang="en-US" altLang="en-US" sz="1600"/>
          </a:p>
          <a:p>
            <a:pPr marL="115888" indent="-115888" eaLnBrk="1" hangingPunct="1">
              <a:spcBef>
                <a:spcPct val="0"/>
              </a:spcBef>
              <a:buClrTx/>
            </a:pPr>
            <a:r>
              <a:rPr kumimoji="0" lang="en-US" altLang="en-US" sz="1600"/>
              <a:t>F1:  Understanding the total dollar cost to provide measurable service and products at agreed upon terms in order to reduce these costs to levels that meet or exceed customer expectations of market prices.</a:t>
            </a:r>
            <a:endParaRPr lang="en-US" altLang="en-US" sz="160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
          <p:cNvSpPr>
            <a:spLocks noGrp="1"/>
          </p:cNvSpPr>
          <p:nvPr>
            <p:ph type="sldNum" sz="quarter" idx="10"/>
          </p:nvPr>
        </p:nvSpPr>
        <p:spPr/>
        <p:txBody>
          <a:bodyPr/>
          <a:lstStyle/>
          <a:p>
            <a:fld id="{C933BF70-CA25-48B4-ACB4-9D3F0806FE48}" type="slidenum">
              <a:rPr lang="en-US" altLang="en-US"/>
              <a:pPr/>
              <a:t>48</a:t>
            </a:fld>
            <a:endParaRPr lang="en-US" altLang="en-US"/>
          </a:p>
        </p:txBody>
      </p:sp>
      <p:sp>
        <p:nvSpPr>
          <p:cNvPr id="1246210" name="Rectangle 2"/>
          <p:cNvSpPr>
            <a:spLocks noGrp="1" noChangeArrowheads="1"/>
          </p:cNvSpPr>
          <p:nvPr>
            <p:ph type="title"/>
          </p:nvPr>
        </p:nvSpPr>
        <p:spPr>
          <a:xfrm>
            <a:off x="990600" y="228600"/>
            <a:ext cx="8153400" cy="419100"/>
          </a:xfrm>
          <a:noFill/>
          <a:ln/>
        </p:spPr>
        <p:txBody>
          <a:bodyPr lIns="90488" tIns="44450" rIns="90488" bIns="44450"/>
          <a:lstStyle/>
          <a:p>
            <a:r>
              <a:rPr lang="en-US" altLang="en-US"/>
              <a:t>Summary</a:t>
            </a:r>
          </a:p>
        </p:txBody>
      </p:sp>
      <p:grpSp>
        <p:nvGrpSpPr>
          <p:cNvPr id="1246234" name="Group 26" descr="This is a picture of a cloud."/>
          <p:cNvGrpSpPr>
            <a:grpSpLocks/>
          </p:cNvGrpSpPr>
          <p:nvPr/>
        </p:nvGrpSpPr>
        <p:grpSpPr bwMode="auto">
          <a:xfrm>
            <a:off x="1216025" y="2692400"/>
            <a:ext cx="2755900" cy="1693863"/>
            <a:chOff x="343" y="1792"/>
            <a:chExt cx="1736" cy="1067"/>
          </a:xfrm>
        </p:grpSpPr>
        <p:grpSp>
          <p:nvGrpSpPr>
            <p:cNvPr id="1246211" name="Group 3"/>
            <p:cNvGrpSpPr>
              <a:grpSpLocks/>
            </p:cNvGrpSpPr>
            <p:nvPr/>
          </p:nvGrpSpPr>
          <p:grpSpPr bwMode="auto">
            <a:xfrm>
              <a:off x="343" y="1792"/>
              <a:ext cx="1736" cy="1067"/>
              <a:chOff x="343" y="1792"/>
              <a:chExt cx="1736" cy="1067"/>
            </a:xfrm>
          </p:grpSpPr>
          <p:sp>
            <p:nvSpPr>
              <p:cNvPr id="1246212" name="Oval 4"/>
              <p:cNvSpPr>
                <a:spLocks noChangeArrowheads="1"/>
              </p:cNvSpPr>
              <p:nvPr/>
            </p:nvSpPr>
            <p:spPr bwMode="auto">
              <a:xfrm>
                <a:off x="343" y="2095"/>
                <a:ext cx="558" cy="337"/>
              </a:xfrm>
              <a:prstGeom prst="ellipse">
                <a:avLst/>
              </a:prstGeom>
              <a:gradFill rotWithShape="0">
                <a:gsLst>
                  <a:gs pos="0">
                    <a:schemeClr val="hlink">
                      <a:gamma/>
                      <a:tint val="20784"/>
                      <a:invGamma/>
                    </a:schemeClr>
                  </a:gs>
                  <a:gs pos="100000">
                    <a:schemeClr val="hlink"/>
                  </a:gs>
                </a:gsLst>
                <a:lin ang="2700000" scaled="1"/>
              </a:gradFill>
              <a:ln w="12700">
                <a:solidFill>
                  <a:srgbClr val="C1CE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13" name="Oval 5"/>
              <p:cNvSpPr>
                <a:spLocks noChangeArrowheads="1"/>
              </p:cNvSpPr>
              <p:nvPr/>
            </p:nvSpPr>
            <p:spPr bwMode="auto">
              <a:xfrm>
                <a:off x="536" y="1885"/>
                <a:ext cx="559" cy="337"/>
              </a:xfrm>
              <a:prstGeom prst="ellipse">
                <a:avLst/>
              </a:prstGeom>
              <a:gradFill rotWithShape="0">
                <a:gsLst>
                  <a:gs pos="0">
                    <a:schemeClr val="hlink">
                      <a:gamma/>
                      <a:tint val="20784"/>
                      <a:invGamma/>
                    </a:schemeClr>
                  </a:gs>
                  <a:gs pos="100000">
                    <a:schemeClr val="hlink"/>
                  </a:gs>
                </a:gsLst>
                <a:lin ang="2700000" scaled="1"/>
              </a:gradFill>
              <a:ln w="12700">
                <a:solidFill>
                  <a:srgbClr val="C1CE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14" name="Oval 6"/>
              <p:cNvSpPr>
                <a:spLocks noChangeArrowheads="1"/>
              </p:cNvSpPr>
              <p:nvPr/>
            </p:nvSpPr>
            <p:spPr bwMode="auto">
              <a:xfrm>
                <a:off x="897" y="1792"/>
                <a:ext cx="556" cy="336"/>
              </a:xfrm>
              <a:prstGeom prst="ellipse">
                <a:avLst/>
              </a:prstGeom>
              <a:gradFill rotWithShape="0">
                <a:gsLst>
                  <a:gs pos="0">
                    <a:schemeClr val="hlink">
                      <a:gamma/>
                      <a:tint val="20784"/>
                      <a:invGamma/>
                    </a:schemeClr>
                  </a:gs>
                  <a:gs pos="100000">
                    <a:schemeClr val="hlink"/>
                  </a:gs>
                </a:gsLst>
                <a:lin ang="2700000" scaled="1"/>
              </a:gradFill>
              <a:ln w="12700">
                <a:solidFill>
                  <a:srgbClr val="C1CE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15" name="Oval 7"/>
              <p:cNvSpPr>
                <a:spLocks noChangeArrowheads="1"/>
              </p:cNvSpPr>
              <p:nvPr/>
            </p:nvSpPr>
            <p:spPr bwMode="auto">
              <a:xfrm>
                <a:off x="1370" y="1879"/>
                <a:ext cx="574" cy="336"/>
              </a:xfrm>
              <a:prstGeom prst="ellipse">
                <a:avLst/>
              </a:prstGeom>
              <a:gradFill rotWithShape="0">
                <a:gsLst>
                  <a:gs pos="0">
                    <a:schemeClr val="hlink">
                      <a:gamma/>
                      <a:tint val="20784"/>
                      <a:invGamma/>
                    </a:schemeClr>
                  </a:gs>
                  <a:gs pos="100000">
                    <a:schemeClr val="hlink"/>
                  </a:gs>
                </a:gsLst>
                <a:lin ang="2700000" scaled="1"/>
              </a:gradFill>
              <a:ln w="12700">
                <a:solidFill>
                  <a:srgbClr val="C1CE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16" name="Oval 8"/>
              <p:cNvSpPr>
                <a:spLocks noChangeArrowheads="1"/>
              </p:cNvSpPr>
              <p:nvPr/>
            </p:nvSpPr>
            <p:spPr bwMode="auto">
              <a:xfrm>
                <a:off x="1520" y="2160"/>
                <a:ext cx="559" cy="336"/>
              </a:xfrm>
              <a:prstGeom prst="ellipse">
                <a:avLst/>
              </a:prstGeom>
              <a:gradFill rotWithShape="0">
                <a:gsLst>
                  <a:gs pos="0">
                    <a:schemeClr val="hlink">
                      <a:gamma/>
                      <a:tint val="20784"/>
                      <a:invGamma/>
                    </a:schemeClr>
                  </a:gs>
                  <a:gs pos="100000">
                    <a:schemeClr val="hlink"/>
                  </a:gs>
                </a:gsLst>
                <a:lin ang="2700000" scaled="1"/>
              </a:gradFill>
              <a:ln w="12700">
                <a:solidFill>
                  <a:srgbClr val="C1CE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17" name="Oval 9"/>
              <p:cNvSpPr>
                <a:spLocks noChangeArrowheads="1"/>
              </p:cNvSpPr>
              <p:nvPr/>
            </p:nvSpPr>
            <p:spPr bwMode="auto">
              <a:xfrm>
                <a:off x="1484" y="2393"/>
                <a:ext cx="573" cy="340"/>
              </a:xfrm>
              <a:prstGeom prst="ellipse">
                <a:avLst/>
              </a:prstGeom>
              <a:gradFill rotWithShape="0">
                <a:gsLst>
                  <a:gs pos="0">
                    <a:schemeClr val="hlink">
                      <a:gamma/>
                      <a:tint val="20784"/>
                      <a:invGamma/>
                    </a:schemeClr>
                  </a:gs>
                  <a:gs pos="100000">
                    <a:schemeClr val="hlink"/>
                  </a:gs>
                </a:gsLst>
                <a:lin ang="2700000" scaled="1"/>
              </a:gradFill>
              <a:ln w="12700">
                <a:solidFill>
                  <a:srgbClr val="C1CE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18" name="Oval 10"/>
              <p:cNvSpPr>
                <a:spLocks noChangeArrowheads="1"/>
              </p:cNvSpPr>
              <p:nvPr/>
            </p:nvSpPr>
            <p:spPr bwMode="auto">
              <a:xfrm>
                <a:off x="1106" y="2521"/>
                <a:ext cx="557" cy="338"/>
              </a:xfrm>
              <a:prstGeom prst="ellipse">
                <a:avLst/>
              </a:prstGeom>
              <a:gradFill rotWithShape="0">
                <a:gsLst>
                  <a:gs pos="0">
                    <a:schemeClr val="hlink">
                      <a:gamma/>
                      <a:tint val="20784"/>
                      <a:invGamma/>
                    </a:schemeClr>
                  </a:gs>
                  <a:gs pos="100000">
                    <a:schemeClr val="hlink"/>
                  </a:gs>
                </a:gsLst>
                <a:lin ang="2700000" scaled="1"/>
              </a:gradFill>
              <a:ln w="12700">
                <a:solidFill>
                  <a:srgbClr val="C1CE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19" name="Oval 11"/>
              <p:cNvSpPr>
                <a:spLocks noChangeArrowheads="1"/>
              </p:cNvSpPr>
              <p:nvPr/>
            </p:nvSpPr>
            <p:spPr bwMode="auto">
              <a:xfrm>
                <a:off x="666" y="2520"/>
                <a:ext cx="560" cy="338"/>
              </a:xfrm>
              <a:prstGeom prst="ellipse">
                <a:avLst/>
              </a:prstGeom>
              <a:gradFill rotWithShape="0">
                <a:gsLst>
                  <a:gs pos="0">
                    <a:schemeClr val="hlink">
                      <a:gamma/>
                      <a:tint val="20784"/>
                      <a:invGamma/>
                    </a:schemeClr>
                  </a:gs>
                  <a:gs pos="100000">
                    <a:schemeClr val="hlink"/>
                  </a:gs>
                </a:gsLst>
                <a:lin ang="2700000" scaled="1"/>
              </a:gradFill>
              <a:ln w="12700">
                <a:solidFill>
                  <a:srgbClr val="C1CE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20" name="Oval 12"/>
              <p:cNvSpPr>
                <a:spLocks noChangeArrowheads="1"/>
              </p:cNvSpPr>
              <p:nvPr/>
            </p:nvSpPr>
            <p:spPr bwMode="auto">
              <a:xfrm>
                <a:off x="413" y="2334"/>
                <a:ext cx="555" cy="337"/>
              </a:xfrm>
              <a:prstGeom prst="ellipse">
                <a:avLst/>
              </a:prstGeom>
              <a:gradFill rotWithShape="0">
                <a:gsLst>
                  <a:gs pos="0">
                    <a:schemeClr val="hlink">
                      <a:gamma/>
                      <a:tint val="20784"/>
                      <a:invGamma/>
                    </a:schemeClr>
                  </a:gs>
                  <a:gs pos="100000">
                    <a:schemeClr val="hlink"/>
                  </a:gs>
                </a:gsLst>
                <a:lin ang="2700000" scaled="1"/>
              </a:gradFill>
              <a:ln w="12700">
                <a:solidFill>
                  <a:srgbClr val="C1CE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222" name="Freeform 14"/>
              <p:cNvSpPr>
                <a:spLocks/>
              </p:cNvSpPr>
              <p:nvPr/>
            </p:nvSpPr>
            <p:spPr bwMode="auto">
              <a:xfrm>
                <a:off x="511" y="1978"/>
                <a:ext cx="1431" cy="752"/>
              </a:xfrm>
              <a:custGeom>
                <a:avLst/>
                <a:gdLst>
                  <a:gd name="T0" fmla="*/ 185 w 1431"/>
                  <a:gd name="T1" fmla="*/ 126 h 752"/>
                  <a:gd name="T2" fmla="*/ 230 w 1431"/>
                  <a:gd name="T3" fmla="*/ 114 h 752"/>
                  <a:gd name="T4" fmla="*/ 336 w 1431"/>
                  <a:gd name="T5" fmla="*/ 74 h 752"/>
                  <a:gd name="T6" fmla="*/ 446 w 1431"/>
                  <a:gd name="T7" fmla="*/ 51 h 752"/>
                  <a:gd name="T8" fmla="*/ 554 w 1431"/>
                  <a:gd name="T9" fmla="*/ 25 h 752"/>
                  <a:gd name="T10" fmla="*/ 644 w 1431"/>
                  <a:gd name="T11" fmla="*/ 14 h 752"/>
                  <a:gd name="T12" fmla="*/ 705 w 1431"/>
                  <a:gd name="T13" fmla="*/ 14 h 752"/>
                  <a:gd name="T14" fmla="*/ 785 w 1431"/>
                  <a:gd name="T15" fmla="*/ 0 h 752"/>
                  <a:gd name="T16" fmla="*/ 860 w 1431"/>
                  <a:gd name="T17" fmla="*/ 14 h 752"/>
                  <a:gd name="T18" fmla="*/ 875 w 1431"/>
                  <a:gd name="T19" fmla="*/ 14 h 752"/>
                  <a:gd name="T20" fmla="*/ 938 w 1431"/>
                  <a:gd name="T21" fmla="*/ 25 h 752"/>
                  <a:gd name="T22" fmla="*/ 1044 w 1431"/>
                  <a:gd name="T23" fmla="*/ 65 h 752"/>
                  <a:gd name="T24" fmla="*/ 1139 w 1431"/>
                  <a:gd name="T25" fmla="*/ 102 h 752"/>
                  <a:gd name="T26" fmla="*/ 1244 w 1431"/>
                  <a:gd name="T27" fmla="*/ 165 h 752"/>
                  <a:gd name="T28" fmla="*/ 1292 w 1431"/>
                  <a:gd name="T29" fmla="*/ 192 h 752"/>
                  <a:gd name="T30" fmla="*/ 1307 w 1431"/>
                  <a:gd name="T31" fmla="*/ 203 h 752"/>
                  <a:gd name="T32" fmla="*/ 1352 w 1431"/>
                  <a:gd name="T33" fmla="*/ 241 h 752"/>
                  <a:gd name="T34" fmla="*/ 1382 w 1431"/>
                  <a:gd name="T35" fmla="*/ 279 h 752"/>
                  <a:gd name="T36" fmla="*/ 1397 w 1431"/>
                  <a:gd name="T37" fmla="*/ 304 h 752"/>
                  <a:gd name="T38" fmla="*/ 1412 w 1431"/>
                  <a:gd name="T39" fmla="*/ 342 h 752"/>
                  <a:gd name="T40" fmla="*/ 1430 w 1431"/>
                  <a:gd name="T41" fmla="*/ 379 h 752"/>
                  <a:gd name="T42" fmla="*/ 1430 w 1431"/>
                  <a:gd name="T43" fmla="*/ 404 h 752"/>
                  <a:gd name="T44" fmla="*/ 1412 w 1431"/>
                  <a:gd name="T45" fmla="*/ 444 h 752"/>
                  <a:gd name="T46" fmla="*/ 1412 w 1431"/>
                  <a:gd name="T47" fmla="*/ 458 h 752"/>
                  <a:gd name="T48" fmla="*/ 1412 w 1431"/>
                  <a:gd name="T49" fmla="*/ 470 h 752"/>
                  <a:gd name="T50" fmla="*/ 1382 w 1431"/>
                  <a:gd name="T51" fmla="*/ 507 h 752"/>
                  <a:gd name="T52" fmla="*/ 1352 w 1431"/>
                  <a:gd name="T53" fmla="*/ 547 h 752"/>
                  <a:gd name="T54" fmla="*/ 1322 w 1431"/>
                  <a:gd name="T55" fmla="*/ 572 h 752"/>
                  <a:gd name="T56" fmla="*/ 1307 w 1431"/>
                  <a:gd name="T57" fmla="*/ 598 h 752"/>
                  <a:gd name="T58" fmla="*/ 1260 w 1431"/>
                  <a:gd name="T59" fmla="*/ 623 h 752"/>
                  <a:gd name="T60" fmla="*/ 1214 w 1431"/>
                  <a:gd name="T61" fmla="*/ 649 h 752"/>
                  <a:gd name="T62" fmla="*/ 1154 w 1431"/>
                  <a:gd name="T63" fmla="*/ 674 h 752"/>
                  <a:gd name="T64" fmla="*/ 1122 w 1431"/>
                  <a:gd name="T65" fmla="*/ 686 h 752"/>
                  <a:gd name="T66" fmla="*/ 1059 w 1431"/>
                  <a:gd name="T67" fmla="*/ 711 h 752"/>
                  <a:gd name="T68" fmla="*/ 923 w 1431"/>
                  <a:gd name="T69" fmla="*/ 737 h 752"/>
                  <a:gd name="T70" fmla="*/ 800 w 1431"/>
                  <a:gd name="T71" fmla="*/ 751 h 752"/>
                  <a:gd name="T72" fmla="*/ 690 w 1431"/>
                  <a:gd name="T73" fmla="*/ 751 h 752"/>
                  <a:gd name="T74" fmla="*/ 614 w 1431"/>
                  <a:gd name="T75" fmla="*/ 751 h 752"/>
                  <a:gd name="T76" fmla="*/ 584 w 1431"/>
                  <a:gd name="T77" fmla="*/ 751 h 752"/>
                  <a:gd name="T78" fmla="*/ 521 w 1431"/>
                  <a:gd name="T79" fmla="*/ 751 h 752"/>
                  <a:gd name="T80" fmla="*/ 446 w 1431"/>
                  <a:gd name="T81" fmla="*/ 737 h 752"/>
                  <a:gd name="T82" fmla="*/ 399 w 1431"/>
                  <a:gd name="T83" fmla="*/ 726 h 752"/>
                  <a:gd name="T84" fmla="*/ 353 w 1431"/>
                  <a:gd name="T85" fmla="*/ 711 h 752"/>
                  <a:gd name="T86" fmla="*/ 290 w 1431"/>
                  <a:gd name="T87" fmla="*/ 686 h 752"/>
                  <a:gd name="T88" fmla="*/ 245 w 1431"/>
                  <a:gd name="T89" fmla="*/ 661 h 752"/>
                  <a:gd name="T90" fmla="*/ 200 w 1431"/>
                  <a:gd name="T91" fmla="*/ 635 h 752"/>
                  <a:gd name="T92" fmla="*/ 185 w 1431"/>
                  <a:gd name="T93" fmla="*/ 623 h 752"/>
                  <a:gd name="T94" fmla="*/ 168 w 1431"/>
                  <a:gd name="T95" fmla="*/ 609 h 752"/>
                  <a:gd name="T96" fmla="*/ 123 w 1431"/>
                  <a:gd name="T97" fmla="*/ 572 h 752"/>
                  <a:gd name="T98" fmla="*/ 93 w 1431"/>
                  <a:gd name="T99" fmla="*/ 533 h 752"/>
                  <a:gd name="T100" fmla="*/ 63 w 1431"/>
                  <a:gd name="T101" fmla="*/ 507 h 752"/>
                  <a:gd name="T102" fmla="*/ 46 w 1431"/>
                  <a:gd name="T103" fmla="*/ 483 h 752"/>
                  <a:gd name="T104" fmla="*/ 31 w 1431"/>
                  <a:gd name="T105" fmla="*/ 458 h 752"/>
                  <a:gd name="T106" fmla="*/ 15 w 1431"/>
                  <a:gd name="T107" fmla="*/ 419 h 752"/>
                  <a:gd name="T108" fmla="*/ 0 w 1431"/>
                  <a:gd name="T109" fmla="*/ 379 h 752"/>
                  <a:gd name="T110" fmla="*/ 0 w 1431"/>
                  <a:gd name="T111" fmla="*/ 368 h 752"/>
                  <a:gd name="T112" fmla="*/ 0 w 1431"/>
                  <a:gd name="T113" fmla="*/ 342 h 752"/>
                  <a:gd name="T114" fmla="*/ 15 w 1431"/>
                  <a:gd name="T115" fmla="*/ 267 h 752"/>
                  <a:gd name="T116" fmla="*/ 46 w 1431"/>
                  <a:gd name="T117" fmla="*/ 216 h 752"/>
                  <a:gd name="T118" fmla="*/ 78 w 1431"/>
                  <a:gd name="T119" fmla="*/ 177 h 752"/>
                  <a:gd name="T120" fmla="*/ 108 w 1431"/>
                  <a:gd name="T121" fmla="*/ 153 h 752"/>
                  <a:gd name="T122" fmla="*/ 185 w 1431"/>
                  <a:gd name="T123" fmla="*/ 12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752">
                    <a:moveTo>
                      <a:pt x="185" y="126"/>
                    </a:moveTo>
                    <a:lnTo>
                      <a:pt x="230" y="114"/>
                    </a:lnTo>
                    <a:lnTo>
                      <a:pt x="336" y="74"/>
                    </a:lnTo>
                    <a:lnTo>
                      <a:pt x="446" y="51"/>
                    </a:lnTo>
                    <a:lnTo>
                      <a:pt x="554" y="25"/>
                    </a:lnTo>
                    <a:lnTo>
                      <a:pt x="644" y="14"/>
                    </a:lnTo>
                    <a:lnTo>
                      <a:pt x="705" y="14"/>
                    </a:lnTo>
                    <a:lnTo>
                      <a:pt x="785" y="0"/>
                    </a:lnTo>
                    <a:lnTo>
                      <a:pt x="860" y="14"/>
                    </a:lnTo>
                    <a:lnTo>
                      <a:pt x="875" y="14"/>
                    </a:lnTo>
                    <a:lnTo>
                      <a:pt x="938" y="25"/>
                    </a:lnTo>
                    <a:lnTo>
                      <a:pt x="1044" y="65"/>
                    </a:lnTo>
                    <a:lnTo>
                      <a:pt x="1139" y="102"/>
                    </a:lnTo>
                    <a:lnTo>
                      <a:pt x="1244" y="165"/>
                    </a:lnTo>
                    <a:lnTo>
                      <a:pt x="1292" y="192"/>
                    </a:lnTo>
                    <a:lnTo>
                      <a:pt x="1307" y="203"/>
                    </a:lnTo>
                    <a:lnTo>
                      <a:pt x="1352" y="241"/>
                    </a:lnTo>
                    <a:lnTo>
                      <a:pt x="1382" y="279"/>
                    </a:lnTo>
                    <a:lnTo>
                      <a:pt x="1397" y="304"/>
                    </a:lnTo>
                    <a:lnTo>
                      <a:pt x="1412" y="342"/>
                    </a:lnTo>
                    <a:lnTo>
                      <a:pt x="1430" y="379"/>
                    </a:lnTo>
                    <a:lnTo>
                      <a:pt x="1430" y="404"/>
                    </a:lnTo>
                    <a:lnTo>
                      <a:pt x="1412" y="444"/>
                    </a:lnTo>
                    <a:lnTo>
                      <a:pt x="1412" y="458"/>
                    </a:lnTo>
                    <a:lnTo>
                      <a:pt x="1412" y="470"/>
                    </a:lnTo>
                    <a:lnTo>
                      <a:pt x="1382" y="507"/>
                    </a:lnTo>
                    <a:lnTo>
                      <a:pt x="1352" y="547"/>
                    </a:lnTo>
                    <a:lnTo>
                      <a:pt x="1322" y="572"/>
                    </a:lnTo>
                    <a:lnTo>
                      <a:pt x="1307" y="598"/>
                    </a:lnTo>
                    <a:lnTo>
                      <a:pt x="1260" y="623"/>
                    </a:lnTo>
                    <a:lnTo>
                      <a:pt x="1214" y="649"/>
                    </a:lnTo>
                    <a:lnTo>
                      <a:pt x="1154" y="674"/>
                    </a:lnTo>
                    <a:lnTo>
                      <a:pt x="1122" y="686"/>
                    </a:lnTo>
                    <a:lnTo>
                      <a:pt x="1059" y="711"/>
                    </a:lnTo>
                    <a:lnTo>
                      <a:pt x="923" y="737"/>
                    </a:lnTo>
                    <a:lnTo>
                      <a:pt x="800" y="751"/>
                    </a:lnTo>
                    <a:lnTo>
                      <a:pt x="690" y="751"/>
                    </a:lnTo>
                    <a:lnTo>
                      <a:pt x="614" y="751"/>
                    </a:lnTo>
                    <a:lnTo>
                      <a:pt x="584" y="751"/>
                    </a:lnTo>
                    <a:lnTo>
                      <a:pt x="521" y="751"/>
                    </a:lnTo>
                    <a:lnTo>
                      <a:pt x="446" y="737"/>
                    </a:lnTo>
                    <a:lnTo>
                      <a:pt x="399" y="726"/>
                    </a:lnTo>
                    <a:lnTo>
                      <a:pt x="353" y="711"/>
                    </a:lnTo>
                    <a:lnTo>
                      <a:pt x="290" y="686"/>
                    </a:lnTo>
                    <a:lnTo>
                      <a:pt x="245" y="661"/>
                    </a:lnTo>
                    <a:lnTo>
                      <a:pt x="200" y="635"/>
                    </a:lnTo>
                    <a:lnTo>
                      <a:pt x="185" y="623"/>
                    </a:lnTo>
                    <a:lnTo>
                      <a:pt x="168" y="609"/>
                    </a:lnTo>
                    <a:lnTo>
                      <a:pt x="123" y="572"/>
                    </a:lnTo>
                    <a:lnTo>
                      <a:pt x="93" y="533"/>
                    </a:lnTo>
                    <a:lnTo>
                      <a:pt x="63" y="507"/>
                    </a:lnTo>
                    <a:lnTo>
                      <a:pt x="46" y="483"/>
                    </a:lnTo>
                    <a:lnTo>
                      <a:pt x="31" y="458"/>
                    </a:lnTo>
                    <a:lnTo>
                      <a:pt x="15" y="419"/>
                    </a:lnTo>
                    <a:lnTo>
                      <a:pt x="0" y="379"/>
                    </a:lnTo>
                    <a:lnTo>
                      <a:pt x="0" y="368"/>
                    </a:lnTo>
                    <a:lnTo>
                      <a:pt x="0" y="342"/>
                    </a:lnTo>
                    <a:lnTo>
                      <a:pt x="15" y="267"/>
                    </a:lnTo>
                    <a:lnTo>
                      <a:pt x="46" y="216"/>
                    </a:lnTo>
                    <a:lnTo>
                      <a:pt x="78" y="177"/>
                    </a:lnTo>
                    <a:lnTo>
                      <a:pt x="108" y="153"/>
                    </a:lnTo>
                    <a:lnTo>
                      <a:pt x="185" y="126"/>
                    </a:lnTo>
                  </a:path>
                </a:pathLst>
              </a:custGeom>
              <a:gradFill rotWithShape="0">
                <a:gsLst>
                  <a:gs pos="0">
                    <a:schemeClr val="hlink">
                      <a:gamma/>
                      <a:tint val="20784"/>
                      <a:invGamma/>
                    </a:schemeClr>
                  </a:gs>
                  <a:gs pos="100000">
                    <a:schemeClr val="hlink"/>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6225" name="Rectangle 17"/>
            <p:cNvSpPr>
              <a:spLocks noChangeArrowheads="1"/>
            </p:cNvSpPr>
            <p:nvPr/>
          </p:nvSpPr>
          <p:spPr bwMode="auto">
            <a:xfrm>
              <a:off x="576" y="1953"/>
              <a:ext cx="1315"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200" tIns="38100" rIns="76200" bIns="38100">
              <a:spAutoFit/>
            </a:bodyPr>
            <a:lstStyle/>
            <a:p>
              <a:pPr defTabSz="661988" eaLnBrk="0" hangingPunct="0"/>
              <a:r>
                <a:rPr lang="en-US" altLang="en-US" sz="1600" i="1"/>
                <a:t>A good PMP will “tell the story” of your Service Group.</a:t>
              </a:r>
            </a:p>
          </p:txBody>
        </p:sp>
      </p:grpSp>
      <p:sp>
        <p:nvSpPr>
          <p:cNvPr id="1246226" name="Arc 18" descr="This arc points to the text in the cloud."/>
          <p:cNvSpPr>
            <a:spLocks/>
          </p:cNvSpPr>
          <p:nvPr/>
        </p:nvSpPr>
        <p:spPr bwMode="auto">
          <a:xfrm rot="16200000">
            <a:off x="2985294" y="1620044"/>
            <a:ext cx="735012" cy="1289050"/>
          </a:xfrm>
          <a:custGeom>
            <a:avLst/>
            <a:gdLst>
              <a:gd name="G0" fmla="+- 0 0 0"/>
              <a:gd name="G1" fmla="+- 21508 0 0"/>
              <a:gd name="G2" fmla="+- 21600 0 0"/>
              <a:gd name="T0" fmla="*/ 1988 w 21600"/>
              <a:gd name="T1" fmla="*/ 0 h 21508"/>
              <a:gd name="T2" fmla="*/ 21600 w 21600"/>
              <a:gd name="T3" fmla="*/ 21508 h 21508"/>
              <a:gd name="T4" fmla="*/ 0 w 21600"/>
              <a:gd name="T5" fmla="*/ 21508 h 21508"/>
            </a:gdLst>
            <a:ahLst/>
            <a:cxnLst>
              <a:cxn ang="0">
                <a:pos x="T0" y="T1"/>
              </a:cxn>
              <a:cxn ang="0">
                <a:pos x="T2" y="T3"/>
              </a:cxn>
              <a:cxn ang="0">
                <a:pos x="T4" y="T5"/>
              </a:cxn>
            </a:cxnLst>
            <a:rect l="0" t="0" r="r" b="b"/>
            <a:pathLst>
              <a:path w="21600" h="21508" fill="none" extrusionOk="0">
                <a:moveTo>
                  <a:pt x="1988" y="-1"/>
                </a:moveTo>
                <a:cubicBezTo>
                  <a:pt x="13099" y="1026"/>
                  <a:pt x="21600" y="10348"/>
                  <a:pt x="21600" y="21508"/>
                </a:cubicBezTo>
              </a:path>
              <a:path w="21600" h="21508" stroke="0" extrusionOk="0">
                <a:moveTo>
                  <a:pt x="1988" y="-1"/>
                </a:moveTo>
                <a:cubicBezTo>
                  <a:pt x="13099" y="1026"/>
                  <a:pt x="21600" y="10348"/>
                  <a:pt x="21600" y="21508"/>
                </a:cubicBezTo>
                <a:lnTo>
                  <a:pt x="0" y="21508"/>
                </a:lnTo>
                <a:close/>
              </a:path>
            </a:pathLst>
          </a:custGeom>
          <a:noFill/>
          <a:ln w="50800" cap="rnd">
            <a:solidFill>
              <a:srgbClr val="003399"/>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6227" name="Arc 19" descr="This arc points to the text in the cloud."/>
          <p:cNvSpPr>
            <a:spLocks/>
          </p:cNvSpPr>
          <p:nvPr/>
        </p:nvSpPr>
        <p:spPr bwMode="auto">
          <a:xfrm rot="5400000">
            <a:off x="2985294" y="4172744"/>
            <a:ext cx="735012" cy="1289050"/>
          </a:xfrm>
          <a:custGeom>
            <a:avLst/>
            <a:gdLst>
              <a:gd name="G0" fmla="+- 0 0 0"/>
              <a:gd name="G1" fmla="+- 0 0 0"/>
              <a:gd name="G2" fmla="+- 21600 0 0"/>
              <a:gd name="T0" fmla="*/ 21600 w 21600"/>
              <a:gd name="T1" fmla="*/ 0 h 21527"/>
              <a:gd name="T2" fmla="*/ 1777 w 21600"/>
              <a:gd name="T3" fmla="*/ 21527 h 21527"/>
              <a:gd name="T4" fmla="*/ 0 w 21600"/>
              <a:gd name="T5" fmla="*/ 0 h 21527"/>
            </a:gdLst>
            <a:ahLst/>
            <a:cxnLst>
              <a:cxn ang="0">
                <a:pos x="T0" y="T1"/>
              </a:cxn>
              <a:cxn ang="0">
                <a:pos x="T2" y="T3"/>
              </a:cxn>
              <a:cxn ang="0">
                <a:pos x="T4" y="T5"/>
              </a:cxn>
            </a:cxnLst>
            <a:rect l="0" t="0" r="r" b="b"/>
            <a:pathLst>
              <a:path w="21600" h="21527" fill="none" extrusionOk="0">
                <a:moveTo>
                  <a:pt x="21600" y="0"/>
                </a:moveTo>
                <a:cubicBezTo>
                  <a:pt x="21600" y="11240"/>
                  <a:pt x="12979" y="20602"/>
                  <a:pt x="1776" y="21526"/>
                </a:cubicBezTo>
              </a:path>
              <a:path w="21600" h="21527" stroke="0" extrusionOk="0">
                <a:moveTo>
                  <a:pt x="21600" y="0"/>
                </a:moveTo>
                <a:cubicBezTo>
                  <a:pt x="21600" y="11240"/>
                  <a:pt x="12979" y="20602"/>
                  <a:pt x="1776" y="21526"/>
                </a:cubicBezTo>
                <a:lnTo>
                  <a:pt x="0" y="0"/>
                </a:lnTo>
                <a:close/>
              </a:path>
            </a:pathLst>
          </a:custGeom>
          <a:noFill/>
          <a:ln w="50800" cap="rnd">
            <a:solidFill>
              <a:srgbClr val="003399"/>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6233" name="Rectangle 25"/>
          <p:cNvSpPr>
            <a:spLocks noChangeArrowheads="1"/>
          </p:cNvSpPr>
          <p:nvPr/>
        </p:nvSpPr>
        <p:spPr bwMode="auto">
          <a:xfrm>
            <a:off x="4175125" y="1720850"/>
            <a:ext cx="4467225" cy="3638550"/>
          </a:xfrm>
          <a:prstGeom prst="rect">
            <a:avLst/>
          </a:prstGeom>
          <a:gradFill rotWithShape="0">
            <a:gsLst>
              <a:gs pos="0">
                <a:srgbClr val="C0C0C0"/>
              </a:gs>
              <a:gs pos="100000">
                <a:srgbClr val="C0C0C0">
                  <a:gamma/>
                  <a:tint val="27059"/>
                  <a:invGamma/>
                </a:srgbClr>
              </a:gs>
            </a:gsLst>
            <a:lin ang="2700000" scaled="1"/>
          </a:gradFill>
          <a:ln>
            <a:noFill/>
          </a:ln>
          <a:effectLst/>
          <a:scene3d>
            <a:camera prst="legacyObliqueBottomRight"/>
            <a:lightRig rig="legacyFlat3" dir="b"/>
          </a:scene3d>
          <a:sp3d extrusionH="100000" prstMaterial="legacyMatte">
            <a:bevelT w="13500" h="13500" prst="angle"/>
            <a:bevelB w="13500" h="13500" prst="angle"/>
            <a:extrusionClr>
              <a:srgbClr val="C0C0C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algn="l" eaLnBrk="0" hangingPunct="0">
              <a:spcBef>
                <a:spcPct val="50000"/>
              </a:spcBef>
            </a:pPr>
            <a:r>
              <a:rPr lang="en-US" altLang="en-US" sz="2000" b="0"/>
              <a:t>This training has given you new information that your Team can use to develop your PM roadmap:</a:t>
            </a:r>
          </a:p>
          <a:p>
            <a:pPr marL="284163" lvl="1" indent="-169863" algn="l" eaLnBrk="0" hangingPunct="0">
              <a:spcBef>
                <a:spcPct val="50000"/>
              </a:spcBef>
              <a:buFontTx/>
              <a:buChar char="•"/>
            </a:pPr>
            <a:r>
              <a:rPr lang="en-US" altLang="en-US" sz="2000" b="0"/>
              <a:t>Value Proposition</a:t>
            </a:r>
          </a:p>
          <a:p>
            <a:pPr marL="284163" lvl="1" indent="-169863" algn="l" eaLnBrk="0" hangingPunct="0">
              <a:spcBef>
                <a:spcPct val="50000"/>
              </a:spcBef>
              <a:buFontTx/>
              <a:buChar char="•"/>
            </a:pPr>
            <a:r>
              <a:rPr lang="en-US" altLang="en-US" sz="2000" b="0"/>
              <a:t>Strategy</a:t>
            </a:r>
          </a:p>
          <a:p>
            <a:pPr marL="284163" lvl="1" indent="-169863" algn="l" eaLnBrk="0" hangingPunct="0">
              <a:spcBef>
                <a:spcPct val="50000"/>
              </a:spcBef>
              <a:buFontTx/>
              <a:buChar char="•"/>
            </a:pPr>
            <a:r>
              <a:rPr lang="en-US" altLang="en-US" sz="2000" b="0"/>
              <a:t>Objectives</a:t>
            </a:r>
          </a:p>
          <a:p>
            <a:pPr marL="566738" lvl="2" indent="-168275" algn="l" eaLnBrk="0" hangingPunct="0">
              <a:spcBef>
                <a:spcPct val="15000"/>
              </a:spcBef>
              <a:buFontTx/>
              <a:buChar char="–"/>
            </a:pPr>
            <a:r>
              <a:rPr lang="en-US" altLang="en-US" sz="1800" b="0"/>
              <a:t>Customer</a:t>
            </a:r>
          </a:p>
          <a:p>
            <a:pPr marL="566738" lvl="2" indent="-168275" algn="l" eaLnBrk="0" hangingPunct="0">
              <a:spcBef>
                <a:spcPct val="15000"/>
              </a:spcBef>
              <a:buFontTx/>
              <a:buChar char="–"/>
            </a:pPr>
            <a:r>
              <a:rPr lang="en-US" altLang="en-US" sz="1800" b="0"/>
              <a:t>Internal Business Process</a:t>
            </a:r>
          </a:p>
          <a:p>
            <a:pPr marL="566738" lvl="2" indent="-168275" algn="l" eaLnBrk="0" hangingPunct="0">
              <a:spcBef>
                <a:spcPct val="15000"/>
              </a:spcBef>
              <a:buFontTx/>
              <a:buChar char="–"/>
            </a:pPr>
            <a:r>
              <a:rPr lang="en-US" altLang="en-US" sz="1800" b="0"/>
              <a:t>Learning and Growth</a:t>
            </a:r>
          </a:p>
          <a:p>
            <a:pPr marL="566738" lvl="2" indent="-168275" algn="l" eaLnBrk="0" hangingPunct="0">
              <a:spcBef>
                <a:spcPct val="15000"/>
              </a:spcBef>
              <a:buFontTx/>
              <a:buChar char="–"/>
            </a:pPr>
            <a:r>
              <a:rPr lang="en-US" altLang="en-US" sz="1800" b="0"/>
              <a:t>Financial</a:t>
            </a: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41FEB6F-66FD-4EE1-93D4-476C8A36F929}" type="slidenum">
              <a:rPr lang="en-US" altLang="en-US"/>
              <a:pPr/>
              <a:t>5</a:t>
            </a:fld>
            <a:endParaRPr lang="en-US" altLang="en-US"/>
          </a:p>
        </p:txBody>
      </p:sp>
      <p:sp>
        <p:nvSpPr>
          <p:cNvPr id="1077250" name="Rectangle 2"/>
          <p:cNvSpPr>
            <a:spLocks noGrp="1" noChangeArrowheads="1"/>
          </p:cNvSpPr>
          <p:nvPr>
            <p:ph type="title"/>
          </p:nvPr>
        </p:nvSpPr>
        <p:spPr>
          <a:xfrm>
            <a:off x="990600" y="228600"/>
            <a:ext cx="8153400" cy="762000"/>
          </a:xfrm>
        </p:spPr>
        <p:txBody>
          <a:bodyPr/>
          <a:lstStyle/>
          <a:p>
            <a:r>
              <a:rPr lang="en-US" altLang="en-US"/>
              <a:t>What is the value proposition</a:t>
            </a:r>
            <a:br>
              <a:rPr lang="en-US" altLang="en-US"/>
            </a:br>
            <a:r>
              <a:rPr lang="en-US" altLang="en-US"/>
              <a:t>for your Service Group?</a:t>
            </a:r>
          </a:p>
        </p:txBody>
      </p:sp>
      <p:sp>
        <p:nvSpPr>
          <p:cNvPr id="1077251" name="Rectangle 3"/>
          <p:cNvSpPr>
            <a:spLocks noGrp="1" noChangeArrowheads="1"/>
          </p:cNvSpPr>
          <p:nvPr>
            <p:ph type="body" sz="half" idx="1"/>
          </p:nvPr>
        </p:nvSpPr>
        <p:spPr>
          <a:xfrm>
            <a:off x="977900" y="1279525"/>
            <a:ext cx="5395913" cy="2452688"/>
          </a:xfrm>
        </p:spPr>
        <p:txBody>
          <a:bodyPr/>
          <a:lstStyle/>
          <a:p>
            <a:pPr marL="169863" indent="-169863"/>
            <a:r>
              <a:rPr lang="en-US" altLang="en-US" sz="2000"/>
              <a:t>What is the contribution that we make to the NIH Research Community and other interested parties?</a:t>
            </a:r>
          </a:p>
          <a:p>
            <a:pPr marL="519113" lvl="1" indent="-234950">
              <a:buFontTx/>
              <a:buChar char="–"/>
            </a:pPr>
            <a:r>
              <a:rPr lang="en-US" altLang="en-US" sz="1800"/>
              <a:t>Customers</a:t>
            </a:r>
          </a:p>
          <a:p>
            <a:pPr marL="519113" lvl="1" indent="-234950">
              <a:buFontTx/>
              <a:buChar char="–"/>
            </a:pPr>
            <a:r>
              <a:rPr lang="en-US" altLang="en-US" sz="1800"/>
              <a:t>Stakeholders</a:t>
            </a:r>
          </a:p>
          <a:p>
            <a:pPr marL="169863" indent="-169863"/>
            <a:r>
              <a:rPr lang="en-US" altLang="en-US" sz="2000"/>
              <a:t>It is a theory that must be tested</a:t>
            </a:r>
          </a:p>
        </p:txBody>
      </p:sp>
      <p:pic>
        <p:nvPicPr>
          <p:cNvPr id="1077252" name="Picture 4" descr="j0149478"/>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r="6944"/>
          <a:stretch>
            <a:fillRect/>
          </a:stretch>
        </p:blipFill>
        <p:spPr>
          <a:xfrm>
            <a:off x="3886200" y="1600200"/>
            <a:ext cx="5105400" cy="47355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B13F4B57-CA23-4457-9074-E9371EA7E617}" type="slidenum">
              <a:rPr lang="en-US" altLang="en-US"/>
              <a:pPr/>
              <a:t>6</a:t>
            </a:fld>
            <a:endParaRPr lang="en-US" altLang="en-US"/>
          </a:p>
        </p:txBody>
      </p:sp>
      <p:sp>
        <p:nvSpPr>
          <p:cNvPr id="1071106" name="Rectangle 2"/>
          <p:cNvSpPr>
            <a:spLocks noGrp="1" noChangeArrowheads="1"/>
          </p:cNvSpPr>
          <p:nvPr>
            <p:ph type="title"/>
          </p:nvPr>
        </p:nvSpPr>
        <p:spPr>
          <a:noFill/>
          <a:ln/>
        </p:spPr>
        <p:txBody>
          <a:bodyPr lIns="90488" tIns="44450" rIns="90488" bIns="44450"/>
          <a:lstStyle/>
          <a:p>
            <a:r>
              <a:rPr lang="en-US" altLang="en-US"/>
              <a:t>First, you must consider “Who are our customers?”</a:t>
            </a:r>
          </a:p>
        </p:txBody>
      </p:sp>
      <p:sp>
        <p:nvSpPr>
          <p:cNvPr id="1071109" name="Rectangle 5"/>
          <p:cNvSpPr>
            <a:spLocks noChangeArrowheads="1"/>
          </p:cNvSpPr>
          <p:nvPr/>
        </p:nvSpPr>
        <p:spPr bwMode="auto">
          <a:xfrm>
            <a:off x="990600" y="1352550"/>
            <a:ext cx="40386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spcAft>
                <a:spcPct val="20000"/>
              </a:spcAft>
            </a:pPr>
            <a:r>
              <a:rPr lang="en-US" altLang="en-US" sz="2200"/>
              <a:t>Customers:</a:t>
            </a:r>
            <a:endParaRPr lang="en-US" altLang="en-US" sz="2200" b="0"/>
          </a:p>
          <a:p>
            <a:pPr marL="233363" lvl="1" indent="-119063" algn="l" eaLnBrk="0" hangingPunct="0">
              <a:spcAft>
                <a:spcPct val="20000"/>
              </a:spcAft>
              <a:buFontTx/>
              <a:buChar char="•"/>
            </a:pPr>
            <a:r>
              <a:rPr lang="en-US" altLang="en-US" sz="1800" b="0"/>
              <a:t>Are the recipients of our goods and services</a:t>
            </a:r>
          </a:p>
          <a:p>
            <a:pPr marL="233363" lvl="1" indent="-119063" algn="l" eaLnBrk="0" hangingPunct="0">
              <a:spcAft>
                <a:spcPct val="20000"/>
              </a:spcAft>
              <a:buFontTx/>
              <a:buChar char="•"/>
            </a:pPr>
            <a:r>
              <a:rPr lang="en-US" altLang="en-US" sz="1800" b="0"/>
              <a:t>Are the direct beneficiaries</a:t>
            </a:r>
          </a:p>
          <a:p>
            <a:pPr marL="233363" lvl="1" indent="-119063" algn="l" eaLnBrk="0" hangingPunct="0">
              <a:spcAft>
                <a:spcPct val="20000"/>
              </a:spcAft>
              <a:buFontTx/>
              <a:buChar char="•"/>
            </a:pPr>
            <a:r>
              <a:rPr lang="en-US" altLang="en-US" sz="1800" b="0"/>
              <a:t>May also be stakeholders</a:t>
            </a:r>
          </a:p>
        </p:txBody>
      </p:sp>
      <p:graphicFrame>
        <p:nvGraphicFramePr>
          <p:cNvPr id="1071108" name="Object 4" descr="This picture depicts indivuduals raising a portion of a building and someone standing on top of another building looking down.  This represents customers."/>
          <p:cNvGraphicFramePr>
            <a:graphicFrameLocks/>
          </p:cNvGraphicFramePr>
          <p:nvPr>
            <p:extLst>
              <p:ext uri="{D42A27DB-BD31-4B8C-83A1-F6EECF244321}">
                <p14:modId xmlns:p14="http://schemas.microsoft.com/office/powerpoint/2010/main" val="2719820511"/>
              </p:ext>
            </p:extLst>
          </p:nvPr>
        </p:nvGraphicFramePr>
        <p:xfrm>
          <a:off x="5638800" y="914400"/>
          <a:ext cx="3276600" cy="2636838"/>
        </p:xfrm>
        <a:graphic>
          <a:graphicData uri="http://schemas.openxmlformats.org/presentationml/2006/ole">
            <mc:AlternateContent xmlns:mc="http://schemas.openxmlformats.org/markup-compatibility/2006">
              <mc:Choice xmlns:v="urn:schemas-microsoft-com:vml" Requires="v">
                <p:oleObj spid="_x0000_s1071157" name="Clip" r:id="rId4" imgW="3017520" imgH="2428560" progId="MS_ClipArt_Gallery.2">
                  <p:embed/>
                </p:oleObj>
              </mc:Choice>
              <mc:Fallback>
                <p:oleObj name="Clip" r:id="rId4" imgW="3017520" imgH="242856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914400"/>
                        <a:ext cx="3276600" cy="26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1110" name="Rectangle 6"/>
          <p:cNvSpPr>
            <a:spLocks noChangeArrowheads="1"/>
          </p:cNvSpPr>
          <p:nvPr/>
        </p:nvSpPr>
        <p:spPr bwMode="auto">
          <a:xfrm>
            <a:off x="990600" y="3894138"/>
            <a:ext cx="42799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eaLnBrk="0" hangingPunct="0">
              <a:spcAft>
                <a:spcPct val="20000"/>
              </a:spcAft>
            </a:pPr>
            <a:r>
              <a:rPr lang="en-US" altLang="en-US" sz="2200"/>
              <a:t>Stakeholders:</a:t>
            </a:r>
          </a:p>
          <a:p>
            <a:pPr marL="233363" lvl="1" indent="-119063" algn="l" eaLnBrk="0" hangingPunct="0">
              <a:spcAft>
                <a:spcPct val="20000"/>
              </a:spcAft>
              <a:buFontTx/>
              <a:buChar char="•"/>
            </a:pPr>
            <a:r>
              <a:rPr lang="en-US" altLang="en-US" sz="1800" b="0"/>
              <a:t>Influence budget, funding, and resource allocations</a:t>
            </a:r>
          </a:p>
          <a:p>
            <a:pPr marL="233363" lvl="1" indent="-119063" algn="l" eaLnBrk="0" hangingPunct="0">
              <a:spcAft>
                <a:spcPct val="20000"/>
              </a:spcAft>
              <a:buFontTx/>
              <a:buChar char="•"/>
            </a:pPr>
            <a:r>
              <a:rPr lang="en-US" altLang="en-US" sz="1800" b="0"/>
              <a:t>Are alter egos of customers</a:t>
            </a:r>
          </a:p>
          <a:p>
            <a:pPr marL="233363" lvl="1" indent="-119063" algn="l" eaLnBrk="0" hangingPunct="0">
              <a:spcAft>
                <a:spcPct val="20000"/>
              </a:spcAft>
              <a:buFontTx/>
              <a:buChar char="•"/>
            </a:pPr>
            <a:r>
              <a:rPr lang="en-US" altLang="en-US" sz="1800" b="0"/>
              <a:t>Fill a stewardship or regulatory role</a:t>
            </a:r>
          </a:p>
        </p:txBody>
      </p:sp>
      <p:graphicFrame>
        <p:nvGraphicFramePr>
          <p:cNvPr id="1071107" name="Object 3" descr="This picture depicts an individual making a presentation with charts in a conference room with others sitting around the conference table."/>
          <p:cNvGraphicFramePr>
            <a:graphicFrameLocks/>
          </p:cNvGraphicFramePr>
          <p:nvPr>
            <p:extLst>
              <p:ext uri="{D42A27DB-BD31-4B8C-83A1-F6EECF244321}">
                <p14:modId xmlns:p14="http://schemas.microsoft.com/office/powerpoint/2010/main" val="443650595"/>
              </p:ext>
            </p:extLst>
          </p:nvPr>
        </p:nvGraphicFramePr>
        <p:xfrm>
          <a:off x="5638800" y="3527425"/>
          <a:ext cx="3276600" cy="2492375"/>
        </p:xfrm>
        <a:graphic>
          <a:graphicData uri="http://schemas.openxmlformats.org/presentationml/2006/ole">
            <mc:AlternateContent xmlns:mc="http://schemas.openxmlformats.org/markup-compatibility/2006">
              <mc:Choice xmlns:v="urn:schemas-microsoft-com:vml" Requires="v">
                <p:oleObj spid="_x0000_s1071158" name="Clip" r:id="rId6" imgW="3081240" imgH="2342880" progId="MS_ClipArt_Gallery.2">
                  <p:embed/>
                </p:oleObj>
              </mc:Choice>
              <mc:Fallback>
                <p:oleObj name="Clip" r:id="rId6" imgW="3081240" imgH="2342880" progId="MS_ClipArt_Gallery.2">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527425"/>
                        <a:ext cx="32766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1112" name="Text Box 8"/>
          <p:cNvSpPr txBox="1">
            <a:spLocks noChangeArrowheads="1"/>
          </p:cNvSpPr>
          <p:nvPr/>
        </p:nvSpPr>
        <p:spPr bwMode="auto">
          <a:xfrm>
            <a:off x="990600" y="606425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1363" indent="-741363" algn="l">
              <a:tabLst>
                <a:tab pos="741363" algn="l"/>
              </a:tabLst>
              <a:defRPr sz="2400">
                <a:solidFill>
                  <a:schemeClr val="tx1"/>
                </a:solidFill>
                <a:latin typeface="Times New Roman" pitchFamily="18" charset="0"/>
              </a:defRPr>
            </a:lvl1pPr>
            <a:lvl2pPr marL="855663" algn="l">
              <a:tabLst>
                <a:tab pos="741363" algn="l"/>
              </a:tabLst>
              <a:defRPr sz="2400">
                <a:solidFill>
                  <a:schemeClr val="tx1"/>
                </a:solidFill>
                <a:latin typeface="Times New Roman" pitchFamily="18" charset="0"/>
              </a:defRPr>
            </a:lvl2pPr>
            <a:lvl3pPr marL="969963" algn="l">
              <a:tabLst>
                <a:tab pos="741363" algn="l"/>
              </a:tabLst>
              <a:defRPr sz="2400">
                <a:solidFill>
                  <a:schemeClr val="tx1"/>
                </a:solidFill>
                <a:latin typeface="Times New Roman" pitchFamily="18" charset="0"/>
              </a:defRPr>
            </a:lvl3pPr>
            <a:lvl4pPr algn="l">
              <a:tabLst>
                <a:tab pos="741363" algn="l"/>
              </a:tabLst>
              <a:defRPr sz="2400">
                <a:solidFill>
                  <a:schemeClr val="tx1"/>
                </a:solidFill>
                <a:latin typeface="Times New Roman" pitchFamily="18" charset="0"/>
              </a:defRPr>
            </a:lvl4pPr>
            <a:lvl5pPr algn="l">
              <a:tabLst>
                <a:tab pos="741363" algn="l"/>
              </a:tabLst>
              <a:defRPr sz="2400">
                <a:solidFill>
                  <a:schemeClr val="tx1"/>
                </a:solidFill>
                <a:latin typeface="Times New Roman" pitchFamily="18" charset="0"/>
              </a:defRPr>
            </a:lvl5pPr>
            <a:lvl6pPr fontAlgn="base">
              <a:spcBef>
                <a:spcPct val="0"/>
              </a:spcBef>
              <a:spcAft>
                <a:spcPct val="0"/>
              </a:spcAft>
              <a:tabLst>
                <a:tab pos="741363" algn="l"/>
              </a:tabLst>
              <a:defRPr sz="2400">
                <a:solidFill>
                  <a:schemeClr val="tx1"/>
                </a:solidFill>
                <a:latin typeface="Times New Roman" pitchFamily="18" charset="0"/>
              </a:defRPr>
            </a:lvl6pPr>
            <a:lvl7pPr fontAlgn="base">
              <a:spcBef>
                <a:spcPct val="0"/>
              </a:spcBef>
              <a:spcAft>
                <a:spcPct val="0"/>
              </a:spcAft>
              <a:tabLst>
                <a:tab pos="741363" algn="l"/>
              </a:tabLst>
              <a:defRPr sz="2400">
                <a:solidFill>
                  <a:schemeClr val="tx1"/>
                </a:solidFill>
                <a:latin typeface="Times New Roman" pitchFamily="18" charset="0"/>
              </a:defRPr>
            </a:lvl7pPr>
            <a:lvl8pPr fontAlgn="base">
              <a:spcBef>
                <a:spcPct val="0"/>
              </a:spcBef>
              <a:spcAft>
                <a:spcPct val="0"/>
              </a:spcAft>
              <a:tabLst>
                <a:tab pos="741363" algn="l"/>
              </a:tabLst>
              <a:defRPr sz="2400">
                <a:solidFill>
                  <a:schemeClr val="tx1"/>
                </a:solidFill>
                <a:latin typeface="Times New Roman" pitchFamily="18" charset="0"/>
              </a:defRPr>
            </a:lvl8pPr>
            <a:lvl9pPr fontAlgn="base">
              <a:spcBef>
                <a:spcPct val="0"/>
              </a:spcBef>
              <a:spcAft>
                <a:spcPct val="0"/>
              </a:spcAft>
              <a:tabLst>
                <a:tab pos="741363" algn="l"/>
              </a:tabLst>
              <a:defRPr sz="2400">
                <a:solidFill>
                  <a:schemeClr val="tx1"/>
                </a:solidFill>
                <a:latin typeface="Times New Roman" pitchFamily="18" charset="0"/>
              </a:defRPr>
            </a:lvl9pPr>
          </a:lstStyle>
          <a:p>
            <a:pPr>
              <a:spcBef>
                <a:spcPct val="50000"/>
              </a:spcBef>
            </a:pPr>
            <a:r>
              <a:rPr lang="en-US" altLang="en-US" sz="1800">
                <a:solidFill>
                  <a:schemeClr val="folHlink"/>
                </a:solidFill>
                <a:latin typeface="Arial" charset="0"/>
              </a:rPr>
              <a:t>Note:  	Customer segmentation data should clarify your customers/stakeholders.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0CF6DEE7-39FF-455F-917B-5DC22AF6CB8B}" type="slidenum">
              <a:rPr lang="en-US" altLang="en-US" smtClean="0"/>
              <a:pPr/>
              <a:t>7</a:t>
            </a:fld>
            <a:endParaRPr lang="en-US" altLang="en-US"/>
          </a:p>
        </p:txBody>
      </p:sp>
      <p:sp>
        <p:nvSpPr>
          <p:cNvPr id="10" name="Title 9"/>
          <p:cNvSpPr>
            <a:spLocks noGrp="1"/>
          </p:cNvSpPr>
          <p:nvPr>
            <p:ph type="title"/>
          </p:nvPr>
        </p:nvSpPr>
        <p:spPr/>
        <p:txBody>
          <a:bodyPr/>
          <a:lstStyle/>
          <a:p>
            <a:r>
              <a:rPr lang="en-US" dirty="0" smtClean="0"/>
              <a:t>Customer segmentation</a:t>
            </a:r>
            <a:endParaRPr lang="en-US" dirty="0"/>
          </a:p>
        </p:txBody>
      </p:sp>
      <p:sp>
        <p:nvSpPr>
          <p:cNvPr id="1073162" name="Rectangle 10"/>
          <p:cNvSpPr>
            <a:spLocks noChangeArrowheads="1"/>
          </p:cNvSpPr>
          <p:nvPr/>
        </p:nvSpPr>
        <p:spPr bwMode="auto">
          <a:xfrm rot="600000">
            <a:off x="7089775" y="533400"/>
            <a:ext cx="1387475" cy="333375"/>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sz="1600" dirty="0">
                <a:solidFill>
                  <a:schemeClr val="tx1"/>
                </a:solidFill>
                <a:effectLst>
                  <a:outerShdw blurRad="38100" dist="38100" dir="2700000" algn="tl">
                    <a:srgbClr val="000000"/>
                  </a:outerShdw>
                </a:effectLst>
              </a:rPr>
              <a:t>EXAMPLE</a:t>
            </a:r>
          </a:p>
        </p:txBody>
      </p:sp>
      <p:sp>
        <p:nvSpPr>
          <p:cNvPr id="1073155" name="Rectangle 3"/>
          <p:cNvSpPr>
            <a:spLocks noGrp="1" noChangeArrowheads="1"/>
          </p:cNvSpPr>
          <p:nvPr>
            <p:ph type="body" sz="half" idx="1"/>
          </p:nvPr>
        </p:nvSpPr>
        <p:spPr>
          <a:xfrm>
            <a:off x="1328699" y="984709"/>
            <a:ext cx="3235618" cy="1979892"/>
          </a:xfrm>
        </p:spPr>
        <p:txBody>
          <a:bodyPr/>
          <a:lstStyle/>
          <a:p>
            <a:pPr marL="0" indent="0">
              <a:buNone/>
            </a:pPr>
            <a:r>
              <a:rPr lang="en-US" altLang="en-US" sz="2200" b="1" dirty="0" smtClean="0">
                <a:latin typeface="Arial" pitchFamily="34" charset="0"/>
                <a:cs typeface="Arial" pitchFamily="34" charset="0"/>
              </a:rPr>
              <a:t>Customers</a:t>
            </a:r>
          </a:p>
          <a:p>
            <a:r>
              <a:rPr lang="en-US" altLang="en-US" sz="1800" dirty="0" smtClean="0">
                <a:latin typeface="Arial" pitchFamily="34" charset="0"/>
                <a:cs typeface="Arial" pitchFamily="34" charset="0"/>
              </a:rPr>
              <a:t>The NIH Institutes </a:t>
            </a:r>
          </a:p>
          <a:p>
            <a:r>
              <a:rPr lang="en-US" altLang="en-US" sz="1800" dirty="0" smtClean="0">
                <a:latin typeface="Arial" pitchFamily="34" charset="0"/>
                <a:cs typeface="Arial" pitchFamily="34" charset="0"/>
              </a:rPr>
              <a:t>ORS program managers</a:t>
            </a:r>
          </a:p>
          <a:p>
            <a:r>
              <a:rPr lang="en-US" altLang="en-US" sz="1800" dirty="0" smtClean="0">
                <a:latin typeface="Arial" pitchFamily="34" charset="0"/>
                <a:cs typeface="Arial" pitchFamily="34" charset="0"/>
              </a:rPr>
              <a:t>ORS service providers</a:t>
            </a:r>
          </a:p>
          <a:p>
            <a:r>
              <a:rPr lang="en-US" altLang="en-US" sz="1800" dirty="0" smtClean="0">
                <a:latin typeface="Arial" pitchFamily="34" charset="0"/>
                <a:cs typeface="Arial" pitchFamily="34" charset="0"/>
              </a:rPr>
              <a:t>ORS administrators</a:t>
            </a:r>
            <a:endParaRPr lang="en-US" altLang="en-US" sz="1800" dirty="0">
              <a:latin typeface="Arial" pitchFamily="34" charset="0"/>
              <a:cs typeface="Arial" pitchFamily="34" charset="0"/>
            </a:endParaRPr>
          </a:p>
        </p:txBody>
      </p:sp>
      <p:pic>
        <p:nvPicPr>
          <p:cNvPr id="1073159" name="Picture 7" descr="j00905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2713" y="3787615"/>
            <a:ext cx="3292475" cy="3001963"/>
          </a:xfrm>
          <a:prstGeom prst="rect">
            <a:avLst/>
          </a:prstGeom>
          <a:noFill/>
          <a:extLst>
            <a:ext uri="{909E8E84-426E-40DD-AFC4-6F175D3DCCD1}">
              <a14:hiddenFill xmlns:a14="http://schemas.microsoft.com/office/drawing/2010/main">
                <a:solidFill>
                  <a:srgbClr val="FFFFFF"/>
                </a:solidFill>
              </a14:hiddenFill>
            </a:ext>
          </a:extLst>
        </p:spPr>
      </p:pic>
      <p:sp>
        <p:nvSpPr>
          <p:cNvPr id="1073161" name="Rectangle 9"/>
          <p:cNvSpPr>
            <a:spLocks noChangeArrowheads="1"/>
          </p:cNvSpPr>
          <p:nvPr/>
        </p:nvSpPr>
        <p:spPr bwMode="auto">
          <a:xfrm>
            <a:off x="5433368" y="910919"/>
            <a:ext cx="3062288" cy="27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15888" indent="-115888" algn="l" eaLnBrk="0" hangingPunct="0">
              <a:spcBef>
                <a:spcPct val="20000"/>
              </a:spcBef>
              <a:buClr>
                <a:srgbClr val="000000"/>
              </a:buClr>
            </a:pPr>
            <a:r>
              <a:rPr kumimoji="1" lang="en-US" altLang="en-US" sz="2200" dirty="0"/>
              <a:t>Stakeholders</a:t>
            </a:r>
          </a:p>
          <a:p>
            <a:pPr marL="115888" indent="-115888" algn="l" eaLnBrk="0" hangingPunct="0">
              <a:spcBef>
                <a:spcPct val="20000"/>
              </a:spcBef>
              <a:buClr>
                <a:srgbClr val="000000"/>
              </a:buClr>
              <a:buFontTx/>
              <a:buChar char="•"/>
            </a:pPr>
            <a:r>
              <a:rPr kumimoji="1" lang="en-US" altLang="en-US" sz="1800" b="0" dirty="0"/>
              <a:t>ORS Advisory Committee </a:t>
            </a:r>
          </a:p>
          <a:p>
            <a:pPr marL="115888" indent="-115888" algn="l" eaLnBrk="0" hangingPunct="0">
              <a:spcBef>
                <a:spcPct val="20000"/>
              </a:spcBef>
              <a:buClr>
                <a:srgbClr val="000000"/>
              </a:buClr>
              <a:buFontTx/>
              <a:buChar char="•"/>
            </a:pPr>
            <a:r>
              <a:rPr kumimoji="1" lang="en-US" altLang="en-US" sz="1800" b="0" dirty="0"/>
              <a:t>IWG and MBWG</a:t>
            </a:r>
          </a:p>
          <a:p>
            <a:pPr marL="115888" indent="-115888" algn="l" eaLnBrk="0" hangingPunct="0">
              <a:spcBef>
                <a:spcPct val="20000"/>
              </a:spcBef>
              <a:buClr>
                <a:srgbClr val="000000"/>
              </a:buClr>
              <a:buFontTx/>
              <a:buChar char="•"/>
            </a:pPr>
            <a:r>
              <a:rPr kumimoji="1" lang="en-US" altLang="en-US" sz="1800" b="0" dirty="0"/>
              <a:t>FARB</a:t>
            </a:r>
          </a:p>
          <a:p>
            <a:pPr marL="115888" indent="-115888" algn="l" eaLnBrk="0" hangingPunct="0">
              <a:spcBef>
                <a:spcPct val="20000"/>
              </a:spcBef>
              <a:buClr>
                <a:srgbClr val="000000"/>
              </a:buClr>
              <a:buFontTx/>
              <a:buChar char="•"/>
            </a:pPr>
            <a:r>
              <a:rPr kumimoji="1" lang="en-US" altLang="en-US" sz="1800" b="0" dirty="0"/>
              <a:t>DHHS</a:t>
            </a:r>
          </a:p>
          <a:p>
            <a:pPr marL="115888" indent="-115888" algn="l" eaLnBrk="0" hangingPunct="0">
              <a:spcBef>
                <a:spcPct val="20000"/>
              </a:spcBef>
              <a:buClr>
                <a:srgbClr val="000000"/>
              </a:buClr>
              <a:buFontTx/>
              <a:buChar char="•"/>
            </a:pPr>
            <a:r>
              <a:rPr kumimoji="1" lang="en-US" altLang="en-US" sz="1800" b="0" dirty="0"/>
              <a:t>OMB/GAO/Congress</a:t>
            </a:r>
          </a:p>
          <a:p>
            <a:pPr marL="115888" indent="-115888" algn="l" eaLnBrk="0" hangingPunct="0">
              <a:spcBef>
                <a:spcPct val="20000"/>
              </a:spcBef>
              <a:buClr>
                <a:srgbClr val="000000"/>
              </a:buClr>
              <a:buFontTx/>
              <a:buChar char="•"/>
            </a:pPr>
            <a:r>
              <a:rPr kumimoji="1" lang="en-US" altLang="en-US" sz="1800" b="0" dirty="0"/>
              <a:t>OSHA</a:t>
            </a:r>
          </a:p>
          <a:p>
            <a:pPr marL="115888" indent="-115888" algn="l" eaLnBrk="0" hangingPunct="0">
              <a:spcBef>
                <a:spcPct val="20000"/>
              </a:spcBef>
              <a:buClr>
                <a:srgbClr val="000000"/>
              </a:buClr>
              <a:buFontTx/>
              <a:buChar char="•"/>
            </a:pPr>
            <a:r>
              <a:rPr kumimoji="1" lang="en-US" altLang="en-US" sz="1800" b="0" dirty="0"/>
              <a:t>JCAHO/AAALAC</a:t>
            </a:r>
          </a:p>
        </p:txBody>
      </p:sp>
      <p:pic>
        <p:nvPicPr>
          <p:cNvPr id="1073158" name="Picture 6" descr="j0090560"/>
          <p:cNvPicPr>
            <a:picLocks noGrp="1" noChangeAspect="1" noChangeArrowheads="1"/>
          </p:cNvPicPr>
          <p:nvPr>
            <p:ph type="clipArt" sz="half" idx="2"/>
          </p:nvPr>
        </p:nvPicPr>
        <p:blipFill>
          <a:blip r:embed="rId4" cstate="print">
            <a:extLst>
              <a:ext uri="{28A0092B-C50C-407E-A947-70E740481C1C}">
                <a14:useLocalDpi xmlns:a14="http://schemas.microsoft.com/office/drawing/2010/main" val="0"/>
              </a:ext>
            </a:extLst>
          </a:blip>
          <a:srcRect/>
          <a:stretch>
            <a:fillRect/>
          </a:stretch>
        </p:blipFill>
        <p:spPr>
          <a:xfrm>
            <a:off x="5610264" y="3787615"/>
            <a:ext cx="2592309" cy="286089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E356EAC-4410-4485-81B7-B455F202489E}" type="slidenum">
              <a:rPr lang="en-US" altLang="en-US"/>
              <a:pPr/>
              <a:t>8</a:t>
            </a:fld>
            <a:endParaRPr lang="en-US" altLang="en-US"/>
          </a:p>
        </p:txBody>
      </p:sp>
      <p:sp>
        <p:nvSpPr>
          <p:cNvPr id="1091586" name="Rectangle 2"/>
          <p:cNvSpPr>
            <a:spLocks noGrp="1" noChangeArrowheads="1"/>
          </p:cNvSpPr>
          <p:nvPr>
            <p:ph type="title"/>
          </p:nvPr>
        </p:nvSpPr>
        <p:spPr>
          <a:xfrm>
            <a:off x="990600" y="228600"/>
            <a:ext cx="7772400" cy="762000"/>
          </a:xfrm>
        </p:spPr>
        <p:txBody>
          <a:bodyPr/>
          <a:lstStyle/>
          <a:p>
            <a:r>
              <a:rPr lang="en-US" altLang="en-US"/>
              <a:t>Why do we distinguish stakeholders </a:t>
            </a:r>
            <a:br>
              <a:rPr lang="en-US" altLang="en-US"/>
            </a:br>
            <a:r>
              <a:rPr lang="en-US" altLang="en-US"/>
              <a:t>from other customers?</a:t>
            </a:r>
          </a:p>
        </p:txBody>
      </p:sp>
      <p:sp>
        <p:nvSpPr>
          <p:cNvPr id="1091587" name="Rectangle 3"/>
          <p:cNvSpPr>
            <a:spLocks noGrp="1" noChangeArrowheads="1"/>
          </p:cNvSpPr>
          <p:nvPr>
            <p:ph type="body" sz="half" idx="2"/>
          </p:nvPr>
        </p:nvSpPr>
        <p:spPr>
          <a:xfrm>
            <a:off x="5638800" y="1676400"/>
            <a:ext cx="3124200" cy="4038600"/>
          </a:xfrm>
        </p:spPr>
        <p:txBody>
          <a:bodyPr/>
          <a:lstStyle/>
          <a:p>
            <a:pPr marL="169863" indent="-169863">
              <a:lnSpc>
                <a:spcPct val="90000"/>
              </a:lnSpc>
              <a:spcBef>
                <a:spcPct val="35000"/>
              </a:spcBef>
            </a:pPr>
            <a:r>
              <a:rPr lang="en-US" altLang="en-US" sz="1800"/>
              <a:t>Stakeholders have different issues</a:t>
            </a:r>
          </a:p>
          <a:p>
            <a:pPr marL="169863" indent="-169863">
              <a:lnSpc>
                <a:spcPct val="90000"/>
              </a:lnSpc>
              <a:spcBef>
                <a:spcPct val="35000"/>
              </a:spcBef>
            </a:pPr>
            <a:r>
              <a:rPr lang="en-US" altLang="en-US" sz="1800"/>
              <a:t>Need different approach</a:t>
            </a:r>
          </a:p>
          <a:p>
            <a:pPr marL="169863" indent="-169863">
              <a:lnSpc>
                <a:spcPct val="90000"/>
              </a:lnSpc>
              <a:spcBef>
                <a:spcPct val="35000"/>
              </a:spcBef>
            </a:pPr>
            <a:r>
              <a:rPr lang="en-US" altLang="en-US" sz="1800"/>
              <a:t>Stakeholders can increase or decrease funding (regardless of how customers feel)</a:t>
            </a:r>
          </a:p>
          <a:p>
            <a:pPr marL="169863" indent="-169863">
              <a:lnSpc>
                <a:spcPct val="90000"/>
              </a:lnSpc>
              <a:spcBef>
                <a:spcPct val="35000"/>
              </a:spcBef>
            </a:pPr>
            <a:r>
              <a:rPr lang="en-US" altLang="en-US" sz="1800"/>
              <a:t>Stakeholders can formulate or influence policy</a:t>
            </a:r>
          </a:p>
          <a:p>
            <a:pPr marL="169863" indent="-169863">
              <a:lnSpc>
                <a:spcPct val="90000"/>
              </a:lnSpc>
              <a:spcBef>
                <a:spcPct val="35000"/>
              </a:spcBef>
            </a:pPr>
            <a:r>
              <a:rPr lang="en-US" altLang="en-US" sz="1800"/>
              <a:t>Customers and stakeholders may each value something different </a:t>
            </a:r>
          </a:p>
        </p:txBody>
      </p:sp>
      <p:pic>
        <p:nvPicPr>
          <p:cNvPr id="1091588" name="Picture 4" descr="BS00889_"/>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762000" y="1295400"/>
            <a:ext cx="4702175" cy="4800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CDDD2D7-A3D9-45E4-B338-8D3F3A6ED998}" type="slidenum">
              <a:rPr lang="en-US" altLang="en-US"/>
              <a:pPr/>
              <a:t>9</a:t>
            </a:fld>
            <a:endParaRPr lang="en-US" altLang="en-US"/>
          </a:p>
        </p:txBody>
      </p:sp>
      <p:sp>
        <p:nvSpPr>
          <p:cNvPr id="1240066" name="Rectangle 2"/>
          <p:cNvSpPr>
            <a:spLocks noGrp="1" noChangeArrowheads="1"/>
          </p:cNvSpPr>
          <p:nvPr>
            <p:ph type="title"/>
          </p:nvPr>
        </p:nvSpPr>
        <p:spPr/>
        <p:txBody>
          <a:bodyPr/>
          <a:lstStyle/>
          <a:p>
            <a:r>
              <a:rPr lang="en-US" altLang="en-US"/>
              <a:t>What do customers really want?</a:t>
            </a:r>
          </a:p>
        </p:txBody>
      </p:sp>
      <p:sp>
        <p:nvSpPr>
          <p:cNvPr id="1240067" name="Rectangle 3"/>
          <p:cNvSpPr>
            <a:spLocks noGrp="1" noChangeArrowheads="1"/>
          </p:cNvSpPr>
          <p:nvPr>
            <p:ph type="body" sz="half" idx="1"/>
          </p:nvPr>
        </p:nvSpPr>
        <p:spPr>
          <a:xfrm>
            <a:off x="990600" y="1447800"/>
            <a:ext cx="3505200" cy="4419600"/>
          </a:xfrm>
        </p:spPr>
        <p:txBody>
          <a:bodyPr/>
          <a:lstStyle/>
          <a:p>
            <a:pPr marL="115888" indent="-115888">
              <a:spcBef>
                <a:spcPct val="35000"/>
              </a:spcBef>
            </a:pPr>
            <a:r>
              <a:rPr lang="en-US" altLang="en-US" sz="1800"/>
              <a:t>What value do we provide to customers?</a:t>
            </a:r>
          </a:p>
          <a:p>
            <a:pPr marL="115888" indent="-115888">
              <a:spcBef>
                <a:spcPct val="35000"/>
              </a:spcBef>
            </a:pPr>
            <a:r>
              <a:rPr lang="en-US" altLang="en-US" sz="1800"/>
              <a:t>What would happen to customers if we were no longer around?</a:t>
            </a:r>
          </a:p>
          <a:p>
            <a:pPr marL="115888" indent="-115888">
              <a:spcBef>
                <a:spcPct val="35000"/>
              </a:spcBef>
            </a:pPr>
            <a:r>
              <a:rPr lang="en-US" altLang="en-US" sz="1800"/>
              <a:t>How much are customers willing to pay for our products/services?</a:t>
            </a:r>
          </a:p>
          <a:p>
            <a:pPr marL="115888" indent="-115888">
              <a:spcBef>
                <a:spcPct val="35000"/>
              </a:spcBef>
            </a:pPr>
            <a:r>
              <a:rPr lang="en-US" altLang="en-US" sz="1800"/>
              <a:t>What is our obligation to customers?</a:t>
            </a:r>
          </a:p>
          <a:p>
            <a:pPr marL="115888" indent="-115888">
              <a:spcBef>
                <a:spcPct val="35000"/>
              </a:spcBef>
            </a:pPr>
            <a:r>
              <a:rPr lang="en-US" altLang="en-US" sz="1800"/>
              <a:t>What can we do to ensure their support?</a:t>
            </a:r>
          </a:p>
          <a:p>
            <a:pPr marL="115888" indent="-115888">
              <a:spcBef>
                <a:spcPct val="35000"/>
              </a:spcBef>
            </a:pPr>
            <a:r>
              <a:rPr lang="en-US" altLang="en-US" sz="1800"/>
              <a:t>What can we do to better educate them?</a:t>
            </a:r>
          </a:p>
        </p:txBody>
      </p:sp>
      <p:pic>
        <p:nvPicPr>
          <p:cNvPr id="1240072" name="Picture 8" descr="j0090548"/>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527175"/>
            <a:ext cx="4419600" cy="4260850"/>
          </a:xfr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s">
  <a:themeElements>
    <a:clrScheme name="ors 4">
      <a:dk1>
        <a:srgbClr val="003366"/>
      </a:dk1>
      <a:lt1>
        <a:srgbClr val="FFFFFF"/>
      </a:lt1>
      <a:dk2>
        <a:srgbClr val="3366CC"/>
      </a:dk2>
      <a:lt2>
        <a:srgbClr val="FFFFFF"/>
      </a:lt2>
      <a:accent1>
        <a:srgbClr val="66CCFF"/>
      </a:accent1>
      <a:accent2>
        <a:srgbClr val="CCFFFF"/>
      </a:accent2>
      <a:accent3>
        <a:srgbClr val="ADB8E2"/>
      </a:accent3>
      <a:accent4>
        <a:srgbClr val="DADADA"/>
      </a:accent4>
      <a:accent5>
        <a:srgbClr val="B8E2FF"/>
      </a:accent5>
      <a:accent6>
        <a:srgbClr val="B9E7E7"/>
      </a:accent6>
      <a:hlink>
        <a:srgbClr val="99CCFF"/>
      </a:hlink>
      <a:folHlink>
        <a:srgbClr val="0066FF"/>
      </a:folHlink>
    </a:clrScheme>
    <a:fontScheme name="o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Arial" charset="0"/>
          </a:defRPr>
        </a:defPPr>
      </a:lstStyle>
    </a:lnDef>
  </a:objectDefaults>
  <a:extraClrSchemeLst>
    <a:extraClrScheme>
      <a:clrScheme name="ors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rs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r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s 4">
        <a:dk1>
          <a:srgbClr val="003366"/>
        </a:dk1>
        <a:lt1>
          <a:srgbClr val="FFFFFF"/>
        </a:lt1>
        <a:dk2>
          <a:srgbClr val="3366CC"/>
        </a:dk2>
        <a:lt2>
          <a:srgbClr val="FFFFFF"/>
        </a:lt2>
        <a:accent1>
          <a:srgbClr val="66CCFF"/>
        </a:accent1>
        <a:accent2>
          <a:srgbClr val="CCFFFF"/>
        </a:accent2>
        <a:accent3>
          <a:srgbClr val="ADB8E2"/>
        </a:accent3>
        <a:accent4>
          <a:srgbClr val="DADADA"/>
        </a:accent4>
        <a:accent5>
          <a:srgbClr val="B8E2FF"/>
        </a:accent5>
        <a:accent6>
          <a:srgbClr val="B9E7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A87A6190E21B4CB985B4186EEF6986" ma:contentTypeVersion="1" ma:contentTypeDescription="Create a new document." ma:contentTypeScope="" ma:versionID="c3d4864b0b6f9456a5fd3cce6d575b5a">
  <xsd:schema xmlns:xsd="http://www.w3.org/2001/XMLSchema" xmlns:xs="http://www.w3.org/2001/XMLSchema" xmlns:p="http://schemas.microsoft.com/office/2006/metadata/properties" xmlns:ns1="http://schemas.microsoft.com/sharepoint/v3" xmlns:ns2="b8c20939-f7a3-47a3-ab02-ad49f3e47a73" targetNamespace="http://schemas.microsoft.com/office/2006/metadata/properties" ma:root="true" ma:fieldsID="469387bb52fe6bb89239ef8e6804f4bb" ns1:_="" ns2:_="">
    <xsd:import namespace="http://schemas.microsoft.com/sharepoint/v3"/>
    <xsd:import namespace="b8c20939-f7a3-47a3-ab02-ad49f3e47a73"/>
    <xsd:element name="properties">
      <xsd:complexType>
        <xsd:sequence>
          <xsd:element name="documentManagement">
            <xsd:complexType>
              <xsd:all>
                <xsd:element ref="ns2:Is_x0020_Section_x0020_508_x0020_Compliant"/>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c20939-f7a3-47a3-ab02-ad49f3e47a73" elementFormDefault="qualified">
    <xsd:import namespace="http://schemas.microsoft.com/office/2006/documentManagement/types"/>
    <xsd:import namespace="http://schemas.microsoft.com/office/infopath/2007/PartnerControls"/>
    <xsd:element name="Is_x0020_Section_x0020_508_x0020_Compliant" ma:index="8" ma:displayName="Is Section 508 Compliant" ma:default="No" ma:format="RadioButtons" ma:internalName="Is_x0020_Section_x0020_508_x0020_Compliant">
      <xsd:simpleType>
        <xsd:restriction base="dms:Choice">
          <xsd:enumeration value="Yes"/>
          <xsd:enumeration value="No"/>
          <xsd:enumeration value="Not Applicab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s_x0020_Section_x0020_508_x0020_Compliant xmlns="b8c20939-f7a3-47a3-ab02-ad49f3e47a73">No</Is_x0020_Section_x0020_508_x0020_Complia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57B7543-276C-4064-9484-1997D32C4982}"/>
</file>

<file path=customXml/itemProps2.xml><?xml version="1.0" encoding="utf-8"?>
<ds:datastoreItem xmlns:ds="http://schemas.openxmlformats.org/officeDocument/2006/customXml" ds:itemID="{3E8B2861-5D6B-40D7-91A8-0D760A252951}"/>
</file>

<file path=customXml/itemProps3.xml><?xml version="1.0" encoding="utf-8"?>
<ds:datastoreItem xmlns:ds="http://schemas.openxmlformats.org/officeDocument/2006/customXml" ds:itemID="{024A01E2-370F-4323-BFA3-D594BDAA2CBE}"/>
</file>

<file path=docProps/app.xml><?xml version="1.0" encoding="utf-8"?>
<Properties xmlns="http://schemas.openxmlformats.org/officeDocument/2006/extended-properties" xmlns:vt="http://schemas.openxmlformats.org/officeDocument/2006/docPropsVTypes">
  <Template>C:\WINDOWS\Profiles\culberta\Application Data\Microsoft\Templates\ors.pot</Template>
  <TotalTime>0</TotalTime>
  <Words>2063</Words>
  <Application>Microsoft Office PowerPoint</Application>
  <PresentationFormat>On-screen Show (4:3)</PresentationFormat>
  <Paragraphs>485</Paragraphs>
  <Slides>48</Slides>
  <Notes>37</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48</vt:i4>
      </vt:variant>
    </vt:vector>
  </HeadingPairs>
  <TitlesOfParts>
    <vt:vector size="53" baseType="lpstr">
      <vt:lpstr>ors</vt:lpstr>
      <vt:lpstr>Clip</vt:lpstr>
      <vt:lpstr>Worksheet</vt:lpstr>
      <vt:lpstr>MS_ClipArt_Gallery</vt:lpstr>
      <vt:lpstr>Visio</vt:lpstr>
      <vt:lpstr>Performance Management Using the Balanced Scorecard Approach</vt:lpstr>
      <vt:lpstr>Additional information</vt:lpstr>
      <vt:lpstr>Training Objectives</vt:lpstr>
      <vt:lpstr>Value Proposition</vt:lpstr>
      <vt:lpstr>What is the value proposition for your Service Group?</vt:lpstr>
      <vt:lpstr>First, you must consider “Who are our customers?”</vt:lpstr>
      <vt:lpstr>Customer segmentation</vt:lpstr>
      <vt:lpstr>Why do we distinguish stakeholders  from other customers?</vt:lpstr>
      <vt:lpstr>What do customers really want?</vt:lpstr>
      <vt:lpstr>What do stakeholders really want?</vt:lpstr>
      <vt:lpstr>The Value Proposition</vt:lpstr>
      <vt:lpstr>What value do we offer our customers/stakeholders? </vt:lpstr>
      <vt:lpstr>Type your Value Proposition on your Performance Management Plan (PMP)</vt:lpstr>
      <vt:lpstr>What is strategy? </vt:lpstr>
      <vt:lpstr>Revisit Strategy</vt:lpstr>
      <vt:lpstr>The BSC Provides Structure and Context for Effective Strategic Management</vt:lpstr>
      <vt:lpstr>Strategic Management Is Based Upon a  “Double Loop” Learning Approach</vt:lpstr>
      <vt:lpstr>Elaborate on Your Strategy</vt:lpstr>
      <vt:lpstr>Describe Service Group Strategy on your Performance Management Plan (PMP)</vt:lpstr>
      <vt:lpstr>From Strategy to Objectives…..</vt:lpstr>
      <vt:lpstr>Constructing the Performance Management Plan Objectives</vt:lpstr>
      <vt:lpstr>Objectives</vt:lpstr>
      <vt:lpstr>Crafting Objectives By Perspective</vt:lpstr>
      <vt:lpstr>Customer Perspective</vt:lpstr>
      <vt:lpstr>What Do Our Customers Really Want?</vt:lpstr>
      <vt:lpstr>Customer Objectives </vt:lpstr>
      <vt:lpstr>Internal Business Process Perspective</vt:lpstr>
      <vt:lpstr>What is Your Value Chain?</vt:lpstr>
      <vt:lpstr>Review Process Maps</vt:lpstr>
      <vt:lpstr>Internal Business Processes</vt:lpstr>
      <vt:lpstr>What improvements can be made in our internal processes?</vt:lpstr>
      <vt:lpstr>Internal Business Process Objectives</vt:lpstr>
      <vt:lpstr>Learning and Growth Perspective</vt:lpstr>
      <vt:lpstr>Learning &amp; Growth</vt:lpstr>
      <vt:lpstr>The Learning &amp; Growth Perspective</vt:lpstr>
      <vt:lpstr>What “enablers” will prepare us for the future?</vt:lpstr>
      <vt:lpstr>What do our employees need to help us achieve our goals?</vt:lpstr>
      <vt:lpstr>Learning &amp; Growth Objectives </vt:lpstr>
      <vt:lpstr>Financial Perspective</vt:lpstr>
      <vt:lpstr>Financial</vt:lpstr>
      <vt:lpstr>What do our financial stakeholders expect from us?</vt:lpstr>
      <vt:lpstr>Financial Objectives</vt:lpstr>
      <vt:lpstr>Generating and Finalizing Objectives</vt:lpstr>
      <vt:lpstr>Enter Your Objectives on your Performance Management Plan (PMP)- available on the web page</vt:lpstr>
      <vt:lpstr>Resist The Urge To Jump Ahead</vt:lpstr>
      <vt:lpstr>Enter Your Objectives on your Performance Management Plan (PMP)</vt:lpstr>
      <vt:lpstr>Define Objectives (cont.) Common ORS Objectives</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2012-03-07T15:29:25Z</dcterms:created>
  <dcterms:modified xsi:type="dcterms:W3CDTF">2012-03-07T16:09:53Z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0x010100C6A87A6190E21B4CB985B4186EEF6986</vt:lpwstr>
  </property>
</Properties>
</file>