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5"/>
  </p:sldMasterIdLst>
  <p:notesMasterIdLst>
    <p:notesMasterId r:id="rId62"/>
  </p:notesMasterIdLst>
  <p:handoutMasterIdLst>
    <p:handoutMasterId r:id="rId63"/>
  </p:handoutMasterIdLst>
  <p:sldIdLst>
    <p:sldId id="265" r:id="rId6"/>
    <p:sldId id="266" r:id="rId7"/>
    <p:sldId id="267" r:id="rId8"/>
    <p:sldId id="268" r:id="rId9"/>
    <p:sldId id="271" r:id="rId10"/>
    <p:sldId id="270" r:id="rId11"/>
    <p:sldId id="272" r:id="rId12"/>
    <p:sldId id="273" r:id="rId13"/>
    <p:sldId id="274" r:id="rId14"/>
    <p:sldId id="275" r:id="rId15"/>
    <p:sldId id="279" r:id="rId16"/>
    <p:sldId id="276" r:id="rId17"/>
    <p:sldId id="277" r:id="rId18"/>
    <p:sldId id="278" r:id="rId19"/>
    <p:sldId id="280" r:id="rId20"/>
    <p:sldId id="281" r:id="rId21"/>
    <p:sldId id="282" r:id="rId22"/>
    <p:sldId id="283" r:id="rId23"/>
    <p:sldId id="284" r:id="rId24"/>
    <p:sldId id="285" r:id="rId25"/>
    <p:sldId id="323" r:id="rId26"/>
    <p:sldId id="286" r:id="rId27"/>
    <p:sldId id="287" r:id="rId28"/>
    <p:sldId id="288" r:id="rId29"/>
    <p:sldId id="289" r:id="rId30"/>
    <p:sldId id="290" r:id="rId31"/>
    <p:sldId id="292" r:id="rId32"/>
    <p:sldId id="291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4" r:id="rId42"/>
    <p:sldId id="305" r:id="rId43"/>
    <p:sldId id="301" r:id="rId44"/>
    <p:sldId id="302" r:id="rId45"/>
    <p:sldId id="303" r:id="rId46"/>
    <p:sldId id="306" r:id="rId47"/>
    <p:sldId id="309" r:id="rId48"/>
    <p:sldId id="310" r:id="rId49"/>
    <p:sldId id="311" r:id="rId50"/>
    <p:sldId id="312" r:id="rId51"/>
    <p:sldId id="313" r:id="rId52"/>
    <p:sldId id="314" r:id="rId53"/>
    <p:sldId id="308" r:id="rId54"/>
    <p:sldId id="315" r:id="rId55"/>
    <p:sldId id="324" r:id="rId56"/>
    <p:sldId id="317" r:id="rId57"/>
    <p:sldId id="318" r:id="rId58"/>
    <p:sldId id="320" r:id="rId59"/>
    <p:sldId id="321" r:id="rId60"/>
    <p:sldId id="322" r:id="rId61"/>
  </p:sldIdLst>
  <p:sldSz cx="9144000" cy="6858000" type="screen4x3"/>
  <p:notesSz cx="7188200" cy="94996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2" y="-312"/>
      </p:cViewPr>
      <p:guideLst>
        <p:guide orient="horz" pos="1008"/>
        <p:guide pos="5664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1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slide" Target="slides/slide42.xml"/><Relationship Id="rId50" Type="http://schemas.openxmlformats.org/officeDocument/2006/relationships/slide" Target="slides/slide45.xml"/><Relationship Id="rId55" Type="http://schemas.openxmlformats.org/officeDocument/2006/relationships/slide" Target="slides/slide50.xml"/><Relationship Id="rId63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slide" Target="slides/slide48.xml"/><Relationship Id="rId58" Type="http://schemas.openxmlformats.org/officeDocument/2006/relationships/slide" Target="slides/slide53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slide" Target="slides/slide44.xml"/><Relationship Id="rId57" Type="http://schemas.openxmlformats.org/officeDocument/2006/relationships/slide" Target="slides/slide52.xml"/><Relationship Id="rId61" Type="http://schemas.openxmlformats.org/officeDocument/2006/relationships/slide" Target="slides/slide56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slide" Target="slides/slide47.xml"/><Relationship Id="rId60" Type="http://schemas.openxmlformats.org/officeDocument/2006/relationships/slide" Target="slides/slide55.xml"/><Relationship Id="rId65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slide" Target="slides/slide43.xml"/><Relationship Id="rId56" Type="http://schemas.openxmlformats.org/officeDocument/2006/relationships/slide" Target="slides/slide51.xml"/><Relationship Id="rId64" Type="http://schemas.openxmlformats.org/officeDocument/2006/relationships/presProps" Target="presProps.xml"/><Relationship Id="rId8" Type="http://schemas.openxmlformats.org/officeDocument/2006/relationships/slide" Target="slides/slide3.xml"/><Relationship Id="rId51" Type="http://schemas.openxmlformats.org/officeDocument/2006/relationships/slide" Target="slides/slide46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59" Type="http://schemas.openxmlformats.org/officeDocument/2006/relationships/slide" Target="slides/slide54.xml"/><Relationship Id="rId67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slide" Target="slides/slide49.xml"/><Relationship Id="rId6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3525" y="0"/>
            <a:ext cx="31146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24938"/>
            <a:ext cx="311467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b" anchorCtr="0" compatLnSpc="1">
            <a:prstTxWarp prst="textNoShape">
              <a:avLst/>
            </a:prstTxWarp>
          </a:bodyPr>
          <a:lstStyle>
            <a:lvl1pPr algn="l" defTabSz="955675">
              <a:defRPr sz="13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3525" y="9024938"/>
            <a:ext cx="311467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>
                <a:latin typeface="Times New Roman" pitchFamily="18" charset="0"/>
              </a:defRPr>
            </a:lvl1pPr>
          </a:lstStyle>
          <a:p>
            <a:fld id="{7DD21987-AE0B-4C0A-BB26-1B74491E02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496533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146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955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3525" y="0"/>
            <a:ext cx="3114675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95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0788" y="712788"/>
            <a:ext cx="4748212" cy="35607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55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24938"/>
            <a:ext cx="311467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b" anchorCtr="0" compatLnSpc="1">
            <a:prstTxWarp prst="textNoShape">
              <a:avLst/>
            </a:prstTxWarp>
          </a:bodyPr>
          <a:lstStyle>
            <a:lvl1pPr algn="l" defTabSz="955675" eaLnBrk="0" hangingPunct="0">
              <a:defRPr sz="13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3525" y="9024938"/>
            <a:ext cx="3114675" cy="474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518" tIns="47759" rIns="95518" bIns="47759" numCol="1" anchor="b" anchorCtr="0" compatLnSpc="1">
            <a:prstTxWarp prst="textNoShape">
              <a:avLst/>
            </a:prstTxWarp>
          </a:bodyPr>
          <a:lstStyle>
            <a:lvl1pPr algn="r" defTabSz="955675" eaLnBrk="0" hangingPunct="0">
              <a:defRPr sz="1300">
                <a:latin typeface="Times New Roman" pitchFamily="18" charset="0"/>
              </a:defRPr>
            </a:lvl1pPr>
          </a:lstStyle>
          <a:p>
            <a:fld id="{6F74CA87-1043-4FC0-A37B-7C91CE65EB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05928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1A638C-13AF-494F-A18D-73413AB5969E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5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712788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54" tIns="47677" rIns="95354" bIns="4767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3FB833-F8C0-4E88-A7CC-51616B09FD5A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5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20788" y="712788"/>
            <a:ext cx="4748212" cy="3560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54" tIns="47677" rIns="95354" bIns="4767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680196-011A-40FE-9ABF-69E61D35400F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6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712788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1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54" tIns="47677" rIns="95354" bIns="4767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1190F9-3E2F-4F6A-BCE0-69C3DA9CA86A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7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712788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68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54" tIns="47677" rIns="95354" bIns="47677"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9B7C7F-C0E4-41FD-8E21-22E9F4A53B99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19200" y="712788"/>
            <a:ext cx="4749800" cy="35623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88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58850" y="4511675"/>
            <a:ext cx="5270500" cy="42751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354" tIns="47677" rIns="95354" bIns="47677"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1066800" y="9144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50531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276600"/>
            <a:ext cx="6400800" cy="1752600"/>
          </a:xfrm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  <a:p>
            <a:pPr lvl="0"/>
            <a:r>
              <a:rPr lang="en-US" altLang="en-US" noProof="0" smtClean="0"/>
              <a:t>	</a:t>
            </a:r>
          </a:p>
        </p:txBody>
      </p:sp>
      <p:sp>
        <p:nvSpPr>
          <p:cNvPr id="150532" name="Rectangle 1028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50533" name="Rectangle 1029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150534" name="Rectangle 103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  <a:latin typeface="+mn-lt"/>
              </a:defRPr>
            </a:lvl1pPr>
          </a:lstStyle>
          <a:p>
            <a:fld id="{193FA998-222B-41A3-8778-E1E4B2AA958C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50535" name="Picture 1031" descr="ORS logo white with text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3"/>
          <a:stretch>
            <a:fillRect/>
          </a:stretch>
        </p:blipFill>
        <p:spPr bwMode="auto">
          <a:xfrm>
            <a:off x="49213" y="5997575"/>
            <a:ext cx="800100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129A40-1146-4DB6-8713-DCA2C501562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5035755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52400"/>
            <a:ext cx="194945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69595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B12518-3516-46A9-B724-686693271B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026025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E23511-25F7-488F-8667-F514D7A768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2131574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6BD99-D549-4E0D-B210-27BE9D2948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5028940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951F83-8FBA-411D-9190-A6EC7C11EE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887324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E528-7060-4A18-9348-478536A7678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84109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0ED2E-5002-4BD1-BDFC-F8C497AD6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377079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033BD0-8657-423A-A4B0-6F353341CB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8054130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E237D7-4DD0-413E-945C-62BD3AF7A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7764034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A9A114-1C95-4D7D-8C57-31F33F8160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53412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16000" y="1524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90600" y="63198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319838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50000"/>
              </a:spcBef>
              <a:defRPr sz="14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14951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319838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400">
                <a:latin typeface="Verdana" pitchFamily="34" charset="0"/>
              </a:defRPr>
            </a:lvl1pPr>
          </a:lstStyle>
          <a:p>
            <a:fld id="{941627BE-2FF6-46FF-9998-0573F4EEAD22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49514" name="Picture 10" descr="ORS logo white with text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3"/>
          <a:stretch>
            <a:fillRect/>
          </a:stretch>
        </p:blipFill>
        <p:spPr bwMode="auto">
          <a:xfrm>
            <a:off x="49213" y="5997575"/>
            <a:ext cx="800100" cy="79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/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32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kumimoji="1"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FE0B9D09-46FC-4FA7-8B2C-733C1D8A194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65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1143000"/>
            <a:ext cx="7772400" cy="1143000"/>
          </a:xfrm>
        </p:spPr>
        <p:txBody>
          <a:bodyPr/>
          <a:lstStyle/>
          <a:p>
            <a:r>
              <a:rPr lang="en-US" altLang="en-US"/>
              <a:t>Process Mapping</a:t>
            </a:r>
          </a:p>
        </p:txBody>
      </p:sp>
      <p:sp>
        <p:nvSpPr>
          <p:cNvPr id="65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6400800" cy="266700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2000"/>
          </a:p>
          <a:p>
            <a:pPr>
              <a:spcBef>
                <a:spcPct val="0"/>
              </a:spcBef>
            </a:pPr>
            <a:endParaRPr lang="en-US" altLang="en-US" sz="2000"/>
          </a:p>
          <a:p>
            <a:pPr>
              <a:spcBef>
                <a:spcPct val="0"/>
              </a:spcBef>
            </a:pPr>
            <a:endParaRPr lang="en-US" altLang="en-US" sz="2000"/>
          </a:p>
          <a:p>
            <a:pPr>
              <a:spcBef>
                <a:spcPct val="0"/>
              </a:spcBef>
            </a:pPr>
            <a:r>
              <a:rPr lang="en-US" altLang="en-US" sz="1600" b="0"/>
              <a:t>Office of Quality Management</a:t>
            </a:r>
          </a:p>
          <a:p>
            <a:pPr>
              <a:spcBef>
                <a:spcPct val="0"/>
              </a:spcBef>
            </a:pPr>
            <a:r>
              <a:rPr lang="en-US" altLang="en-US" sz="1600" b="0"/>
              <a:t>Office of Research Services</a:t>
            </a:r>
          </a:p>
          <a:p>
            <a:pPr>
              <a:spcBef>
                <a:spcPct val="0"/>
              </a:spcBef>
            </a:pPr>
            <a:r>
              <a:rPr lang="en-US" altLang="en-US" sz="1600" b="0"/>
              <a:t>National Institutes of Health</a:t>
            </a:r>
          </a:p>
          <a:p>
            <a:pPr>
              <a:spcBef>
                <a:spcPct val="0"/>
              </a:spcBef>
            </a:pPr>
            <a:endParaRPr lang="en-US" altLang="en-US" sz="1600" b="0"/>
          </a:p>
          <a:p>
            <a:pPr>
              <a:spcBef>
                <a:spcPct val="0"/>
              </a:spcBef>
            </a:pPr>
            <a:endParaRPr lang="en-US" altLang="en-US" sz="2000"/>
          </a:p>
          <a:p>
            <a:pPr>
              <a:spcBef>
                <a:spcPct val="0"/>
              </a:spcBef>
            </a:pPr>
            <a:endParaRPr lang="en-US" altLang="en-US" sz="1200"/>
          </a:p>
          <a:p>
            <a:pPr>
              <a:spcBef>
                <a:spcPct val="0"/>
              </a:spcBef>
            </a:pPr>
            <a:r>
              <a:rPr lang="en-US" altLang="en-US" sz="1200"/>
              <a:t>September 2005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33B66-ED42-4978-94E6-03FC9A6F4120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6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process maps do? </a:t>
            </a:r>
            <a:r>
              <a:rPr lang="en-US" altLang="en-US" sz="2000"/>
              <a:t>(cont.)</a:t>
            </a:r>
          </a:p>
        </p:txBody>
      </p:sp>
      <p:sp>
        <p:nvSpPr>
          <p:cNvPr id="66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Promote understanding of the relationship of a process to a larger system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Input of materials or services from suppliers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Internal steps that make up the process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Hand-offs between different work units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Delivery of the output to customers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Help to identify boundaries processes cross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Processes usually cut across organizational units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People rarely see/understand the entire process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Process maps help people see the whole process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F79B2-4868-40F0-9B1C-2351CB5B8666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6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304800"/>
            <a:ext cx="7772400" cy="685800"/>
          </a:xfrm>
        </p:spPr>
        <p:txBody>
          <a:bodyPr/>
          <a:lstStyle/>
          <a:p>
            <a:r>
              <a:rPr lang="en-US" altLang="en-US"/>
              <a:t>Basic Process Map Symbols</a:t>
            </a:r>
          </a:p>
        </p:txBody>
      </p:sp>
      <p:grpSp>
        <p:nvGrpSpPr>
          <p:cNvPr id="669709" name="Group 13" descr="Ovals mark the first step and the final step of the process&#10;" title="Process Start/End"/>
          <p:cNvGrpSpPr>
            <a:grpSpLocks/>
          </p:cNvGrpSpPr>
          <p:nvPr/>
        </p:nvGrpSpPr>
        <p:grpSpPr bwMode="auto">
          <a:xfrm>
            <a:off x="1741488" y="1327150"/>
            <a:ext cx="1752600" cy="609600"/>
            <a:chOff x="1152" y="1008"/>
            <a:chExt cx="1104" cy="384"/>
          </a:xfrm>
        </p:grpSpPr>
        <p:sp>
          <p:nvSpPr>
            <p:cNvPr id="669700" name="Oval 4"/>
            <p:cNvSpPr>
              <a:spLocks noChangeArrowheads="1"/>
            </p:cNvSpPr>
            <p:nvPr/>
          </p:nvSpPr>
          <p:spPr bwMode="auto">
            <a:xfrm>
              <a:off x="1152" y="1008"/>
              <a:ext cx="1104" cy="384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701" name="Text Box 5"/>
            <p:cNvSpPr txBox="1">
              <a:spLocks noChangeArrowheads="1"/>
            </p:cNvSpPr>
            <p:nvPr/>
          </p:nvSpPr>
          <p:spPr bwMode="auto">
            <a:xfrm>
              <a:off x="1176" y="1037"/>
              <a:ext cx="1056" cy="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/>
                <a:t>Process Start/End</a:t>
              </a:r>
            </a:p>
          </p:txBody>
        </p:sp>
      </p:grpSp>
      <p:grpSp>
        <p:nvGrpSpPr>
          <p:cNvPr id="669710" name="Group 14" descr="Squares/rectangles represent a particular step or activity in the process &#10;" title="Process Step"/>
          <p:cNvGrpSpPr>
            <a:grpSpLocks/>
          </p:cNvGrpSpPr>
          <p:nvPr/>
        </p:nvGrpSpPr>
        <p:grpSpPr bwMode="auto">
          <a:xfrm>
            <a:off x="1701800" y="2300288"/>
            <a:ext cx="1828800" cy="609600"/>
            <a:chOff x="1920" y="1680"/>
            <a:chExt cx="1152" cy="384"/>
          </a:xfrm>
        </p:grpSpPr>
        <p:sp>
          <p:nvSpPr>
            <p:cNvPr id="669702" name="Rectangle 6"/>
            <p:cNvSpPr>
              <a:spLocks noChangeArrowheads="1"/>
            </p:cNvSpPr>
            <p:nvPr/>
          </p:nvSpPr>
          <p:spPr bwMode="auto">
            <a:xfrm>
              <a:off x="1920" y="1680"/>
              <a:ext cx="1152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703" name="Text Box 7"/>
            <p:cNvSpPr txBox="1">
              <a:spLocks noChangeArrowheads="1"/>
            </p:cNvSpPr>
            <p:nvPr/>
          </p:nvSpPr>
          <p:spPr bwMode="auto">
            <a:xfrm>
              <a:off x="1992" y="1776"/>
              <a:ext cx="10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/>
                <a:t>Process Step</a:t>
              </a:r>
            </a:p>
          </p:txBody>
        </p:sp>
      </p:grpSp>
      <p:grpSp>
        <p:nvGrpSpPr>
          <p:cNvPr id="669711" name="Group 15" descr="Diamonds show “yes-no” decision points&#10;" title="Diamond"/>
          <p:cNvGrpSpPr>
            <a:grpSpLocks/>
          </p:cNvGrpSpPr>
          <p:nvPr/>
        </p:nvGrpSpPr>
        <p:grpSpPr bwMode="auto">
          <a:xfrm>
            <a:off x="2082800" y="3248025"/>
            <a:ext cx="1066800" cy="1066800"/>
            <a:chOff x="2688" y="2496"/>
            <a:chExt cx="672" cy="672"/>
          </a:xfrm>
        </p:grpSpPr>
        <p:sp>
          <p:nvSpPr>
            <p:cNvPr id="669704" name="AutoShape 8"/>
            <p:cNvSpPr>
              <a:spLocks noChangeArrowheads="1"/>
            </p:cNvSpPr>
            <p:nvPr/>
          </p:nvSpPr>
          <p:spPr bwMode="auto">
            <a:xfrm>
              <a:off x="2688" y="2496"/>
              <a:ext cx="672" cy="672"/>
            </a:xfrm>
            <a:prstGeom prst="diamond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705" name="Text Box 9"/>
            <p:cNvSpPr txBox="1">
              <a:spLocks noChangeArrowheads="1"/>
            </p:cNvSpPr>
            <p:nvPr/>
          </p:nvSpPr>
          <p:spPr bwMode="auto">
            <a:xfrm>
              <a:off x="2712" y="2736"/>
              <a:ext cx="62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400" b="1" dirty="0"/>
                <a:t>Decision</a:t>
              </a:r>
            </a:p>
          </p:txBody>
        </p:sp>
      </p:grpSp>
      <p:grpSp>
        <p:nvGrpSpPr>
          <p:cNvPr id="669712" name="Group 16" descr="Circles with letters or symbols specify subroutines or connecting points; empty circles show cooperation points&#10;" title="Circle"/>
          <p:cNvGrpSpPr>
            <a:grpSpLocks/>
          </p:cNvGrpSpPr>
          <p:nvPr/>
        </p:nvGrpSpPr>
        <p:grpSpPr bwMode="auto">
          <a:xfrm>
            <a:off x="2273300" y="4506913"/>
            <a:ext cx="685800" cy="685800"/>
            <a:chOff x="3504" y="3408"/>
            <a:chExt cx="432" cy="432"/>
          </a:xfrm>
        </p:grpSpPr>
        <p:sp>
          <p:nvSpPr>
            <p:cNvPr id="669706" name="Oval 10"/>
            <p:cNvSpPr>
              <a:spLocks noChangeArrowheads="1"/>
            </p:cNvSpPr>
            <p:nvPr/>
          </p:nvSpPr>
          <p:spPr bwMode="auto">
            <a:xfrm>
              <a:off x="3504" y="3408"/>
              <a:ext cx="432" cy="432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69707" name="Text Box 11"/>
            <p:cNvSpPr txBox="1">
              <a:spLocks noChangeArrowheads="1"/>
            </p:cNvSpPr>
            <p:nvPr/>
          </p:nvSpPr>
          <p:spPr bwMode="auto">
            <a:xfrm>
              <a:off x="3600" y="3518"/>
              <a:ext cx="240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A</a:t>
              </a:r>
            </a:p>
          </p:txBody>
        </p:sp>
      </p:grpSp>
      <p:sp>
        <p:nvSpPr>
          <p:cNvPr id="669708" name="Line 12" descr="Arrows show the flow, or movement, of the process from one step to the next" title="Arrow"/>
          <p:cNvSpPr>
            <a:spLocks noChangeShapeType="1"/>
          </p:cNvSpPr>
          <p:nvPr/>
        </p:nvSpPr>
        <p:spPr bwMode="auto">
          <a:xfrm>
            <a:off x="2276475" y="5768975"/>
            <a:ext cx="68103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9699" name="Rectangle 3" descr="Ovals mark the first step and the final step of the process&#10;" title="Process Start/End"/>
          <p:cNvSpPr>
            <a:spLocks noGrp="1" noChangeArrowheads="1"/>
          </p:cNvSpPr>
          <p:nvPr>
            <p:ph type="body" idx="1"/>
          </p:nvPr>
        </p:nvSpPr>
        <p:spPr>
          <a:xfrm>
            <a:off x="3770313" y="1289050"/>
            <a:ext cx="4906962" cy="4921250"/>
          </a:xfrm>
        </p:spPr>
        <p:txBody>
          <a:bodyPr/>
          <a:lstStyle/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Ovals mark the first step and the final step of the process</a:t>
            </a:r>
          </a:p>
          <a:p>
            <a:pPr lvl="1">
              <a:lnSpc>
                <a:spcPct val="80000"/>
              </a:lnSpc>
              <a:buSzTx/>
            </a:pPr>
            <a:endParaRPr lang="en-US" altLang="en-US" sz="2000" dirty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Squares/rectangles represent a particular step or activity in the process</a:t>
            </a:r>
            <a:r>
              <a:rPr lang="en-US" altLang="en-US" sz="2400" dirty="0"/>
              <a:t> </a:t>
            </a:r>
          </a:p>
          <a:p>
            <a:pPr lvl="1">
              <a:lnSpc>
                <a:spcPct val="80000"/>
              </a:lnSpc>
              <a:buSzTx/>
            </a:pPr>
            <a:endParaRPr lang="en-US" altLang="en-US" sz="2000" dirty="0"/>
          </a:p>
          <a:p>
            <a:pPr lvl="1">
              <a:lnSpc>
                <a:spcPct val="80000"/>
              </a:lnSpc>
              <a:buSzTx/>
            </a:pPr>
            <a:endParaRPr lang="en-US" altLang="en-US" sz="2000" dirty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Diamonds show “yes-no” decision points</a:t>
            </a:r>
          </a:p>
          <a:p>
            <a:pPr lvl="1">
              <a:lnSpc>
                <a:spcPct val="80000"/>
              </a:lnSpc>
              <a:buSzTx/>
            </a:pPr>
            <a:endParaRPr lang="en-US" altLang="en-US" sz="2000" dirty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Circles with letters or symbols specify subroutines or connecting points; empty circles show cooperation points</a:t>
            </a:r>
          </a:p>
          <a:p>
            <a:pPr marL="230188" indent="-230188">
              <a:lnSpc>
                <a:spcPct val="80000"/>
              </a:lnSpc>
              <a:buSzTx/>
            </a:pPr>
            <a:endParaRPr lang="en-US" altLang="en-US" sz="2400" dirty="0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 dirty="0"/>
              <a:t>Arrows show the flow, or movement, of the process from one step to the next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95826-5227-484A-97F7-401E95617461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66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676400"/>
            <a:ext cx="7772400" cy="1143000"/>
          </a:xfrm>
        </p:spPr>
        <p:txBody>
          <a:bodyPr/>
          <a:lstStyle/>
          <a:p>
            <a:r>
              <a:rPr lang="en-US" altLang="en-US" sz="3600"/>
              <a:t>Types of Process Maps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4C96F-0B77-4778-ABBE-261DCE0D58A3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6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Block Diagrams</a:t>
            </a:r>
          </a:p>
        </p:txBody>
      </p:sp>
      <p:sp>
        <p:nvSpPr>
          <p:cNvPr id="66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846263"/>
            <a:ext cx="7772400" cy="2401887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Depict the process with the fewest details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Provide a picture of high-level flow of a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Show key action steps but no decision diamonds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Generally have only four or five steps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Offer a “10,000 foot” view of the process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8058D-09D7-4C5A-8021-968D8A0BC614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66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Example</a:t>
            </a:r>
            <a:r>
              <a:rPr lang="en-US" altLang="en-US"/>
              <a:t/>
            </a:r>
            <a:br>
              <a:rPr lang="en-US" altLang="en-US"/>
            </a:br>
            <a:r>
              <a:rPr lang="en-US" altLang="en-US"/>
              <a:t>Block Diagram</a:t>
            </a:r>
          </a:p>
        </p:txBody>
      </p:sp>
      <p:sp>
        <p:nvSpPr>
          <p:cNvPr id="668686" name="Text Box 14"/>
          <p:cNvSpPr txBox="1">
            <a:spLocks noChangeArrowheads="1"/>
          </p:cNvSpPr>
          <p:nvPr/>
        </p:nvSpPr>
        <p:spPr bwMode="auto">
          <a:xfrm>
            <a:off x="990600" y="1919288"/>
            <a:ext cx="8153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/>
              <a:t>Hiring a New Employee</a:t>
            </a:r>
          </a:p>
        </p:txBody>
      </p:sp>
      <p:sp>
        <p:nvSpPr>
          <p:cNvPr id="668675" name="Rectangle 3" title="Recruit"/>
          <p:cNvSpPr>
            <a:spLocks noChangeArrowheads="1"/>
          </p:cNvSpPr>
          <p:nvPr/>
        </p:nvSpPr>
        <p:spPr bwMode="auto">
          <a:xfrm>
            <a:off x="1371600" y="3048000"/>
            <a:ext cx="13716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676" name="Text Box 4"/>
          <p:cNvSpPr txBox="1">
            <a:spLocks noChangeArrowheads="1"/>
          </p:cNvSpPr>
          <p:nvPr/>
        </p:nvSpPr>
        <p:spPr bwMode="auto">
          <a:xfrm>
            <a:off x="1447800" y="34369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 dirty="0"/>
              <a:t>Recruit</a:t>
            </a:r>
          </a:p>
        </p:txBody>
      </p:sp>
      <p:cxnSp>
        <p:nvCxnSpPr>
          <p:cNvPr id="668696" name="AutoShape 24" descr="Arrow pointing to next step" title="Arrow"/>
          <p:cNvCxnSpPr>
            <a:cxnSpLocks noChangeShapeType="1"/>
            <a:stCxn id="668675" idx="3"/>
            <a:endCxn id="668687" idx="1"/>
          </p:cNvCxnSpPr>
          <p:nvPr/>
        </p:nvCxnSpPr>
        <p:spPr bwMode="auto">
          <a:xfrm>
            <a:off x="2762250" y="3619500"/>
            <a:ext cx="571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8687" name="Rectangle 15" title="Hire"/>
          <p:cNvSpPr>
            <a:spLocks noChangeArrowheads="1"/>
          </p:cNvSpPr>
          <p:nvPr/>
        </p:nvSpPr>
        <p:spPr bwMode="auto">
          <a:xfrm>
            <a:off x="3352800" y="3048000"/>
            <a:ext cx="13716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688" name="Text Box 16"/>
          <p:cNvSpPr txBox="1">
            <a:spLocks noChangeArrowheads="1"/>
          </p:cNvSpPr>
          <p:nvPr/>
        </p:nvSpPr>
        <p:spPr bwMode="auto">
          <a:xfrm>
            <a:off x="3429000" y="34369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Hire</a:t>
            </a:r>
          </a:p>
        </p:txBody>
      </p:sp>
      <p:cxnSp>
        <p:nvCxnSpPr>
          <p:cNvPr id="668697" name="AutoShape 25" descr="Arrow pointing to next step" title="Arrow"/>
          <p:cNvCxnSpPr>
            <a:cxnSpLocks noChangeShapeType="1"/>
            <a:stCxn id="668687" idx="3"/>
            <a:endCxn id="668690" idx="1"/>
          </p:cNvCxnSpPr>
          <p:nvPr/>
        </p:nvCxnSpPr>
        <p:spPr bwMode="auto">
          <a:xfrm>
            <a:off x="4743450" y="3619500"/>
            <a:ext cx="571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8690" name="Rectangle 18" title="Orient"/>
          <p:cNvSpPr>
            <a:spLocks noChangeArrowheads="1"/>
          </p:cNvSpPr>
          <p:nvPr/>
        </p:nvSpPr>
        <p:spPr bwMode="auto">
          <a:xfrm>
            <a:off x="5334000" y="3048000"/>
            <a:ext cx="13716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691" name="Text Box 19"/>
          <p:cNvSpPr txBox="1">
            <a:spLocks noChangeArrowheads="1"/>
          </p:cNvSpPr>
          <p:nvPr/>
        </p:nvSpPr>
        <p:spPr bwMode="auto">
          <a:xfrm>
            <a:off x="5410200" y="34369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Orient</a:t>
            </a:r>
          </a:p>
        </p:txBody>
      </p:sp>
      <p:cxnSp>
        <p:nvCxnSpPr>
          <p:cNvPr id="668698" name="AutoShape 26" descr="Arrow pointing to next step" title="Arrow"/>
          <p:cNvCxnSpPr>
            <a:cxnSpLocks noChangeShapeType="1"/>
            <a:stCxn id="668690" idx="3"/>
            <a:endCxn id="668693" idx="1"/>
          </p:cNvCxnSpPr>
          <p:nvPr/>
        </p:nvCxnSpPr>
        <p:spPr bwMode="auto">
          <a:xfrm>
            <a:off x="6724650" y="3619500"/>
            <a:ext cx="57150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8693" name="Rectangle 21" title="Train"/>
          <p:cNvSpPr>
            <a:spLocks noChangeArrowheads="1"/>
          </p:cNvSpPr>
          <p:nvPr/>
        </p:nvSpPr>
        <p:spPr bwMode="auto">
          <a:xfrm>
            <a:off x="7315200" y="3048000"/>
            <a:ext cx="1371600" cy="11430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68694" name="Text Box 22"/>
          <p:cNvSpPr txBox="1">
            <a:spLocks noChangeArrowheads="1"/>
          </p:cNvSpPr>
          <p:nvPr/>
        </p:nvSpPr>
        <p:spPr bwMode="auto">
          <a:xfrm>
            <a:off x="7391400" y="3436938"/>
            <a:ext cx="1219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Train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13A456-D777-4DC6-BCAD-D40F2541A73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7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Linear Flowcharts</a:t>
            </a:r>
          </a:p>
        </p:txBody>
      </p:sp>
      <p:sp>
        <p:nvSpPr>
          <p:cNvPr id="67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4958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Constitute a simple form of a process map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Provide an overall picture of activities required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Can create a foundation for other types of flowcharts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Can be completed at different levels of detail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Macro-level flowchart</a:t>
            </a:r>
          </a:p>
          <a:p>
            <a:pPr marL="9763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z="1800"/>
              <a:t>Provide a picture of overall flow of a process </a:t>
            </a:r>
          </a:p>
          <a:p>
            <a:pPr marL="9763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z="1800"/>
              <a:t>30,000 ft view of the process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More detailed flowchart</a:t>
            </a:r>
          </a:p>
          <a:p>
            <a:pPr marL="9763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z="1800"/>
              <a:t>Show more specifics of the process flow</a:t>
            </a:r>
          </a:p>
          <a:p>
            <a:pPr marL="9763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 sz="1800"/>
              <a:t>Can have many steps and decision points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altLang="en-US" sz="2400"/>
              <a:t>Generally have eight to perhaps twelve steps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Tx/>
            </a:pPr>
            <a:r>
              <a:rPr lang="en-US" altLang="en-US" sz="2400"/>
              <a:t>Offer a “5,000 foot” view of the process</a:t>
            </a:r>
          </a:p>
          <a:p>
            <a:pPr marL="230188" indent="-230188">
              <a:lnSpc>
                <a:spcPct val="90000"/>
              </a:lnSpc>
              <a:buSzTx/>
            </a:pP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B381A-9880-49ED-A600-8DCBCCFE01FA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67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482294"/>
            <a:ext cx="7772400" cy="1143000"/>
          </a:xfrm>
        </p:spPr>
        <p:txBody>
          <a:bodyPr/>
          <a:lstStyle/>
          <a:p>
            <a:r>
              <a:rPr lang="en-US" altLang="en-US" sz="2400" dirty="0"/>
              <a:t>Example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Linear </a:t>
            </a:r>
            <a:r>
              <a:rPr lang="en-US" altLang="en-US" dirty="0" smtClean="0"/>
              <a:t>Flowchart</a:t>
            </a:r>
            <a:br>
              <a:rPr lang="en-US" altLang="en-US" dirty="0" smtClean="0"/>
            </a:br>
            <a:r>
              <a:rPr lang="en-US" altLang="en-US" dirty="0"/>
              <a:t>Ordering an ORS </a:t>
            </a:r>
            <a:r>
              <a:rPr lang="en-US" altLang="en-US" dirty="0" smtClean="0"/>
              <a:t>Service</a:t>
            </a:r>
            <a:endParaRPr lang="en-US" altLang="en-US" dirty="0"/>
          </a:p>
        </p:txBody>
      </p:sp>
      <p:grpSp>
        <p:nvGrpSpPr>
          <p:cNvPr id="671765" name="Group 21" title="Receive Order"/>
          <p:cNvGrpSpPr>
            <a:grpSpLocks/>
          </p:cNvGrpSpPr>
          <p:nvPr/>
        </p:nvGrpSpPr>
        <p:grpSpPr bwMode="auto">
          <a:xfrm>
            <a:off x="1371600" y="2286000"/>
            <a:ext cx="1981200" cy="762000"/>
            <a:chOff x="864" y="1056"/>
            <a:chExt cx="1248" cy="480"/>
          </a:xfrm>
        </p:grpSpPr>
        <p:sp>
          <p:nvSpPr>
            <p:cNvPr id="671747" name="Oval 3"/>
            <p:cNvSpPr>
              <a:spLocks noChangeArrowheads="1"/>
            </p:cNvSpPr>
            <p:nvPr/>
          </p:nvSpPr>
          <p:spPr bwMode="auto">
            <a:xfrm>
              <a:off x="864" y="1056"/>
              <a:ext cx="1248" cy="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48" name="Text Box 4"/>
            <p:cNvSpPr txBox="1">
              <a:spLocks noChangeArrowheads="1"/>
            </p:cNvSpPr>
            <p:nvPr/>
          </p:nvSpPr>
          <p:spPr bwMode="auto">
            <a:xfrm>
              <a:off x="960" y="1190"/>
              <a:ext cx="105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Receive order</a:t>
              </a:r>
            </a:p>
          </p:txBody>
        </p:sp>
      </p:grpSp>
      <p:cxnSp>
        <p:nvCxnSpPr>
          <p:cNvPr id="671774" name="AutoShape 30" descr="Arrow pointing to next step" title="Arrow"/>
          <p:cNvCxnSpPr>
            <a:cxnSpLocks noChangeShapeType="1"/>
            <a:stCxn id="671747" idx="4"/>
            <a:endCxn id="671751" idx="0"/>
          </p:cNvCxnSpPr>
          <p:nvPr/>
        </p:nvCxnSpPr>
        <p:spPr bwMode="auto">
          <a:xfrm>
            <a:off x="2362200" y="3067050"/>
            <a:ext cx="0" cy="68897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66" name="Group 22" title="Prepare materials"/>
          <p:cNvGrpSpPr>
            <a:grpSpLocks/>
          </p:cNvGrpSpPr>
          <p:nvPr/>
        </p:nvGrpSpPr>
        <p:grpSpPr bwMode="auto">
          <a:xfrm>
            <a:off x="1562100" y="3775075"/>
            <a:ext cx="1600200" cy="609600"/>
            <a:chOff x="960" y="2199"/>
            <a:chExt cx="1008" cy="384"/>
          </a:xfrm>
        </p:grpSpPr>
        <p:sp>
          <p:nvSpPr>
            <p:cNvPr id="671751" name="Rectangle 7"/>
            <p:cNvSpPr>
              <a:spLocks noChangeArrowheads="1"/>
            </p:cNvSpPr>
            <p:nvPr/>
          </p:nvSpPr>
          <p:spPr bwMode="auto">
            <a:xfrm>
              <a:off x="960" y="2199"/>
              <a:ext cx="100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2" name="Text Box 8"/>
            <p:cNvSpPr txBox="1">
              <a:spLocks noChangeArrowheads="1"/>
            </p:cNvSpPr>
            <p:nvPr/>
          </p:nvSpPr>
          <p:spPr bwMode="auto">
            <a:xfrm>
              <a:off x="960" y="2208"/>
              <a:ext cx="10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Prepare materials</a:t>
              </a:r>
            </a:p>
          </p:txBody>
        </p:sp>
      </p:grpSp>
      <p:cxnSp>
        <p:nvCxnSpPr>
          <p:cNvPr id="671775" name="AutoShape 31" descr="Arrow pointing to next step" title="Arrow"/>
          <p:cNvCxnSpPr>
            <a:cxnSpLocks noChangeShapeType="1"/>
            <a:stCxn id="671751" idx="3"/>
            <a:endCxn id="671753" idx="1"/>
          </p:cNvCxnSpPr>
          <p:nvPr/>
        </p:nvCxnSpPr>
        <p:spPr bwMode="auto">
          <a:xfrm flipV="1">
            <a:off x="3181350" y="4078288"/>
            <a:ext cx="800100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67" name="Group 23" title="Process Order"/>
          <p:cNvGrpSpPr>
            <a:grpSpLocks/>
          </p:cNvGrpSpPr>
          <p:nvPr/>
        </p:nvGrpSpPr>
        <p:grpSpPr bwMode="auto">
          <a:xfrm>
            <a:off x="4000500" y="3773488"/>
            <a:ext cx="1600200" cy="609600"/>
            <a:chOff x="2544" y="2160"/>
            <a:chExt cx="1008" cy="384"/>
          </a:xfrm>
        </p:grpSpPr>
        <p:sp>
          <p:nvSpPr>
            <p:cNvPr id="671753" name="Rectangle 9"/>
            <p:cNvSpPr>
              <a:spLocks noChangeArrowheads="1"/>
            </p:cNvSpPr>
            <p:nvPr/>
          </p:nvSpPr>
          <p:spPr bwMode="auto">
            <a:xfrm>
              <a:off x="2544" y="2160"/>
              <a:ext cx="100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4" name="Text Box 10"/>
            <p:cNvSpPr txBox="1">
              <a:spLocks noChangeArrowheads="1"/>
            </p:cNvSpPr>
            <p:nvPr/>
          </p:nvSpPr>
          <p:spPr bwMode="auto">
            <a:xfrm>
              <a:off x="2544" y="2246"/>
              <a:ext cx="10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Process order</a:t>
              </a:r>
            </a:p>
          </p:txBody>
        </p:sp>
      </p:grpSp>
      <p:cxnSp>
        <p:nvCxnSpPr>
          <p:cNvPr id="671776" name="AutoShape 32" descr="Arrow pointing to next step" title="Arrow"/>
          <p:cNvCxnSpPr>
            <a:cxnSpLocks noChangeShapeType="1"/>
            <a:stCxn id="671754" idx="3"/>
            <a:endCxn id="671755" idx="1"/>
          </p:cNvCxnSpPr>
          <p:nvPr/>
        </p:nvCxnSpPr>
        <p:spPr bwMode="auto">
          <a:xfrm>
            <a:off x="5600700" y="4078288"/>
            <a:ext cx="9715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68" name="Group 24" title="assemble order"/>
          <p:cNvGrpSpPr>
            <a:grpSpLocks/>
          </p:cNvGrpSpPr>
          <p:nvPr/>
        </p:nvGrpSpPr>
        <p:grpSpPr bwMode="auto">
          <a:xfrm>
            <a:off x="6591300" y="3773488"/>
            <a:ext cx="1600200" cy="609600"/>
            <a:chOff x="4128" y="2160"/>
            <a:chExt cx="1008" cy="384"/>
          </a:xfrm>
        </p:grpSpPr>
        <p:sp>
          <p:nvSpPr>
            <p:cNvPr id="671755" name="Rectangle 11"/>
            <p:cNvSpPr>
              <a:spLocks noChangeArrowheads="1"/>
            </p:cNvSpPr>
            <p:nvPr/>
          </p:nvSpPr>
          <p:spPr bwMode="auto">
            <a:xfrm>
              <a:off x="4128" y="2160"/>
              <a:ext cx="100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6" name="Text Box 12"/>
            <p:cNvSpPr txBox="1">
              <a:spLocks noChangeArrowheads="1"/>
            </p:cNvSpPr>
            <p:nvPr/>
          </p:nvSpPr>
          <p:spPr bwMode="auto">
            <a:xfrm>
              <a:off x="4128" y="2169"/>
              <a:ext cx="1008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Assemble order</a:t>
              </a:r>
            </a:p>
          </p:txBody>
        </p:sp>
      </p:grpSp>
      <p:cxnSp>
        <p:nvCxnSpPr>
          <p:cNvPr id="671777" name="AutoShape 33" descr="Arrow pointing to next step" title="Arrow"/>
          <p:cNvCxnSpPr>
            <a:cxnSpLocks noChangeShapeType="1"/>
            <a:stCxn id="671755" idx="2"/>
            <a:endCxn id="671757" idx="0"/>
          </p:cNvCxnSpPr>
          <p:nvPr/>
        </p:nvCxnSpPr>
        <p:spPr bwMode="auto">
          <a:xfrm>
            <a:off x="7391400" y="4402138"/>
            <a:ext cx="0" cy="912812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70" name="Group 26" title="deliver order"/>
          <p:cNvGrpSpPr>
            <a:grpSpLocks/>
          </p:cNvGrpSpPr>
          <p:nvPr/>
        </p:nvGrpSpPr>
        <p:grpSpPr bwMode="auto">
          <a:xfrm>
            <a:off x="6591300" y="5334000"/>
            <a:ext cx="1600200" cy="609600"/>
            <a:chOff x="4176" y="3360"/>
            <a:chExt cx="1008" cy="384"/>
          </a:xfrm>
        </p:grpSpPr>
        <p:sp>
          <p:nvSpPr>
            <p:cNvPr id="671757" name="Rectangle 13"/>
            <p:cNvSpPr>
              <a:spLocks noChangeArrowheads="1"/>
            </p:cNvSpPr>
            <p:nvPr/>
          </p:nvSpPr>
          <p:spPr bwMode="auto">
            <a:xfrm>
              <a:off x="4176" y="3360"/>
              <a:ext cx="1008" cy="384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8" name="Text Box 14"/>
            <p:cNvSpPr txBox="1">
              <a:spLocks noChangeArrowheads="1"/>
            </p:cNvSpPr>
            <p:nvPr/>
          </p:nvSpPr>
          <p:spPr bwMode="auto">
            <a:xfrm>
              <a:off x="4176" y="3446"/>
              <a:ext cx="1008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/>
                <a:t>Deliver order</a:t>
              </a:r>
            </a:p>
          </p:txBody>
        </p:sp>
      </p:grpSp>
      <p:cxnSp>
        <p:nvCxnSpPr>
          <p:cNvPr id="671778" name="AutoShape 34" descr="Arrow pointing to next step" title="Arrow"/>
          <p:cNvCxnSpPr>
            <a:cxnSpLocks noChangeShapeType="1"/>
            <a:stCxn id="671758" idx="1"/>
            <a:endCxn id="671749" idx="6"/>
          </p:cNvCxnSpPr>
          <p:nvPr/>
        </p:nvCxnSpPr>
        <p:spPr bwMode="auto">
          <a:xfrm flipH="1">
            <a:off x="5810250" y="5638800"/>
            <a:ext cx="781050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1769" name="Group 25" title="Receive Payment"/>
          <p:cNvGrpSpPr>
            <a:grpSpLocks/>
          </p:cNvGrpSpPr>
          <p:nvPr/>
        </p:nvGrpSpPr>
        <p:grpSpPr bwMode="auto">
          <a:xfrm>
            <a:off x="3810000" y="5257800"/>
            <a:ext cx="1981200" cy="762000"/>
            <a:chOff x="2400" y="3264"/>
            <a:chExt cx="1248" cy="480"/>
          </a:xfrm>
        </p:grpSpPr>
        <p:sp>
          <p:nvSpPr>
            <p:cNvPr id="671749" name="Oval 5"/>
            <p:cNvSpPr>
              <a:spLocks noChangeArrowheads="1"/>
            </p:cNvSpPr>
            <p:nvPr/>
          </p:nvSpPr>
          <p:spPr bwMode="auto">
            <a:xfrm>
              <a:off x="2400" y="3264"/>
              <a:ext cx="1248" cy="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1750" name="Text Box 6" title="Receive Payment"/>
            <p:cNvSpPr txBox="1">
              <a:spLocks noChangeArrowheads="1"/>
            </p:cNvSpPr>
            <p:nvPr/>
          </p:nvSpPr>
          <p:spPr bwMode="auto">
            <a:xfrm>
              <a:off x="2496" y="3321"/>
              <a:ext cx="1056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600" b="1" dirty="0"/>
                <a:t>Receive payment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122D4-8A9C-412D-B2F1-3B5619A8EF91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67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656492"/>
            <a:ext cx="7772400" cy="990600"/>
          </a:xfrm>
        </p:spPr>
        <p:txBody>
          <a:bodyPr/>
          <a:lstStyle/>
          <a:p>
            <a:r>
              <a:rPr lang="en-US" altLang="en-US" sz="2400" dirty="0"/>
              <a:t>Example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dirty="0"/>
              <a:t>Linear </a:t>
            </a:r>
            <a:r>
              <a:rPr lang="en-US" altLang="en-US" dirty="0" smtClean="0"/>
              <a:t>Flowchart</a:t>
            </a:r>
            <a:br>
              <a:rPr lang="en-US" altLang="en-US" dirty="0" smtClean="0"/>
            </a:br>
            <a:r>
              <a:rPr lang="en-US" altLang="en-US" dirty="0"/>
              <a:t>New Employee </a:t>
            </a:r>
            <a:r>
              <a:rPr lang="en-US" altLang="en-US" dirty="0" smtClean="0"/>
              <a:t>Processing</a:t>
            </a:r>
            <a:endParaRPr lang="en-US" altLang="en-US" dirty="0"/>
          </a:p>
        </p:txBody>
      </p:sp>
      <p:grpSp>
        <p:nvGrpSpPr>
          <p:cNvPr id="672796" name="Group 28" title="New employee arrives"/>
          <p:cNvGrpSpPr>
            <a:grpSpLocks/>
          </p:cNvGrpSpPr>
          <p:nvPr/>
        </p:nvGrpSpPr>
        <p:grpSpPr bwMode="auto">
          <a:xfrm>
            <a:off x="914400" y="2133600"/>
            <a:ext cx="1752600" cy="762000"/>
            <a:chOff x="576" y="1344"/>
            <a:chExt cx="1104" cy="480"/>
          </a:xfrm>
        </p:grpSpPr>
        <p:sp>
          <p:nvSpPr>
            <p:cNvPr id="672771" name="Oval 3"/>
            <p:cNvSpPr>
              <a:spLocks noChangeArrowheads="1"/>
            </p:cNvSpPr>
            <p:nvPr/>
          </p:nvSpPr>
          <p:spPr bwMode="auto">
            <a:xfrm>
              <a:off x="600" y="1344"/>
              <a:ext cx="1056" cy="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2" name="Text Box 4" title="New employee arrives"/>
            <p:cNvSpPr txBox="1">
              <a:spLocks noChangeArrowheads="1"/>
            </p:cNvSpPr>
            <p:nvPr/>
          </p:nvSpPr>
          <p:spPr bwMode="auto">
            <a:xfrm>
              <a:off x="576" y="1440"/>
              <a:ext cx="1104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New employee arrives</a:t>
              </a:r>
            </a:p>
          </p:txBody>
        </p:sp>
      </p:grpSp>
      <p:cxnSp>
        <p:nvCxnSpPr>
          <p:cNvPr id="672804" name="AutoShape 36" descr="Arrow pointing to next step" title="Arrow"/>
          <p:cNvCxnSpPr>
            <a:cxnSpLocks noChangeShapeType="1"/>
            <a:stCxn id="672772" idx="3"/>
            <a:endCxn id="672775" idx="1"/>
          </p:cNvCxnSpPr>
          <p:nvPr/>
        </p:nvCxnSpPr>
        <p:spPr bwMode="auto">
          <a:xfrm>
            <a:off x="2667000" y="2514600"/>
            <a:ext cx="32385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2797" name="Group 29" title="Tour office"/>
          <p:cNvGrpSpPr>
            <a:grpSpLocks/>
          </p:cNvGrpSpPr>
          <p:nvPr/>
        </p:nvGrpSpPr>
        <p:grpSpPr bwMode="auto">
          <a:xfrm>
            <a:off x="3008313" y="2170113"/>
            <a:ext cx="1525588" cy="690562"/>
            <a:chOff x="1895" y="1389"/>
            <a:chExt cx="961" cy="435"/>
          </a:xfrm>
        </p:grpSpPr>
        <p:sp>
          <p:nvSpPr>
            <p:cNvPr id="672775" name="Rectangle 7"/>
            <p:cNvSpPr>
              <a:spLocks noChangeArrowheads="1"/>
            </p:cNvSpPr>
            <p:nvPr/>
          </p:nvSpPr>
          <p:spPr bwMode="auto">
            <a:xfrm>
              <a:off x="1896" y="1389"/>
              <a:ext cx="960" cy="4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6" name="Text Box 8" title="Tour office"/>
            <p:cNvSpPr txBox="1">
              <a:spLocks noChangeArrowheads="1"/>
            </p:cNvSpPr>
            <p:nvPr/>
          </p:nvSpPr>
          <p:spPr bwMode="auto">
            <a:xfrm>
              <a:off x="1895" y="1520"/>
              <a:ext cx="9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Tour office</a:t>
              </a:r>
            </a:p>
          </p:txBody>
        </p:sp>
      </p:grpSp>
      <p:cxnSp>
        <p:nvCxnSpPr>
          <p:cNvPr id="672805" name="AutoShape 37" descr="Arrow pointing to next step" title="Arrow"/>
          <p:cNvCxnSpPr>
            <a:cxnSpLocks noChangeShapeType="1"/>
            <a:stCxn id="672775" idx="3"/>
            <a:endCxn id="672779" idx="1"/>
          </p:cNvCxnSpPr>
          <p:nvPr/>
        </p:nvCxnSpPr>
        <p:spPr bwMode="auto">
          <a:xfrm>
            <a:off x="4552950" y="2516188"/>
            <a:ext cx="4429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2798" name="Group 30" title="Review policies and procedures"/>
          <p:cNvGrpSpPr>
            <a:grpSpLocks/>
          </p:cNvGrpSpPr>
          <p:nvPr/>
        </p:nvGrpSpPr>
        <p:grpSpPr bwMode="auto">
          <a:xfrm>
            <a:off x="4995863" y="2170113"/>
            <a:ext cx="1524000" cy="690562"/>
            <a:chOff x="3240" y="1389"/>
            <a:chExt cx="960" cy="435"/>
          </a:xfrm>
        </p:grpSpPr>
        <p:sp>
          <p:nvSpPr>
            <p:cNvPr id="672778" name="Rectangle 10"/>
            <p:cNvSpPr>
              <a:spLocks noChangeArrowheads="1"/>
            </p:cNvSpPr>
            <p:nvPr/>
          </p:nvSpPr>
          <p:spPr bwMode="auto">
            <a:xfrm>
              <a:off x="3240" y="1389"/>
              <a:ext cx="960" cy="4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9" name="Text Box 11"/>
            <p:cNvSpPr txBox="1">
              <a:spLocks noChangeArrowheads="1"/>
            </p:cNvSpPr>
            <p:nvPr/>
          </p:nvSpPr>
          <p:spPr bwMode="auto">
            <a:xfrm>
              <a:off x="3240" y="1463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Review policies and procedures</a:t>
              </a:r>
            </a:p>
          </p:txBody>
        </p:sp>
      </p:grpSp>
      <p:cxnSp>
        <p:nvCxnSpPr>
          <p:cNvPr id="672806" name="AutoShape 38" descr="Arrow pointing to next step" title="Arrow"/>
          <p:cNvCxnSpPr>
            <a:cxnSpLocks noChangeShapeType="1"/>
            <a:stCxn id="672778" idx="2"/>
            <a:endCxn id="672780" idx="0"/>
          </p:cNvCxnSpPr>
          <p:nvPr/>
        </p:nvCxnSpPr>
        <p:spPr bwMode="auto">
          <a:xfrm>
            <a:off x="5757863" y="2879725"/>
            <a:ext cx="0" cy="301625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2799" name="Group 31" title="Questions"/>
          <p:cNvGrpSpPr>
            <a:grpSpLocks/>
          </p:cNvGrpSpPr>
          <p:nvPr/>
        </p:nvGrpSpPr>
        <p:grpSpPr bwMode="auto">
          <a:xfrm>
            <a:off x="5033963" y="3200400"/>
            <a:ext cx="1447800" cy="1447800"/>
            <a:chOff x="3264" y="2016"/>
            <a:chExt cx="912" cy="912"/>
          </a:xfrm>
        </p:grpSpPr>
        <p:sp>
          <p:nvSpPr>
            <p:cNvPr id="672780" name="AutoShape 12"/>
            <p:cNvSpPr>
              <a:spLocks noChangeArrowheads="1"/>
            </p:cNvSpPr>
            <p:nvPr/>
          </p:nvSpPr>
          <p:spPr bwMode="auto">
            <a:xfrm>
              <a:off x="3264" y="2016"/>
              <a:ext cx="912" cy="912"/>
            </a:xfrm>
            <a:prstGeom prst="diamond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81" name="Text Box 13"/>
            <p:cNvSpPr txBox="1">
              <a:spLocks noChangeArrowheads="1"/>
            </p:cNvSpPr>
            <p:nvPr/>
          </p:nvSpPr>
          <p:spPr bwMode="auto">
            <a:xfrm>
              <a:off x="3384" y="2386"/>
              <a:ext cx="67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Questions?</a:t>
              </a:r>
            </a:p>
          </p:txBody>
        </p:sp>
      </p:grpSp>
      <p:cxnSp>
        <p:nvCxnSpPr>
          <p:cNvPr id="672808" name="AutoShape 40" descr="Arrow pointing to next step" title="Arrow"/>
          <p:cNvCxnSpPr>
            <a:cxnSpLocks noChangeShapeType="1"/>
            <a:stCxn id="672780" idx="3"/>
            <a:endCxn id="672782" idx="1"/>
          </p:cNvCxnSpPr>
          <p:nvPr/>
        </p:nvCxnSpPr>
        <p:spPr bwMode="auto">
          <a:xfrm>
            <a:off x="6500813" y="3924300"/>
            <a:ext cx="719137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2792" name="Text Box 24"/>
          <p:cNvSpPr txBox="1">
            <a:spLocks noChangeArrowheads="1"/>
          </p:cNvSpPr>
          <p:nvPr/>
        </p:nvSpPr>
        <p:spPr bwMode="auto">
          <a:xfrm>
            <a:off x="6507298" y="3559175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200" b="1" dirty="0"/>
              <a:t>Yes</a:t>
            </a:r>
          </a:p>
        </p:txBody>
      </p:sp>
      <p:grpSp>
        <p:nvGrpSpPr>
          <p:cNvPr id="672800" name="Group 32" title="Answer questions"/>
          <p:cNvGrpSpPr>
            <a:grpSpLocks/>
          </p:cNvGrpSpPr>
          <p:nvPr/>
        </p:nvGrpSpPr>
        <p:grpSpPr bwMode="auto">
          <a:xfrm>
            <a:off x="7239000" y="3578225"/>
            <a:ext cx="1524000" cy="690563"/>
            <a:chOff x="4560" y="2253"/>
            <a:chExt cx="960" cy="435"/>
          </a:xfrm>
        </p:grpSpPr>
        <p:sp>
          <p:nvSpPr>
            <p:cNvPr id="672782" name="Rectangle 14"/>
            <p:cNvSpPr>
              <a:spLocks noChangeArrowheads="1"/>
            </p:cNvSpPr>
            <p:nvPr/>
          </p:nvSpPr>
          <p:spPr bwMode="auto">
            <a:xfrm>
              <a:off x="4560" y="2253"/>
              <a:ext cx="960" cy="4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83" name="Text Box 15"/>
            <p:cNvSpPr txBox="1">
              <a:spLocks noChangeArrowheads="1"/>
            </p:cNvSpPr>
            <p:nvPr/>
          </p:nvSpPr>
          <p:spPr bwMode="auto">
            <a:xfrm>
              <a:off x="4560" y="2384"/>
              <a:ext cx="96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Answer questions</a:t>
              </a:r>
            </a:p>
          </p:txBody>
        </p:sp>
      </p:grpSp>
      <p:cxnSp>
        <p:nvCxnSpPr>
          <p:cNvPr id="672803" name="AutoShape 35" descr="Arrow pointing back to review policies and procedures" title="Arrow"/>
          <p:cNvCxnSpPr>
            <a:cxnSpLocks noChangeShapeType="1"/>
            <a:stCxn id="672782" idx="0"/>
            <a:endCxn id="672778" idx="3"/>
          </p:cNvCxnSpPr>
          <p:nvPr/>
        </p:nvCxnSpPr>
        <p:spPr bwMode="auto">
          <a:xfrm rot="5400000" flipH="1">
            <a:off x="6748463" y="2306638"/>
            <a:ext cx="1042987" cy="1462087"/>
          </a:xfrm>
          <a:prstGeom prst="bentConnector2">
            <a:avLst/>
          </a:prstGeom>
          <a:noFill/>
          <a:ln w="38100">
            <a:solidFill>
              <a:schemeClr val="tx1"/>
            </a:solidFill>
            <a:miter lim="800000"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72807" name="AutoShape 39" descr="Arrow pointing to next step" title="Arrow"/>
          <p:cNvCxnSpPr>
            <a:cxnSpLocks noChangeShapeType="1"/>
            <a:stCxn id="672780" idx="2"/>
            <a:endCxn id="672784" idx="0"/>
          </p:cNvCxnSpPr>
          <p:nvPr/>
        </p:nvCxnSpPr>
        <p:spPr bwMode="auto">
          <a:xfrm>
            <a:off x="5757863" y="4667250"/>
            <a:ext cx="0" cy="38100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72793" name="Text Box 25"/>
          <p:cNvSpPr txBox="1">
            <a:spLocks noChangeArrowheads="1"/>
          </p:cNvSpPr>
          <p:nvPr/>
        </p:nvSpPr>
        <p:spPr bwMode="auto">
          <a:xfrm>
            <a:off x="5181600" y="4724400"/>
            <a:ext cx="685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200" b="1"/>
              <a:t>No</a:t>
            </a:r>
          </a:p>
        </p:txBody>
      </p:sp>
      <p:grpSp>
        <p:nvGrpSpPr>
          <p:cNvPr id="672801" name="Group 33" title="Fill out new employee forms"/>
          <p:cNvGrpSpPr>
            <a:grpSpLocks/>
          </p:cNvGrpSpPr>
          <p:nvPr/>
        </p:nvGrpSpPr>
        <p:grpSpPr bwMode="auto">
          <a:xfrm>
            <a:off x="4995863" y="5067300"/>
            <a:ext cx="1524000" cy="690563"/>
            <a:chOff x="3264" y="3216"/>
            <a:chExt cx="960" cy="435"/>
          </a:xfrm>
        </p:grpSpPr>
        <p:sp>
          <p:nvSpPr>
            <p:cNvPr id="672784" name="Rectangle 16"/>
            <p:cNvSpPr>
              <a:spLocks noChangeArrowheads="1"/>
            </p:cNvSpPr>
            <p:nvPr/>
          </p:nvSpPr>
          <p:spPr bwMode="auto">
            <a:xfrm>
              <a:off x="3264" y="3216"/>
              <a:ext cx="960" cy="435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85" name="Text Box 17"/>
            <p:cNvSpPr txBox="1">
              <a:spLocks noChangeArrowheads="1"/>
            </p:cNvSpPr>
            <p:nvPr/>
          </p:nvSpPr>
          <p:spPr bwMode="auto">
            <a:xfrm>
              <a:off x="3264" y="3290"/>
              <a:ext cx="96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Fill out new employee forms</a:t>
              </a:r>
            </a:p>
          </p:txBody>
        </p:sp>
      </p:grpSp>
      <p:cxnSp>
        <p:nvCxnSpPr>
          <p:cNvPr id="672809" name="AutoShape 41" descr="Arrow pointing to next step" title="Arrow"/>
          <p:cNvCxnSpPr>
            <a:cxnSpLocks noChangeShapeType="1"/>
            <a:stCxn id="672785" idx="3"/>
            <a:endCxn id="672773" idx="2"/>
          </p:cNvCxnSpPr>
          <p:nvPr/>
        </p:nvCxnSpPr>
        <p:spPr bwMode="auto">
          <a:xfrm flipV="1">
            <a:off x="6519863" y="5411788"/>
            <a:ext cx="471487" cy="1587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672802" name="Group 34" title="Deliver forms to HR for processing"/>
          <p:cNvGrpSpPr>
            <a:grpSpLocks/>
          </p:cNvGrpSpPr>
          <p:nvPr/>
        </p:nvGrpSpPr>
        <p:grpSpPr bwMode="auto">
          <a:xfrm>
            <a:off x="7010400" y="5030788"/>
            <a:ext cx="1981200" cy="762000"/>
            <a:chOff x="4416" y="3168"/>
            <a:chExt cx="1248" cy="480"/>
          </a:xfrm>
        </p:grpSpPr>
        <p:sp>
          <p:nvSpPr>
            <p:cNvPr id="672773" name="Oval 5"/>
            <p:cNvSpPr>
              <a:spLocks noChangeArrowheads="1"/>
            </p:cNvSpPr>
            <p:nvPr/>
          </p:nvSpPr>
          <p:spPr bwMode="auto">
            <a:xfrm>
              <a:off x="4416" y="3168"/>
              <a:ext cx="1248" cy="480"/>
            </a:xfrm>
            <a:prstGeom prst="ellipse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72774" name="Text Box 6" title="Deliver forms to HR for processing"/>
            <p:cNvSpPr txBox="1">
              <a:spLocks noChangeArrowheads="1"/>
            </p:cNvSpPr>
            <p:nvPr/>
          </p:nvSpPr>
          <p:spPr bwMode="auto">
            <a:xfrm>
              <a:off x="4512" y="3264"/>
              <a:ext cx="105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Deliver forms to HR for processing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02329-E92D-43FD-8B0C-68BE63A9DD6E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67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Deployment Flowcharts</a:t>
            </a:r>
            <a:endParaRPr lang="en-US" altLang="en-US" sz="2000"/>
          </a:p>
        </p:txBody>
      </p:sp>
      <p:sp>
        <p:nvSpPr>
          <p:cNvPr id="67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Provide the most information about processes 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Map what happens in a process and who is responsible for each step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Communicate the interrelationships, sequence of operations, decisions required, to transform inputs into products and services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Useful to: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Indicate dependencies in the sequence of events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Clarify roles and hand-offs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Track accountability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Compare workloads within a process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2400"/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53BBA-81E5-4493-B7E6-B471D60D2248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67481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990600"/>
          </a:xfrm>
        </p:spPr>
        <p:txBody>
          <a:bodyPr/>
          <a:lstStyle/>
          <a:p>
            <a:r>
              <a:rPr lang="en-US" altLang="en-US" sz="2400"/>
              <a:t>ORS Example (HR)</a:t>
            </a:r>
            <a:br>
              <a:rPr lang="en-US" altLang="en-US" sz="2400"/>
            </a:br>
            <a:r>
              <a:rPr lang="en-US" altLang="en-US" sz="2800"/>
              <a:t>Deployment Flowchart--Staffing Process</a:t>
            </a:r>
          </a:p>
        </p:txBody>
      </p:sp>
      <p:pic>
        <p:nvPicPr>
          <p:cNvPr id="674819" name="Picture 1027" descr="MacroStaffingMapAmy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0"/>
          <a:stretch>
            <a:fillRect/>
          </a:stretch>
        </p:blipFill>
        <p:spPr bwMode="auto">
          <a:xfrm>
            <a:off x="2590800" y="1066800"/>
            <a:ext cx="4256088" cy="5486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FD3319-B7E9-4CD8-9978-EB36D8A4C5B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5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381000"/>
            <a:ext cx="7772400" cy="762000"/>
          </a:xfrm>
        </p:spPr>
        <p:txBody>
          <a:bodyPr/>
          <a:lstStyle/>
          <a:p>
            <a:r>
              <a:rPr lang="en-US" altLang="en-US"/>
              <a:t>Acknowledgments</a:t>
            </a:r>
          </a:p>
        </p:txBody>
      </p:sp>
      <p:sp>
        <p:nvSpPr>
          <p:cNvPr id="65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3505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 altLang="en-US" sz="2400"/>
              <a:t>Process Mapping training was jointly developed by:</a:t>
            </a:r>
          </a:p>
          <a:p>
            <a:pPr marL="682625" lvl="1" indent="-225425"/>
            <a:endParaRPr lang="en-US" altLang="en-US"/>
          </a:p>
          <a:p>
            <a:pPr marL="682625" lvl="1" indent="-225425">
              <a:buClr>
                <a:schemeClr val="tx1"/>
              </a:buClr>
              <a:buSzPct val="110000"/>
            </a:pPr>
            <a:r>
              <a:rPr lang="en-US" altLang="en-US"/>
              <a:t>Office of Quality Management (OQM)</a:t>
            </a:r>
          </a:p>
          <a:p>
            <a:pPr marL="1028700" lvl="2" indent="-231775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Antonio Rodriguez, Carmen Kaplan, and Gay Presbury</a:t>
            </a:r>
          </a:p>
          <a:p>
            <a:pPr marL="682625" lvl="1" indent="-225425">
              <a:buClr>
                <a:schemeClr val="tx1"/>
              </a:buClr>
              <a:buSzPct val="110000"/>
            </a:pPr>
            <a:r>
              <a:rPr lang="en-US" altLang="en-US"/>
              <a:t>OQM Consultants</a:t>
            </a:r>
          </a:p>
          <a:p>
            <a:pPr marL="1028700" lvl="2" indent="-231775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Kate Fenton (Atlantic Coast Consulting Group), Janice Rouiller (SAIC)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37D41B-E721-4E0D-8056-7B7930777C0E}" type="slidenum">
              <a:rPr lang="en-US" altLang="en-US"/>
              <a:pPr/>
              <a:t>20</a:t>
            </a:fld>
            <a:endParaRPr lang="en-US" altLang="en-US"/>
          </a:p>
        </p:txBody>
      </p:sp>
      <p:sp>
        <p:nvSpPr>
          <p:cNvPr id="67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1143000"/>
          </a:xfrm>
        </p:spPr>
        <p:txBody>
          <a:bodyPr/>
          <a:lstStyle/>
          <a:p>
            <a:r>
              <a:rPr lang="en-US" altLang="en-US"/>
              <a:t>Advantages of Deployment Flowcharts</a:t>
            </a:r>
          </a:p>
        </p:txBody>
      </p:sp>
      <p:sp>
        <p:nvSpPr>
          <p:cNvPr id="67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Processes usually extend beyond the borders of a single work unit 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Work groups usually only see the steps in their organizational unit 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People working on one part of the process often don’t communicate with those in other parts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Deployment flowcharts are the best way to remove the mystery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They provide the most amount of detail – a “100 foot” view of the process</a:t>
            </a:r>
          </a:p>
        </p:txBody>
      </p:sp>
      <p:sp>
        <p:nvSpPr>
          <p:cNvPr id="675844" name="Text Box 4"/>
          <p:cNvSpPr txBox="1">
            <a:spLocks noChangeArrowheads="1"/>
          </p:cNvSpPr>
          <p:nvPr/>
        </p:nvSpPr>
        <p:spPr bwMode="auto">
          <a:xfrm>
            <a:off x="1447800" y="6172200"/>
            <a:ext cx="6096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1300" b="1"/>
              <a:t>See </a:t>
            </a:r>
            <a:r>
              <a:rPr lang="en-US" altLang="en-US" sz="1300" b="1" i="1"/>
              <a:t>The Memory Jogger II</a:t>
            </a:r>
            <a:r>
              <a:rPr lang="en-US" altLang="en-US" sz="1300" b="1"/>
              <a:t> (Brassard &amp; Ritter, 1994) for more information about flowcharts.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0AF255-FDB7-449C-B0C1-85D0233D94FF}" type="slidenum">
              <a:rPr lang="en-US" altLang="en-US"/>
              <a:pPr/>
              <a:t>21</a:t>
            </a:fld>
            <a:endParaRPr lang="en-US" altLang="en-US"/>
          </a:p>
        </p:txBody>
      </p:sp>
      <p:sp>
        <p:nvSpPr>
          <p:cNvPr id="71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81000"/>
            <a:ext cx="7772400" cy="1143000"/>
          </a:xfrm>
        </p:spPr>
        <p:txBody>
          <a:bodyPr/>
          <a:lstStyle/>
          <a:p>
            <a:r>
              <a:rPr lang="en-US" altLang="en-US"/>
              <a:t>Additional Types of Flowcharts</a:t>
            </a:r>
          </a:p>
        </p:txBody>
      </p:sp>
      <p:sp>
        <p:nvSpPr>
          <p:cNvPr id="717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050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Input/Output Flowcharts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Value-Add /Non-Value-Add Flowcharts</a:t>
            </a:r>
          </a:p>
          <a:p>
            <a:pPr marL="230188" indent="-230188">
              <a:buClr>
                <a:schemeClr val="tx1"/>
              </a:buClr>
              <a:buSzPct val="110000"/>
              <a:buFontTx/>
              <a:buNone/>
            </a:pPr>
            <a:endParaRPr lang="en-US" altLang="en-US" sz="2400"/>
          </a:p>
        </p:txBody>
      </p:sp>
      <p:sp>
        <p:nvSpPr>
          <p:cNvPr id="717828" name="Text Box 4"/>
          <p:cNvSpPr txBox="1">
            <a:spLocks noChangeArrowheads="1"/>
          </p:cNvSpPr>
          <p:nvPr/>
        </p:nvSpPr>
        <p:spPr bwMode="auto">
          <a:xfrm>
            <a:off x="1447800" y="6172200"/>
            <a:ext cx="60960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1300" b="1"/>
              <a:t>See </a:t>
            </a:r>
            <a:r>
              <a:rPr lang="en-US" altLang="en-US" sz="1300" b="1" i="1"/>
              <a:t>The Memory Jogger II</a:t>
            </a:r>
            <a:r>
              <a:rPr lang="en-US" altLang="en-US" sz="1300" b="1"/>
              <a:t> (Brassard &amp; Ritter, 1994) for more information about flowcharts. 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C74906-4DC5-42AB-BA87-5948B129A120}" type="slidenum">
              <a:rPr lang="en-US" altLang="en-US"/>
              <a:pPr/>
              <a:t>22</a:t>
            </a:fld>
            <a:endParaRPr lang="en-US" altLang="en-US"/>
          </a:p>
        </p:txBody>
      </p:sp>
      <p:sp>
        <p:nvSpPr>
          <p:cNvPr id="67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600200"/>
            <a:ext cx="7772400" cy="1143000"/>
          </a:xfrm>
        </p:spPr>
        <p:txBody>
          <a:bodyPr/>
          <a:lstStyle/>
          <a:p>
            <a:r>
              <a:rPr lang="en-US" altLang="en-US" sz="3600"/>
              <a:t>Creating A Deployment Flowchart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07EFA-4B2D-4585-9A56-7BA19E97AFC2}" type="slidenum">
              <a:rPr lang="en-US" altLang="en-US"/>
              <a:pPr/>
              <a:t>23</a:t>
            </a:fld>
            <a:endParaRPr lang="en-US" altLang="en-US"/>
          </a:p>
        </p:txBody>
      </p:sp>
      <p:sp>
        <p:nvSpPr>
          <p:cNvPr id="67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228600"/>
            <a:ext cx="7772400" cy="762000"/>
          </a:xfrm>
        </p:spPr>
        <p:txBody>
          <a:bodyPr/>
          <a:lstStyle/>
          <a:p>
            <a:r>
              <a:rPr lang="en-US" altLang="en-US"/>
              <a:t>Tips for Developing Flowcharts</a:t>
            </a:r>
          </a:p>
        </p:txBody>
      </p:sp>
      <p:sp>
        <p:nvSpPr>
          <p:cNvPr id="67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143000"/>
            <a:ext cx="7772400" cy="5257800"/>
          </a:xfrm>
        </p:spPr>
        <p:txBody>
          <a:bodyPr/>
          <a:lstStyle/>
          <a:p>
            <a:pPr marL="230188" indent="-230188" algn="ctr">
              <a:buFontTx/>
              <a:buNone/>
            </a:pPr>
            <a:endParaRPr lang="en-US" altLang="en-US" sz="900" b="1" i="1"/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Assemble the right people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Those who work in the process 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Those who supply inputs to you (suppliers)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Those who you hand off work to (customers)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Don’t get bogged down in too much detail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Start with the big picture (macro-level)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Maintain a consistent level of detail throughout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There may be no ONE right process map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Processes may operate in different ways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People have different perspectives on how the process flows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Have a way to handle the differing views of team members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8F18D-CE7F-4648-BFA8-5C19B16ABC46}" type="slidenum">
              <a:rPr lang="en-US" altLang="en-US"/>
              <a:pPr/>
              <a:t>24</a:t>
            </a:fld>
            <a:endParaRPr lang="en-US" altLang="en-US"/>
          </a:p>
        </p:txBody>
      </p:sp>
      <p:sp>
        <p:nvSpPr>
          <p:cNvPr id="67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Tips for Developing Flowcharts </a:t>
            </a:r>
            <a:r>
              <a:rPr lang="en-US" altLang="en-US" sz="2000"/>
              <a:t>(cont.)</a:t>
            </a:r>
          </a:p>
        </p:txBody>
      </p:sp>
      <p:sp>
        <p:nvSpPr>
          <p:cNvPr id="67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 algn="ctr">
              <a:buFontTx/>
              <a:buNone/>
            </a:pPr>
            <a:endParaRPr lang="en-US" altLang="en-US" sz="1000" b="1" i="1"/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/>
              <a:t>Keep your arrows straight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Usually a process map is easier to read if curved arrows are avoided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/>
              <a:t>Strive to have symbols with one arrow going in and one arrow going out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Rule doesn’t apply to decision diamonds </a:t>
            </a:r>
          </a:p>
          <a:p>
            <a:pPr marL="976313" lvl="2" indent="-231775">
              <a:buClr>
                <a:schemeClr val="tx1"/>
              </a:buClr>
              <a:buSzTx/>
              <a:buFontTx/>
              <a:buChar char="»"/>
            </a:pPr>
            <a:r>
              <a:rPr lang="en-US" altLang="en-US"/>
              <a:t>One arrow going in, but –</a:t>
            </a:r>
          </a:p>
          <a:p>
            <a:pPr marL="976313" lvl="2" indent="-231775">
              <a:buClr>
                <a:schemeClr val="tx1"/>
              </a:buClr>
              <a:buSzTx/>
              <a:buFontTx/>
              <a:buChar char="»"/>
            </a:pPr>
            <a:r>
              <a:rPr lang="en-US" altLang="en-US"/>
              <a:t>Two arrows going out</a:t>
            </a:r>
          </a:p>
          <a:p>
            <a:pPr marL="1258888" lvl="3" indent="-168275">
              <a:buClr>
                <a:schemeClr val="tx1"/>
              </a:buClr>
              <a:buSzTx/>
            </a:pPr>
            <a:r>
              <a:rPr lang="en-US" altLang="en-US"/>
              <a:t>One for “yes” </a:t>
            </a:r>
          </a:p>
          <a:p>
            <a:pPr marL="1258888" lvl="3" indent="-168275">
              <a:buClr>
                <a:schemeClr val="tx1"/>
              </a:buClr>
              <a:buSzTx/>
            </a:pPr>
            <a:r>
              <a:rPr lang="en-US" altLang="en-US"/>
              <a:t>One for “no”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4F4DB-D0F5-4C54-BFBD-99E26587240A}" type="slidenum">
              <a:rPr lang="en-US" altLang="en-US"/>
              <a:pPr/>
              <a:t>25</a:t>
            </a:fld>
            <a:endParaRPr lang="en-US" altLang="en-US"/>
          </a:p>
        </p:txBody>
      </p:sp>
      <p:sp>
        <p:nvSpPr>
          <p:cNvPr id="68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1:  Label the Process Map</a:t>
            </a:r>
          </a:p>
        </p:txBody>
      </p:sp>
      <p:sp>
        <p:nvSpPr>
          <p:cNvPr id="68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Process mapping can be valuable at any level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Service Group level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Discrete Service level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Work unit’s activities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Individual worker’s tasks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Agree on what you will be mapping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Determine what level of detail you wish to capture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Will help if you begin at the macro-level 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Proceed to more detailed charts as needed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Label the process map with: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Title of the process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Date the map is being created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Names of those who are contributing to the map</a:t>
            </a:r>
          </a:p>
        </p:txBody>
      </p:sp>
      <p:sp>
        <p:nvSpPr>
          <p:cNvPr id="680964" name="Text Box 4"/>
          <p:cNvSpPr txBox="1">
            <a:spLocks noChangeArrowheads="1"/>
          </p:cNvSpPr>
          <p:nvPr/>
        </p:nvSpPr>
        <p:spPr bwMode="auto">
          <a:xfrm>
            <a:off x="1219200" y="6248400"/>
            <a:ext cx="3429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1200" b="1"/>
              <a:t>Steps adapted from Brassard &amp; Ritter, 1994.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08A17-8FF7-451E-8500-5907E5F48BA2}" type="slidenum">
              <a:rPr lang="en-US" altLang="en-US"/>
              <a:pPr/>
              <a:t>26</a:t>
            </a:fld>
            <a:endParaRPr lang="en-US" altLang="en-US"/>
          </a:p>
        </p:txBody>
      </p:sp>
      <p:sp>
        <p:nvSpPr>
          <p:cNvPr id="68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2:  Determine the Frame or Boundaries of the Process</a:t>
            </a:r>
            <a:endParaRPr lang="en-US" altLang="en-US" sz="2800">
              <a:solidFill>
                <a:srgbClr val="FF0000"/>
              </a:solidFill>
            </a:endParaRPr>
          </a:p>
        </p:txBody>
      </p:sp>
      <p:sp>
        <p:nvSpPr>
          <p:cNvPr id="68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The purpose of this step is to identify how broad or narrow the process analysis effort will be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Where the group decides the process begins and ends determines the focus for studying and measuring the process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Define where the process starts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How does this process begin?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What happens to initiate or kick off the activities in this process?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Define where the process ends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How does this process end?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What is the final step or activity required to deliver the product or service?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84CB-E15C-413C-93F4-55A99D10D814}" type="slidenum">
              <a:rPr lang="en-US" altLang="en-US"/>
              <a:pPr/>
              <a:t>27</a:t>
            </a:fld>
            <a:endParaRPr lang="en-US" altLang="en-US"/>
          </a:p>
        </p:txBody>
      </p:sp>
      <p:sp>
        <p:nvSpPr>
          <p:cNvPr id="68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altLang="en-US" sz="2800"/>
              <a:t>Step 3:  Identify the Players in the Process</a:t>
            </a:r>
          </a:p>
        </p:txBody>
      </p:sp>
      <p:sp>
        <p:nvSpPr>
          <p:cNvPr id="68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Identify all key “players” in the process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Use Division/Office/Branch designations and/or position titles if possible, rather than people’s names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Include people who handle steps prior to you – these are your internal suppliers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Include people who handle steps after you – these are your internal customers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List each “player” on its own Post-It</a:t>
            </a:r>
            <a:r>
              <a:rPr lang="en-US" altLang="en-US" sz="2400" baseline="50000"/>
              <a:t>®</a:t>
            </a:r>
            <a:r>
              <a:rPr lang="en-US" altLang="en-US" sz="2400"/>
              <a:t> and place horizontally across the top of the flowchart, using the order in which each player becomes active in the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1965A-62CE-45D2-963E-607622E30531}" type="slidenum">
              <a:rPr lang="en-US" altLang="en-US"/>
              <a:pPr/>
              <a:t>28</a:t>
            </a:fld>
            <a:endParaRPr lang="en-US" altLang="en-US"/>
          </a:p>
        </p:txBody>
      </p:sp>
      <p:sp>
        <p:nvSpPr>
          <p:cNvPr id="68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4:  Determine the Steps in the Process</a:t>
            </a:r>
          </a:p>
        </p:txBody>
      </p:sp>
      <p:sp>
        <p:nvSpPr>
          <p:cNvPr id="68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Describe the activities that transform inputs into outputs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Map the ACTUAL process the way it occurs now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Not the ideal process (the way it should occur)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Not the formally documented process (the way the SOP says it happens)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Consider the following: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What major activities occur in this process?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Where do decisions need to be made or approvals occur before the next step? 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What causes extra work or rework in this process?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Are there places where more than one method is occurring?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What factors inhibit process members from performing well?</a:t>
            </a:r>
            <a:endParaRPr lang="en-US" altLang="en-US"/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List each step on its own Post-It</a:t>
            </a:r>
            <a:r>
              <a:rPr lang="en-US" altLang="en-US" sz="2400" baseline="18000"/>
              <a:t>®</a:t>
            </a:r>
            <a:r>
              <a:rPr lang="en-US" altLang="en-US" sz="2400"/>
              <a:t> and place vertically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E810D-BF11-4A32-8F15-2E600B1E2B44}" type="slidenum">
              <a:rPr lang="en-US" altLang="en-US"/>
              <a:pPr/>
              <a:t>29</a:t>
            </a:fld>
            <a:endParaRPr lang="en-US" altLang="en-US"/>
          </a:p>
        </p:txBody>
      </p:sp>
      <p:sp>
        <p:nvSpPr>
          <p:cNvPr id="68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5:  Sequence the Steps and Show Responsibility</a:t>
            </a:r>
          </a:p>
        </p:txBody>
      </p:sp>
      <p:sp>
        <p:nvSpPr>
          <p:cNvPr id="68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398838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Arrange the steps in the order in which they occur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Place each step under the name of the office or position with primary responsibility for accomplishing it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Where more than one player is required to participate in a step, indicate this with a blank circle placed in the appropriate column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Rearrange steps and players as needed, until they accurately show how the process flows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4D611-4F75-4D55-A452-35F69830AD25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5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533400"/>
            <a:ext cx="7772400" cy="914400"/>
          </a:xfrm>
        </p:spPr>
        <p:txBody>
          <a:bodyPr/>
          <a:lstStyle/>
          <a:p>
            <a:r>
              <a:rPr lang="en-US" altLang="en-US"/>
              <a:t>Training Objectives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65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25638"/>
            <a:ext cx="7772400" cy="2613025"/>
          </a:xfrm>
        </p:spPr>
        <p:txBody>
          <a:bodyPr/>
          <a:lstStyle/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/>
              <a:t>Understand the importance of business processes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/>
              <a:t>Become familiar with different types of process maps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/>
              <a:t>Describe how to create a deployment flowchart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/>
              <a:t>Discuss how flowcharts can help with process measures and process improvement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713A-A333-4325-89ED-EAC908022FB7}" type="slidenum">
              <a:rPr lang="en-US" altLang="en-US"/>
              <a:pPr/>
              <a:t>30</a:t>
            </a:fld>
            <a:endParaRPr lang="en-US" altLang="en-US"/>
          </a:p>
        </p:txBody>
      </p:sp>
      <p:sp>
        <p:nvSpPr>
          <p:cNvPr id="68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endParaRPr lang="en-US" altLang="en-US" sz="2400"/>
          </a:p>
        </p:txBody>
      </p:sp>
      <p:sp>
        <p:nvSpPr>
          <p:cNvPr id="68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8100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Assign the correct flowchart symbols to each step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Review the process flow</a:t>
            </a:r>
          </a:p>
          <a:p>
            <a:pPr lvl="1">
              <a:buClr>
                <a:schemeClr val="tx1"/>
              </a:buClr>
              <a:buSzPct val="110000"/>
              <a:buFontTx/>
              <a:buNone/>
            </a:pPr>
            <a:r>
              <a:rPr lang="en-US" altLang="en-US" sz="2000"/>
              <a:t>-  Add steps if missing</a:t>
            </a:r>
          </a:p>
          <a:p>
            <a:pPr lvl="1">
              <a:buClr>
                <a:schemeClr val="tx1"/>
              </a:buClr>
              <a:buSzPct val="110000"/>
              <a:buFontTx/>
              <a:buNone/>
            </a:pPr>
            <a:r>
              <a:rPr lang="en-US" altLang="en-US" sz="2000"/>
              <a:t>-  Reorder steps if needed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Show the flow of activity between steps with arrows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Show shared responsibility for a step with circles and lines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Provide a symbol key at the bottom (or on the last page) of the flowchart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3FF34-5AED-4091-9586-01F4077577C6}" type="slidenum">
              <a:rPr lang="en-US" altLang="en-US"/>
              <a:pPr/>
              <a:t>31</a:t>
            </a:fld>
            <a:endParaRPr lang="en-US" altLang="en-US"/>
          </a:p>
        </p:txBody>
      </p:sp>
      <p:sp>
        <p:nvSpPr>
          <p:cNvPr id="68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Process Start-End</a:t>
            </a:r>
          </a:p>
        </p:txBody>
      </p:sp>
      <p:sp>
        <p:nvSpPr>
          <p:cNvPr id="687108" name="Oval 4" descr="Oval" title="Process Start"/>
          <p:cNvSpPr>
            <a:spLocks noChangeArrowheads="1"/>
          </p:cNvSpPr>
          <p:nvPr/>
        </p:nvSpPr>
        <p:spPr bwMode="auto">
          <a:xfrm>
            <a:off x="1600200" y="1905000"/>
            <a:ext cx="21336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7109" name="Text Box 5"/>
          <p:cNvSpPr txBox="1">
            <a:spLocks noChangeArrowheads="1"/>
          </p:cNvSpPr>
          <p:nvPr/>
        </p:nvSpPr>
        <p:spPr bwMode="auto">
          <a:xfrm>
            <a:off x="1638300" y="2179638"/>
            <a:ext cx="204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 dirty="0"/>
              <a:t>Process Start</a:t>
            </a:r>
          </a:p>
        </p:txBody>
      </p:sp>
      <p:sp>
        <p:nvSpPr>
          <p:cNvPr id="687110" name="Oval 6" descr="Oval" title="Process End"/>
          <p:cNvSpPr>
            <a:spLocks noChangeArrowheads="1"/>
          </p:cNvSpPr>
          <p:nvPr/>
        </p:nvSpPr>
        <p:spPr bwMode="auto">
          <a:xfrm>
            <a:off x="1600200" y="3962400"/>
            <a:ext cx="21336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7111" name="Text Box 7"/>
          <p:cNvSpPr txBox="1">
            <a:spLocks noChangeArrowheads="1"/>
          </p:cNvSpPr>
          <p:nvPr/>
        </p:nvSpPr>
        <p:spPr bwMode="auto">
          <a:xfrm>
            <a:off x="1638300" y="4237038"/>
            <a:ext cx="20415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Process End</a:t>
            </a:r>
          </a:p>
        </p:txBody>
      </p:sp>
      <p:sp>
        <p:nvSpPr>
          <p:cNvPr id="68710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02125" y="1703388"/>
            <a:ext cx="3810000" cy="3367087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Ovals (or round-corner rectangles) show the process start</a:t>
            </a:r>
          </a:p>
          <a:p>
            <a:pPr marL="230188" indent="-230188">
              <a:buClr>
                <a:schemeClr val="tx1"/>
              </a:buClr>
              <a:buSzPct val="110000"/>
            </a:pPr>
            <a:endParaRPr lang="en-US" altLang="en-US" sz="2400"/>
          </a:p>
          <a:p>
            <a:pPr marL="230188" indent="-230188">
              <a:buClr>
                <a:schemeClr val="tx1"/>
              </a:buClr>
              <a:buSzPct val="110000"/>
            </a:pPr>
            <a:endParaRPr lang="en-US" altLang="en-US" sz="2400"/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Ovals (or round-corner rectangles) show the process end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B8C91E-7D43-41B7-8507-2F12286C1EFA}" type="slidenum">
              <a:rPr lang="en-US" altLang="en-US"/>
              <a:pPr/>
              <a:t>32</a:t>
            </a:fld>
            <a:endParaRPr lang="en-US" altLang="en-US"/>
          </a:p>
        </p:txBody>
      </p:sp>
      <p:sp>
        <p:nvSpPr>
          <p:cNvPr id="68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772400" cy="1143000"/>
          </a:xfrm>
        </p:spPr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Process Steps</a:t>
            </a:r>
          </a:p>
        </p:txBody>
      </p:sp>
      <p:sp>
        <p:nvSpPr>
          <p:cNvPr id="688132" name="Rectangle 4" descr="Rectangle" title="Process Step"/>
          <p:cNvSpPr>
            <a:spLocks noChangeArrowheads="1"/>
          </p:cNvSpPr>
          <p:nvPr/>
        </p:nvSpPr>
        <p:spPr bwMode="auto">
          <a:xfrm>
            <a:off x="1447800" y="1981200"/>
            <a:ext cx="2514600" cy="9906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8133" name="Text Box 5"/>
          <p:cNvSpPr txBox="1">
            <a:spLocks noChangeArrowheads="1"/>
          </p:cNvSpPr>
          <p:nvPr/>
        </p:nvSpPr>
        <p:spPr bwMode="auto">
          <a:xfrm>
            <a:off x="1604963" y="2292350"/>
            <a:ext cx="22002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 dirty="0"/>
              <a:t>Process Step</a:t>
            </a:r>
          </a:p>
        </p:txBody>
      </p:sp>
      <p:sp>
        <p:nvSpPr>
          <p:cNvPr id="688134" name="Rectangle 6" descr="Square" title="Process Step"/>
          <p:cNvSpPr>
            <a:spLocks noChangeArrowheads="1"/>
          </p:cNvSpPr>
          <p:nvPr/>
        </p:nvSpPr>
        <p:spPr bwMode="auto">
          <a:xfrm>
            <a:off x="1866900" y="3810000"/>
            <a:ext cx="1676400" cy="1447800"/>
          </a:xfrm>
          <a:prstGeom prst="re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8135" name="Text Box 7"/>
          <p:cNvSpPr txBox="1">
            <a:spLocks noChangeArrowheads="1"/>
          </p:cNvSpPr>
          <p:nvPr/>
        </p:nvSpPr>
        <p:spPr bwMode="auto">
          <a:xfrm>
            <a:off x="1971675" y="4213225"/>
            <a:ext cx="14668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Process Step</a:t>
            </a:r>
          </a:p>
        </p:txBody>
      </p:sp>
      <p:sp>
        <p:nvSpPr>
          <p:cNvPr id="68813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419600" y="1981200"/>
            <a:ext cx="4225925" cy="3505200"/>
          </a:xfrm>
        </p:spPr>
        <p:txBody>
          <a:bodyPr/>
          <a:lstStyle/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Rectangles or squares show a step, activity, or task in the process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2000"/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When several steps feed into one,  join the activity lines so that only one arrow goes into the next box 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2000"/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Where you have more than one arrow coming out, substitute one or more decision points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EE8931-7017-46BF-B85C-7CD66D3E0272}" type="slidenum">
              <a:rPr lang="en-US" altLang="en-US"/>
              <a:pPr/>
              <a:t>33</a:t>
            </a:fld>
            <a:endParaRPr lang="en-US" altLang="en-US"/>
          </a:p>
        </p:txBody>
      </p:sp>
      <p:sp>
        <p:nvSpPr>
          <p:cNvPr id="68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Process Decision</a:t>
            </a:r>
          </a:p>
        </p:txBody>
      </p:sp>
      <p:sp>
        <p:nvSpPr>
          <p:cNvPr id="689156" name="AutoShape 4" descr="Diamond" title="Decision"/>
          <p:cNvSpPr>
            <a:spLocks noChangeArrowheads="1"/>
          </p:cNvSpPr>
          <p:nvPr/>
        </p:nvSpPr>
        <p:spPr bwMode="auto">
          <a:xfrm>
            <a:off x="1752600" y="2743200"/>
            <a:ext cx="1676400" cy="1524000"/>
          </a:xfrm>
          <a:prstGeom prst="diamond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9157" name="Text Box 5"/>
          <p:cNvSpPr txBox="1">
            <a:spLocks noChangeArrowheads="1"/>
          </p:cNvSpPr>
          <p:nvPr/>
        </p:nvSpPr>
        <p:spPr bwMode="auto">
          <a:xfrm>
            <a:off x="1811338" y="3322638"/>
            <a:ext cx="1557337" cy="779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Decision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?</a:t>
            </a:r>
          </a:p>
        </p:txBody>
      </p:sp>
      <p:sp>
        <p:nvSpPr>
          <p:cNvPr id="68915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86200" y="1600200"/>
            <a:ext cx="4724400" cy="4343400"/>
          </a:xfrm>
        </p:spPr>
        <p:txBody>
          <a:bodyPr/>
          <a:lstStyle/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All decision questions are indicated by a diamond</a:t>
            </a:r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  <a:buFontTx/>
              <a:buNone/>
            </a:pPr>
            <a:endParaRPr lang="en-US" altLang="en-US" sz="1000"/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All decision diamond questions are answered yes or no, and are followed by yes-no arrows </a:t>
            </a:r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  <a:buFontTx/>
              <a:buNone/>
            </a:pPr>
            <a:endParaRPr lang="en-US" altLang="en-US" sz="1000"/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You may need a series of activities and decisions to show complex decision points as yes-no choices</a:t>
            </a:r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  <a:buFontTx/>
              <a:buNone/>
            </a:pPr>
            <a:endParaRPr lang="en-US" altLang="en-US" sz="1000"/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Try to show all “yes” arrows going downward from each decision point</a:t>
            </a:r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  <a:buFontTx/>
              <a:buNone/>
            </a:pPr>
            <a:endParaRPr lang="en-US" altLang="en-US" sz="1000"/>
          </a:p>
          <a:p>
            <a:pPr marL="168275" indent="-16827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Try to show all “no” arrows going either out from the left or out from the right of each decision point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16AEA8-D286-4E4B-AC83-873F8DCD6ECA}" type="slidenum">
              <a:rPr lang="en-US" altLang="en-US"/>
              <a:pPr/>
              <a:t>34</a:t>
            </a:fld>
            <a:endParaRPr lang="en-US" altLang="en-US"/>
          </a:p>
        </p:txBody>
      </p:sp>
      <p:sp>
        <p:nvSpPr>
          <p:cNvPr id="69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Multiple Players</a:t>
            </a:r>
          </a:p>
        </p:txBody>
      </p:sp>
      <p:sp>
        <p:nvSpPr>
          <p:cNvPr id="690180" name="Oval 4" descr="Blank Circle" title="Coordination"/>
          <p:cNvSpPr>
            <a:spLocks noChangeArrowheads="1"/>
          </p:cNvSpPr>
          <p:nvPr/>
        </p:nvSpPr>
        <p:spPr bwMode="auto">
          <a:xfrm>
            <a:off x="1905000" y="2667000"/>
            <a:ext cx="1447800" cy="14478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017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0" y="2362200"/>
            <a:ext cx="4724400" cy="2362200"/>
          </a:xfrm>
        </p:spPr>
        <p:txBody>
          <a:bodyPr/>
          <a:lstStyle/>
          <a:p>
            <a:pPr marL="168275" indent="-168275">
              <a:spcAft>
                <a:spcPct val="100000"/>
              </a:spcAft>
              <a:buClr>
                <a:schemeClr val="tx1"/>
              </a:buClr>
              <a:buSzPct val="110000"/>
            </a:pPr>
            <a:r>
              <a:rPr lang="en-US" altLang="en-US" sz="2000"/>
              <a:t>Use a blank circle to show steps where coordination, cooperation, or communication is required among several players</a:t>
            </a:r>
          </a:p>
          <a:p>
            <a:pPr marL="168275" indent="-168275">
              <a:buClr>
                <a:schemeClr val="tx1"/>
              </a:buClr>
              <a:buSzPct val="110000"/>
            </a:pPr>
            <a:r>
              <a:rPr lang="en-US" altLang="en-US" sz="2000"/>
              <a:t>Connect blank circles to their steps with straight lines (no arrow head)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4E243-ED13-44B8-A5D2-F1896C6571B4}" type="slidenum">
              <a:rPr lang="en-US" altLang="en-US"/>
              <a:pPr/>
              <a:t>35</a:t>
            </a:fld>
            <a:endParaRPr lang="en-US" altLang="en-US"/>
          </a:p>
        </p:txBody>
      </p:sp>
      <p:sp>
        <p:nvSpPr>
          <p:cNvPr id="69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6:  Draw the Process Map</a:t>
            </a:r>
            <a:r>
              <a:rPr lang="en-US" altLang="en-US"/>
              <a:t> </a:t>
            </a:r>
            <a:r>
              <a:rPr lang="en-US" altLang="en-US" sz="2000"/>
              <a:t>(cont.)</a:t>
            </a:r>
            <a:r>
              <a:rPr lang="en-US" altLang="en-US"/>
              <a:t> </a:t>
            </a:r>
            <a:br>
              <a:rPr lang="en-US" altLang="en-US"/>
            </a:br>
            <a:r>
              <a:rPr lang="en-US" altLang="en-US" sz="2400"/>
              <a:t>Process Continuations</a:t>
            </a:r>
          </a:p>
        </p:txBody>
      </p:sp>
      <p:sp>
        <p:nvSpPr>
          <p:cNvPr id="691204" name="Oval 4" descr="Circle with letter reference inside" title="Break"/>
          <p:cNvSpPr>
            <a:spLocks noChangeArrowheads="1"/>
          </p:cNvSpPr>
          <p:nvPr/>
        </p:nvSpPr>
        <p:spPr bwMode="auto">
          <a:xfrm>
            <a:off x="1905000" y="2667000"/>
            <a:ext cx="1447800" cy="14478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91205" name="Text Box 5"/>
          <p:cNvSpPr txBox="1">
            <a:spLocks noChangeArrowheads="1"/>
          </p:cNvSpPr>
          <p:nvPr/>
        </p:nvSpPr>
        <p:spPr bwMode="auto">
          <a:xfrm>
            <a:off x="2227263" y="3208338"/>
            <a:ext cx="80486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1800" b="1"/>
              <a:t>A</a:t>
            </a:r>
          </a:p>
        </p:txBody>
      </p:sp>
      <p:sp>
        <p:nvSpPr>
          <p:cNvPr id="69120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62400" y="2133600"/>
            <a:ext cx="4724400" cy="2743200"/>
          </a:xfrm>
        </p:spPr>
        <p:txBody>
          <a:bodyPr/>
          <a:lstStyle/>
          <a:p>
            <a:pPr marL="168275" indent="-168275">
              <a:lnSpc>
                <a:spcPct val="80000"/>
              </a:lnSpc>
              <a:spcAft>
                <a:spcPct val="50000"/>
              </a:spcAft>
              <a:buClr>
                <a:schemeClr val="tx1"/>
              </a:buClr>
              <a:buSzPct val="110000"/>
            </a:pPr>
            <a:r>
              <a:rPr lang="en-US" altLang="en-US" sz="2000"/>
              <a:t>Use letters or numbers in a circle to indicate a break in the flowchart</a:t>
            </a:r>
          </a:p>
          <a:p>
            <a:pPr marL="168275" indent="-168275">
              <a:lnSpc>
                <a:spcPct val="80000"/>
              </a:lnSpc>
              <a:spcAft>
                <a:spcPct val="50000"/>
              </a:spcAft>
              <a:buClr>
                <a:schemeClr val="tx1"/>
              </a:buClr>
              <a:buSzPct val="110000"/>
            </a:pPr>
            <a:r>
              <a:rPr lang="en-US" altLang="en-US" sz="2000"/>
              <a:t>Provide the continuation or more detailed information on another page or where appropriate</a:t>
            </a:r>
          </a:p>
          <a:p>
            <a:pPr marL="168275" indent="-168275">
              <a:lnSpc>
                <a:spcPct val="80000"/>
              </a:lnSpc>
              <a:spcAft>
                <a:spcPct val="50000"/>
              </a:spcAft>
              <a:buClr>
                <a:schemeClr val="tx1"/>
              </a:buClr>
              <a:buSzPct val="110000"/>
            </a:pPr>
            <a:r>
              <a:rPr lang="en-US" altLang="en-US" sz="2000"/>
              <a:t>Label the continuation page, or page with more detailed information, using the same symbol used on the original flowchart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0009F5-06AB-48DA-87AC-045CE8DA40E0}" type="slidenum">
              <a:rPr lang="en-US" altLang="en-US"/>
              <a:pPr/>
              <a:t>36</a:t>
            </a:fld>
            <a:endParaRPr lang="en-US" altLang="en-US"/>
          </a:p>
        </p:txBody>
      </p:sp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7:  Check the Process Map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30188" indent="-230188" algn="ctr">
              <a:buFontTx/>
              <a:buNone/>
            </a:pPr>
            <a:endParaRPr lang="en-US" altLang="en-US" sz="2400" b="1" i="1"/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Are symbols used correctly?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Are process steps clearly described?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Does every path take you either back to or ahead to another step?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Does the chart accurately depict what really happens? 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Have you labeled your flowchart and provided a key?</a:t>
            </a:r>
          </a:p>
          <a:p>
            <a:pPr marL="914400" lvl="1" indent="-266700">
              <a:buSzTx/>
            </a:pPr>
            <a:endParaRPr lang="en-US" altLang="en-US"/>
          </a:p>
          <a:p>
            <a:pPr marL="230188" indent="-230188">
              <a:buFontTx/>
              <a:buNone/>
            </a:pPr>
            <a:r>
              <a:rPr lang="en-US" altLang="en-US" sz="2400"/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A8124F-5B8D-4621-9B73-B5E4FDEA8955}" type="slidenum">
              <a:rPr lang="en-US" altLang="en-US"/>
              <a:pPr/>
              <a:t>37</a:t>
            </a:fld>
            <a:endParaRPr lang="en-US" altLang="en-US"/>
          </a:p>
        </p:txBody>
      </p:sp>
      <p:sp>
        <p:nvSpPr>
          <p:cNvPr id="69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8:  Prepare the Process Map in Visio</a:t>
            </a:r>
          </a:p>
        </p:txBody>
      </p:sp>
      <p:sp>
        <p:nvSpPr>
          <p:cNvPr id="69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886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ORS has site license</a:t>
            </a:r>
            <a:endParaRPr lang="en-US" altLang="en-US"/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Check with your AO to confirm license availability in your Branch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Contact ITB for installation on your desktop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Prepare your flowchart in Visio</a:t>
            </a:r>
            <a:endParaRPr lang="en-US" altLang="en-US"/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Limit map to one page if possible</a:t>
            </a:r>
          </a:p>
          <a:p>
            <a:pPr marL="9128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/>
              <a:t>Best if not too detailed</a:t>
            </a:r>
          </a:p>
          <a:p>
            <a:pPr marL="9128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/>
              <a:t>One page easier to print, review, discuss with others</a:t>
            </a:r>
          </a:p>
          <a:p>
            <a:pPr marL="912813" lvl="2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»"/>
            </a:pPr>
            <a:r>
              <a:rPr lang="en-US" altLang="en-US"/>
              <a:t>Can have more detailed flowchart as back-up if desired</a:t>
            </a:r>
          </a:p>
          <a:p>
            <a:pPr marL="566738" lvl="1" indent="-222250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 typeface="Arial" charset="0"/>
              <a:buChar char="–"/>
            </a:pPr>
            <a:r>
              <a:rPr lang="en-US" altLang="en-US" sz="2000"/>
              <a:t>But don’t sacrifice sense or understanding in favor of saving space/paper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C62AA-CDAC-4CE2-8E79-BA55F2D3EFE8}" type="slidenum">
              <a:rPr lang="en-US" altLang="en-US"/>
              <a:pPr/>
              <a:t>38</a:t>
            </a:fld>
            <a:endParaRPr lang="en-US" altLang="en-US"/>
          </a:p>
        </p:txBody>
      </p:sp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Step 9:  Review and Revise the Process Map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6482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Provide team with print-out of the process map and discuss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Is this process operating the way it should be?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Does everyone really complete the activities as shown here?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Are there obvious places where the process could be simplified?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How different is the current process from the ideal process?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What can this process be improved?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Show the process map to others and get their feedback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Internal suppliers 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Internal customers</a:t>
            </a:r>
          </a:p>
          <a:p>
            <a:pPr marL="566738" lvl="1" indent="-220663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Management staff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2719A-4172-4DB7-8AA7-E0576E6C7D3C}" type="slidenum">
              <a:rPr lang="en-US" altLang="en-US"/>
              <a:pPr/>
              <a:t>39</a:t>
            </a:fld>
            <a:endParaRPr lang="en-US" altLang="en-US"/>
          </a:p>
        </p:txBody>
      </p:sp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133600"/>
            <a:ext cx="7772400" cy="1143000"/>
          </a:xfrm>
        </p:spPr>
        <p:txBody>
          <a:bodyPr/>
          <a:lstStyle/>
          <a:p>
            <a:r>
              <a:rPr lang="en-US" altLang="en-US" sz="3600"/>
              <a:t> Process Mapping Exercise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030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E48DC714-40A8-40BE-91D9-AB5A368FC758}" type="slidenum">
              <a:rPr lang="en-US" altLang="en-US"/>
              <a:pPr/>
              <a:t>4</a:t>
            </a:fld>
            <a:endParaRPr lang="en-US" altLang="en-US" dirty="0"/>
          </a:p>
        </p:txBody>
      </p:sp>
      <p:sp>
        <p:nvSpPr>
          <p:cNvPr id="65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2209800"/>
            <a:ext cx="7772400" cy="1143000"/>
          </a:xfrm>
        </p:spPr>
        <p:txBody>
          <a:bodyPr/>
          <a:lstStyle/>
          <a:p>
            <a:r>
              <a:rPr lang="en-US" altLang="en-US"/>
              <a:t>Why Is It Important to Understand Processes?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BDB66-EF7C-42D2-9042-32A0D07C5218}" type="slidenum">
              <a:rPr lang="en-US" altLang="en-US"/>
              <a:pPr/>
              <a:t>40</a:t>
            </a:fld>
            <a:endParaRPr lang="en-US" altLang="en-US"/>
          </a:p>
        </p:txBody>
      </p:sp>
      <p:sp>
        <p:nvSpPr>
          <p:cNvPr id="69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Process Mapping Exercise</a:t>
            </a:r>
            <a:r>
              <a:rPr lang="en-US" altLang="en-US"/>
              <a:t>  </a:t>
            </a:r>
            <a:br>
              <a:rPr lang="en-US" altLang="en-US"/>
            </a:br>
            <a:r>
              <a:rPr lang="en-US" altLang="en-US" sz="2400"/>
              <a:t>Directions</a:t>
            </a:r>
          </a:p>
        </p:txBody>
      </p:sp>
      <p:sp>
        <p:nvSpPr>
          <p:cNvPr id="69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0450" y="1600200"/>
            <a:ext cx="7424738" cy="4648200"/>
          </a:xfrm>
        </p:spPr>
        <p:txBody>
          <a:bodyPr/>
          <a:lstStyle/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You will have 30-45 minutes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Do activity as a team if possible – otherwise do your own Discrete Service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Write Service Group or Discrete Service (or other work process) on Post-Its</a:t>
            </a:r>
            <a:r>
              <a:rPr lang="en-US" altLang="en-US" sz="1800" baseline="30000"/>
              <a:t>®</a:t>
            </a:r>
            <a:r>
              <a:rPr lang="en-US" altLang="en-US" sz="1400" baseline="30000"/>
              <a:t> </a:t>
            </a:r>
            <a:r>
              <a:rPr lang="en-US" altLang="en-US" sz="2000"/>
              <a:t>  and place on wall 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List players </a:t>
            </a:r>
          </a:p>
          <a:p>
            <a:pPr marL="514350" lvl="1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Record on Post-Its</a:t>
            </a:r>
            <a:r>
              <a:rPr lang="en-US" altLang="en-US" sz="1600" baseline="30000"/>
              <a:t>®</a:t>
            </a:r>
            <a:r>
              <a:rPr lang="en-US" altLang="en-US" sz="1200" baseline="30000"/>
              <a:t> </a:t>
            </a:r>
            <a:endParaRPr lang="en-US" altLang="en-US" sz="2000"/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List process start, end, and activity steps/decisions</a:t>
            </a:r>
          </a:p>
          <a:p>
            <a:pPr marL="514350" lvl="1" indent="-231775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Record on Post-Its</a:t>
            </a:r>
            <a:r>
              <a:rPr lang="en-US" altLang="en-US" sz="1600" baseline="30000"/>
              <a:t>®</a:t>
            </a:r>
            <a:r>
              <a:rPr lang="en-US" altLang="en-US" sz="1200" baseline="30000"/>
              <a:t> </a:t>
            </a:r>
            <a:endParaRPr lang="en-US" altLang="en-US" sz="2000"/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Arrange players horizontally and place steps vertically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Draw arrows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Check process map to ensure you have not missed any steps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Remember to depict the process as it occurs now</a:t>
            </a:r>
            <a:endParaRPr lang="en-US" altLang="en-US" sz="240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11322-E878-46F0-8A70-8A4AE3C2BBF7}" type="slidenum">
              <a:rPr lang="en-US" altLang="en-US"/>
              <a:pPr/>
              <a:t>41</a:t>
            </a:fld>
            <a:endParaRPr lang="en-US" altLang="en-US"/>
          </a:p>
        </p:txBody>
      </p:sp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800"/>
              <a:t>Process Mapping Exercise </a:t>
            </a:r>
            <a:r>
              <a:rPr lang="en-US" altLang="en-US" sz="2000"/>
              <a:t>(cont.)</a:t>
            </a:r>
            <a:r>
              <a:rPr lang="en-US" altLang="en-US"/>
              <a:t>  </a:t>
            </a:r>
            <a:br>
              <a:rPr lang="en-US" altLang="en-US"/>
            </a:br>
            <a:r>
              <a:rPr lang="en-US" altLang="en-US" sz="2400"/>
              <a:t>Feedback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22860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How did it go?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What were your biggest challenges?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What did you learn?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Do you have any questions?  </a:t>
            </a:r>
          </a:p>
        </p:txBody>
      </p:sp>
    </p:spTree>
  </p:cSld>
  <p:clrMapOvr>
    <a:masterClrMapping/>
  </p:clrMapOvr>
  <p:transition spd="med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F28138-D175-4BDB-8CA3-8C3BCA9B5637}" type="slidenum">
              <a:rPr lang="en-US" altLang="en-US"/>
              <a:pPr/>
              <a:t>42</a:t>
            </a:fld>
            <a:endParaRPr lang="en-US" altLang="en-US"/>
          </a:p>
        </p:txBody>
      </p:sp>
      <p:sp>
        <p:nvSpPr>
          <p:cNvPr id="69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676400"/>
            <a:ext cx="7772400" cy="1143000"/>
          </a:xfrm>
        </p:spPr>
        <p:txBody>
          <a:bodyPr/>
          <a:lstStyle/>
          <a:p>
            <a:r>
              <a:rPr lang="en-US" altLang="en-US"/>
              <a:t>Process Measures and Process Improvement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AB7DB-4561-4933-A022-E8C630E3A3B9}" type="slidenum">
              <a:rPr lang="en-US" altLang="en-US"/>
              <a:pPr/>
              <a:t>43</a:t>
            </a:fld>
            <a:endParaRPr lang="en-US" altLang="en-US"/>
          </a:p>
        </p:txBody>
      </p:sp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process measures?</a:t>
            </a:r>
          </a:p>
        </p:txBody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2766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Upstream indicators that give insight into how effectively the process is working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Highlight elements of the process that, if done consistently and effectively, should ensure high-quality results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May be difficult to identify at beginning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Once the process is mapped, it will be clear where process measures are needed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DCD42-FE48-41BC-AE23-CACBC380F009}" type="slidenum">
              <a:rPr lang="en-US" altLang="en-US"/>
              <a:pPr/>
              <a:t>44</a:t>
            </a:fld>
            <a:endParaRPr lang="en-US" altLang="en-US"/>
          </a:p>
        </p:txBody>
      </p:sp>
      <p:sp>
        <p:nvSpPr>
          <p:cNvPr id="70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need process measures?</a:t>
            </a:r>
            <a:endParaRPr lang="en-US" altLang="en-US" sz="2000"/>
          </a:p>
        </p:txBody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6002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Serve as the basis to understand the performance of the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Show the occurrence and extent of problems in the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Assist in diagnosing process inefficiencies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Help to determine why problems occur 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Help in identifying how to make process improvements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Allow for the study of the interrelationships between events and among players in the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Gauge the results of changes made to the process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DBC84B-C0EA-4CCF-8879-89E6FA11B621}" type="slidenum">
              <a:rPr lang="en-US" altLang="en-US"/>
              <a:pPr/>
              <a:t>45</a:t>
            </a:fld>
            <a:endParaRPr lang="en-US" altLang="en-US"/>
          </a:p>
        </p:txBody>
      </p:sp>
      <p:sp>
        <p:nvSpPr>
          <p:cNvPr id="70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How can process measures lead to performance improvement?</a:t>
            </a:r>
            <a:endParaRPr lang="en-US" altLang="en-US" sz="2400"/>
          </a:p>
        </p:txBody>
      </p:sp>
      <p:sp>
        <p:nvSpPr>
          <p:cNvPr id="70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Process measures are a key component of the process improvement cycle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Cycle created by a statistician from Western Electric (now Bell Labs), Dr. Walter Shewhart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Plan-Do-Check-Act (PDCA) cycle, now generally referred to as Plan-Do-Study-Act (PDSA) cycle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Application of the scientific method to management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Process measures are the basis for engaging in continuous improvement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Customer needs and expectations always change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Need systematic way to measure and make improvements</a:t>
            </a:r>
          </a:p>
          <a:p>
            <a:pPr marL="565150" lvl="1" indent="-220663"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PDSA cycle guides this process</a:t>
            </a:r>
          </a:p>
        </p:txBody>
      </p:sp>
      <p:sp>
        <p:nvSpPr>
          <p:cNvPr id="703492" name="Text Box 4"/>
          <p:cNvSpPr txBox="1">
            <a:spLocks noChangeArrowheads="1"/>
          </p:cNvSpPr>
          <p:nvPr/>
        </p:nvSpPr>
        <p:spPr bwMode="auto">
          <a:xfrm>
            <a:off x="1371600" y="6096000"/>
            <a:ext cx="6629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1200" b="1"/>
              <a:t>See </a:t>
            </a:r>
            <a:r>
              <a:rPr lang="en-US" altLang="en-US" sz="1200" b="1" i="1"/>
              <a:t>The Team Handbook</a:t>
            </a:r>
            <a:r>
              <a:rPr lang="en-US" altLang="en-US" sz="1200" b="1"/>
              <a:t> (Sholtes, 1988) and </a:t>
            </a:r>
            <a:r>
              <a:rPr lang="en-US" altLang="en-US" sz="1200" b="1" i="1"/>
              <a:t>Building Continuous Improvement</a:t>
            </a:r>
            <a:r>
              <a:rPr lang="en-US" altLang="en-US" sz="1200" b="1"/>
              <a:t> (Wheeler &amp; Poling, 1998) for more information about process improvement.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270400-5FB7-4AD0-AACC-FFB24C7F284A}" type="slidenum">
              <a:rPr lang="en-US" altLang="en-US"/>
              <a:pPr/>
              <a:t>46</a:t>
            </a:fld>
            <a:endParaRPr lang="en-US" altLang="en-US"/>
          </a:p>
        </p:txBody>
      </p:sp>
      <p:sp>
        <p:nvSpPr>
          <p:cNvPr id="70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PDSA </a:t>
            </a:r>
            <a:r>
              <a:rPr lang="en-US" altLang="en-US" dirty="0" smtClean="0"/>
              <a:t>Cycle - Plan-Do…</a:t>
            </a:r>
            <a:endParaRPr lang="en-US" altLang="en-US" dirty="0"/>
          </a:p>
        </p:txBody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dirty="0"/>
              <a:t>Plan 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dirty="0"/>
              <a:t>Describe the improvement you seek, how you will make the changes in your processes to bring about the improvement, and how you will measure the improvement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dirty="0"/>
              <a:t>Do 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 dirty="0"/>
              <a:t>Implement your improvement plan, preferably testing it on a trial basis first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A931F-8ADC-4296-892A-07F0A2950EE8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70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PDSA Cycle </a:t>
            </a:r>
            <a:r>
              <a:rPr lang="en-US" altLang="en-US" dirty="0" smtClean="0"/>
              <a:t>- …Study-Act</a:t>
            </a:r>
            <a:endParaRPr lang="en-US" altLang="en-US" dirty="0"/>
          </a:p>
        </p:txBody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764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dirty="0"/>
              <a:t>Study  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dirty="0"/>
              <a:t>Collect data on your improvement effort and study the results of your improvement actions.  What occurred?  Why?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dirty="0"/>
              <a:t>Act </a:t>
            </a:r>
          </a:p>
          <a:p>
            <a:pPr marL="566738" lvl="1" indent="-222250">
              <a:buClr>
                <a:schemeClr val="tx1"/>
              </a:buClr>
              <a:buSzTx/>
              <a:buFontTx/>
              <a:buChar char="–"/>
            </a:pPr>
            <a:r>
              <a:rPr lang="en-US" altLang="en-US" dirty="0"/>
              <a:t>Take action on what you learned in the previous stage:  </a:t>
            </a:r>
          </a:p>
          <a:p>
            <a:pPr marL="912813" lvl="2" indent="-230188">
              <a:buClr>
                <a:schemeClr val="tx1"/>
              </a:buClr>
              <a:buSzTx/>
              <a:buFontTx/>
              <a:buChar char="»"/>
            </a:pPr>
            <a:r>
              <a:rPr lang="en-US" altLang="en-US" dirty="0"/>
              <a:t>Adopt the improvement for broader implementation</a:t>
            </a:r>
          </a:p>
          <a:p>
            <a:pPr marL="912813" lvl="2" indent="-230188">
              <a:buClr>
                <a:schemeClr val="tx1"/>
              </a:buClr>
              <a:buSzTx/>
              <a:buFontTx/>
              <a:buChar char="»"/>
            </a:pPr>
            <a:r>
              <a:rPr lang="en-US" altLang="en-US" dirty="0"/>
              <a:t>Adjust your improvement plan and try again</a:t>
            </a:r>
          </a:p>
          <a:p>
            <a:pPr marL="912813" lvl="2" indent="-230188">
              <a:buClr>
                <a:schemeClr val="tx1"/>
              </a:buClr>
              <a:buSzTx/>
              <a:buFontTx/>
              <a:buChar char="»"/>
            </a:pPr>
            <a:r>
              <a:rPr lang="en-US" altLang="en-US" dirty="0"/>
              <a:t>Abandon the effort because the benefits do not outweigh the cost of improvement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21970-2659-4BE4-BAD4-3F19B707C87C}" type="slidenum">
              <a:rPr lang="en-US" altLang="en-US"/>
              <a:pPr/>
              <a:t>48</a:t>
            </a:fld>
            <a:endParaRPr lang="en-US" altLang="en-US"/>
          </a:p>
        </p:txBody>
      </p:sp>
      <p:sp>
        <p:nvSpPr>
          <p:cNvPr id="70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PDSA Cycle</a:t>
            </a:r>
          </a:p>
        </p:txBody>
      </p:sp>
      <p:grpSp>
        <p:nvGrpSpPr>
          <p:cNvPr id="706570" name="Group 10" descr="Circular arrows indicating Plan, Do, Study, Act, and back to Plan" title="PDSA Cycle"/>
          <p:cNvGrpSpPr>
            <a:grpSpLocks/>
          </p:cNvGrpSpPr>
          <p:nvPr/>
        </p:nvGrpSpPr>
        <p:grpSpPr bwMode="auto">
          <a:xfrm>
            <a:off x="3124200" y="1981200"/>
            <a:ext cx="3570288" cy="3570288"/>
            <a:chOff x="1927" y="1008"/>
            <a:chExt cx="2561" cy="2561"/>
          </a:xfrm>
        </p:grpSpPr>
        <p:pic>
          <p:nvPicPr>
            <p:cNvPr id="706565" name="Picture 5" descr="Circular arrows indicating Plan, Do, Study, Act, and back to Plan" title="PDSA Cycle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7" y="1008"/>
              <a:ext cx="2561" cy="256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6567" name="Text Box 7"/>
            <p:cNvSpPr txBox="1">
              <a:spLocks noChangeArrowheads="1"/>
            </p:cNvSpPr>
            <p:nvPr/>
          </p:nvSpPr>
          <p:spPr bwMode="auto">
            <a:xfrm>
              <a:off x="3684" y="1418"/>
              <a:ext cx="302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0000"/>
                  </a:solidFill>
                </a:rPr>
                <a:t>P</a:t>
              </a:r>
              <a:endParaRPr lang="en-US" altLang="en-US" b="1"/>
            </a:p>
          </p:txBody>
        </p:sp>
        <p:sp>
          <p:nvSpPr>
            <p:cNvPr id="706569" name="Text Box 9"/>
            <p:cNvSpPr txBox="1">
              <a:spLocks noChangeArrowheads="1"/>
            </p:cNvSpPr>
            <p:nvPr/>
          </p:nvSpPr>
          <p:spPr bwMode="auto">
            <a:xfrm>
              <a:off x="3677" y="2809"/>
              <a:ext cx="317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0000"/>
                  </a:solidFill>
                </a:rPr>
                <a:t>D</a:t>
              </a:r>
              <a:endParaRPr lang="en-US" altLang="en-US" b="1"/>
            </a:p>
          </p:txBody>
        </p:sp>
        <p:sp>
          <p:nvSpPr>
            <p:cNvPr id="706568" name="Text Box 8"/>
            <p:cNvSpPr txBox="1">
              <a:spLocks noChangeArrowheads="1"/>
            </p:cNvSpPr>
            <p:nvPr/>
          </p:nvSpPr>
          <p:spPr bwMode="auto">
            <a:xfrm>
              <a:off x="2388" y="2809"/>
              <a:ext cx="302" cy="3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>
                  <a:solidFill>
                    <a:srgbClr val="000000"/>
                  </a:solidFill>
                </a:rPr>
                <a:t>S</a:t>
              </a:r>
              <a:endParaRPr lang="en-US" altLang="en-US" b="1"/>
            </a:p>
          </p:txBody>
        </p:sp>
        <p:sp>
          <p:nvSpPr>
            <p:cNvPr id="706566" name="Text Box 6"/>
            <p:cNvSpPr txBox="1">
              <a:spLocks noChangeArrowheads="1"/>
            </p:cNvSpPr>
            <p:nvPr/>
          </p:nvSpPr>
          <p:spPr bwMode="auto">
            <a:xfrm>
              <a:off x="2381" y="1418"/>
              <a:ext cx="317" cy="3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en-US" b="1" dirty="0">
                  <a:solidFill>
                    <a:srgbClr val="000000"/>
                  </a:solidFill>
                </a:rPr>
                <a:t>A</a:t>
              </a:r>
              <a:endParaRPr lang="en-US" altLang="en-US" b="1" dirty="0"/>
            </a:p>
          </p:txBody>
        </p:sp>
      </p:grpSp>
      <p:sp>
        <p:nvSpPr>
          <p:cNvPr id="706573" name="Rectangle 13"/>
          <p:cNvSpPr>
            <a:spLocks noChangeArrowheads="1"/>
          </p:cNvSpPr>
          <p:nvPr/>
        </p:nvSpPr>
        <p:spPr bwMode="auto">
          <a:xfrm>
            <a:off x="6705600" y="2133600"/>
            <a:ext cx="1981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168275" algn="l" eaLnBrk="0" hangingPunct="0">
              <a:buClr>
                <a:schemeClr val="tx1"/>
              </a:buClr>
              <a:buSzPct val="110000"/>
            </a:pPr>
            <a:r>
              <a:rPr kumimoji="1" lang="en-US" altLang="en-US" sz="2000" b="1" dirty="0"/>
              <a:t>Plan</a:t>
            </a:r>
            <a:endParaRPr kumimoji="1" lang="en-US" altLang="en-US" sz="1800" dirty="0"/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 dirty="0"/>
              <a:t>Set hypothesis</a:t>
            </a:r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 dirty="0"/>
              <a:t>Validate causes</a:t>
            </a:r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 dirty="0"/>
              <a:t>Plan a test</a:t>
            </a:r>
          </a:p>
        </p:txBody>
      </p:sp>
      <p:sp>
        <p:nvSpPr>
          <p:cNvPr id="706574" name="Rectangle 14"/>
          <p:cNvSpPr>
            <a:spLocks noChangeArrowheads="1"/>
          </p:cNvSpPr>
          <p:nvPr/>
        </p:nvSpPr>
        <p:spPr bwMode="auto">
          <a:xfrm>
            <a:off x="6705600" y="4114800"/>
            <a:ext cx="1981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168275" algn="l" eaLnBrk="0" hangingPunct="0">
              <a:buClr>
                <a:schemeClr val="tx1"/>
              </a:buClr>
              <a:buSzPct val="110000"/>
            </a:pPr>
            <a:r>
              <a:rPr kumimoji="1" lang="en-US" altLang="en-US" sz="2000" b="1"/>
              <a:t>Do</a:t>
            </a:r>
            <a:endParaRPr kumimoji="1" lang="en-US" altLang="en-US" sz="1800"/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Test on small scale</a:t>
            </a:r>
          </a:p>
        </p:txBody>
      </p:sp>
      <p:sp>
        <p:nvSpPr>
          <p:cNvPr id="706572" name="Rectangle 12"/>
          <p:cNvSpPr>
            <a:spLocks noChangeArrowheads="1"/>
          </p:cNvSpPr>
          <p:nvPr/>
        </p:nvSpPr>
        <p:spPr bwMode="auto">
          <a:xfrm>
            <a:off x="1676400" y="41148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168275" algn="l" eaLnBrk="0" hangingPunct="0">
              <a:buClr>
                <a:schemeClr val="tx1"/>
              </a:buClr>
              <a:buSzPct val="110000"/>
            </a:pPr>
            <a:r>
              <a:rPr kumimoji="1" lang="en-US" altLang="en-US" sz="2000" b="1"/>
              <a:t>Study</a:t>
            </a:r>
            <a:endParaRPr kumimoji="1" lang="en-US" altLang="en-US" sz="1800"/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Collect data to verify improvement</a:t>
            </a:r>
          </a:p>
        </p:txBody>
      </p:sp>
      <p:sp>
        <p:nvSpPr>
          <p:cNvPr id="706571" name="Rectangle 11"/>
          <p:cNvSpPr>
            <a:spLocks noChangeArrowheads="1"/>
          </p:cNvSpPr>
          <p:nvPr/>
        </p:nvSpPr>
        <p:spPr bwMode="auto">
          <a:xfrm>
            <a:off x="1676400" y="2133600"/>
            <a:ext cx="16764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168275" indent="-168275" algn="l" eaLnBrk="0" hangingPunct="0">
              <a:buClr>
                <a:schemeClr val="tx1"/>
              </a:buClr>
              <a:buSzPct val="110000"/>
            </a:pPr>
            <a:r>
              <a:rPr kumimoji="1" lang="en-US" altLang="en-US" sz="2000" b="1"/>
              <a:t>Act</a:t>
            </a:r>
            <a:endParaRPr kumimoji="1" lang="en-US" altLang="en-US" sz="1800"/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Adopt on a large scale</a:t>
            </a:r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Adapt</a:t>
            </a:r>
          </a:p>
          <a:p>
            <a:pPr marL="168275" indent="-168275" algn="l" eaLnBrk="0" hangingPunct="0">
              <a:buClr>
                <a:schemeClr val="tx1"/>
              </a:buClr>
              <a:buFontTx/>
              <a:buChar char="•"/>
            </a:pPr>
            <a:r>
              <a:rPr kumimoji="1" lang="en-US" altLang="en-US" sz="1800"/>
              <a:t>Abandon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7A20C-12F6-47CC-8B5A-C4A87BAC12CD}" type="slidenum">
              <a:rPr lang="en-US" altLang="en-US"/>
              <a:pPr/>
              <a:t>49</a:t>
            </a:fld>
            <a:endParaRPr lang="en-US" altLang="en-US"/>
          </a:p>
        </p:txBody>
      </p:sp>
      <p:sp>
        <p:nvSpPr>
          <p:cNvPr id="70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Process Maps Help Identify Measures of Performance</a:t>
            </a:r>
          </a:p>
        </p:txBody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9624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Process mapping is one basic method to identify where and what to measure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Depicts how process currently works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Helps to figure out where to set up measures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Tool to begin studying the process</a:t>
            </a:r>
            <a:endParaRPr lang="en-US" altLang="en-US"/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Other methods to study and measure processes include: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Cause-and-effect diagrams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Pareto charts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Process modeling and simulation</a:t>
            </a:r>
          </a:p>
          <a:p>
            <a:pPr marL="630238" lvl="1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Process behavior charts</a:t>
            </a: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BC199-0B54-4306-AF91-47F24D6EC595}" type="slidenum">
              <a:rPr lang="en-US" altLang="en-US"/>
              <a:pPr/>
              <a:t>5</a:t>
            </a:fld>
            <a:endParaRPr lang="en-US" altLang="en-US" dirty="0"/>
          </a:p>
        </p:txBody>
      </p:sp>
      <p:sp>
        <p:nvSpPr>
          <p:cNvPr id="66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a process?</a:t>
            </a:r>
          </a:p>
        </p:txBody>
      </p:sp>
      <p:sp>
        <p:nvSpPr>
          <p:cNvPr id="66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447800"/>
            <a:ext cx="7772400" cy="46482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/>
              <a:t>A process is a series of steps that transform inputs to outputs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Inputs to a process include materials, methods, information, people, equipment, the work environment</a:t>
            </a:r>
          </a:p>
          <a:p>
            <a:pPr marL="630238" lvl="1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Outputs of a process are products and services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/>
              <a:t>Everything you do in the workplace is part of a process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385E55-2EB1-4DB6-9BE7-799E518C0290}" type="slidenum">
              <a:rPr lang="en-US" altLang="en-US"/>
              <a:pPr/>
              <a:t>50</a:t>
            </a:fld>
            <a:endParaRPr lang="en-US" altLang="en-US"/>
          </a:p>
        </p:txBody>
      </p:sp>
      <p:sp>
        <p:nvSpPr>
          <p:cNvPr id="70758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52400"/>
            <a:ext cx="7772400" cy="685800"/>
          </a:xfrm>
        </p:spPr>
        <p:txBody>
          <a:bodyPr/>
          <a:lstStyle/>
          <a:p>
            <a:r>
              <a:rPr lang="en-US" altLang="en-US" sz="2800"/>
              <a:t>Using Process Maps to Identify Measures</a:t>
            </a:r>
          </a:p>
        </p:txBody>
      </p:sp>
      <p:sp>
        <p:nvSpPr>
          <p:cNvPr id="707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295400"/>
            <a:ext cx="7772400" cy="5105400"/>
          </a:xfrm>
        </p:spPr>
        <p:txBody>
          <a:bodyPr/>
          <a:lstStyle/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Review process map and look for: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Bottlenecks (backlogs) in the process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Endless “do-loops” where rework is common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Activity flows that go back and forth repeatedly between players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Redundant activities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Unnecessary process steps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Role or responsibility ambiguity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Activity time (lapse of time to complete a given step)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Cycle time (total time elapsed from first to last step)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Delays between steps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Segment and group the steps of the process map and select an appropriate measure for each segment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Look at decision diamonds and measure the reasons that take the process through the “no” arrow</a:t>
            </a:r>
          </a:p>
          <a:p>
            <a:pPr marL="230188" indent="-230188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2000"/>
              <a:t>Complete a causal analysis on the inputs to your process</a:t>
            </a:r>
          </a:p>
          <a:p>
            <a:pPr marL="566738" lvl="1" indent="-222250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800"/>
              <a:t>Determine whether one input or another is generating problems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880D9-D14D-4BC9-88DA-E5726BFBA243}" type="slidenum">
              <a:rPr lang="en-US" altLang="en-US"/>
              <a:pPr/>
              <a:t>51</a:t>
            </a:fld>
            <a:endParaRPr lang="en-US" altLang="en-US"/>
          </a:p>
        </p:txBody>
      </p:sp>
      <p:sp>
        <p:nvSpPr>
          <p:cNvPr id="70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400"/>
              <a:t>Example</a:t>
            </a:r>
            <a:br>
              <a:rPr lang="en-US" altLang="en-US" sz="2400"/>
            </a:br>
            <a:r>
              <a:rPr lang="en-US" altLang="en-US" sz="2800"/>
              <a:t>Identifying Process Measures</a:t>
            </a:r>
          </a:p>
        </p:txBody>
      </p:sp>
      <p:grpSp>
        <p:nvGrpSpPr>
          <p:cNvPr id="3" name="Group 2" title="Compile Information"/>
          <p:cNvGrpSpPr/>
          <p:nvPr/>
        </p:nvGrpSpPr>
        <p:grpSpPr>
          <a:xfrm>
            <a:off x="1030288" y="3676650"/>
            <a:ext cx="1093787" cy="690563"/>
            <a:chOff x="1030288" y="3676650"/>
            <a:chExt cx="1093787" cy="690563"/>
          </a:xfrm>
        </p:grpSpPr>
        <p:sp>
          <p:nvSpPr>
            <p:cNvPr id="708918" name="Rectangle 310"/>
            <p:cNvSpPr>
              <a:spLocks noChangeArrowheads="1"/>
            </p:cNvSpPr>
            <p:nvPr/>
          </p:nvSpPr>
          <p:spPr bwMode="auto">
            <a:xfrm>
              <a:off x="1030288" y="3676650"/>
              <a:ext cx="1093787" cy="6905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919" name="Text Box 311"/>
            <p:cNvSpPr txBox="1">
              <a:spLocks noChangeArrowheads="1"/>
            </p:cNvSpPr>
            <p:nvPr/>
          </p:nvSpPr>
          <p:spPr bwMode="auto">
            <a:xfrm>
              <a:off x="1052513" y="3794125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Compile Information</a:t>
              </a:r>
            </a:p>
          </p:txBody>
        </p:sp>
      </p:grpSp>
      <p:cxnSp>
        <p:nvCxnSpPr>
          <p:cNvPr id="708924" name="AutoShape 316" title="Arrow"/>
          <p:cNvCxnSpPr>
            <a:cxnSpLocks noChangeShapeType="1"/>
            <a:stCxn id="708918" idx="3"/>
            <a:endCxn id="708895" idx="1"/>
          </p:cNvCxnSpPr>
          <p:nvPr/>
        </p:nvCxnSpPr>
        <p:spPr bwMode="auto">
          <a:xfrm>
            <a:off x="2143125" y="4022725"/>
            <a:ext cx="277813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2" name="Group 11" title="Cost of Activity"/>
          <p:cNvGrpSpPr/>
          <p:nvPr/>
        </p:nvGrpSpPr>
        <p:grpSpPr>
          <a:xfrm>
            <a:off x="2462213" y="2754313"/>
            <a:ext cx="1050925" cy="903287"/>
            <a:chOff x="2462213" y="2754313"/>
            <a:chExt cx="1050925" cy="903287"/>
          </a:xfrm>
        </p:grpSpPr>
        <p:sp>
          <p:nvSpPr>
            <p:cNvPr id="708931" name="Text Box 323"/>
            <p:cNvSpPr txBox="1">
              <a:spLocks noChangeArrowheads="1"/>
            </p:cNvSpPr>
            <p:nvPr/>
          </p:nvSpPr>
          <p:spPr bwMode="auto">
            <a:xfrm>
              <a:off x="2462213" y="2754313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Cost of</a:t>
              </a:r>
            </a:p>
            <a:p>
              <a:pPr eaLnBrk="0" hangingPunct="0"/>
              <a:r>
                <a:rPr lang="en-US" altLang="en-US" sz="1200" b="1" dirty="0"/>
                <a:t>Activity</a:t>
              </a:r>
            </a:p>
          </p:txBody>
        </p:sp>
        <p:cxnSp>
          <p:nvCxnSpPr>
            <p:cNvPr id="708933" name="AutoShape 325"/>
            <p:cNvCxnSpPr>
              <a:cxnSpLocks noChangeShapeType="1"/>
              <a:stCxn id="708931" idx="2"/>
              <a:endCxn id="708895" idx="0"/>
            </p:cNvCxnSpPr>
            <p:nvPr/>
          </p:nvCxnSpPr>
          <p:spPr bwMode="auto">
            <a:xfrm>
              <a:off x="2987675" y="3211513"/>
              <a:ext cx="0" cy="4460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oup 3" title="Prepare Report"/>
          <p:cNvGrpSpPr/>
          <p:nvPr/>
        </p:nvGrpSpPr>
        <p:grpSpPr>
          <a:xfrm>
            <a:off x="2439988" y="3676650"/>
            <a:ext cx="1093787" cy="690563"/>
            <a:chOff x="2439988" y="3676650"/>
            <a:chExt cx="1093787" cy="690563"/>
          </a:xfrm>
        </p:grpSpPr>
        <p:sp>
          <p:nvSpPr>
            <p:cNvPr id="708895" name="Rectangle 287"/>
            <p:cNvSpPr>
              <a:spLocks noChangeArrowheads="1"/>
            </p:cNvSpPr>
            <p:nvPr/>
          </p:nvSpPr>
          <p:spPr bwMode="auto">
            <a:xfrm>
              <a:off x="2439988" y="3676650"/>
              <a:ext cx="1093787" cy="6905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896" name="Text Box 288"/>
            <p:cNvSpPr txBox="1">
              <a:spLocks noChangeArrowheads="1"/>
            </p:cNvSpPr>
            <p:nvPr/>
          </p:nvSpPr>
          <p:spPr bwMode="auto">
            <a:xfrm>
              <a:off x="2460625" y="3794125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Prepare</a:t>
              </a:r>
            </a:p>
            <a:p>
              <a:pPr eaLnBrk="0" hangingPunct="0"/>
              <a:r>
                <a:rPr lang="en-US" altLang="en-US" sz="1200" b="1" dirty="0"/>
                <a:t>Report</a:t>
              </a:r>
            </a:p>
          </p:txBody>
        </p:sp>
      </p:grpSp>
      <p:cxnSp>
        <p:nvCxnSpPr>
          <p:cNvPr id="708925" name="AutoShape 317" title="Arrow"/>
          <p:cNvCxnSpPr>
            <a:cxnSpLocks noChangeShapeType="1"/>
            <a:stCxn id="708895" idx="3"/>
            <a:endCxn id="708901" idx="1"/>
          </p:cNvCxnSpPr>
          <p:nvPr/>
        </p:nvCxnSpPr>
        <p:spPr bwMode="auto">
          <a:xfrm>
            <a:off x="3552825" y="4022725"/>
            <a:ext cx="27463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5" name="Group 4" title="Acdeptable?"/>
          <p:cNvGrpSpPr/>
          <p:nvPr/>
        </p:nvGrpSpPr>
        <p:grpSpPr>
          <a:xfrm>
            <a:off x="3846513" y="3640138"/>
            <a:ext cx="1447800" cy="765175"/>
            <a:chOff x="3846513" y="3640138"/>
            <a:chExt cx="1447800" cy="765175"/>
          </a:xfrm>
        </p:grpSpPr>
        <p:sp>
          <p:nvSpPr>
            <p:cNvPr id="708901" name="AutoShape 293"/>
            <p:cNvSpPr>
              <a:spLocks noChangeArrowheads="1"/>
            </p:cNvSpPr>
            <p:nvPr/>
          </p:nvSpPr>
          <p:spPr bwMode="auto">
            <a:xfrm>
              <a:off x="3846513" y="3640138"/>
              <a:ext cx="1447800" cy="765175"/>
            </a:xfrm>
            <a:prstGeom prst="diamond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902" name="Text Box 294"/>
            <p:cNvSpPr txBox="1">
              <a:spLocks noChangeArrowheads="1"/>
            </p:cNvSpPr>
            <p:nvPr/>
          </p:nvSpPr>
          <p:spPr bwMode="auto">
            <a:xfrm>
              <a:off x="3979863" y="3884613"/>
              <a:ext cx="11826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Acceptable?</a:t>
              </a:r>
            </a:p>
          </p:txBody>
        </p:sp>
      </p:grpSp>
      <p:grpSp>
        <p:nvGrpSpPr>
          <p:cNvPr id="11" name="Group 10" title="Proportion Rejected"/>
          <p:cNvGrpSpPr/>
          <p:nvPr/>
        </p:nvGrpSpPr>
        <p:grpSpPr>
          <a:xfrm>
            <a:off x="3979863" y="2754313"/>
            <a:ext cx="1182687" cy="830262"/>
            <a:chOff x="3979863" y="2754313"/>
            <a:chExt cx="1182687" cy="830262"/>
          </a:xfrm>
        </p:grpSpPr>
        <p:sp>
          <p:nvSpPr>
            <p:cNvPr id="708929" name="Text Box 321"/>
            <p:cNvSpPr txBox="1">
              <a:spLocks noChangeArrowheads="1"/>
            </p:cNvSpPr>
            <p:nvPr/>
          </p:nvSpPr>
          <p:spPr bwMode="auto">
            <a:xfrm>
              <a:off x="3979863" y="2754313"/>
              <a:ext cx="1182687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Proportion</a:t>
              </a:r>
            </a:p>
            <a:p>
              <a:pPr eaLnBrk="0" hangingPunct="0"/>
              <a:r>
                <a:rPr lang="en-US" altLang="en-US" sz="1200" b="1" dirty="0"/>
                <a:t>Rejected</a:t>
              </a:r>
            </a:p>
          </p:txBody>
        </p:sp>
        <p:cxnSp>
          <p:nvCxnSpPr>
            <p:cNvPr id="708938" name="AutoShape 330"/>
            <p:cNvCxnSpPr>
              <a:cxnSpLocks noChangeShapeType="1"/>
            </p:cNvCxnSpPr>
            <p:nvPr/>
          </p:nvCxnSpPr>
          <p:spPr bwMode="auto">
            <a:xfrm flipH="1">
              <a:off x="4568825" y="3175000"/>
              <a:ext cx="3175" cy="4095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13" name="Group 12" title="Yes"/>
          <p:cNvGrpSpPr/>
          <p:nvPr/>
        </p:nvGrpSpPr>
        <p:grpSpPr>
          <a:xfrm>
            <a:off x="5086351" y="3603794"/>
            <a:ext cx="496887" cy="418931"/>
            <a:chOff x="5086351" y="3603794"/>
            <a:chExt cx="496887" cy="418931"/>
          </a:xfrm>
        </p:grpSpPr>
        <p:cxnSp>
          <p:nvCxnSpPr>
            <p:cNvPr id="708926" name="AutoShape 318"/>
            <p:cNvCxnSpPr>
              <a:cxnSpLocks noChangeShapeType="1"/>
              <a:stCxn id="708901" idx="3"/>
              <a:endCxn id="708922" idx="1"/>
            </p:cNvCxnSpPr>
            <p:nvPr/>
          </p:nvCxnSpPr>
          <p:spPr bwMode="auto">
            <a:xfrm>
              <a:off x="5313363" y="4022725"/>
              <a:ext cx="269875" cy="0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708909" name="Text Box 301"/>
            <p:cNvSpPr txBox="1">
              <a:spLocks noChangeArrowheads="1"/>
            </p:cNvSpPr>
            <p:nvPr/>
          </p:nvSpPr>
          <p:spPr bwMode="auto">
            <a:xfrm>
              <a:off x="5086351" y="3603794"/>
              <a:ext cx="49688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Yes</a:t>
              </a:r>
            </a:p>
          </p:txBody>
        </p:sp>
      </p:grpSp>
      <p:grpSp>
        <p:nvGrpSpPr>
          <p:cNvPr id="14" name="Group 13" title="No"/>
          <p:cNvGrpSpPr/>
          <p:nvPr/>
        </p:nvGrpSpPr>
        <p:grpSpPr>
          <a:xfrm>
            <a:off x="1577975" y="4386263"/>
            <a:ext cx="3528219" cy="322296"/>
            <a:chOff x="1577975" y="4386263"/>
            <a:chExt cx="3528219" cy="322296"/>
          </a:xfrm>
        </p:grpSpPr>
        <p:sp>
          <p:nvSpPr>
            <p:cNvPr id="708910" name="Text Box 302"/>
            <p:cNvSpPr txBox="1">
              <a:spLocks noChangeArrowheads="1"/>
            </p:cNvSpPr>
            <p:nvPr/>
          </p:nvSpPr>
          <p:spPr bwMode="auto">
            <a:xfrm>
              <a:off x="4609306" y="4433921"/>
              <a:ext cx="496888" cy="2746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en-US" sz="1200" b="1" dirty="0"/>
                <a:t>No</a:t>
              </a:r>
            </a:p>
          </p:txBody>
        </p:sp>
        <p:cxnSp>
          <p:nvCxnSpPr>
            <p:cNvPr id="708935" name="AutoShape 327"/>
            <p:cNvCxnSpPr>
              <a:cxnSpLocks noChangeShapeType="1"/>
              <a:stCxn id="708901" idx="2"/>
              <a:endCxn id="708918" idx="2"/>
            </p:cNvCxnSpPr>
            <p:nvPr/>
          </p:nvCxnSpPr>
          <p:spPr bwMode="auto">
            <a:xfrm rot="16200000" flipV="1">
              <a:off x="3055144" y="2909094"/>
              <a:ext cx="38100" cy="2992438"/>
            </a:xfrm>
            <a:prstGeom prst="bentConnector3">
              <a:avLst>
                <a:gd name="adj1" fmla="val -1020833"/>
              </a:avLst>
            </a:prstGeom>
            <a:noFill/>
            <a:ln w="38100">
              <a:solidFill>
                <a:schemeClr val="tx1"/>
              </a:solidFill>
              <a:miter lim="800000"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 title="Reasons of Rejection"/>
          <p:cNvGrpSpPr/>
          <p:nvPr/>
        </p:nvGrpSpPr>
        <p:grpSpPr>
          <a:xfrm>
            <a:off x="4667250" y="4814888"/>
            <a:ext cx="1338263" cy="798512"/>
            <a:chOff x="4667250" y="4814888"/>
            <a:chExt cx="1338263" cy="798512"/>
          </a:xfrm>
        </p:grpSpPr>
        <p:sp>
          <p:nvSpPr>
            <p:cNvPr id="708945" name="Text Box 337"/>
            <p:cNvSpPr txBox="1">
              <a:spLocks noChangeArrowheads="1"/>
            </p:cNvSpPr>
            <p:nvPr/>
          </p:nvSpPr>
          <p:spPr bwMode="auto">
            <a:xfrm>
              <a:off x="4954588" y="5156200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Reasons of Rejection</a:t>
              </a:r>
            </a:p>
          </p:txBody>
        </p:sp>
        <p:cxnSp>
          <p:nvCxnSpPr>
            <p:cNvPr id="708948" name="AutoShape 340"/>
            <p:cNvCxnSpPr>
              <a:cxnSpLocks noChangeShapeType="1"/>
            </p:cNvCxnSpPr>
            <p:nvPr/>
          </p:nvCxnSpPr>
          <p:spPr bwMode="auto">
            <a:xfrm flipH="1" flipV="1">
              <a:off x="4667250" y="4814888"/>
              <a:ext cx="381000" cy="293687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grpSp>
        <p:nvGrpSpPr>
          <p:cNvPr id="6" name="Group 5" title="Prepare Final Report"/>
          <p:cNvGrpSpPr/>
          <p:nvPr/>
        </p:nvGrpSpPr>
        <p:grpSpPr>
          <a:xfrm>
            <a:off x="5602288" y="3676650"/>
            <a:ext cx="1093787" cy="690563"/>
            <a:chOff x="5602288" y="3676650"/>
            <a:chExt cx="1093787" cy="690563"/>
          </a:xfrm>
        </p:grpSpPr>
        <p:sp>
          <p:nvSpPr>
            <p:cNvPr id="708922" name="Rectangle 314"/>
            <p:cNvSpPr>
              <a:spLocks noChangeArrowheads="1"/>
            </p:cNvSpPr>
            <p:nvPr/>
          </p:nvSpPr>
          <p:spPr bwMode="auto">
            <a:xfrm>
              <a:off x="5602288" y="3676650"/>
              <a:ext cx="1093787" cy="6905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923" name="Text Box 315"/>
            <p:cNvSpPr txBox="1">
              <a:spLocks noChangeArrowheads="1"/>
            </p:cNvSpPr>
            <p:nvPr/>
          </p:nvSpPr>
          <p:spPr bwMode="auto">
            <a:xfrm>
              <a:off x="5624513" y="3703638"/>
              <a:ext cx="1050925" cy="63976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Prepare</a:t>
              </a:r>
            </a:p>
            <a:p>
              <a:pPr eaLnBrk="0" hangingPunct="0"/>
              <a:r>
                <a:rPr lang="en-US" altLang="en-US" sz="1200" b="1" dirty="0"/>
                <a:t>Final Report</a:t>
              </a:r>
            </a:p>
          </p:txBody>
        </p:sp>
      </p:grpSp>
      <p:grpSp>
        <p:nvGrpSpPr>
          <p:cNvPr id="10" name="Group 9" title="Duration of Activity"/>
          <p:cNvGrpSpPr/>
          <p:nvPr/>
        </p:nvGrpSpPr>
        <p:grpSpPr>
          <a:xfrm>
            <a:off x="5622925" y="2754313"/>
            <a:ext cx="1050925" cy="855662"/>
            <a:chOff x="5622925" y="2754313"/>
            <a:chExt cx="1050925" cy="855662"/>
          </a:xfrm>
        </p:grpSpPr>
        <p:sp>
          <p:nvSpPr>
            <p:cNvPr id="708936" name="Text Box 328"/>
            <p:cNvSpPr txBox="1">
              <a:spLocks noChangeArrowheads="1"/>
            </p:cNvSpPr>
            <p:nvPr/>
          </p:nvSpPr>
          <p:spPr bwMode="auto">
            <a:xfrm>
              <a:off x="5622925" y="2754313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Duration</a:t>
              </a:r>
            </a:p>
            <a:p>
              <a:pPr eaLnBrk="0" hangingPunct="0"/>
              <a:r>
                <a:rPr lang="en-US" altLang="en-US" sz="1200" b="1" dirty="0"/>
                <a:t>of Activity</a:t>
              </a:r>
            </a:p>
          </p:txBody>
        </p:sp>
        <p:cxnSp>
          <p:nvCxnSpPr>
            <p:cNvPr id="708937" name="AutoShape 329"/>
            <p:cNvCxnSpPr>
              <a:cxnSpLocks noChangeShapeType="1"/>
            </p:cNvCxnSpPr>
            <p:nvPr/>
          </p:nvCxnSpPr>
          <p:spPr bwMode="auto">
            <a:xfrm flipH="1">
              <a:off x="6146800" y="3200400"/>
              <a:ext cx="3175" cy="409575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8927" name="AutoShape 319" title="Arrow"/>
          <p:cNvCxnSpPr>
            <a:cxnSpLocks noChangeShapeType="1"/>
            <a:stCxn id="708922" idx="3"/>
            <a:endCxn id="708920" idx="1"/>
          </p:cNvCxnSpPr>
          <p:nvPr/>
        </p:nvCxnSpPr>
        <p:spPr bwMode="auto">
          <a:xfrm>
            <a:off x="6715125" y="4022725"/>
            <a:ext cx="255588" cy="0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7" name="Group 6" title="Distribute Report"/>
          <p:cNvGrpSpPr/>
          <p:nvPr/>
        </p:nvGrpSpPr>
        <p:grpSpPr>
          <a:xfrm>
            <a:off x="6989763" y="3676650"/>
            <a:ext cx="1093787" cy="690563"/>
            <a:chOff x="6989763" y="3676650"/>
            <a:chExt cx="1093787" cy="690563"/>
          </a:xfrm>
        </p:grpSpPr>
        <p:sp>
          <p:nvSpPr>
            <p:cNvPr id="708920" name="Rectangle 312"/>
            <p:cNvSpPr>
              <a:spLocks noChangeArrowheads="1"/>
            </p:cNvSpPr>
            <p:nvPr/>
          </p:nvSpPr>
          <p:spPr bwMode="auto">
            <a:xfrm>
              <a:off x="6989763" y="3676650"/>
              <a:ext cx="1093787" cy="690563"/>
            </a:xfrm>
            <a:prstGeom prst="rect">
              <a:avLst/>
            </a:prstGeom>
            <a:solidFill>
              <a:schemeClr val="accent1"/>
            </a:solidFill>
            <a:ln w="381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08921" name="Text Box 313"/>
            <p:cNvSpPr txBox="1">
              <a:spLocks noChangeArrowheads="1"/>
            </p:cNvSpPr>
            <p:nvPr/>
          </p:nvSpPr>
          <p:spPr bwMode="auto">
            <a:xfrm>
              <a:off x="7010400" y="3794125"/>
              <a:ext cx="1050925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 dirty="0"/>
                <a:t>Distribute</a:t>
              </a:r>
            </a:p>
            <a:p>
              <a:pPr eaLnBrk="0" hangingPunct="0"/>
              <a:r>
                <a:rPr lang="en-US" altLang="en-US" sz="1200" b="1" dirty="0"/>
                <a:t>Report</a:t>
              </a:r>
            </a:p>
          </p:txBody>
        </p:sp>
      </p:grpSp>
      <p:grpSp>
        <p:nvGrpSpPr>
          <p:cNvPr id="15" name="Group 14" title="Elapsed Time"/>
          <p:cNvGrpSpPr/>
          <p:nvPr/>
        </p:nvGrpSpPr>
        <p:grpSpPr>
          <a:xfrm>
            <a:off x="5500688" y="2151063"/>
            <a:ext cx="2640012" cy="787400"/>
            <a:chOff x="5500688" y="2151063"/>
            <a:chExt cx="2640012" cy="787400"/>
          </a:xfrm>
        </p:grpSpPr>
        <p:grpSp>
          <p:nvGrpSpPr>
            <p:cNvPr id="2" name="Group 1" descr="Elapsed Time" title="Span of Activity"/>
            <p:cNvGrpSpPr/>
            <p:nvPr/>
          </p:nvGrpSpPr>
          <p:grpSpPr>
            <a:xfrm>
              <a:off x="5500688" y="2419350"/>
              <a:ext cx="2640012" cy="519113"/>
              <a:chOff x="5500688" y="2419350"/>
              <a:chExt cx="2640012" cy="519113"/>
            </a:xfrm>
          </p:grpSpPr>
          <p:sp>
            <p:nvSpPr>
              <p:cNvPr id="708942" name="Line 334" descr="Elapsed Time"/>
              <p:cNvSpPr>
                <a:spLocks noChangeShapeType="1"/>
              </p:cNvSpPr>
              <p:nvPr/>
            </p:nvSpPr>
            <p:spPr bwMode="auto">
              <a:xfrm>
                <a:off x="5500688" y="2428875"/>
                <a:ext cx="0" cy="509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708943" name="Line 335"/>
              <p:cNvSpPr>
                <a:spLocks noChangeShapeType="1"/>
              </p:cNvSpPr>
              <p:nvPr/>
            </p:nvSpPr>
            <p:spPr bwMode="auto">
              <a:xfrm>
                <a:off x="8140700" y="2428875"/>
                <a:ext cx="0" cy="50958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cxnSp>
            <p:nvCxnSpPr>
              <p:cNvPr id="708944" name="AutoShape 336"/>
              <p:cNvCxnSpPr>
                <a:cxnSpLocks noChangeShapeType="1"/>
                <a:stCxn id="708942" idx="0"/>
                <a:endCxn id="708943" idx="0"/>
              </p:cNvCxnSpPr>
              <p:nvPr/>
            </p:nvCxnSpPr>
            <p:spPr bwMode="auto">
              <a:xfrm>
                <a:off x="5500688" y="2419350"/>
                <a:ext cx="2640012" cy="0"/>
              </a:xfrm>
              <a:prstGeom prst="straightConnector1">
                <a:avLst/>
              </a:prstGeom>
              <a:noFill/>
              <a:ln w="1905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708939" name="Text Box 331"/>
            <p:cNvSpPr txBox="1">
              <a:spLocks noChangeArrowheads="1"/>
            </p:cNvSpPr>
            <p:nvPr/>
          </p:nvSpPr>
          <p:spPr bwMode="auto">
            <a:xfrm>
              <a:off x="5627688" y="2151063"/>
              <a:ext cx="2446337" cy="27463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/>
                <a:t>Elapsed Time</a:t>
              </a:r>
            </a:p>
          </p:txBody>
        </p:sp>
      </p:grpSp>
      <p:grpSp>
        <p:nvGrpSpPr>
          <p:cNvPr id="8" name="Group 7" title="Quality of Output Activity"/>
          <p:cNvGrpSpPr/>
          <p:nvPr/>
        </p:nvGrpSpPr>
        <p:grpSpPr>
          <a:xfrm>
            <a:off x="6610350" y="4464050"/>
            <a:ext cx="1428750" cy="1149350"/>
            <a:chOff x="6610350" y="4464050"/>
            <a:chExt cx="1428750" cy="1149350"/>
          </a:xfrm>
        </p:grpSpPr>
        <p:sp>
          <p:nvSpPr>
            <p:cNvPr id="708946" name="Text Box 338"/>
            <p:cNvSpPr txBox="1">
              <a:spLocks noChangeArrowheads="1"/>
            </p:cNvSpPr>
            <p:nvPr/>
          </p:nvSpPr>
          <p:spPr bwMode="auto">
            <a:xfrm>
              <a:off x="6610350" y="5156200"/>
              <a:ext cx="1428750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altLang="en-US" sz="1200" b="1"/>
                <a:t>Quality of Output Activity</a:t>
              </a:r>
            </a:p>
          </p:txBody>
        </p:sp>
        <p:cxnSp>
          <p:nvCxnSpPr>
            <p:cNvPr id="708947" name="AutoShape 339"/>
            <p:cNvCxnSpPr>
              <a:cxnSpLocks noChangeShapeType="1"/>
            </p:cNvCxnSpPr>
            <p:nvPr/>
          </p:nvCxnSpPr>
          <p:spPr bwMode="auto">
            <a:xfrm flipH="1" flipV="1">
              <a:off x="6865938" y="4464050"/>
              <a:ext cx="296862" cy="630238"/>
            </a:xfrm>
            <a:prstGeom prst="straightConnector1">
              <a:avLst/>
            </a:prstGeom>
            <a:noFill/>
            <a:ln w="38100">
              <a:solidFill>
                <a:schemeClr val="tx1"/>
              </a:solidFill>
              <a:round/>
              <a:headEnd type="none" w="sm" len="sm"/>
              <a:tailEnd type="triangle" w="sm" len="sm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708917" name="AutoShape 309" title="Arrow"/>
          <p:cNvCxnSpPr>
            <a:cxnSpLocks noChangeShapeType="1"/>
            <a:stCxn id="708920" idx="3"/>
            <a:endCxn id="708928" idx="2"/>
          </p:cNvCxnSpPr>
          <p:nvPr/>
        </p:nvCxnSpPr>
        <p:spPr bwMode="auto">
          <a:xfrm>
            <a:off x="8102600" y="4022725"/>
            <a:ext cx="304800" cy="1588"/>
          </a:xfrm>
          <a:prstGeom prst="straightConnector1">
            <a:avLst/>
          </a:prstGeom>
          <a:noFill/>
          <a:ln w="381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08928" name="AutoShape 320" title="Arrow"/>
          <p:cNvSpPr>
            <a:spLocks noChangeArrowheads="1"/>
          </p:cNvSpPr>
          <p:nvPr/>
        </p:nvSpPr>
        <p:spPr bwMode="auto">
          <a:xfrm rot="5400000">
            <a:off x="8424863" y="3824288"/>
            <a:ext cx="398462" cy="398462"/>
          </a:xfrm>
          <a:prstGeom prst="flowChartExtract">
            <a:avLst/>
          </a:prstGeom>
          <a:solidFill>
            <a:schemeClr val="accent1"/>
          </a:solidFill>
          <a:ln w="381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062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9408D-29F5-47FB-A97B-6C1DD411F8BC}" type="slidenum">
              <a:rPr lang="en-US" altLang="en-US"/>
              <a:pPr/>
              <a:t>52</a:t>
            </a:fld>
            <a:endParaRPr lang="en-US" altLang="en-US"/>
          </a:p>
        </p:txBody>
      </p:sp>
      <p:sp>
        <p:nvSpPr>
          <p:cNvPr id="709634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228600"/>
            <a:ext cx="7848600" cy="1143000"/>
          </a:xfrm>
        </p:spPr>
        <p:txBody>
          <a:bodyPr/>
          <a:lstStyle/>
          <a:p>
            <a:r>
              <a:rPr lang="en-US" altLang="en-US" sz="2400"/>
              <a:t>ORS Example</a:t>
            </a:r>
            <a:br>
              <a:rPr lang="en-US" altLang="en-US" sz="2400"/>
            </a:br>
            <a:r>
              <a:rPr lang="en-US" altLang="en-US" sz="2800"/>
              <a:t>Process Measures from Performance Management Plans</a:t>
            </a:r>
          </a:p>
        </p:txBody>
      </p:sp>
      <p:sp>
        <p:nvSpPr>
          <p:cNvPr id="70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524000"/>
            <a:ext cx="7772400" cy="5029200"/>
          </a:xfrm>
        </p:spPr>
        <p:txBody>
          <a:bodyPr/>
          <a:lstStyle/>
          <a:p>
            <a:pPr marL="230188" indent="-230188">
              <a:spcBef>
                <a:spcPct val="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Cycle time from customer request to providing service </a:t>
            </a:r>
          </a:p>
          <a:p>
            <a:pPr marL="230188" indent="-230188">
              <a:spcBef>
                <a:spcPct val="0"/>
              </a:spcBef>
              <a:buClr>
                <a:schemeClr val="tx1"/>
              </a:buClr>
              <a:buSzPct val="110000"/>
              <a:buFontTx/>
              <a:buNone/>
            </a:pPr>
            <a:r>
              <a:rPr lang="en-US" altLang="en-US" sz="2100"/>
              <a:t>	(e.g., Locksmith) 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Time between customer order and delivery of product 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Number of unscheduled repairs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Percent of billing transactions processed with errors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Percent of notification memos sent out within 1 week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Problem resolution time of help desk requests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Number of facility deficiencies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Percent “errors” found in radioactive materials inventory</a:t>
            </a:r>
          </a:p>
          <a:p>
            <a:pPr marL="230188" indent="-230188">
              <a:spcBef>
                <a:spcPct val="25000"/>
              </a:spcBef>
              <a:buClr>
                <a:schemeClr val="tx1"/>
              </a:buClr>
              <a:buSzPct val="110000"/>
            </a:pPr>
            <a:r>
              <a:rPr lang="en-US" altLang="en-US" sz="2100"/>
              <a:t>Type and location of occurrence of security violations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19047F-D0FD-4B61-B805-1F6E6166A0E4}" type="slidenum">
              <a:rPr lang="en-US" altLang="en-US"/>
              <a:pPr/>
              <a:t>53</a:t>
            </a:fld>
            <a:endParaRPr lang="en-US" altLang="en-US"/>
          </a:p>
        </p:txBody>
      </p:sp>
      <p:sp>
        <p:nvSpPr>
          <p:cNvPr id="71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533400"/>
            <a:ext cx="7772400" cy="1143000"/>
          </a:xfrm>
        </p:spPr>
        <p:txBody>
          <a:bodyPr/>
          <a:lstStyle/>
          <a:p>
            <a:r>
              <a:rPr lang="en-US" altLang="en-US"/>
              <a:t>Evaluating Process Measures</a:t>
            </a:r>
          </a:p>
        </p:txBody>
      </p:sp>
      <p:sp>
        <p:nvSpPr>
          <p:cNvPr id="71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8800"/>
            <a:ext cx="7772400" cy="39624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110000"/>
            </a:pPr>
            <a:r>
              <a:rPr lang="en-US" altLang="en-US" sz="2400"/>
              <a:t>What data could be used as a process measure?</a:t>
            </a:r>
          </a:p>
          <a:p>
            <a:pPr marL="230188" indent="-230188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110000"/>
            </a:pPr>
            <a:r>
              <a:rPr lang="en-US" altLang="en-US" sz="2400"/>
              <a:t>Is this data currently being gathered?  If not, would it be difficult to collect?</a:t>
            </a:r>
          </a:p>
          <a:p>
            <a:pPr marL="230188" indent="-230188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110000"/>
            </a:pPr>
            <a:r>
              <a:rPr lang="en-US" altLang="en-US" sz="2400"/>
              <a:t>What would the data gathered with this process measure tell us?  Why is what it tells us important?</a:t>
            </a:r>
          </a:p>
          <a:p>
            <a:pPr marL="230188" indent="-230188">
              <a:lnSpc>
                <a:spcPct val="90000"/>
              </a:lnSpc>
              <a:spcAft>
                <a:spcPct val="30000"/>
              </a:spcAft>
              <a:buClr>
                <a:schemeClr val="tx1"/>
              </a:buClr>
              <a:buSzPct val="110000"/>
            </a:pPr>
            <a:r>
              <a:rPr lang="en-US" altLang="en-US" sz="2400"/>
              <a:t>How strong is the correlation between the process measure and the results we are trying to achieve?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How could the process measure be influenced?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Who will use this data, and how?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CF11AA-687C-45B2-AC5E-4F09384B223E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71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81000"/>
            <a:ext cx="7772400" cy="533400"/>
          </a:xfrm>
        </p:spPr>
        <p:txBody>
          <a:bodyPr/>
          <a:lstStyle/>
          <a:p>
            <a:r>
              <a:rPr lang="en-US" altLang="en-US" sz="2800"/>
              <a:t>Next Steps</a:t>
            </a:r>
          </a:p>
        </p:txBody>
      </p:sp>
      <p:sp>
        <p:nvSpPr>
          <p:cNvPr id="71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961313" cy="5105400"/>
          </a:xfrm>
        </p:spPr>
        <p:txBody>
          <a:bodyPr/>
          <a:lstStyle/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/>
              <a:t>Identify appropriate people to attend your process mapping working session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Make sure all key players are represented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Include those who are closest to the actual work if possible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Invite others (manager, supervisor, customer) who may wish to learn about the process flow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/>
              <a:t>Complete process maps of: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Your Service Group 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Each Discrete Service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Key business processes within Discrete Services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/>
              <a:t>Prepare maps in Visio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/>
              <a:t>Analyze maps and identify: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Process measures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Low-hanging fruit (i.e., quick fixes)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Other, longer-term improvements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/>
              <a:t>Complete a process improvement plan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/>
              <a:t>Gather process measures data</a:t>
            </a:r>
          </a:p>
          <a:p>
            <a:pPr marL="225425" indent="-225425">
              <a:lnSpc>
                <a:spcPct val="80000"/>
              </a:lnSpc>
              <a:buClr>
                <a:schemeClr val="tx1"/>
              </a:buClr>
              <a:buSzPct val="110000"/>
            </a:pPr>
            <a:r>
              <a:rPr lang="en-US" altLang="en-US" sz="1800"/>
              <a:t>Analyze process and other performance data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Attend Data Analysis and Graphing Training</a:t>
            </a:r>
          </a:p>
          <a:p>
            <a:pPr marL="688975" lvl="1" indent="-287338">
              <a:lnSpc>
                <a:spcPct val="8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1600"/>
              <a:t>Attend Process Behavior Charts Training</a:t>
            </a:r>
            <a:endParaRPr lang="en-US" altLang="en-US" sz="1800"/>
          </a:p>
        </p:txBody>
      </p:sp>
    </p:spTree>
  </p:cSld>
  <p:clrMapOvr>
    <a:masterClrMapping/>
  </p:clrMapOvr>
  <p:transition spd="med"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42E1FA-9907-4F8D-B5CF-31EAFDBB3CF0}" type="slidenum">
              <a:rPr lang="en-US" altLang="en-US"/>
              <a:pPr/>
              <a:t>55</a:t>
            </a:fld>
            <a:endParaRPr lang="en-US" altLang="en-US"/>
          </a:p>
        </p:txBody>
      </p:sp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772400" cy="762000"/>
          </a:xfrm>
        </p:spPr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4038600"/>
          </a:xfrm>
        </p:spPr>
        <p:txBody>
          <a:bodyPr/>
          <a:lstStyle/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Process mapping is a basic but powerful tool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Provides the basis for performance improvement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Helps identify process measures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Reveals some process problems right away (e.g., complexity, redundancy, rework, gaps, too many approvals/inspections)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Encourages teamwork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Need others to accurately depict the process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Helps identify hand-offs between people or organizations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Clarifies roles and responsibilities</a:t>
            </a:r>
          </a:p>
          <a:p>
            <a:pPr marL="566738" lvl="1" indent="-222250">
              <a:lnSpc>
                <a:spcPct val="90000"/>
              </a:lnSpc>
              <a:buClr>
                <a:schemeClr val="tx1"/>
              </a:buClr>
              <a:buSzTx/>
              <a:buFontTx/>
              <a:buChar char="–"/>
            </a:pPr>
            <a:r>
              <a:rPr lang="en-US" altLang="en-US" sz="2000"/>
              <a:t>Builds a sense of working together towards a common goal</a:t>
            </a:r>
          </a:p>
          <a:p>
            <a:pPr marL="230188" indent="-230188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2400"/>
              <a:t>Foundation for product and service improvement</a:t>
            </a:r>
          </a:p>
        </p:txBody>
      </p:sp>
    </p:spTree>
  </p:cSld>
  <p:clrMapOvr>
    <a:masterClrMapping/>
  </p:clrMapOvr>
  <p:transition spd="med"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00BC9A-E0B4-4962-8C40-B867B3AC6D7F}" type="slidenum">
              <a:rPr lang="en-US" altLang="en-US"/>
              <a:pPr/>
              <a:t>56</a:t>
            </a:fld>
            <a:endParaRPr lang="en-US" altLang="en-US"/>
          </a:p>
        </p:txBody>
      </p:sp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3124200" cy="609600"/>
          </a:xfrm>
        </p:spPr>
        <p:txBody>
          <a:bodyPr/>
          <a:lstStyle/>
          <a:p>
            <a:r>
              <a:rPr lang="en-US" altLang="en-US"/>
              <a:t>Resources</a:t>
            </a:r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79525"/>
            <a:ext cx="7772400" cy="3536950"/>
          </a:xfrm>
        </p:spPr>
        <p:txBody>
          <a:bodyPr/>
          <a:lstStyle/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>
                <a:cs typeface="Times New Roman" pitchFamily="18" charset="0"/>
              </a:rPr>
              <a:t>Brassard. M.  (1995).  </a:t>
            </a:r>
            <a:r>
              <a:rPr lang="en-US" altLang="en-US" sz="1600" i="1">
                <a:cs typeface="Times New Roman" pitchFamily="18" charset="0"/>
              </a:rPr>
              <a:t>The team memory jogger</a:t>
            </a:r>
            <a:r>
              <a:rPr lang="en-US" altLang="en-US" sz="1600">
                <a:cs typeface="Times New Roman" pitchFamily="18" charset="0"/>
              </a:rPr>
              <a:t>.  Methuen, MA:  GOAL/QPC.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1600"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>
                <a:cs typeface="Times New Roman" pitchFamily="18" charset="0"/>
              </a:rPr>
              <a:t>Brassard, M., &amp; Ritter, D.  (1994).  </a:t>
            </a:r>
            <a:r>
              <a:rPr lang="en-US" altLang="en-US" sz="1600" i="1">
                <a:cs typeface="Times New Roman" pitchFamily="18" charset="0"/>
              </a:rPr>
              <a:t>The memory jogger II</a:t>
            </a:r>
            <a:r>
              <a:rPr lang="en-US" altLang="en-US" sz="1600">
                <a:cs typeface="Times New Roman" pitchFamily="18" charset="0"/>
              </a:rPr>
              <a:t>.  Methuen, MA:  GOAL/QPC.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1600"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>
                <a:cs typeface="Times New Roman" pitchFamily="18" charset="0"/>
              </a:rPr>
              <a:t>Scholtes, P.  (1988).  </a:t>
            </a:r>
            <a:r>
              <a:rPr lang="en-US" altLang="en-US" sz="1600" i="1">
                <a:cs typeface="Times New Roman" pitchFamily="18" charset="0"/>
              </a:rPr>
              <a:t>The team handbook</a:t>
            </a:r>
            <a:r>
              <a:rPr lang="en-US" altLang="en-US" sz="1600">
                <a:cs typeface="Times New Roman" pitchFamily="18" charset="0"/>
              </a:rPr>
              <a:t>.  Madison, WI:  Joiner Associates Inc. 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1600"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>
                <a:cs typeface="Times New Roman" pitchFamily="18" charset="0"/>
              </a:rPr>
              <a:t>Rodriguez, A., R., Landau, S. B., &amp; Konoske, P. J.  (1993).  </a:t>
            </a:r>
            <a:r>
              <a:rPr lang="en-US" altLang="en-US" sz="1600" i="1">
                <a:cs typeface="Times New Roman" pitchFamily="18" charset="0"/>
              </a:rPr>
              <a:t>Systems approach to process improvement.</a:t>
            </a:r>
            <a:r>
              <a:rPr lang="en-US" altLang="en-US" sz="1600">
                <a:cs typeface="Times New Roman" pitchFamily="18" charset="0"/>
              </a:rPr>
              <a:t>  San Diego, CA:  Navy Personnel Research and Development Center.  </a:t>
            </a: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endParaRPr lang="en-US" altLang="en-US" sz="1600">
              <a:cs typeface="Times New Roman" pitchFamily="18" charset="0"/>
            </a:endParaRPr>
          </a:p>
          <a:p>
            <a:pPr marL="168275" indent="-168275">
              <a:lnSpc>
                <a:spcPct val="90000"/>
              </a:lnSpc>
              <a:buClr>
                <a:schemeClr val="tx1"/>
              </a:buClr>
              <a:buSzPct val="110000"/>
            </a:pPr>
            <a:r>
              <a:rPr lang="en-US" altLang="en-US" sz="1600">
                <a:cs typeface="Times New Roman" pitchFamily="18" charset="0"/>
              </a:rPr>
              <a:t>Wheeler, D. J., &amp; Poling, S. R.  (1998).  </a:t>
            </a:r>
            <a:r>
              <a:rPr lang="en-US" altLang="en-US" sz="1600" i="1">
                <a:cs typeface="Times New Roman" pitchFamily="18" charset="0"/>
              </a:rPr>
              <a:t>Building continual improvement</a:t>
            </a:r>
            <a:r>
              <a:rPr lang="en-US" altLang="en-US" sz="1600">
                <a:cs typeface="Times New Roman" pitchFamily="18" charset="0"/>
              </a:rPr>
              <a:t>.  Knoxville, TN:  SPC Press, Inc.  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BAB65D-2ABD-433A-AA9D-C2D4C298A01B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5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Why do we care about processes?</a:t>
            </a:r>
          </a:p>
        </p:txBody>
      </p:sp>
      <p:sp>
        <p:nvSpPr>
          <p:cNvPr id="65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31988"/>
            <a:ext cx="7999413" cy="1930400"/>
          </a:xfrm>
        </p:spPr>
        <p:txBody>
          <a:bodyPr/>
          <a:lstStyle/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/>
              <a:t>Processes are the way in which we get work done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/>
              <a:t>Processes are the basis of organizational performance</a:t>
            </a:r>
          </a:p>
          <a:p>
            <a:pPr marL="230188" indent="-230188">
              <a:spcBef>
                <a:spcPct val="50000"/>
              </a:spcBef>
              <a:buClr>
                <a:schemeClr val="tx1"/>
              </a:buClr>
              <a:buSzPct val="110000"/>
            </a:pPr>
            <a:r>
              <a:rPr lang="en-US" altLang="en-US" sz="2400"/>
              <a:t>Improving work processes are the key to improving organizational performance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DE4AD-6D6C-4B17-8DB3-FC51DFD84E6B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66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16000" y="533400"/>
            <a:ext cx="7772400" cy="762000"/>
          </a:xfrm>
        </p:spPr>
        <p:txBody>
          <a:bodyPr/>
          <a:lstStyle/>
          <a:p>
            <a:r>
              <a:rPr lang="en-US" altLang="en-US"/>
              <a:t>Overview of a Process</a:t>
            </a:r>
          </a:p>
        </p:txBody>
      </p:sp>
      <p:grpSp>
        <p:nvGrpSpPr>
          <p:cNvPr id="662557" name="Group 29" descr="This image represents the supplier, inputs, value added activities, outputs, customers model of a process." title="Overview of A Process"/>
          <p:cNvGrpSpPr>
            <a:grpSpLocks/>
          </p:cNvGrpSpPr>
          <p:nvPr/>
        </p:nvGrpSpPr>
        <p:grpSpPr bwMode="auto">
          <a:xfrm>
            <a:off x="990600" y="2262188"/>
            <a:ext cx="7999413" cy="2160587"/>
            <a:chOff x="864" y="1425"/>
            <a:chExt cx="4464" cy="1205"/>
          </a:xfrm>
        </p:grpSpPr>
        <p:sp>
          <p:nvSpPr>
            <p:cNvPr id="662535" name="Rectangle 7"/>
            <p:cNvSpPr>
              <a:spLocks noChangeArrowheads="1"/>
            </p:cNvSpPr>
            <p:nvPr/>
          </p:nvSpPr>
          <p:spPr bwMode="auto">
            <a:xfrm>
              <a:off x="864" y="1432"/>
              <a:ext cx="638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SUPPLIER</a:t>
              </a:r>
            </a:p>
            <a:p>
              <a:pPr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/>
            </a:p>
          </p:txBody>
        </p:sp>
        <p:sp>
          <p:nvSpPr>
            <p:cNvPr id="662536" name="Rectangle 8"/>
            <p:cNvSpPr>
              <a:spLocks noChangeArrowheads="1"/>
            </p:cNvSpPr>
            <p:nvPr/>
          </p:nvSpPr>
          <p:spPr bwMode="auto">
            <a:xfrm>
              <a:off x="1581" y="1432"/>
              <a:ext cx="702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INPUTS</a:t>
              </a:r>
            </a:p>
            <a:p>
              <a:pPr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/>
            </a:p>
          </p:txBody>
        </p:sp>
        <p:sp>
          <p:nvSpPr>
            <p:cNvPr id="662537" name="Rectangle 9"/>
            <p:cNvSpPr>
              <a:spLocks noChangeArrowheads="1"/>
            </p:cNvSpPr>
            <p:nvPr/>
          </p:nvSpPr>
          <p:spPr bwMode="auto">
            <a:xfrm>
              <a:off x="2278" y="1432"/>
              <a:ext cx="1741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 dirty="0">
                  <a:cs typeface="Times New Roman" pitchFamily="18" charset="0"/>
                </a:rPr>
                <a:t>VALUE ADDED ACTIVITIES</a:t>
              </a:r>
            </a:p>
            <a:p>
              <a:pPr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 dirty="0"/>
            </a:p>
          </p:txBody>
        </p:sp>
        <p:sp>
          <p:nvSpPr>
            <p:cNvPr id="662538" name="Rectangle 10"/>
            <p:cNvSpPr>
              <a:spLocks noChangeArrowheads="1"/>
            </p:cNvSpPr>
            <p:nvPr/>
          </p:nvSpPr>
          <p:spPr bwMode="auto">
            <a:xfrm>
              <a:off x="4014" y="1432"/>
              <a:ext cx="642" cy="2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OUTPUTS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/>
            </a:p>
          </p:txBody>
        </p:sp>
        <p:sp>
          <p:nvSpPr>
            <p:cNvPr id="662539" name="Rectangle 11"/>
            <p:cNvSpPr>
              <a:spLocks noChangeArrowheads="1"/>
            </p:cNvSpPr>
            <p:nvPr/>
          </p:nvSpPr>
          <p:spPr bwMode="auto">
            <a:xfrm>
              <a:off x="4656" y="1425"/>
              <a:ext cx="672" cy="30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CUSTOMER</a:t>
              </a:r>
            </a:p>
            <a:p>
              <a:pPr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/>
            </a:p>
          </p:txBody>
        </p:sp>
        <p:sp>
          <p:nvSpPr>
            <p:cNvPr id="662544" name="Rectangle 16"/>
            <p:cNvSpPr>
              <a:spLocks noChangeArrowheads="1"/>
            </p:cNvSpPr>
            <p:nvPr/>
          </p:nvSpPr>
          <p:spPr bwMode="auto">
            <a:xfrm>
              <a:off x="1581" y="1851"/>
              <a:ext cx="771" cy="7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People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Machinery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Material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Methods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Information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>
                  <a:cs typeface="Times New Roman" pitchFamily="18" charset="0"/>
                </a:rPr>
                <a:t>Environment</a:t>
              </a:r>
            </a:p>
          </p:txBody>
        </p:sp>
        <p:graphicFrame>
          <p:nvGraphicFramePr>
            <p:cNvPr id="662532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42400900"/>
                </p:ext>
              </p:extLst>
            </p:nvPr>
          </p:nvGraphicFramePr>
          <p:xfrm>
            <a:off x="2311" y="1777"/>
            <a:ext cx="1676" cy="85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62569" r:id="rId3" imgW="2603183" imgH="1323023" progId="ABCFlowCharter6.Document">
                    <p:embed/>
                  </p:oleObj>
                </mc:Choice>
                <mc:Fallback>
                  <p:oleObj r:id="rId3" imgW="2603183" imgH="1323023" progId="ABCFlowCharter6.Document">
                    <p:embed/>
                    <p:pic>
                      <p:nvPicPr>
                        <p:cNvPr id="0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311" y="1777"/>
                          <a:ext cx="1676" cy="853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62550" name="Rectangle 22"/>
            <p:cNvSpPr>
              <a:spLocks noChangeArrowheads="1"/>
            </p:cNvSpPr>
            <p:nvPr/>
          </p:nvSpPr>
          <p:spPr bwMode="auto">
            <a:xfrm>
              <a:off x="4014" y="1851"/>
              <a:ext cx="642" cy="6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8100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l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 dirty="0">
                  <a:cs typeface="Times New Roman" pitchFamily="18" charset="0"/>
                </a:rPr>
                <a:t>Products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r>
                <a:rPr lang="en-US" altLang="en-US" sz="1200" b="1" dirty="0">
                  <a:cs typeface="Times New Roman" pitchFamily="18" charset="0"/>
                </a:rPr>
                <a:t>Services</a:t>
              </a:r>
            </a:p>
            <a:p>
              <a:pPr algn="l" eaLnBrk="0" hangingPunct="0">
                <a:tabLst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</a:tabLst>
              </a:pPr>
              <a:endParaRPr lang="en-US" altLang="en-US" sz="2400" dirty="0"/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30788-4E00-45E3-9346-6A7B3D5DF7FC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6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are process maps?</a:t>
            </a:r>
          </a:p>
        </p:txBody>
      </p:sp>
      <p:sp>
        <p:nvSpPr>
          <p:cNvPr id="66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772400" cy="3657600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Visual pictures of the flow or sequence of activities that result in a product or service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Can be applied to any set of activities</a:t>
            </a:r>
          </a:p>
          <a:p>
            <a:pPr marL="630238" lvl="1" indent="-284163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Ordering slides and posters</a:t>
            </a:r>
          </a:p>
          <a:p>
            <a:pPr marL="630238" lvl="1" indent="-284163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Calling for police assistance</a:t>
            </a:r>
          </a:p>
          <a:p>
            <a:pPr marL="630238" lvl="1" indent="-284163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Space planning </a:t>
            </a:r>
          </a:p>
          <a:p>
            <a:pPr marL="630238" lvl="1" indent="-284163">
              <a:buClr>
                <a:schemeClr val="tx1"/>
              </a:buClr>
              <a:buSzTx/>
              <a:buFontTx/>
              <a:buChar char="–"/>
            </a:pPr>
            <a:r>
              <a:rPr lang="en-US" altLang="en-US"/>
              <a:t>Research collaboration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400"/>
              <a:t>Process maps are also known as flowcharts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09A73C-150C-4978-AD27-7681461BD27F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66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do process maps do?</a:t>
            </a:r>
          </a:p>
        </p:txBody>
      </p:sp>
      <p:sp>
        <p:nvSpPr>
          <p:cNvPr id="66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68463"/>
            <a:ext cx="7772400" cy="4259262"/>
          </a:xfrm>
        </p:spPr>
        <p:txBody>
          <a:bodyPr/>
          <a:lstStyle/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200"/>
              <a:t>Allow a team to form a common understanding of the steps needed to get work done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200"/>
              <a:t>Assist in examining which activities have the greatest impact on process performance and output quality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200"/>
              <a:t>Reveal non-value-added activities, such as unexpected complexity, problem areas, redundancy, unnecessary loops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200"/>
              <a:t>Identify where data can be collected and analyzed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200"/>
              <a:t>Serve as a training aid to understand the complete process</a:t>
            </a:r>
          </a:p>
          <a:p>
            <a:pPr marL="230188" indent="-230188">
              <a:buClr>
                <a:schemeClr val="tx1"/>
              </a:buClr>
              <a:buSzPct val="110000"/>
            </a:pPr>
            <a:r>
              <a:rPr lang="en-US" altLang="en-US" sz="2200"/>
              <a:t>Help to examine the actual process compared to an ideal process </a:t>
            </a:r>
          </a:p>
        </p:txBody>
      </p:sp>
      <p:sp>
        <p:nvSpPr>
          <p:cNvPr id="664580" name="Text Box 4"/>
          <p:cNvSpPr txBox="1">
            <a:spLocks noChangeArrowheads="1"/>
          </p:cNvSpPr>
          <p:nvPr/>
        </p:nvSpPr>
        <p:spPr bwMode="auto">
          <a:xfrm>
            <a:off x="1219200" y="6324600"/>
            <a:ext cx="48768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en-US" sz="1200" b="1"/>
              <a:t>Adapted from Brassard &amp; Ritter, 1994.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rs">
  <a:themeElements>
    <a:clrScheme name="ors 4">
      <a:dk1>
        <a:srgbClr val="003366"/>
      </a:dk1>
      <a:lt1>
        <a:srgbClr val="FFFFFF"/>
      </a:lt1>
      <a:dk2>
        <a:srgbClr val="3366CC"/>
      </a:dk2>
      <a:lt2>
        <a:srgbClr val="FFFFFF"/>
      </a:lt2>
      <a:accent1>
        <a:srgbClr val="66CCFF"/>
      </a:accent1>
      <a:accent2>
        <a:srgbClr val="CCFFFF"/>
      </a:accent2>
      <a:accent3>
        <a:srgbClr val="ADB8E2"/>
      </a:accent3>
      <a:accent4>
        <a:srgbClr val="DADADA"/>
      </a:accent4>
      <a:accent5>
        <a:srgbClr val="B8E2FF"/>
      </a:accent5>
      <a:accent6>
        <a:srgbClr val="B9E7E7"/>
      </a:accent6>
      <a:hlink>
        <a:srgbClr val="99CCFF"/>
      </a:hlink>
      <a:folHlink>
        <a:srgbClr val="0066FF"/>
      </a:folHlink>
    </a:clrScheme>
    <a:fontScheme name="o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1"/>
          </a:solidFill>
          <a:prstDash val="solid"/>
          <a:round/>
          <a:headEnd type="none" w="sm" len="sm"/>
          <a:tailEnd type="triangl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rs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s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rs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rs 4">
        <a:dk1>
          <a:srgbClr val="003366"/>
        </a:dk1>
        <a:lt1>
          <a:srgbClr val="FFFFFF"/>
        </a:lt1>
        <a:dk2>
          <a:srgbClr val="3366CC"/>
        </a:dk2>
        <a:lt2>
          <a:srgbClr val="FFFFFF"/>
        </a:lt2>
        <a:accent1>
          <a:srgbClr val="66CCFF"/>
        </a:accent1>
        <a:accent2>
          <a:srgbClr val="CCFFFF"/>
        </a:accent2>
        <a:accent3>
          <a:srgbClr val="ADB8E2"/>
        </a:accent3>
        <a:accent4>
          <a:srgbClr val="DADADA"/>
        </a:accent4>
        <a:accent5>
          <a:srgbClr val="B8E2FF"/>
        </a:accent5>
        <a:accent6>
          <a:srgbClr val="B9E7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s_x0020_Section_x0020_508_x0020_Compliant xmlns="b8c20939-f7a3-47a3-ab02-ad49f3e47a73">No</Is_x0020_Section_x0020_508_x0020_Compliant>
    <PublishingExpirationDate xmlns="http://schemas.microsoft.com/sharepoint/v3" xsi:nil="true"/>
    <PublishingStartDate xmlns="http://schemas.microsoft.com/sharepoint/v3" xsi:nil="true"/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6A87A6190E21B4CB985B4186EEF6986" ma:contentTypeVersion="1" ma:contentTypeDescription="Create a new document." ma:contentTypeScope="" ma:versionID="c3d4864b0b6f9456a5fd3cce6d575b5a">
  <xsd:schema xmlns:xsd="http://www.w3.org/2001/XMLSchema" xmlns:xs="http://www.w3.org/2001/XMLSchema" xmlns:p="http://schemas.microsoft.com/office/2006/metadata/properties" xmlns:ns1="http://schemas.microsoft.com/sharepoint/v3" xmlns:ns2="b8c20939-f7a3-47a3-ab02-ad49f3e47a73" targetNamespace="http://schemas.microsoft.com/office/2006/metadata/properties" ma:root="true" ma:fieldsID="469387bb52fe6bb89239ef8e6804f4bb" ns1:_="" ns2:_="">
    <xsd:import namespace="http://schemas.microsoft.com/sharepoint/v3"/>
    <xsd:import namespace="b8c20939-f7a3-47a3-ab02-ad49f3e47a73"/>
    <xsd:element name="properties">
      <xsd:complexType>
        <xsd:sequence>
          <xsd:element name="documentManagement">
            <xsd:complexType>
              <xsd:all>
                <xsd:element ref="ns2:Is_x0020_Section_x0020_508_x0020_Compliant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9" nillable="true" ma:displayName="Scheduling Start Date" ma:internalName="PublishingStartDate">
      <xsd:simpleType>
        <xsd:restriction base="dms:Unknown"/>
      </xsd:simpleType>
    </xsd:element>
    <xsd:element name="PublishingExpirationDate" ma:index="10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8c20939-f7a3-47a3-ab02-ad49f3e47a73" elementFormDefault="qualified">
    <xsd:import namespace="http://schemas.microsoft.com/office/2006/documentManagement/types"/>
    <xsd:import namespace="http://schemas.microsoft.com/office/infopath/2007/PartnerControls"/>
    <xsd:element name="Is_x0020_Section_x0020_508_x0020_Compliant" ma:index="8" ma:displayName="Is Section 508 Compliant" ma:default="No" ma:format="RadioButtons" ma:internalName="Is_x0020_Section_x0020_508_x0020_Compliant">
      <xsd:simpleType>
        <xsd:restriction base="dms:Choice">
          <xsd:enumeration value="Yes"/>
          <xsd:enumeration value="No"/>
          <xsd:enumeration value="Not Applicabl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1A79FE-3A7A-403B-9EBB-AB8A189994CE}"/>
</file>

<file path=customXml/itemProps2.xml><?xml version="1.0" encoding="utf-8"?>
<ds:datastoreItem xmlns:ds="http://schemas.openxmlformats.org/officeDocument/2006/customXml" ds:itemID="{5D214D00-EA30-48AA-A1AE-D7A49B7FC88E}"/>
</file>

<file path=customXml/itemProps3.xml><?xml version="1.0" encoding="utf-8"?>
<ds:datastoreItem xmlns:ds="http://schemas.openxmlformats.org/officeDocument/2006/customXml" ds:itemID="{C8D34DBC-5B25-4A5A-AD22-D36BE304B745}"/>
</file>

<file path=customXml/itemProps4.xml><?xml version="1.0" encoding="utf-8"?>
<ds:datastoreItem xmlns:ds="http://schemas.openxmlformats.org/officeDocument/2006/customXml" ds:itemID="{B403FFAA-7A1F-438E-805F-F1FF1DB333FD}"/>
</file>

<file path=docProps/app.xml><?xml version="1.0" encoding="utf-8"?>
<Properties xmlns="http://schemas.openxmlformats.org/officeDocument/2006/extended-properties" xmlns:vt="http://schemas.openxmlformats.org/officeDocument/2006/docPropsVTypes">
  <Template>C:\WINDOWS\Profiles\culberta\Application Data\Microsoft\Templates\ors.pot</Template>
  <TotalTime>9835</TotalTime>
  <Words>3263</Words>
  <Application>Microsoft Office PowerPoint</Application>
  <PresentationFormat>On-screen Show (4:3)</PresentationFormat>
  <Paragraphs>532</Paragraphs>
  <Slides>56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56</vt:i4>
      </vt:variant>
    </vt:vector>
  </HeadingPairs>
  <TitlesOfParts>
    <vt:vector size="58" baseType="lpstr">
      <vt:lpstr>ors</vt:lpstr>
      <vt:lpstr>ABCFlowCharter6.Document</vt:lpstr>
      <vt:lpstr>Process Mapping</vt:lpstr>
      <vt:lpstr>Acknowledgments</vt:lpstr>
      <vt:lpstr>Training Objectives </vt:lpstr>
      <vt:lpstr>Why Is It Important to Understand Processes?</vt:lpstr>
      <vt:lpstr>What is a process?</vt:lpstr>
      <vt:lpstr>Why do we care about processes?</vt:lpstr>
      <vt:lpstr>Overview of a Process</vt:lpstr>
      <vt:lpstr>What are process maps?</vt:lpstr>
      <vt:lpstr>What do process maps do?</vt:lpstr>
      <vt:lpstr>What do process maps do? (cont.)</vt:lpstr>
      <vt:lpstr>Basic Process Map Symbols</vt:lpstr>
      <vt:lpstr>Types of Process Maps</vt:lpstr>
      <vt:lpstr>Block Diagrams</vt:lpstr>
      <vt:lpstr>Example Block Diagram</vt:lpstr>
      <vt:lpstr>Linear Flowcharts</vt:lpstr>
      <vt:lpstr>Example Linear Flowchart Ordering an ORS Service</vt:lpstr>
      <vt:lpstr>Example Linear Flowchart New Employee Processing</vt:lpstr>
      <vt:lpstr>Deployment Flowcharts</vt:lpstr>
      <vt:lpstr>ORS Example (HR) Deployment Flowchart--Staffing Process</vt:lpstr>
      <vt:lpstr>Advantages of Deployment Flowcharts</vt:lpstr>
      <vt:lpstr>Additional Types of Flowcharts</vt:lpstr>
      <vt:lpstr>Creating A Deployment Flowchart</vt:lpstr>
      <vt:lpstr>Tips for Developing Flowcharts</vt:lpstr>
      <vt:lpstr>Tips for Developing Flowcharts (cont.)</vt:lpstr>
      <vt:lpstr>Step 1:  Label the Process Map</vt:lpstr>
      <vt:lpstr>Step 2:  Determine the Frame or Boundaries of the Process</vt:lpstr>
      <vt:lpstr>Step 3:  Identify the Players in the Process</vt:lpstr>
      <vt:lpstr>Step 4:  Determine the Steps in the Process</vt:lpstr>
      <vt:lpstr>Step 5:  Sequence the Steps and Show Responsibility</vt:lpstr>
      <vt:lpstr>Step 6:  Draw the Process Map </vt:lpstr>
      <vt:lpstr>Step 6:  Draw the Process Map (cont.)  Process Start-End</vt:lpstr>
      <vt:lpstr>Step 6:  Draw the Process Map (cont.)  Process Steps</vt:lpstr>
      <vt:lpstr>Step 6:  Draw the Process Map (cont.)  Process Decision</vt:lpstr>
      <vt:lpstr>Step 6:  Draw the Process Map (cont.)  Multiple Players</vt:lpstr>
      <vt:lpstr>Step 6:  Draw the Process Map (cont.)  Process Continuations</vt:lpstr>
      <vt:lpstr>Step 7:  Check the Process Map</vt:lpstr>
      <vt:lpstr>Step 8:  Prepare the Process Map in Visio</vt:lpstr>
      <vt:lpstr>Step 9:  Review and Revise the Process Map</vt:lpstr>
      <vt:lpstr> Process Mapping Exercise</vt:lpstr>
      <vt:lpstr>Process Mapping Exercise   Directions</vt:lpstr>
      <vt:lpstr>Process Mapping Exercise (cont.)   Feedback</vt:lpstr>
      <vt:lpstr>Process Measures and Process Improvement</vt:lpstr>
      <vt:lpstr>What are process measures?</vt:lpstr>
      <vt:lpstr>Why do we need process measures?</vt:lpstr>
      <vt:lpstr>How can process measures lead to performance improvement?</vt:lpstr>
      <vt:lpstr>The PDSA Cycle - Plan-Do…</vt:lpstr>
      <vt:lpstr>The PDSA Cycle - …Study-Act</vt:lpstr>
      <vt:lpstr>The PDSA Cycle</vt:lpstr>
      <vt:lpstr>Process Maps Help Identify Measures of Performance</vt:lpstr>
      <vt:lpstr>Using Process Maps to Identify Measures</vt:lpstr>
      <vt:lpstr>Example Identifying Process Measures</vt:lpstr>
      <vt:lpstr>ORS Example Process Measures from Performance Management Plans</vt:lpstr>
      <vt:lpstr>Evaluating Process Measures</vt:lpstr>
      <vt:lpstr>Next Steps</vt:lpstr>
      <vt:lpstr>Conclusions</vt:lpstr>
      <vt:lpstr>Resources</vt:lpstr>
    </vt:vector>
  </TitlesOfParts>
  <Company>SAIC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ASA Template Training</dc:title>
  <dc:creator>Janice Rouiller</dc:creator>
  <cp:lastModifiedBy>wolskijo</cp:lastModifiedBy>
  <cp:revision>416</cp:revision>
  <cp:lastPrinted>2002-04-24T15:11:57Z</cp:lastPrinted>
  <dcterms:created xsi:type="dcterms:W3CDTF">2001-05-09T21:40:13Z</dcterms:created>
  <dcterms:modified xsi:type="dcterms:W3CDTF">2012-03-06T16:48:55Z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CopySource">
    <vt:lpwstr>http://dev.cm.ors.od.nih.gov/od/oqm/Documents/oqm.ors.od.nih.gov/documents/Template.ppt</vt:lpwstr>
  </property>
  <property fmtid="{D5CDD505-2E9C-101B-9397-08002B2CF9AE}" pid="3" name="xd_Signature">
    <vt:lpwstr/>
  </property>
  <property fmtid="{D5CDD505-2E9C-101B-9397-08002B2CF9AE}" pid="4" name="TemplateUrl">
    <vt:lpwstr/>
  </property>
  <property fmtid="{D5CDD505-2E9C-101B-9397-08002B2CF9AE}" pid="5" name="Order">
    <vt:lpwstr>58900.0000000000</vt:lpwstr>
  </property>
  <property fmtid="{D5CDD505-2E9C-101B-9397-08002B2CF9AE}" pid="6" name="xd_ProgID">
    <vt:lpwstr/>
  </property>
  <property fmtid="{D5CDD505-2E9C-101B-9397-08002B2CF9AE}" pid="7" name="ContentTypeId">
    <vt:lpwstr>0x010100C6A87A6190E21B4CB985B4186EEF6986</vt:lpwstr>
  </property>
  <property fmtid="{D5CDD505-2E9C-101B-9397-08002B2CF9AE}" pid="8" name="_SourceUrl">
    <vt:lpwstr/>
  </property>
  <property fmtid="{D5CDD505-2E9C-101B-9397-08002B2CF9AE}" pid="9" name="_SharedFileIndex">
    <vt:lpwstr/>
  </property>
</Properties>
</file>