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60"/>
  </p:notesMasterIdLst>
  <p:handoutMasterIdLst>
    <p:handoutMasterId r:id="rId61"/>
  </p:handoutMasterIdLst>
  <p:sldIdLst>
    <p:sldId id="265" r:id="rId6"/>
    <p:sldId id="267" r:id="rId7"/>
    <p:sldId id="268" r:id="rId8"/>
    <p:sldId id="270" r:id="rId9"/>
    <p:sldId id="271" r:id="rId10"/>
    <p:sldId id="334" r:id="rId11"/>
    <p:sldId id="273" r:id="rId12"/>
    <p:sldId id="274" r:id="rId13"/>
    <p:sldId id="275" r:id="rId14"/>
    <p:sldId id="276" r:id="rId15"/>
    <p:sldId id="277" r:id="rId16"/>
    <p:sldId id="335" r:id="rId17"/>
    <p:sldId id="336" r:id="rId18"/>
    <p:sldId id="280" r:id="rId19"/>
    <p:sldId id="337" r:id="rId20"/>
    <p:sldId id="338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2" r:id="rId30"/>
    <p:sldId id="291" r:id="rId31"/>
    <p:sldId id="293" r:id="rId32"/>
    <p:sldId id="294" r:id="rId33"/>
    <p:sldId id="339" r:id="rId34"/>
    <p:sldId id="340" r:id="rId35"/>
    <p:sldId id="341" r:id="rId36"/>
    <p:sldId id="342" r:id="rId37"/>
    <p:sldId id="343" r:id="rId38"/>
    <p:sldId id="300" r:id="rId39"/>
    <p:sldId id="304" r:id="rId40"/>
    <p:sldId id="305" r:id="rId41"/>
    <p:sldId id="301" r:id="rId42"/>
    <p:sldId id="302" r:id="rId43"/>
    <p:sldId id="303" r:id="rId44"/>
    <p:sldId id="306" r:id="rId45"/>
    <p:sldId id="308" r:id="rId46"/>
    <p:sldId id="309" r:id="rId47"/>
    <p:sldId id="310" r:id="rId48"/>
    <p:sldId id="311" r:id="rId49"/>
    <p:sldId id="312" r:id="rId50"/>
    <p:sldId id="313" r:id="rId51"/>
    <p:sldId id="344" r:id="rId52"/>
    <p:sldId id="315" r:id="rId53"/>
    <p:sldId id="345" r:id="rId54"/>
    <p:sldId id="317" r:id="rId55"/>
    <p:sldId id="318" r:id="rId56"/>
    <p:sldId id="320" r:id="rId57"/>
    <p:sldId id="321" r:id="rId58"/>
    <p:sldId id="322" r:id="rId59"/>
  </p:sldIdLst>
  <p:sldSz cx="9144000" cy="6858000" type="letter"/>
  <p:notesSz cx="9204325" cy="691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9766" autoAdjust="0"/>
  </p:normalViewPr>
  <p:slideViewPr>
    <p:cSldViewPr>
      <p:cViewPr varScale="1">
        <p:scale>
          <a:sx n="114" d="100"/>
          <a:sy n="114" d="100"/>
        </p:scale>
        <p:origin x="-342" y="-102"/>
      </p:cViewPr>
      <p:guideLst>
        <p:guide orient="horz" pos="1008"/>
        <p:guide pos="5664"/>
      </p:guideLst>
    </p:cSldViewPr>
  </p:slideViewPr>
  <p:outlineViewPr>
    <p:cViewPr>
      <p:scale>
        <a:sx n="33" d="100"/>
        <a:sy n="33" d="100"/>
      </p:scale>
      <p:origin x="48" y="64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9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4938" y="0"/>
            <a:ext cx="39893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72250"/>
            <a:ext cx="3989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4938" y="6572250"/>
            <a:ext cx="39893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5ECBDD-1C8C-4A09-AADD-C78B8092F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9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9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14938" y="0"/>
            <a:ext cx="39893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4963" y="519113"/>
            <a:ext cx="3455987" cy="2592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5550" y="3286125"/>
            <a:ext cx="67532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72250"/>
            <a:ext cx="39893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14938" y="6572250"/>
            <a:ext cx="39893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6" tIns="46519" rIns="93036" bIns="4651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8FAC124-AE7B-4CEB-AF09-E0EDA4B1A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717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3CAA642-B4F4-4FA3-90DC-CA99C5B58D26}" type="slidenum">
              <a:rPr lang="en-US" altLang="en-US" sz="1300">
                <a:latin typeface="Times New Roman" pitchFamily="18" charset="0"/>
              </a:rPr>
              <a:pPr/>
              <a:t>1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3375" y="519113"/>
            <a:ext cx="3455988" cy="2592387"/>
          </a:xfrm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75" tIns="46439" rIns="92875" bIns="4643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037453-7552-4D5D-92F8-EEC8DDDF53C0}" type="slidenum">
              <a:rPr lang="en-US" altLang="en-US" sz="1300">
                <a:latin typeface="Times New Roman" pitchFamily="18" charset="0"/>
              </a:rPr>
              <a:pPr/>
              <a:t>11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2561BD4-6964-4CD7-BB83-6B9BC20512E2}" type="slidenum">
              <a:rPr lang="en-US" altLang="en-US" sz="1300">
                <a:latin typeface="Times New Roman" pitchFamily="18" charset="0"/>
              </a:rPr>
              <a:pPr/>
              <a:t>14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F3092B-A55A-450D-8AE7-EBF0FE323A70}" type="slidenum">
              <a:rPr lang="en-US" altLang="en-US" sz="1300">
                <a:latin typeface="Times New Roman" pitchFamily="18" charset="0"/>
              </a:rPr>
              <a:pPr/>
              <a:t>17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1D57CB5-0CF5-4422-AA98-7343677EDD44}" type="slidenum">
              <a:rPr lang="en-US" altLang="en-US" sz="1300">
                <a:latin typeface="Times New Roman" pitchFamily="18" charset="0"/>
              </a:rPr>
              <a:pPr/>
              <a:t>18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F2291B-5770-4377-B5D6-BA13A688E673}" type="slidenum">
              <a:rPr lang="en-US" altLang="en-US" sz="1300">
                <a:latin typeface="Times New Roman" pitchFamily="18" charset="0"/>
              </a:rPr>
              <a:pPr/>
              <a:t>19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3375" y="519113"/>
            <a:ext cx="3455988" cy="2592387"/>
          </a:xfrm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75" tIns="46439" rIns="92875" bIns="4643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F23FF2-55D2-457A-9FB0-14D7481F490F}" type="slidenum">
              <a:rPr lang="en-US" altLang="en-US" sz="1300">
                <a:latin typeface="Times New Roman" pitchFamily="18" charset="0"/>
              </a:rPr>
              <a:pPr/>
              <a:t>20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27D0C-542E-4358-BAC8-E670218E5EB6}" type="slidenum">
              <a:rPr lang="en-US" altLang="en-US" sz="1300">
                <a:latin typeface="Times New Roman" pitchFamily="18" charset="0"/>
              </a:rPr>
              <a:pPr/>
              <a:t>21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755C8E-4575-4FE2-B6A1-5B650A5E3EAF}" type="slidenum">
              <a:rPr lang="en-US" altLang="en-US" sz="1300">
                <a:latin typeface="Times New Roman" pitchFamily="18" charset="0"/>
              </a:rPr>
              <a:pPr/>
              <a:t>22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2F2F0A-1BFD-4677-AFF5-17A41603EA36}" type="slidenum">
              <a:rPr lang="en-US" altLang="en-US" sz="1300">
                <a:latin typeface="Times New Roman" pitchFamily="18" charset="0"/>
              </a:rPr>
              <a:pPr/>
              <a:t>23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AF9D6A-AA39-4CEE-BDAC-0AF15A032983}" type="slidenum">
              <a:rPr lang="en-US" altLang="en-US" sz="1300">
                <a:latin typeface="Times New Roman" pitchFamily="18" charset="0"/>
              </a:rPr>
              <a:pPr/>
              <a:t>24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370073D-9F30-435D-82C4-F5986A3BA86E}" type="slidenum">
              <a:rPr lang="en-US" altLang="en-US" sz="1300">
                <a:latin typeface="Times New Roman" pitchFamily="18" charset="0"/>
              </a:rPr>
              <a:pPr/>
              <a:t>2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75" tIns="46439" rIns="92875" bIns="4643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19970-B2C5-45E6-8E4A-76239EE3859E}" type="slidenum">
              <a:rPr lang="en-US" altLang="en-US" sz="1300">
                <a:latin typeface="Times New Roman" pitchFamily="18" charset="0"/>
              </a:rPr>
              <a:pPr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FE28E83-DA5B-441A-A127-47065CB323A1}" type="slidenum">
              <a:rPr lang="en-US" altLang="en-US" sz="1300">
                <a:latin typeface="Times New Roman" pitchFamily="18" charset="0"/>
              </a:rPr>
              <a:pPr/>
              <a:t>26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FEE233-3739-4EEE-B185-3B86C2A5D90B}" type="slidenum">
              <a:rPr lang="en-US" altLang="en-US" sz="1300">
                <a:latin typeface="Times New Roman" pitchFamily="18" charset="0"/>
              </a:rPr>
              <a:pPr/>
              <a:t>27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E45174-E06D-4F4A-A77D-CECB0D441C9C}" type="slidenum">
              <a:rPr lang="en-US" altLang="en-US" sz="1300">
                <a:latin typeface="Times New Roman" pitchFamily="18" charset="0"/>
              </a:rPr>
              <a:pPr/>
              <a:t>28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7CAE6EB-1E86-4165-9DC8-64DC79ED15AB}" type="slidenum">
              <a:rPr lang="en-US" altLang="en-US" sz="1300">
                <a:latin typeface="Times New Roman" pitchFamily="18" charset="0"/>
              </a:rPr>
              <a:pPr/>
              <a:t>34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11214AD-6FF2-4BFE-A531-77C493F8F997}" type="slidenum">
              <a:rPr lang="en-US" altLang="en-US" sz="1300">
                <a:latin typeface="Times New Roman" pitchFamily="18" charset="0"/>
              </a:rPr>
              <a:pPr/>
              <a:t>35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D536DD-EC4E-44BC-A105-CCC591450B6C}" type="slidenum">
              <a:rPr lang="en-US" altLang="en-US" sz="1300">
                <a:latin typeface="Times New Roman" pitchFamily="18" charset="0"/>
              </a:rPr>
              <a:pPr/>
              <a:t>36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435F3A-E2D4-48EC-82DC-CE3FCB1E9309}" type="slidenum">
              <a:rPr lang="en-US" altLang="en-US" sz="1300">
                <a:latin typeface="Times New Roman" pitchFamily="18" charset="0"/>
              </a:rPr>
              <a:pPr/>
              <a:t>37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90D92F-41B7-47F0-9F7D-40A2D3DB3AF6}" type="slidenum">
              <a:rPr lang="en-US" altLang="en-US" sz="1300">
                <a:latin typeface="Times New Roman" pitchFamily="18" charset="0"/>
              </a:rPr>
              <a:pPr/>
              <a:t>38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29ABC89-347C-4A68-B80F-35BD992C0E00}" type="slidenum">
              <a:rPr lang="en-US" altLang="en-US" sz="1300">
                <a:latin typeface="Times New Roman" pitchFamily="18" charset="0"/>
              </a:rPr>
              <a:pPr/>
              <a:t>39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5E9BA1-385F-4C9D-811A-5C994966B6F6}" type="slidenum">
              <a:rPr lang="en-US" altLang="en-US" sz="1300">
                <a:latin typeface="Times New Roman" pitchFamily="18" charset="0"/>
              </a:rPr>
              <a:pPr/>
              <a:t>3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D5ACD8E-5B3E-45FF-AB83-D2986CFFCC59}" type="slidenum">
              <a:rPr lang="en-US" altLang="en-US" sz="1300">
                <a:latin typeface="Times New Roman" pitchFamily="18" charset="0"/>
              </a:rPr>
              <a:pPr/>
              <a:t>40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40A5A5-190F-47A0-B2D1-FB6A650D2657}" type="slidenum">
              <a:rPr lang="en-US" altLang="en-US" sz="1300">
                <a:latin typeface="Times New Roman" pitchFamily="18" charset="0"/>
              </a:rPr>
              <a:pPr/>
              <a:t>41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FA235F-B813-41BA-9A1C-4A51678642F1}" type="slidenum">
              <a:rPr lang="en-US" altLang="en-US" sz="1300">
                <a:latin typeface="Times New Roman" pitchFamily="18" charset="0"/>
              </a:rPr>
              <a:pPr/>
              <a:t>42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6D2294-296E-4628-8426-3CAB5507875A}" type="slidenum">
              <a:rPr lang="en-US" altLang="en-US" sz="1300">
                <a:latin typeface="Times New Roman" pitchFamily="18" charset="0"/>
              </a:rPr>
              <a:pPr/>
              <a:t>43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E1325F-FAB9-4628-A998-4480A1C54F9A}" type="slidenum">
              <a:rPr lang="en-US" altLang="en-US" sz="1300">
                <a:latin typeface="Times New Roman" pitchFamily="18" charset="0"/>
              </a:rPr>
              <a:pPr/>
              <a:t>44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FE15D5-0D93-43DE-BD9E-B06B005101B7}" type="slidenum">
              <a:rPr lang="en-US" altLang="en-US" sz="1300">
                <a:latin typeface="Times New Roman" pitchFamily="18" charset="0"/>
              </a:rPr>
              <a:pPr/>
              <a:t>45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B60CD1-60D1-4638-8038-C7F138BC7E37}" type="slidenum">
              <a:rPr lang="en-US" altLang="en-US" sz="1300">
                <a:latin typeface="Times New Roman" pitchFamily="18" charset="0"/>
              </a:rPr>
              <a:pPr/>
              <a:t>46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4C2865-D1BA-46BB-A664-E303C4A1F4BF}" type="slidenum">
              <a:rPr lang="en-US" altLang="en-US" sz="1300">
                <a:latin typeface="Times New Roman" pitchFamily="18" charset="0"/>
              </a:rPr>
              <a:pPr/>
              <a:t>48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45D0BD-A336-4F9C-B4F4-D83E6B3F7ECC}" type="slidenum">
              <a:rPr lang="en-US" altLang="en-US" sz="1300">
                <a:latin typeface="Times New Roman" pitchFamily="18" charset="0"/>
              </a:rPr>
              <a:pPr/>
              <a:t>50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29A4DD-C30C-4C14-8B2A-7CD34A6F00CB}" type="slidenum">
              <a:rPr lang="en-US" altLang="en-US" sz="1300">
                <a:latin typeface="Times New Roman" pitchFamily="18" charset="0"/>
              </a:rPr>
              <a:pPr/>
              <a:t>51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C9B0C2-A351-4FEF-A41E-03F1CF7DE710}" type="slidenum">
              <a:rPr lang="en-US" altLang="en-US" sz="1300">
                <a:latin typeface="Times New Roman" pitchFamily="18" charset="0"/>
              </a:rPr>
              <a:pPr/>
              <a:t>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F13A245-9B52-4F6C-9199-BA638EBC0330}" type="slidenum">
              <a:rPr lang="en-US" altLang="en-US" sz="1300">
                <a:latin typeface="Times New Roman" pitchFamily="18" charset="0"/>
              </a:rPr>
              <a:pPr/>
              <a:t>52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47D341-F66B-4599-93EF-801480F8240D}" type="slidenum">
              <a:rPr lang="en-US" altLang="en-US" sz="1300">
                <a:latin typeface="Times New Roman" pitchFamily="18" charset="0"/>
              </a:rPr>
              <a:pPr/>
              <a:t>53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C03948-8095-4C2E-AEAC-AABF7B4B4501}" type="slidenum">
              <a:rPr lang="en-US" altLang="en-US" sz="1300">
                <a:latin typeface="Times New Roman" pitchFamily="18" charset="0"/>
              </a:rPr>
              <a:pPr/>
              <a:t>54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14F3E0-E7F7-43E7-A72C-BA2D379EB2E5}" type="slidenum">
              <a:rPr lang="en-US" altLang="en-US" sz="1300">
                <a:latin typeface="Times New Roman" pitchFamily="18" charset="0"/>
              </a:rPr>
              <a:pPr/>
              <a:t>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3375" y="519113"/>
            <a:ext cx="3455988" cy="2592387"/>
          </a:xfrm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75" tIns="46439" rIns="92875" bIns="4643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4CB191-3B8E-4F00-BA25-A095F9584967}" type="slidenum">
              <a:rPr lang="en-US" altLang="en-US" sz="1300">
                <a:latin typeface="Times New Roman" pitchFamily="18" charset="0"/>
              </a:rPr>
              <a:pPr/>
              <a:t>7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2C3BAD-0F70-456E-A378-44AECFEC4FDA}" type="slidenum">
              <a:rPr lang="en-US" altLang="en-US" sz="1300">
                <a:latin typeface="Times New Roman" pitchFamily="18" charset="0"/>
              </a:rPr>
              <a:pPr/>
              <a:t>8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20135D-8A10-4ACE-80F7-14F0FC360102}" type="slidenum">
              <a:rPr lang="en-US" altLang="en-US" sz="1300">
                <a:latin typeface="Times New Roman" pitchFamily="18" charset="0"/>
              </a:rPr>
              <a:pPr/>
              <a:t>9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8703BE-D31E-4D04-8E61-3005084D4067}" type="slidenum">
              <a:rPr lang="en-US" altLang="en-US" sz="1300">
                <a:latin typeface="Times New Roman" pitchFamily="18" charset="0"/>
              </a:rPr>
              <a:pPr/>
              <a:t>10</a:t>
            </a:fld>
            <a:endParaRPr lang="en-US" alt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1" descr="ORS logo white with 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3"/>
          <a:stretch>
            <a:fillRect/>
          </a:stretch>
        </p:blipFill>
        <p:spPr bwMode="auto">
          <a:xfrm>
            <a:off x="49213" y="5997575"/>
            <a:ext cx="8001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altLang="en-US"/>
              <a:t>Click to edit Master subtitle style</a:t>
            </a:r>
          </a:p>
          <a:p>
            <a:r>
              <a:rPr lang="en-US" altLang="en-US"/>
              <a:t>	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  <a:latin typeface="+mn-lt"/>
              </a:defRPr>
            </a:lvl1pPr>
          </a:lstStyle>
          <a:p>
            <a:pPr>
              <a:defRPr/>
            </a:pPr>
            <a:fld id="{A6464389-2677-4676-A69F-9F426F66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25778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DFD8-F403-4486-96E6-6191ADC18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5439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49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695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B3499-7038-4644-8B59-9860CB4AB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174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FF62-4241-4422-86D5-F71C635D1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5789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8D86-9D9A-4D0D-A28D-4EE059E21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71163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18BE-0906-4F40-A90E-1F4EC744E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90819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0841-49AC-4300-9E14-9D06ACE33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66687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7495-9655-4D0B-BF24-1333B3AB4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834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E65A-1199-4256-B602-9F62408D4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68664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A5A0-5B2C-452C-941C-A7FCBAF77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4059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1B11A-EE32-41A3-865A-ABDD21FBF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6782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19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198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19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smtClean="0">
                <a:latin typeface="Verdana" pitchFamily="34" charset="0"/>
              </a:defRPr>
            </a:lvl1pPr>
          </a:lstStyle>
          <a:p>
            <a:pPr>
              <a:defRPr/>
            </a:pPr>
            <a:fld id="{561F5747-FAD2-4819-995B-E617BF98D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10" descr="ORS logo white with tex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3"/>
          <a:stretch>
            <a:fillRect/>
          </a:stretch>
        </p:blipFill>
        <p:spPr bwMode="auto">
          <a:xfrm>
            <a:off x="49213" y="5997575"/>
            <a:ext cx="8001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43000"/>
            <a:ext cx="7772400" cy="1143000"/>
          </a:xfrm>
        </p:spPr>
        <p:txBody>
          <a:bodyPr/>
          <a:lstStyle/>
          <a:p>
            <a:r>
              <a:rPr lang="en-US" altLang="en-US" smtClean="0"/>
              <a:t>Process Mapping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6400800" cy="2667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000" smtClean="0"/>
          </a:p>
          <a:p>
            <a:pPr>
              <a:spcBef>
                <a:spcPct val="0"/>
              </a:spcBef>
            </a:pPr>
            <a:endParaRPr lang="en-US" altLang="en-US" sz="2000" smtClean="0"/>
          </a:p>
          <a:p>
            <a:pPr>
              <a:spcBef>
                <a:spcPct val="0"/>
              </a:spcBef>
            </a:pPr>
            <a:endParaRPr lang="en-US" altLang="en-US" sz="2000" smtClean="0"/>
          </a:p>
          <a:p>
            <a:pPr>
              <a:spcBef>
                <a:spcPct val="0"/>
              </a:spcBef>
            </a:pPr>
            <a:r>
              <a:rPr lang="en-US" altLang="en-US" sz="1600" b="0" smtClean="0"/>
              <a:t>Office of Quality Management</a:t>
            </a:r>
          </a:p>
          <a:p>
            <a:pPr>
              <a:spcBef>
                <a:spcPct val="0"/>
              </a:spcBef>
            </a:pPr>
            <a:r>
              <a:rPr lang="en-US" altLang="en-US" sz="1600" b="0" smtClean="0"/>
              <a:t>Office of Research Services</a:t>
            </a:r>
          </a:p>
          <a:p>
            <a:pPr>
              <a:spcBef>
                <a:spcPct val="0"/>
              </a:spcBef>
            </a:pPr>
            <a:r>
              <a:rPr lang="en-US" altLang="en-US" sz="1600" b="0" smtClean="0"/>
              <a:t>National Institutes of Health</a:t>
            </a:r>
          </a:p>
          <a:p>
            <a:pPr>
              <a:spcBef>
                <a:spcPct val="0"/>
              </a:spcBef>
            </a:pPr>
            <a:endParaRPr lang="en-US" altLang="en-US" sz="1600" b="0" smtClean="0"/>
          </a:p>
          <a:p>
            <a:pPr>
              <a:spcBef>
                <a:spcPct val="0"/>
              </a:spcBef>
            </a:pPr>
            <a:endParaRPr lang="en-US" altLang="en-US" sz="2000" smtClean="0"/>
          </a:p>
          <a:p>
            <a:pPr>
              <a:spcBef>
                <a:spcPct val="0"/>
              </a:spcBef>
            </a:pPr>
            <a:r>
              <a:rPr lang="en-US" altLang="en-US" sz="1200" smtClean="0"/>
              <a:t>October 22, 2008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A669D3-6F4A-4F85-8FDA-0E4CD012F0E5}" type="slidenum">
              <a:rPr lang="en-US" altLang="en-US" sz="1400">
                <a:latin typeface="Verdana" pitchFamily="34" charset="0"/>
              </a:rPr>
              <a:pPr/>
              <a:t>10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76400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Types of Process Maps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E6BDFA-1A35-4EC7-AB0E-ABDC6B1D75A9}" type="slidenum">
              <a:rPr lang="en-US" altLang="en-US" sz="1400">
                <a:latin typeface="Verdana" pitchFamily="34" charset="0"/>
              </a:rPr>
              <a:pPr/>
              <a:t>11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Diagrams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6263"/>
            <a:ext cx="7772400" cy="2401887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Depict the process with the fewest details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Provide a picture of high-level flow of a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Show key action steps but no decision diamonds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Generally have only four or five steps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Offer a “10,000 foot” view of the process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058D-09D7-4C5A-8021-968D8A0BC61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Example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Block Diagram</a:t>
            </a:r>
          </a:p>
        </p:txBody>
      </p:sp>
      <p:sp>
        <p:nvSpPr>
          <p:cNvPr id="668686" name="Text Box 14"/>
          <p:cNvSpPr txBox="1">
            <a:spLocks noChangeArrowheads="1"/>
          </p:cNvSpPr>
          <p:nvPr/>
        </p:nvSpPr>
        <p:spPr bwMode="auto">
          <a:xfrm>
            <a:off x="990600" y="1919288"/>
            <a:ext cx="815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Hiring a New Employee</a:t>
            </a:r>
          </a:p>
        </p:txBody>
      </p:sp>
      <p:sp>
        <p:nvSpPr>
          <p:cNvPr id="668675" name="Rectangle 3" title="Recruit"/>
          <p:cNvSpPr>
            <a:spLocks noChangeArrowheads="1"/>
          </p:cNvSpPr>
          <p:nvPr/>
        </p:nvSpPr>
        <p:spPr bwMode="auto">
          <a:xfrm>
            <a:off x="13716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14478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Recruit</a:t>
            </a:r>
          </a:p>
        </p:txBody>
      </p:sp>
      <p:cxnSp>
        <p:nvCxnSpPr>
          <p:cNvPr id="668696" name="AutoShape 24" descr="Arrow pointing to next step" title="Arrow"/>
          <p:cNvCxnSpPr>
            <a:cxnSpLocks noChangeShapeType="1"/>
            <a:stCxn id="668675" idx="3"/>
            <a:endCxn id="668687" idx="1"/>
          </p:cNvCxnSpPr>
          <p:nvPr/>
        </p:nvCxnSpPr>
        <p:spPr bwMode="auto">
          <a:xfrm>
            <a:off x="27622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87" name="Rectangle 15" title="Hire"/>
          <p:cNvSpPr>
            <a:spLocks noChangeArrowheads="1"/>
          </p:cNvSpPr>
          <p:nvPr/>
        </p:nvSpPr>
        <p:spPr bwMode="auto">
          <a:xfrm>
            <a:off x="33528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88" name="Text Box 16"/>
          <p:cNvSpPr txBox="1">
            <a:spLocks noChangeArrowheads="1"/>
          </p:cNvSpPr>
          <p:nvPr/>
        </p:nvSpPr>
        <p:spPr bwMode="auto">
          <a:xfrm>
            <a:off x="34290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Hire</a:t>
            </a:r>
          </a:p>
        </p:txBody>
      </p:sp>
      <p:cxnSp>
        <p:nvCxnSpPr>
          <p:cNvPr id="668697" name="AutoShape 25" descr="Arrow pointing to next step" title="Arrow"/>
          <p:cNvCxnSpPr>
            <a:cxnSpLocks noChangeShapeType="1"/>
            <a:stCxn id="668687" idx="3"/>
            <a:endCxn id="668690" idx="1"/>
          </p:cNvCxnSpPr>
          <p:nvPr/>
        </p:nvCxnSpPr>
        <p:spPr bwMode="auto">
          <a:xfrm>
            <a:off x="47434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90" name="Rectangle 18" title="Orient"/>
          <p:cNvSpPr>
            <a:spLocks noChangeArrowheads="1"/>
          </p:cNvSpPr>
          <p:nvPr/>
        </p:nvSpPr>
        <p:spPr bwMode="auto">
          <a:xfrm>
            <a:off x="53340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91" name="Text Box 19"/>
          <p:cNvSpPr txBox="1">
            <a:spLocks noChangeArrowheads="1"/>
          </p:cNvSpPr>
          <p:nvPr/>
        </p:nvSpPr>
        <p:spPr bwMode="auto">
          <a:xfrm>
            <a:off x="54102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Orient</a:t>
            </a:r>
          </a:p>
        </p:txBody>
      </p:sp>
      <p:cxnSp>
        <p:nvCxnSpPr>
          <p:cNvPr id="668698" name="AutoShape 26" descr="Arrow pointing to next step" title="Arrow"/>
          <p:cNvCxnSpPr>
            <a:cxnSpLocks noChangeShapeType="1"/>
            <a:stCxn id="668690" idx="3"/>
            <a:endCxn id="668693" idx="1"/>
          </p:cNvCxnSpPr>
          <p:nvPr/>
        </p:nvCxnSpPr>
        <p:spPr bwMode="auto">
          <a:xfrm>
            <a:off x="67246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93" name="Rectangle 21" title="Train"/>
          <p:cNvSpPr>
            <a:spLocks noChangeArrowheads="1"/>
          </p:cNvSpPr>
          <p:nvPr/>
        </p:nvSpPr>
        <p:spPr bwMode="auto">
          <a:xfrm>
            <a:off x="73152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94" name="Text Box 22"/>
          <p:cNvSpPr txBox="1">
            <a:spLocks noChangeArrowheads="1"/>
          </p:cNvSpPr>
          <p:nvPr/>
        </p:nvSpPr>
        <p:spPr bwMode="auto">
          <a:xfrm>
            <a:off x="73914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Train</a:t>
            </a:r>
          </a:p>
        </p:txBody>
      </p:sp>
    </p:spTree>
    <p:extLst>
      <p:ext uri="{BB962C8B-B14F-4D97-AF65-F5344CB8AC3E}">
        <p14:creationId xmlns:p14="http://schemas.microsoft.com/office/powerpoint/2010/main" val="2401307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9B2-4868-40F0-9B1C-2351CB5B866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304800"/>
            <a:ext cx="7772400" cy="685800"/>
          </a:xfrm>
        </p:spPr>
        <p:txBody>
          <a:bodyPr/>
          <a:lstStyle/>
          <a:p>
            <a:r>
              <a:rPr lang="en-US" altLang="en-US"/>
              <a:t>Basic Process Map Symbols</a:t>
            </a:r>
          </a:p>
        </p:txBody>
      </p:sp>
      <p:grpSp>
        <p:nvGrpSpPr>
          <p:cNvPr id="669709" name="Group 13" descr="Ovals mark the first step and the final step of the process&#10;" title="Process Start/End"/>
          <p:cNvGrpSpPr>
            <a:grpSpLocks/>
          </p:cNvGrpSpPr>
          <p:nvPr/>
        </p:nvGrpSpPr>
        <p:grpSpPr bwMode="auto">
          <a:xfrm>
            <a:off x="1741488" y="1327150"/>
            <a:ext cx="1752600" cy="609600"/>
            <a:chOff x="1152" y="1008"/>
            <a:chExt cx="1104" cy="384"/>
          </a:xfrm>
        </p:grpSpPr>
        <p:sp>
          <p:nvSpPr>
            <p:cNvPr id="669700" name="Oval 4"/>
            <p:cNvSpPr>
              <a:spLocks noChangeArrowheads="1"/>
            </p:cNvSpPr>
            <p:nvPr/>
          </p:nvSpPr>
          <p:spPr bwMode="auto">
            <a:xfrm>
              <a:off x="1152" y="1008"/>
              <a:ext cx="1104" cy="38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1" name="Text Box 5"/>
            <p:cNvSpPr txBox="1">
              <a:spLocks noChangeArrowheads="1"/>
            </p:cNvSpPr>
            <p:nvPr/>
          </p:nvSpPr>
          <p:spPr bwMode="auto">
            <a:xfrm>
              <a:off x="1176" y="1037"/>
              <a:ext cx="10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/>
                <a:t>Process Start/End</a:t>
              </a:r>
            </a:p>
          </p:txBody>
        </p:sp>
      </p:grpSp>
      <p:grpSp>
        <p:nvGrpSpPr>
          <p:cNvPr id="669710" name="Group 14" descr="Squares/rectangles represent a particular step or activity in the process &#10;" title="Process Step"/>
          <p:cNvGrpSpPr>
            <a:grpSpLocks/>
          </p:cNvGrpSpPr>
          <p:nvPr/>
        </p:nvGrpSpPr>
        <p:grpSpPr bwMode="auto">
          <a:xfrm>
            <a:off x="1701800" y="2300288"/>
            <a:ext cx="1828800" cy="609600"/>
            <a:chOff x="1920" y="1680"/>
            <a:chExt cx="1152" cy="384"/>
          </a:xfrm>
        </p:grpSpPr>
        <p:sp>
          <p:nvSpPr>
            <p:cNvPr id="669702" name="Rectangle 6"/>
            <p:cNvSpPr>
              <a:spLocks noChangeArrowheads="1"/>
            </p:cNvSpPr>
            <p:nvPr/>
          </p:nvSpPr>
          <p:spPr bwMode="auto">
            <a:xfrm>
              <a:off x="1920" y="1680"/>
              <a:ext cx="115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3" name="Text Box 7"/>
            <p:cNvSpPr txBox="1">
              <a:spLocks noChangeArrowheads="1"/>
            </p:cNvSpPr>
            <p:nvPr/>
          </p:nvSpPr>
          <p:spPr bwMode="auto">
            <a:xfrm>
              <a:off x="1992" y="1776"/>
              <a:ext cx="10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/>
                <a:t>Process Step</a:t>
              </a:r>
            </a:p>
          </p:txBody>
        </p:sp>
      </p:grpSp>
      <p:grpSp>
        <p:nvGrpSpPr>
          <p:cNvPr id="669711" name="Group 15" descr="Diamonds show “yes-no” decision points&#10;" title="Diamond"/>
          <p:cNvGrpSpPr>
            <a:grpSpLocks/>
          </p:cNvGrpSpPr>
          <p:nvPr/>
        </p:nvGrpSpPr>
        <p:grpSpPr bwMode="auto">
          <a:xfrm>
            <a:off x="2082800" y="3248025"/>
            <a:ext cx="1066800" cy="1066800"/>
            <a:chOff x="2688" y="2496"/>
            <a:chExt cx="672" cy="672"/>
          </a:xfrm>
        </p:grpSpPr>
        <p:sp>
          <p:nvSpPr>
            <p:cNvPr id="669704" name="AutoShape 8"/>
            <p:cNvSpPr>
              <a:spLocks noChangeArrowheads="1"/>
            </p:cNvSpPr>
            <p:nvPr/>
          </p:nvSpPr>
          <p:spPr bwMode="auto">
            <a:xfrm>
              <a:off x="2688" y="2496"/>
              <a:ext cx="672" cy="672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5" name="Text Box 9"/>
            <p:cNvSpPr txBox="1">
              <a:spLocks noChangeArrowheads="1"/>
            </p:cNvSpPr>
            <p:nvPr/>
          </p:nvSpPr>
          <p:spPr bwMode="auto">
            <a:xfrm>
              <a:off x="2712" y="2736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dirty="0"/>
                <a:t>Decision</a:t>
              </a:r>
            </a:p>
          </p:txBody>
        </p:sp>
      </p:grpSp>
      <p:grpSp>
        <p:nvGrpSpPr>
          <p:cNvPr id="669712" name="Group 16" descr="Circles with letters or symbols specify subroutines or connecting points; empty circles show cooperation points&#10;" title="Circle"/>
          <p:cNvGrpSpPr>
            <a:grpSpLocks/>
          </p:cNvGrpSpPr>
          <p:nvPr/>
        </p:nvGrpSpPr>
        <p:grpSpPr bwMode="auto">
          <a:xfrm>
            <a:off x="2273300" y="4506913"/>
            <a:ext cx="685800" cy="685800"/>
            <a:chOff x="3504" y="3408"/>
            <a:chExt cx="432" cy="432"/>
          </a:xfrm>
        </p:grpSpPr>
        <p:sp>
          <p:nvSpPr>
            <p:cNvPr id="669706" name="Oval 10"/>
            <p:cNvSpPr>
              <a:spLocks noChangeArrowheads="1"/>
            </p:cNvSpPr>
            <p:nvPr/>
          </p:nvSpPr>
          <p:spPr bwMode="auto">
            <a:xfrm>
              <a:off x="3504" y="3408"/>
              <a:ext cx="432" cy="4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7" name="Text Box 11"/>
            <p:cNvSpPr txBox="1">
              <a:spLocks noChangeArrowheads="1"/>
            </p:cNvSpPr>
            <p:nvPr/>
          </p:nvSpPr>
          <p:spPr bwMode="auto">
            <a:xfrm>
              <a:off x="3600" y="351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A</a:t>
              </a:r>
            </a:p>
          </p:txBody>
        </p:sp>
      </p:grpSp>
      <p:sp>
        <p:nvSpPr>
          <p:cNvPr id="669708" name="Line 12" descr="Arrows show the flow, or movement, of the process from one step to the next" title="Arrow"/>
          <p:cNvSpPr>
            <a:spLocks noChangeShapeType="1"/>
          </p:cNvSpPr>
          <p:nvPr/>
        </p:nvSpPr>
        <p:spPr bwMode="auto">
          <a:xfrm>
            <a:off x="2276475" y="5768975"/>
            <a:ext cx="681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9699" name="Rectangle 3" descr="Ovals mark the first step and the final step of the process&#10;" title="Process Start/End"/>
          <p:cNvSpPr>
            <a:spLocks noGrp="1" noChangeArrowheads="1"/>
          </p:cNvSpPr>
          <p:nvPr>
            <p:ph type="body" idx="1"/>
          </p:nvPr>
        </p:nvSpPr>
        <p:spPr>
          <a:xfrm>
            <a:off x="3770313" y="1289050"/>
            <a:ext cx="4906962" cy="4921250"/>
          </a:xfrm>
        </p:spPr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Ovals mark the first step and the final step of the process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Squares/rectangles represent a particular step or activity in the process</a:t>
            </a:r>
            <a:r>
              <a:rPr lang="en-US" altLang="en-US" sz="2400" dirty="0"/>
              <a:t> 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Diamonds show “yes-no” decision points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Circles with letters or symbols specify subroutines or connecting points; empty circles show cooperation points</a:t>
            </a:r>
          </a:p>
          <a:p>
            <a:pPr marL="230188" indent="-230188">
              <a:lnSpc>
                <a:spcPct val="80000"/>
              </a:lnSpc>
              <a:buSzTx/>
            </a:pPr>
            <a:endParaRPr lang="en-US" altLang="en-US" sz="24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Arrows show the flow, or movement, of the process from one step to the next</a:t>
            </a:r>
          </a:p>
        </p:txBody>
      </p:sp>
    </p:spTree>
    <p:extLst>
      <p:ext uri="{BB962C8B-B14F-4D97-AF65-F5344CB8AC3E}">
        <p14:creationId xmlns:p14="http://schemas.microsoft.com/office/powerpoint/2010/main" val="2902489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F4DA8DD-4820-4919-A051-3AB87372664A}" type="slidenum">
              <a:rPr lang="en-US" altLang="en-US" sz="1400">
                <a:latin typeface="Verdana" pitchFamily="34" charset="0"/>
              </a:rPr>
              <a:pPr/>
              <a:t>14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 Flowcharts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4958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Constitute a simple form of a process map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Provide an overall picture of activities required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Can create a foundation for other types of flowcharts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Can be completed at different levels of detail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Macro-level flowchart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 smtClean="0"/>
              <a:t>Provide a picture of overall flow of a process 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 smtClean="0"/>
              <a:t>10,000 ft view of the process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More detailed flowchart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 smtClean="0"/>
              <a:t>Show more specifics of the process flow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 smtClean="0"/>
              <a:t>Can have many steps and decision points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altLang="en-US" sz="2400" smtClean="0"/>
              <a:t>Generally have eight to perhaps twelve steps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altLang="en-US" sz="2400" smtClean="0"/>
              <a:t>Offer a “5,000 foot” view of the process</a:t>
            </a:r>
          </a:p>
          <a:p>
            <a:pPr marL="230188" indent="-230188">
              <a:lnSpc>
                <a:spcPct val="90000"/>
              </a:lnSpc>
              <a:buSzTx/>
            </a:pPr>
            <a:endParaRPr lang="en-US" alt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381A-9880-49ED-A600-8DCBCCFE01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82294"/>
            <a:ext cx="7772400" cy="1143000"/>
          </a:xfrm>
        </p:spPr>
        <p:txBody>
          <a:bodyPr/>
          <a:lstStyle/>
          <a:p>
            <a:r>
              <a:rPr lang="en-US" altLang="en-US" sz="2400" dirty="0"/>
              <a:t>Example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Linear </a:t>
            </a:r>
            <a:r>
              <a:rPr lang="en-US" altLang="en-US" dirty="0" smtClean="0"/>
              <a:t>Flowchart</a:t>
            </a:r>
            <a:br>
              <a:rPr lang="en-US" altLang="en-US" dirty="0" smtClean="0"/>
            </a:br>
            <a:r>
              <a:rPr lang="en-US" altLang="en-US" dirty="0"/>
              <a:t>Ordering an ORS </a:t>
            </a:r>
            <a:r>
              <a:rPr lang="en-US" altLang="en-US" dirty="0" smtClean="0"/>
              <a:t>Service</a:t>
            </a:r>
            <a:endParaRPr lang="en-US" altLang="en-US" dirty="0"/>
          </a:p>
        </p:txBody>
      </p:sp>
      <p:grpSp>
        <p:nvGrpSpPr>
          <p:cNvPr id="671765" name="Group 21" title="Receive Order"/>
          <p:cNvGrpSpPr>
            <a:grpSpLocks/>
          </p:cNvGrpSpPr>
          <p:nvPr/>
        </p:nvGrpSpPr>
        <p:grpSpPr bwMode="auto">
          <a:xfrm>
            <a:off x="1371600" y="2286000"/>
            <a:ext cx="1981200" cy="762000"/>
            <a:chOff x="864" y="1056"/>
            <a:chExt cx="1248" cy="480"/>
          </a:xfrm>
        </p:grpSpPr>
        <p:sp>
          <p:nvSpPr>
            <p:cNvPr id="671747" name="Oval 3"/>
            <p:cNvSpPr>
              <a:spLocks noChangeArrowheads="1"/>
            </p:cNvSpPr>
            <p:nvPr/>
          </p:nvSpPr>
          <p:spPr bwMode="auto">
            <a:xfrm>
              <a:off x="864" y="1056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48" name="Text Box 4"/>
            <p:cNvSpPr txBox="1">
              <a:spLocks noChangeArrowheads="1"/>
            </p:cNvSpPr>
            <p:nvPr/>
          </p:nvSpPr>
          <p:spPr bwMode="auto">
            <a:xfrm>
              <a:off x="960" y="1190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Receive order</a:t>
              </a:r>
            </a:p>
          </p:txBody>
        </p:sp>
      </p:grpSp>
      <p:cxnSp>
        <p:nvCxnSpPr>
          <p:cNvPr id="671774" name="AutoShape 30" descr="Arrow pointing to next step" title="Arrow"/>
          <p:cNvCxnSpPr>
            <a:cxnSpLocks noChangeShapeType="1"/>
            <a:stCxn id="671747" idx="4"/>
            <a:endCxn id="671751" idx="0"/>
          </p:cNvCxnSpPr>
          <p:nvPr/>
        </p:nvCxnSpPr>
        <p:spPr bwMode="auto">
          <a:xfrm>
            <a:off x="2362200" y="3067050"/>
            <a:ext cx="0" cy="688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6" name="Group 22" title="Prepare materials"/>
          <p:cNvGrpSpPr>
            <a:grpSpLocks/>
          </p:cNvGrpSpPr>
          <p:nvPr/>
        </p:nvGrpSpPr>
        <p:grpSpPr bwMode="auto">
          <a:xfrm>
            <a:off x="1562100" y="3775075"/>
            <a:ext cx="1600200" cy="609600"/>
            <a:chOff x="960" y="2199"/>
            <a:chExt cx="1008" cy="384"/>
          </a:xfrm>
        </p:grpSpPr>
        <p:sp>
          <p:nvSpPr>
            <p:cNvPr id="671751" name="Rectangle 7"/>
            <p:cNvSpPr>
              <a:spLocks noChangeArrowheads="1"/>
            </p:cNvSpPr>
            <p:nvPr/>
          </p:nvSpPr>
          <p:spPr bwMode="auto">
            <a:xfrm>
              <a:off x="960" y="2199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2" name="Text Box 8"/>
            <p:cNvSpPr txBox="1">
              <a:spLocks noChangeArrowheads="1"/>
            </p:cNvSpPr>
            <p:nvPr/>
          </p:nvSpPr>
          <p:spPr bwMode="auto">
            <a:xfrm>
              <a:off x="960" y="2208"/>
              <a:ext cx="10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Prepare materials</a:t>
              </a:r>
            </a:p>
          </p:txBody>
        </p:sp>
      </p:grpSp>
      <p:cxnSp>
        <p:nvCxnSpPr>
          <p:cNvPr id="671775" name="AutoShape 31" descr="Arrow pointing to next step" title="Arrow"/>
          <p:cNvCxnSpPr>
            <a:cxnSpLocks noChangeShapeType="1"/>
            <a:stCxn id="671751" idx="3"/>
            <a:endCxn id="671753" idx="1"/>
          </p:cNvCxnSpPr>
          <p:nvPr/>
        </p:nvCxnSpPr>
        <p:spPr bwMode="auto">
          <a:xfrm flipV="1">
            <a:off x="3181350" y="4078288"/>
            <a:ext cx="8001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7" name="Group 23" title="Process Order"/>
          <p:cNvGrpSpPr>
            <a:grpSpLocks/>
          </p:cNvGrpSpPr>
          <p:nvPr/>
        </p:nvGrpSpPr>
        <p:grpSpPr bwMode="auto">
          <a:xfrm>
            <a:off x="4000500" y="3773488"/>
            <a:ext cx="1600200" cy="609600"/>
            <a:chOff x="2544" y="2160"/>
            <a:chExt cx="1008" cy="384"/>
          </a:xfrm>
        </p:grpSpPr>
        <p:sp>
          <p:nvSpPr>
            <p:cNvPr id="671753" name="Rectangle 9"/>
            <p:cNvSpPr>
              <a:spLocks noChangeArrowheads="1"/>
            </p:cNvSpPr>
            <p:nvPr/>
          </p:nvSpPr>
          <p:spPr bwMode="auto">
            <a:xfrm>
              <a:off x="2544" y="21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4" name="Text Box 10"/>
            <p:cNvSpPr txBox="1">
              <a:spLocks noChangeArrowheads="1"/>
            </p:cNvSpPr>
            <p:nvPr/>
          </p:nvSpPr>
          <p:spPr bwMode="auto">
            <a:xfrm>
              <a:off x="2544" y="2246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Process order</a:t>
              </a:r>
            </a:p>
          </p:txBody>
        </p:sp>
      </p:grpSp>
      <p:cxnSp>
        <p:nvCxnSpPr>
          <p:cNvPr id="671776" name="AutoShape 32" descr="Arrow pointing to next step" title="Arrow"/>
          <p:cNvCxnSpPr>
            <a:cxnSpLocks noChangeShapeType="1"/>
            <a:stCxn id="671754" idx="3"/>
            <a:endCxn id="671755" idx="1"/>
          </p:cNvCxnSpPr>
          <p:nvPr/>
        </p:nvCxnSpPr>
        <p:spPr bwMode="auto">
          <a:xfrm>
            <a:off x="5600700" y="4078288"/>
            <a:ext cx="971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8" name="Group 24" title="assemble order"/>
          <p:cNvGrpSpPr>
            <a:grpSpLocks/>
          </p:cNvGrpSpPr>
          <p:nvPr/>
        </p:nvGrpSpPr>
        <p:grpSpPr bwMode="auto">
          <a:xfrm>
            <a:off x="6591300" y="3773488"/>
            <a:ext cx="1600200" cy="609600"/>
            <a:chOff x="4128" y="2160"/>
            <a:chExt cx="1008" cy="384"/>
          </a:xfrm>
        </p:grpSpPr>
        <p:sp>
          <p:nvSpPr>
            <p:cNvPr id="671755" name="Rectangle 11"/>
            <p:cNvSpPr>
              <a:spLocks noChangeArrowheads="1"/>
            </p:cNvSpPr>
            <p:nvPr/>
          </p:nvSpPr>
          <p:spPr bwMode="auto">
            <a:xfrm>
              <a:off x="4128" y="21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6" name="Text Box 12"/>
            <p:cNvSpPr txBox="1">
              <a:spLocks noChangeArrowheads="1"/>
            </p:cNvSpPr>
            <p:nvPr/>
          </p:nvSpPr>
          <p:spPr bwMode="auto">
            <a:xfrm>
              <a:off x="4128" y="2169"/>
              <a:ext cx="10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Assemble order</a:t>
              </a:r>
            </a:p>
          </p:txBody>
        </p:sp>
      </p:grpSp>
      <p:cxnSp>
        <p:nvCxnSpPr>
          <p:cNvPr id="671777" name="AutoShape 33" descr="Arrow pointing to next step" title="Arrow"/>
          <p:cNvCxnSpPr>
            <a:cxnSpLocks noChangeShapeType="1"/>
            <a:stCxn id="671755" idx="2"/>
            <a:endCxn id="671757" idx="0"/>
          </p:cNvCxnSpPr>
          <p:nvPr/>
        </p:nvCxnSpPr>
        <p:spPr bwMode="auto">
          <a:xfrm>
            <a:off x="7391400" y="4402138"/>
            <a:ext cx="0" cy="9128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70" name="Group 26" title="deliver order"/>
          <p:cNvGrpSpPr>
            <a:grpSpLocks/>
          </p:cNvGrpSpPr>
          <p:nvPr/>
        </p:nvGrpSpPr>
        <p:grpSpPr bwMode="auto">
          <a:xfrm>
            <a:off x="6591300" y="5334000"/>
            <a:ext cx="1600200" cy="609600"/>
            <a:chOff x="4176" y="3360"/>
            <a:chExt cx="1008" cy="384"/>
          </a:xfrm>
        </p:grpSpPr>
        <p:sp>
          <p:nvSpPr>
            <p:cNvPr id="671757" name="Rectangle 13"/>
            <p:cNvSpPr>
              <a:spLocks noChangeArrowheads="1"/>
            </p:cNvSpPr>
            <p:nvPr/>
          </p:nvSpPr>
          <p:spPr bwMode="auto">
            <a:xfrm>
              <a:off x="4176" y="33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8" name="Text Box 14"/>
            <p:cNvSpPr txBox="1">
              <a:spLocks noChangeArrowheads="1"/>
            </p:cNvSpPr>
            <p:nvPr/>
          </p:nvSpPr>
          <p:spPr bwMode="auto">
            <a:xfrm>
              <a:off x="4176" y="3446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Deliver order</a:t>
              </a:r>
            </a:p>
          </p:txBody>
        </p:sp>
      </p:grpSp>
      <p:cxnSp>
        <p:nvCxnSpPr>
          <p:cNvPr id="671778" name="AutoShape 34" descr="Arrow pointing to next step" title="Arrow"/>
          <p:cNvCxnSpPr>
            <a:cxnSpLocks noChangeShapeType="1"/>
            <a:stCxn id="671758" idx="1"/>
            <a:endCxn id="671749" idx="6"/>
          </p:cNvCxnSpPr>
          <p:nvPr/>
        </p:nvCxnSpPr>
        <p:spPr bwMode="auto">
          <a:xfrm flipH="1">
            <a:off x="5810250" y="5638800"/>
            <a:ext cx="7810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9" name="Group 25" title="Receive Payment"/>
          <p:cNvGrpSpPr>
            <a:grpSpLocks/>
          </p:cNvGrpSpPr>
          <p:nvPr/>
        </p:nvGrpSpPr>
        <p:grpSpPr bwMode="auto">
          <a:xfrm>
            <a:off x="3810000" y="5257800"/>
            <a:ext cx="1981200" cy="762000"/>
            <a:chOff x="2400" y="3264"/>
            <a:chExt cx="1248" cy="480"/>
          </a:xfrm>
        </p:grpSpPr>
        <p:sp>
          <p:nvSpPr>
            <p:cNvPr id="671749" name="Oval 5"/>
            <p:cNvSpPr>
              <a:spLocks noChangeArrowheads="1"/>
            </p:cNvSpPr>
            <p:nvPr/>
          </p:nvSpPr>
          <p:spPr bwMode="auto">
            <a:xfrm>
              <a:off x="2400" y="3264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0" name="Text Box 6" title="Receive Payment"/>
            <p:cNvSpPr txBox="1">
              <a:spLocks noChangeArrowheads="1"/>
            </p:cNvSpPr>
            <p:nvPr/>
          </p:nvSpPr>
          <p:spPr bwMode="auto">
            <a:xfrm>
              <a:off x="2496" y="3321"/>
              <a:ext cx="10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 dirty="0"/>
                <a:t>Receive payment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60217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22D4-8A9C-412D-B2F1-3B5619A8EF9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56492"/>
            <a:ext cx="7772400" cy="990600"/>
          </a:xfrm>
        </p:spPr>
        <p:txBody>
          <a:bodyPr/>
          <a:lstStyle/>
          <a:p>
            <a:r>
              <a:rPr lang="en-US" altLang="en-US" sz="2400" dirty="0"/>
              <a:t>Example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Linear </a:t>
            </a:r>
            <a:r>
              <a:rPr lang="en-US" altLang="en-US" dirty="0" smtClean="0"/>
              <a:t>Flowchart</a:t>
            </a:r>
            <a:br>
              <a:rPr lang="en-US" altLang="en-US" dirty="0" smtClean="0"/>
            </a:br>
            <a:r>
              <a:rPr lang="en-US" altLang="en-US" dirty="0"/>
              <a:t>New Employee </a:t>
            </a:r>
            <a:r>
              <a:rPr lang="en-US" altLang="en-US" dirty="0" smtClean="0"/>
              <a:t>Processing</a:t>
            </a:r>
            <a:endParaRPr lang="en-US" altLang="en-US" dirty="0"/>
          </a:p>
        </p:txBody>
      </p:sp>
      <p:grpSp>
        <p:nvGrpSpPr>
          <p:cNvPr id="672796" name="Group 28" title="New employee arrives"/>
          <p:cNvGrpSpPr>
            <a:grpSpLocks/>
          </p:cNvGrpSpPr>
          <p:nvPr/>
        </p:nvGrpSpPr>
        <p:grpSpPr bwMode="auto">
          <a:xfrm>
            <a:off x="914400" y="2133600"/>
            <a:ext cx="1752600" cy="762000"/>
            <a:chOff x="576" y="1344"/>
            <a:chExt cx="1104" cy="480"/>
          </a:xfrm>
        </p:grpSpPr>
        <p:sp>
          <p:nvSpPr>
            <p:cNvPr id="672771" name="Oval 3"/>
            <p:cNvSpPr>
              <a:spLocks noChangeArrowheads="1"/>
            </p:cNvSpPr>
            <p:nvPr/>
          </p:nvSpPr>
          <p:spPr bwMode="auto">
            <a:xfrm>
              <a:off x="600" y="1344"/>
              <a:ext cx="1056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2" name="Text Box 4" title="New employee arrives"/>
            <p:cNvSpPr txBox="1">
              <a:spLocks noChangeArrowheads="1"/>
            </p:cNvSpPr>
            <p:nvPr/>
          </p:nvSpPr>
          <p:spPr bwMode="auto">
            <a:xfrm>
              <a:off x="576" y="144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New employee arrives</a:t>
              </a:r>
            </a:p>
          </p:txBody>
        </p:sp>
      </p:grpSp>
      <p:cxnSp>
        <p:nvCxnSpPr>
          <p:cNvPr id="672804" name="AutoShape 36" descr="Arrow pointing to next step" title="Arrow"/>
          <p:cNvCxnSpPr>
            <a:cxnSpLocks noChangeShapeType="1"/>
            <a:stCxn id="672772" idx="3"/>
            <a:endCxn id="672775" idx="1"/>
          </p:cNvCxnSpPr>
          <p:nvPr/>
        </p:nvCxnSpPr>
        <p:spPr bwMode="auto">
          <a:xfrm>
            <a:off x="2667000" y="2514600"/>
            <a:ext cx="3238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7" name="Group 29" title="Tour office"/>
          <p:cNvGrpSpPr>
            <a:grpSpLocks/>
          </p:cNvGrpSpPr>
          <p:nvPr/>
        </p:nvGrpSpPr>
        <p:grpSpPr bwMode="auto">
          <a:xfrm>
            <a:off x="3008313" y="2170113"/>
            <a:ext cx="1525588" cy="690562"/>
            <a:chOff x="1895" y="1389"/>
            <a:chExt cx="961" cy="435"/>
          </a:xfrm>
        </p:grpSpPr>
        <p:sp>
          <p:nvSpPr>
            <p:cNvPr id="672775" name="Rectangle 7"/>
            <p:cNvSpPr>
              <a:spLocks noChangeArrowheads="1"/>
            </p:cNvSpPr>
            <p:nvPr/>
          </p:nvSpPr>
          <p:spPr bwMode="auto">
            <a:xfrm>
              <a:off x="1896" y="1389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6" name="Text Box 8" title="Tour office"/>
            <p:cNvSpPr txBox="1">
              <a:spLocks noChangeArrowheads="1"/>
            </p:cNvSpPr>
            <p:nvPr/>
          </p:nvSpPr>
          <p:spPr bwMode="auto">
            <a:xfrm>
              <a:off x="1895" y="1520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Tour office</a:t>
              </a:r>
            </a:p>
          </p:txBody>
        </p:sp>
      </p:grpSp>
      <p:cxnSp>
        <p:nvCxnSpPr>
          <p:cNvPr id="672805" name="AutoShape 37" descr="Arrow pointing to next step" title="Arrow"/>
          <p:cNvCxnSpPr>
            <a:cxnSpLocks noChangeShapeType="1"/>
            <a:stCxn id="672775" idx="3"/>
            <a:endCxn id="672779" idx="1"/>
          </p:cNvCxnSpPr>
          <p:nvPr/>
        </p:nvCxnSpPr>
        <p:spPr bwMode="auto">
          <a:xfrm>
            <a:off x="4552950" y="2516188"/>
            <a:ext cx="4429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8" name="Group 30" title="Review policies and procedures"/>
          <p:cNvGrpSpPr>
            <a:grpSpLocks/>
          </p:cNvGrpSpPr>
          <p:nvPr/>
        </p:nvGrpSpPr>
        <p:grpSpPr bwMode="auto">
          <a:xfrm>
            <a:off x="4995863" y="2170113"/>
            <a:ext cx="1524000" cy="690562"/>
            <a:chOff x="3240" y="1389"/>
            <a:chExt cx="960" cy="435"/>
          </a:xfrm>
        </p:grpSpPr>
        <p:sp>
          <p:nvSpPr>
            <p:cNvPr id="672778" name="Rectangle 10"/>
            <p:cNvSpPr>
              <a:spLocks noChangeArrowheads="1"/>
            </p:cNvSpPr>
            <p:nvPr/>
          </p:nvSpPr>
          <p:spPr bwMode="auto">
            <a:xfrm>
              <a:off x="3240" y="1389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9" name="Text Box 11"/>
            <p:cNvSpPr txBox="1">
              <a:spLocks noChangeArrowheads="1"/>
            </p:cNvSpPr>
            <p:nvPr/>
          </p:nvSpPr>
          <p:spPr bwMode="auto">
            <a:xfrm>
              <a:off x="3240" y="1463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Review policies and procedures</a:t>
              </a:r>
            </a:p>
          </p:txBody>
        </p:sp>
      </p:grpSp>
      <p:cxnSp>
        <p:nvCxnSpPr>
          <p:cNvPr id="672806" name="AutoShape 38" descr="Arrow pointing to next step" title="Arrow"/>
          <p:cNvCxnSpPr>
            <a:cxnSpLocks noChangeShapeType="1"/>
            <a:stCxn id="672778" idx="2"/>
            <a:endCxn id="672780" idx="0"/>
          </p:cNvCxnSpPr>
          <p:nvPr/>
        </p:nvCxnSpPr>
        <p:spPr bwMode="auto">
          <a:xfrm>
            <a:off x="5757863" y="2879725"/>
            <a:ext cx="0" cy="301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9" name="Group 31" title="Questions"/>
          <p:cNvGrpSpPr>
            <a:grpSpLocks/>
          </p:cNvGrpSpPr>
          <p:nvPr/>
        </p:nvGrpSpPr>
        <p:grpSpPr bwMode="auto">
          <a:xfrm>
            <a:off x="5033963" y="3200400"/>
            <a:ext cx="1447800" cy="1447800"/>
            <a:chOff x="3264" y="2016"/>
            <a:chExt cx="912" cy="912"/>
          </a:xfrm>
        </p:grpSpPr>
        <p:sp>
          <p:nvSpPr>
            <p:cNvPr id="672780" name="AutoShape 12"/>
            <p:cNvSpPr>
              <a:spLocks noChangeArrowheads="1"/>
            </p:cNvSpPr>
            <p:nvPr/>
          </p:nvSpPr>
          <p:spPr bwMode="auto">
            <a:xfrm>
              <a:off x="3264" y="2016"/>
              <a:ext cx="912" cy="912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1" name="Text Box 13"/>
            <p:cNvSpPr txBox="1">
              <a:spLocks noChangeArrowheads="1"/>
            </p:cNvSpPr>
            <p:nvPr/>
          </p:nvSpPr>
          <p:spPr bwMode="auto">
            <a:xfrm>
              <a:off x="3384" y="2386"/>
              <a:ext cx="6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Questions?</a:t>
              </a:r>
            </a:p>
          </p:txBody>
        </p:sp>
      </p:grpSp>
      <p:cxnSp>
        <p:nvCxnSpPr>
          <p:cNvPr id="672808" name="AutoShape 40" descr="Arrow pointing to next step" title="Arrow"/>
          <p:cNvCxnSpPr>
            <a:cxnSpLocks noChangeShapeType="1"/>
            <a:stCxn id="672780" idx="3"/>
            <a:endCxn id="672782" idx="1"/>
          </p:cNvCxnSpPr>
          <p:nvPr/>
        </p:nvCxnSpPr>
        <p:spPr bwMode="auto">
          <a:xfrm>
            <a:off x="6500813" y="3924300"/>
            <a:ext cx="7191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792" name="Text Box 24"/>
          <p:cNvSpPr txBox="1">
            <a:spLocks noChangeArrowheads="1"/>
          </p:cNvSpPr>
          <p:nvPr/>
        </p:nvSpPr>
        <p:spPr bwMode="auto">
          <a:xfrm>
            <a:off x="6507298" y="3559175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 dirty="0"/>
              <a:t>Yes</a:t>
            </a:r>
          </a:p>
        </p:txBody>
      </p:sp>
      <p:grpSp>
        <p:nvGrpSpPr>
          <p:cNvPr id="672800" name="Group 32" title="Answer questions"/>
          <p:cNvGrpSpPr>
            <a:grpSpLocks/>
          </p:cNvGrpSpPr>
          <p:nvPr/>
        </p:nvGrpSpPr>
        <p:grpSpPr bwMode="auto">
          <a:xfrm>
            <a:off x="7239000" y="3578225"/>
            <a:ext cx="1524000" cy="690563"/>
            <a:chOff x="4560" y="2253"/>
            <a:chExt cx="960" cy="435"/>
          </a:xfrm>
        </p:grpSpPr>
        <p:sp>
          <p:nvSpPr>
            <p:cNvPr id="672782" name="Rectangle 14"/>
            <p:cNvSpPr>
              <a:spLocks noChangeArrowheads="1"/>
            </p:cNvSpPr>
            <p:nvPr/>
          </p:nvSpPr>
          <p:spPr bwMode="auto">
            <a:xfrm>
              <a:off x="4560" y="2253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3" name="Text Box 15"/>
            <p:cNvSpPr txBox="1">
              <a:spLocks noChangeArrowheads="1"/>
            </p:cNvSpPr>
            <p:nvPr/>
          </p:nvSpPr>
          <p:spPr bwMode="auto">
            <a:xfrm>
              <a:off x="4560" y="2384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Answer questions</a:t>
              </a:r>
            </a:p>
          </p:txBody>
        </p:sp>
      </p:grpSp>
      <p:cxnSp>
        <p:nvCxnSpPr>
          <p:cNvPr id="672803" name="AutoShape 35" descr="Arrow pointing back to review policies and procedures" title="Arrow"/>
          <p:cNvCxnSpPr>
            <a:cxnSpLocks noChangeShapeType="1"/>
            <a:stCxn id="672782" idx="0"/>
            <a:endCxn id="672778" idx="3"/>
          </p:cNvCxnSpPr>
          <p:nvPr/>
        </p:nvCxnSpPr>
        <p:spPr bwMode="auto">
          <a:xfrm rot="5400000" flipH="1">
            <a:off x="6748463" y="2306638"/>
            <a:ext cx="1042987" cy="1462087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2807" name="AutoShape 39" descr="Arrow pointing to next step" title="Arrow"/>
          <p:cNvCxnSpPr>
            <a:cxnSpLocks noChangeShapeType="1"/>
            <a:stCxn id="672780" idx="2"/>
            <a:endCxn id="672784" idx="0"/>
          </p:cNvCxnSpPr>
          <p:nvPr/>
        </p:nvCxnSpPr>
        <p:spPr bwMode="auto">
          <a:xfrm>
            <a:off x="5757863" y="466725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793" name="Text Box 25"/>
          <p:cNvSpPr txBox="1">
            <a:spLocks noChangeArrowheads="1"/>
          </p:cNvSpPr>
          <p:nvPr/>
        </p:nvSpPr>
        <p:spPr bwMode="auto">
          <a:xfrm>
            <a:off x="5181600" y="47244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/>
              <a:t>No</a:t>
            </a:r>
          </a:p>
        </p:txBody>
      </p:sp>
      <p:grpSp>
        <p:nvGrpSpPr>
          <p:cNvPr id="672801" name="Group 33" title="Fill out new employee forms"/>
          <p:cNvGrpSpPr>
            <a:grpSpLocks/>
          </p:cNvGrpSpPr>
          <p:nvPr/>
        </p:nvGrpSpPr>
        <p:grpSpPr bwMode="auto">
          <a:xfrm>
            <a:off x="4995863" y="5067300"/>
            <a:ext cx="1524000" cy="690563"/>
            <a:chOff x="3264" y="3216"/>
            <a:chExt cx="960" cy="435"/>
          </a:xfrm>
        </p:grpSpPr>
        <p:sp>
          <p:nvSpPr>
            <p:cNvPr id="672784" name="Rectangle 16"/>
            <p:cNvSpPr>
              <a:spLocks noChangeArrowheads="1"/>
            </p:cNvSpPr>
            <p:nvPr/>
          </p:nvSpPr>
          <p:spPr bwMode="auto">
            <a:xfrm>
              <a:off x="3264" y="3216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5" name="Text Box 17"/>
            <p:cNvSpPr txBox="1">
              <a:spLocks noChangeArrowheads="1"/>
            </p:cNvSpPr>
            <p:nvPr/>
          </p:nvSpPr>
          <p:spPr bwMode="auto">
            <a:xfrm>
              <a:off x="3264" y="329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Fill out new employee forms</a:t>
              </a:r>
            </a:p>
          </p:txBody>
        </p:sp>
      </p:grpSp>
      <p:cxnSp>
        <p:nvCxnSpPr>
          <p:cNvPr id="672809" name="AutoShape 41" descr="Arrow pointing to next step" title="Arrow"/>
          <p:cNvCxnSpPr>
            <a:cxnSpLocks noChangeShapeType="1"/>
            <a:stCxn id="672785" idx="3"/>
            <a:endCxn id="672773" idx="2"/>
          </p:cNvCxnSpPr>
          <p:nvPr/>
        </p:nvCxnSpPr>
        <p:spPr bwMode="auto">
          <a:xfrm flipV="1">
            <a:off x="6519863" y="5411788"/>
            <a:ext cx="47148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802" name="Group 34" title="Deliver forms to HR for processing"/>
          <p:cNvGrpSpPr>
            <a:grpSpLocks/>
          </p:cNvGrpSpPr>
          <p:nvPr/>
        </p:nvGrpSpPr>
        <p:grpSpPr bwMode="auto">
          <a:xfrm>
            <a:off x="7010400" y="5030788"/>
            <a:ext cx="1981200" cy="762000"/>
            <a:chOff x="4416" y="3168"/>
            <a:chExt cx="1248" cy="480"/>
          </a:xfrm>
        </p:grpSpPr>
        <p:sp>
          <p:nvSpPr>
            <p:cNvPr id="672773" name="Oval 5"/>
            <p:cNvSpPr>
              <a:spLocks noChangeArrowheads="1"/>
            </p:cNvSpPr>
            <p:nvPr/>
          </p:nvSpPr>
          <p:spPr bwMode="auto">
            <a:xfrm>
              <a:off x="4416" y="3168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4" name="Text Box 6" title="Deliver forms to HR for processing"/>
            <p:cNvSpPr txBox="1">
              <a:spLocks noChangeArrowheads="1"/>
            </p:cNvSpPr>
            <p:nvPr/>
          </p:nvSpPr>
          <p:spPr bwMode="auto">
            <a:xfrm>
              <a:off x="4512" y="326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Deliver forms to HR for processing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5291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6561D2-EE89-4BDE-92F7-44B3DD684333}" type="slidenum">
              <a:rPr lang="en-US" altLang="en-US" sz="1400">
                <a:latin typeface="Verdana" pitchFamily="34" charset="0"/>
              </a:rPr>
              <a:pPr/>
              <a:t>17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Deployment Flowcharts</a:t>
            </a:r>
            <a:endParaRPr lang="en-US" altLang="en-US" sz="200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Provide the most information about processes 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Map what happens in a process and who is responsible for each step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Communicate the interrelationships, sequence of operations, decisions required, to transform inputs into products and services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Useful to: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Indicate dependencies in the sequence of events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Clarify roles and hand-offs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Track accountability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Compare workloads within a process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8B5213-AF8D-43A6-A2C1-D2D2E1E32A39}" type="slidenum">
              <a:rPr lang="en-US" altLang="en-US" sz="1400">
                <a:latin typeface="Verdana" pitchFamily="34" charset="0"/>
              </a:rPr>
              <a:pPr/>
              <a:t>18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990600"/>
          </a:xfrm>
        </p:spPr>
        <p:txBody>
          <a:bodyPr/>
          <a:lstStyle/>
          <a:p>
            <a:r>
              <a:rPr lang="en-US" altLang="en-US" sz="2400" smtClean="0"/>
              <a:t>ORS Example (HR)</a:t>
            </a:r>
            <a:br>
              <a:rPr lang="en-US" altLang="en-US" sz="2400" smtClean="0"/>
            </a:br>
            <a:r>
              <a:rPr lang="en-US" altLang="en-US" sz="2800" smtClean="0"/>
              <a:t>Deployment Flowchart - Staffing Process</a:t>
            </a:r>
          </a:p>
        </p:txBody>
      </p:sp>
      <p:pic>
        <p:nvPicPr>
          <p:cNvPr id="20484" name="Picture 1027" descr="MacroStaffingMapAmy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0"/>
          <a:stretch>
            <a:fillRect/>
          </a:stretch>
        </p:blipFill>
        <p:spPr bwMode="auto">
          <a:xfrm>
            <a:off x="2590800" y="1066800"/>
            <a:ext cx="42560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3B05BB-4F42-453A-9DBB-6FCC72340A59}" type="slidenum">
              <a:rPr lang="en-US" altLang="en-US" sz="1400">
                <a:latin typeface="Verdana" pitchFamily="34" charset="0"/>
              </a:rPr>
              <a:pPr/>
              <a:t>19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Advantages of Deployment Flowcharts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Processes usually extend beyond the borders of a single work unit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Work groups usually only see the steps in their organizational unit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People working on one part of the process often don’t communicate with those in other parts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Deployment flowcharts are the best way to remove the mystery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They provide the most amount of detail – a “100 foot” view of the process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447800" y="6172200"/>
            <a:ext cx="6096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300" b="1"/>
              <a:t>See </a:t>
            </a:r>
            <a:r>
              <a:rPr lang="en-US" altLang="en-US" sz="1300" b="1" i="1"/>
              <a:t>The Memory Jogger II</a:t>
            </a:r>
            <a:r>
              <a:rPr lang="en-US" altLang="en-US" sz="1300" b="1"/>
              <a:t> (Brassard &amp; Ritter, 1994) for more information about flowcharts.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517B8D-BA0C-4E6F-8F4E-95A454636AC5}" type="slidenum">
              <a:rPr lang="en-US" altLang="en-US" sz="1400">
                <a:latin typeface="Verdana" pitchFamily="34" charset="0"/>
              </a:rPr>
              <a:pPr/>
              <a:t>2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914400"/>
          </a:xfrm>
        </p:spPr>
        <p:txBody>
          <a:bodyPr/>
          <a:lstStyle/>
          <a:p>
            <a:r>
              <a:rPr lang="en-US" altLang="en-US" smtClean="0"/>
              <a:t>Training Objectives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25638"/>
            <a:ext cx="7772400" cy="2613025"/>
          </a:xfrm>
        </p:spPr>
        <p:txBody>
          <a:bodyPr/>
          <a:lstStyle/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 smtClean="0"/>
              <a:t>Become familiar with process maps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 smtClean="0"/>
              <a:t>Understand the business as a set of processes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 smtClean="0"/>
              <a:t>Describe how to create a deployment flowchart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 smtClean="0"/>
              <a:t>Discuss how flowcharts can help with process measures and process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632EE6-3C06-4CAB-8829-44D7321AE9DA}" type="slidenum">
              <a:rPr lang="en-US" altLang="en-US" sz="1400">
                <a:latin typeface="Verdana" pitchFamily="34" charset="0"/>
              </a:rPr>
              <a:pPr/>
              <a:t>20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00200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Creating A Deployment Flowchart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1898DA-22D6-4748-B26A-439EF5256748}" type="slidenum">
              <a:rPr lang="en-US" altLang="en-US" sz="1400">
                <a:latin typeface="Verdana" pitchFamily="34" charset="0"/>
              </a:rPr>
              <a:pPr/>
              <a:t>21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Tips for Developing Flowcharts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5257800"/>
          </a:xfrm>
        </p:spPr>
        <p:txBody>
          <a:bodyPr/>
          <a:lstStyle/>
          <a:p>
            <a:pPr marL="230188" indent="-230188" algn="ctr">
              <a:buFontTx/>
              <a:buNone/>
            </a:pPr>
            <a:endParaRPr lang="en-US" altLang="en-US" sz="900" b="1" i="1" smtClean="0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Assemble the right people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Those who work in the process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Those who supply inputs to you (suppliers)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Those who you hand off work to (customers)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Don’t get bogged down in too much detail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Start with the big picture (macro-level)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Maintain a consistent level of detail throughout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There may be no ONE right process map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Processes may operate in different ways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People have different perspectives on how the process flows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Have a way to handle the differing views of team members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6323CB9-EC39-4474-9338-3BB96590F2D9}" type="slidenum">
              <a:rPr lang="en-US" altLang="en-US" sz="1400">
                <a:latin typeface="Verdana" pitchFamily="34" charset="0"/>
              </a:rPr>
              <a:pPr/>
              <a:t>22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Tips for Developing Flowcharts </a:t>
            </a:r>
            <a:r>
              <a:rPr lang="en-US" altLang="en-US" sz="2000" smtClean="0"/>
              <a:t>(cont.)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algn="ctr">
              <a:buFontTx/>
              <a:buNone/>
            </a:pPr>
            <a:endParaRPr lang="en-US" altLang="en-US" sz="1000" b="1" i="1" smtClean="0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Keep your arrows straight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Usually a process map is easier to read if curved arrows are avoided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Strive to have symbols with one arrow going in and one arrow going out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Rule doesn’t apply to decision diamonds </a:t>
            </a:r>
          </a:p>
          <a:p>
            <a:pPr marL="976313" lvl="2" indent="-231775"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One arrow going in, but –</a:t>
            </a:r>
          </a:p>
          <a:p>
            <a:pPr marL="976313" lvl="2" indent="-231775"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Two arrows going out</a:t>
            </a:r>
          </a:p>
          <a:p>
            <a:pPr marL="1258888" lvl="3" indent="-168275">
              <a:buClr>
                <a:schemeClr val="tx1"/>
              </a:buClr>
              <a:buSzTx/>
            </a:pPr>
            <a:r>
              <a:rPr lang="en-US" altLang="en-US" smtClean="0"/>
              <a:t>One for “yes” </a:t>
            </a:r>
          </a:p>
          <a:p>
            <a:pPr marL="1258888" lvl="3" indent="-168275">
              <a:buClr>
                <a:schemeClr val="tx1"/>
              </a:buClr>
              <a:buSzTx/>
            </a:pPr>
            <a:r>
              <a:rPr lang="en-US" altLang="en-US" smtClean="0"/>
              <a:t>One for “no”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758F8B-CC3B-4D06-98EA-341A4A178FB6}" type="slidenum">
              <a:rPr lang="en-US" altLang="en-US" sz="1400">
                <a:latin typeface="Verdana" pitchFamily="34" charset="0"/>
              </a:rPr>
              <a:pPr/>
              <a:t>23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1:  Label the Process Map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Process mapping can be valuable at any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Service Group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Discrete Service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Work unit’s activities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Individual worker’s tasks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Agree on what you will be mapping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Determine what level of detail you wish to capture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Will help if you begin at the macro-level 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Proceed to more detailed charts as needed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Label the process map with: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Title of the process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Date the map is being created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Names of those who are contributing to the map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219200" y="62484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b="1"/>
              <a:t>Steps adapted from Brassard &amp; Ritter, 1994.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A9931D-70A9-41E3-808F-BE5410F64700}" type="slidenum">
              <a:rPr lang="en-US" altLang="en-US" sz="1400">
                <a:latin typeface="Verdana" pitchFamily="34" charset="0"/>
              </a:rPr>
              <a:pPr/>
              <a:t>24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2:  Determine the Frame or Boundaries of the Process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The purpose of this step is to identify how broad or narrow the process analysis effort will be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Where the group decides the process begins and ends determines the focus for studying and measuring the process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Define where the process starts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How does this process begin?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happens to initiate or kick off the activities in this process?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Define where the process ends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How does this process end?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is the final step or activity required to deliver the product or service?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3FED5CF-A848-4470-99FA-E3597AB55A92}" type="slidenum">
              <a:rPr lang="en-US" altLang="en-US" sz="1400">
                <a:latin typeface="Verdana" pitchFamily="34" charset="0"/>
              </a:rPr>
              <a:pPr/>
              <a:t>25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altLang="en-US" sz="2800" smtClean="0"/>
              <a:t>Step 3:  Identify the Players in the Process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Identify all key “players” in the process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Use Division/Office/Branch designations and/or position titles if possible, rather than people’s names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Include people who handle steps prior to you – these are your internal suppliers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Include people who handle steps after you – these are your internal customers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List each “player” on its own Post-It</a:t>
            </a:r>
            <a:r>
              <a:rPr lang="en-US" altLang="en-US" sz="2400" baseline="50000" smtClean="0"/>
              <a:t>®</a:t>
            </a:r>
            <a:r>
              <a:rPr lang="en-US" altLang="en-US" sz="2400" smtClean="0"/>
              <a:t> and place horizontally across the top of the flowchart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0FCFF9B-2316-437D-8FC6-C16E629B7C27}" type="slidenum">
              <a:rPr lang="en-US" altLang="en-US" sz="1400">
                <a:latin typeface="Verdana" pitchFamily="34" charset="0"/>
              </a:rPr>
              <a:pPr/>
              <a:t>26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4:  Determine the Steps in the Process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Describe the activities that transform inputs into outputs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Map the ACTUAL process the way it occurs now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Not the ideal process (the way it should occur)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Not the formally documented process (the way the SOP says it happens)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Consider the following: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major activities occur in this process?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Where do decisions need to be made or approvals occur before the next step? 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causes extra work or rework in this process?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Are there places where more than one method is occurring?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factors inhibit process members from performing well?</a:t>
            </a:r>
            <a:endParaRPr lang="en-US" altLang="en-US" smtClean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List each step on its own Post-It</a:t>
            </a:r>
            <a:r>
              <a:rPr lang="en-US" altLang="en-US" sz="2400" baseline="18000" smtClean="0"/>
              <a:t>®</a:t>
            </a:r>
            <a:r>
              <a:rPr lang="en-US" altLang="en-US" sz="2400" smtClean="0"/>
              <a:t> and place vertically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05AB6E-E58D-46B3-B233-9721BEB85E61}" type="slidenum">
              <a:rPr lang="en-US" altLang="en-US" sz="1400">
                <a:latin typeface="Verdana" pitchFamily="34" charset="0"/>
              </a:rPr>
              <a:pPr/>
              <a:t>27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5:  Sequence the Steps and Show Responsibility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398838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Arrange the steps in the order in which they occur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Place each step under the name of the office or position with primary responsibility for accomplishing it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Where more than one player is required to participate in a step, indicate this with a blank circle placed in the appropriate column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Rearrange steps and players as needed, until they accurately show how the process flows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8D0A1B-1662-4E15-9C35-86503CA30E94}" type="slidenum">
              <a:rPr lang="en-US" altLang="en-US" sz="1400">
                <a:latin typeface="Verdana" pitchFamily="34" charset="0"/>
              </a:rPr>
              <a:pPr/>
              <a:t>28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6:  Draw the Process Map</a:t>
            </a:r>
            <a:r>
              <a:rPr lang="en-US" altLang="en-US" smtClean="0"/>
              <a:t> </a:t>
            </a:r>
            <a:endParaRPr lang="en-US" altLang="en-US" sz="240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8100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Assign the correct flowchart symbols to each step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Review the process flow</a:t>
            </a:r>
          </a:p>
          <a:p>
            <a:pPr lvl="1"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000" smtClean="0"/>
              <a:t>-  Add steps if missing</a:t>
            </a:r>
          </a:p>
          <a:p>
            <a:pPr lvl="1"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000" smtClean="0"/>
              <a:t>-  Reorder steps if needed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Show the flow of activity between steps with arrows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Show shared responsibility for a step with circles and lines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Provide a symbol key at the bottom (or on the last page) of the flowchart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FF34-5AED-4091-9586-01F4077577C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Start-End</a:t>
            </a:r>
          </a:p>
        </p:txBody>
      </p:sp>
      <p:sp>
        <p:nvSpPr>
          <p:cNvPr id="687108" name="Oval 4" descr="Oval" title="Process Start"/>
          <p:cNvSpPr>
            <a:spLocks noChangeArrowheads="1"/>
          </p:cNvSpPr>
          <p:nvPr/>
        </p:nvSpPr>
        <p:spPr bwMode="auto">
          <a:xfrm>
            <a:off x="1600200" y="1905000"/>
            <a:ext cx="21336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109" name="Text Box 5"/>
          <p:cNvSpPr txBox="1">
            <a:spLocks noChangeArrowheads="1"/>
          </p:cNvSpPr>
          <p:nvPr/>
        </p:nvSpPr>
        <p:spPr bwMode="auto">
          <a:xfrm>
            <a:off x="1638300" y="2179638"/>
            <a:ext cx="204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Process Start</a:t>
            </a:r>
          </a:p>
        </p:txBody>
      </p:sp>
      <p:sp>
        <p:nvSpPr>
          <p:cNvPr id="687110" name="Oval 6" descr="Oval" title="Process End"/>
          <p:cNvSpPr>
            <a:spLocks noChangeArrowheads="1"/>
          </p:cNvSpPr>
          <p:nvPr/>
        </p:nvSpPr>
        <p:spPr bwMode="auto">
          <a:xfrm>
            <a:off x="1600200" y="3962400"/>
            <a:ext cx="21336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111" name="Text Box 7"/>
          <p:cNvSpPr txBox="1">
            <a:spLocks noChangeArrowheads="1"/>
          </p:cNvSpPr>
          <p:nvPr/>
        </p:nvSpPr>
        <p:spPr bwMode="auto">
          <a:xfrm>
            <a:off x="1638300" y="4237038"/>
            <a:ext cx="204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Process End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02125" y="1703388"/>
            <a:ext cx="3810000" cy="3367087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Ovals (or round-corner rectangles) show the process start</a:t>
            </a:r>
          </a:p>
          <a:p>
            <a:pPr marL="230188" indent="-230188">
              <a:buClr>
                <a:schemeClr val="tx1"/>
              </a:buClr>
              <a:buSzPct val="110000"/>
            </a:pPr>
            <a:endParaRPr lang="en-US" altLang="en-US" sz="2400"/>
          </a:p>
          <a:p>
            <a:pPr marL="230188" indent="-230188">
              <a:buClr>
                <a:schemeClr val="tx1"/>
              </a:buClr>
              <a:buSzPct val="110000"/>
            </a:pPr>
            <a:endParaRPr lang="en-US" altLang="en-US" sz="2400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Ovals (or round-corner rectangles) show the process end</a:t>
            </a:r>
          </a:p>
        </p:txBody>
      </p:sp>
    </p:spTree>
    <p:extLst>
      <p:ext uri="{BB962C8B-B14F-4D97-AF65-F5344CB8AC3E}">
        <p14:creationId xmlns:p14="http://schemas.microsoft.com/office/powerpoint/2010/main" val="3248306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302B7-E4B5-4AA6-B934-2A1A09F6448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772400" cy="1143000"/>
          </a:xfrm>
        </p:spPr>
        <p:txBody>
          <a:bodyPr/>
          <a:lstStyle/>
          <a:p>
            <a:r>
              <a:rPr lang="en-US" altLang="en-US" smtClean="0"/>
              <a:t>Why Is It Important to Understand Processes?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C91E-7D43-41B7-8507-2F12286C1EF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Steps</a:t>
            </a:r>
          </a:p>
        </p:txBody>
      </p:sp>
      <p:sp>
        <p:nvSpPr>
          <p:cNvPr id="688132" name="Rectangle 4" descr="Rectangle" title="Process Step"/>
          <p:cNvSpPr>
            <a:spLocks noChangeArrowheads="1"/>
          </p:cNvSpPr>
          <p:nvPr/>
        </p:nvSpPr>
        <p:spPr bwMode="auto">
          <a:xfrm>
            <a:off x="1447800" y="1981200"/>
            <a:ext cx="2514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8133" name="Text Box 5"/>
          <p:cNvSpPr txBox="1">
            <a:spLocks noChangeArrowheads="1"/>
          </p:cNvSpPr>
          <p:nvPr/>
        </p:nvSpPr>
        <p:spPr bwMode="auto">
          <a:xfrm>
            <a:off x="1604963" y="2292350"/>
            <a:ext cx="2200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Process Step</a:t>
            </a:r>
          </a:p>
        </p:txBody>
      </p:sp>
      <p:sp>
        <p:nvSpPr>
          <p:cNvPr id="688134" name="Rectangle 6" descr="Square" title="Process Step"/>
          <p:cNvSpPr>
            <a:spLocks noChangeArrowheads="1"/>
          </p:cNvSpPr>
          <p:nvPr/>
        </p:nvSpPr>
        <p:spPr bwMode="auto">
          <a:xfrm>
            <a:off x="1866900" y="3810000"/>
            <a:ext cx="1676400" cy="1447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1971675" y="4213225"/>
            <a:ext cx="146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Process Step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225925" cy="350520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Rectangles or squares show a step, activity, or task in the process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When several steps feed into one,  join the activity lines so that only one arrow goes into the next box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Where you have more than one arrow coming out, substitute one or more decision points</a:t>
            </a:r>
          </a:p>
        </p:txBody>
      </p:sp>
    </p:spTree>
    <p:extLst>
      <p:ext uri="{BB962C8B-B14F-4D97-AF65-F5344CB8AC3E}">
        <p14:creationId xmlns:p14="http://schemas.microsoft.com/office/powerpoint/2010/main" val="2554463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8931-7017-46BF-B85C-7CD66D3E027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Decision</a:t>
            </a:r>
          </a:p>
        </p:txBody>
      </p:sp>
      <p:sp>
        <p:nvSpPr>
          <p:cNvPr id="689156" name="AutoShape 4" descr="Diamond" title="Decision"/>
          <p:cNvSpPr>
            <a:spLocks noChangeArrowheads="1"/>
          </p:cNvSpPr>
          <p:nvPr/>
        </p:nvSpPr>
        <p:spPr bwMode="auto">
          <a:xfrm>
            <a:off x="1752600" y="2743200"/>
            <a:ext cx="1676400" cy="15240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auto">
          <a:xfrm>
            <a:off x="1811338" y="3322638"/>
            <a:ext cx="15573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Decision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?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600200"/>
            <a:ext cx="4724400" cy="4343400"/>
          </a:xfrm>
        </p:spPr>
        <p:txBody>
          <a:bodyPr/>
          <a:lstStyle/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All decision questions are indicated by a diamond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All decision diamond questions are answered yes or no, and are followed by yes-no arrows 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You may need a series of activities and decisions to show complex decision points as yes-no choices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Try to show all “yes” arrows going downward from each decision point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Try to show all “no” arrows going either out from the left or out from the right of each decision point</a:t>
            </a:r>
          </a:p>
        </p:txBody>
      </p:sp>
    </p:spTree>
    <p:extLst>
      <p:ext uri="{BB962C8B-B14F-4D97-AF65-F5344CB8AC3E}">
        <p14:creationId xmlns:p14="http://schemas.microsoft.com/office/powerpoint/2010/main" val="50274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AEA8-D286-4E4B-AC83-873F8DCD6EC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Multiple Players</a:t>
            </a:r>
          </a:p>
        </p:txBody>
      </p:sp>
      <p:sp>
        <p:nvSpPr>
          <p:cNvPr id="690180" name="Oval 4" descr="Blank Circle" title="Coordination"/>
          <p:cNvSpPr>
            <a:spLocks noChangeArrowheads="1"/>
          </p:cNvSpPr>
          <p:nvPr/>
        </p:nvSpPr>
        <p:spPr bwMode="auto">
          <a:xfrm>
            <a:off x="1905000" y="2667000"/>
            <a:ext cx="1447800" cy="1447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362200"/>
            <a:ext cx="4724400" cy="2362200"/>
          </a:xfrm>
        </p:spPr>
        <p:txBody>
          <a:bodyPr/>
          <a:lstStyle/>
          <a:p>
            <a:pPr marL="168275" indent="-168275">
              <a:spcAft>
                <a:spcPct val="10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Use a blank circle to show steps where coordination, cooperation, or communication is required among several players</a:t>
            </a:r>
          </a:p>
          <a:p>
            <a:pPr marL="168275" indent="-168275">
              <a:buClr>
                <a:schemeClr val="tx1"/>
              </a:buClr>
              <a:buSzPct val="110000"/>
            </a:pPr>
            <a:r>
              <a:rPr lang="en-US" altLang="en-US" sz="2000"/>
              <a:t>Connect blank circles to their steps with straight lines (no arrow head)</a:t>
            </a:r>
          </a:p>
        </p:txBody>
      </p:sp>
    </p:spTree>
    <p:extLst>
      <p:ext uri="{BB962C8B-B14F-4D97-AF65-F5344CB8AC3E}">
        <p14:creationId xmlns:p14="http://schemas.microsoft.com/office/powerpoint/2010/main" val="8186285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243-ED13-44B8-A5D2-F1896C6571B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Continuations</a:t>
            </a:r>
          </a:p>
        </p:txBody>
      </p:sp>
      <p:sp>
        <p:nvSpPr>
          <p:cNvPr id="691204" name="Oval 4" descr="Circle with letter reference inside" title="Break"/>
          <p:cNvSpPr>
            <a:spLocks noChangeArrowheads="1"/>
          </p:cNvSpPr>
          <p:nvPr/>
        </p:nvSpPr>
        <p:spPr bwMode="auto">
          <a:xfrm>
            <a:off x="1905000" y="2667000"/>
            <a:ext cx="1447800" cy="1447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2227263" y="3208338"/>
            <a:ext cx="804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2133600"/>
            <a:ext cx="4724400" cy="2743200"/>
          </a:xfrm>
        </p:spPr>
        <p:txBody>
          <a:bodyPr/>
          <a:lstStyle/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Use letters or numbers in a circle to indicate a break in the flowchart</a:t>
            </a:r>
          </a:p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Provide the continuation or more detailed information on another page or where appropriate</a:t>
            </a:r>
          </a:p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Label the continuation page, or page with more detailed information, using the same symbol used on the original flowchart</a:t>
            </a:r>
          </a:p>
        </p:txBody>
      </p:sp>
    </p:spTree>
    <p:extLst>
      <p:ext uri="{BB962C8B-B14F-4D97-AF65-F5344CB8AC3E}">
        <p14:creationId xmlns:p14="http://schemas.microsoft.com/office/powerpoint/2010/main" val="1971381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890585-7C1B-47E1-8B88-9F946EDE2AD9}" type="slidenum">
              <a:rPr lang="en-US" altLang="en-US" sz="1400">
                <a:latin typeface="Verdana" pitchFamily="34" charset="0"/>
              </a:rPr>
              <a:pPr/>
              <a:t>34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7:  Check the Process Map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algn="ctr">
              <a:buFontTx/>
              <a:buNone/>
            </a:pPr>
            <a:endParaRPr lang="en-US" altLang="en-US" sz="2400" b="1" i="1" smtClean="0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Are symbols used correctly?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Are process steps clearly described?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Does every path take you either back to or ahead to another step?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Does the chart accurately depict what really happens?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Have you labeled your flowchart and provided a key?</a:t>
            </a:r>
          </a:p>
          <a:p>
            <a:pPr marL="914400" lvl="1" indent="-266700">
              <a:buSzTx/>
            </a:pPr>
            <a:endParaRPr lang="en-US" altLang="en-US" smtClean="0"/>
          </a:p>
          <a:p>
            <a:pPr marL="230188" indent="-230188">
              <a:buFontTx/>
              <a:buNone/>
            </a:pPr>
            <a:r>
              <a:rPr lang="en-US" altLang="en-US" sz="24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3E00F1-8FC3-4DA1-857D-C5062929CC06}" type="slidenum">
              <a:rPr lang="en-US" altLang="en-US" sz="1400">
                <a:latin typeface="Verdana" pitchFamily="34" charset="0"/>
              </a:rPr>
              <a:pPr/>
              <a:t>35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8:  Prepare the Process Map in Visio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886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ORS has site license</a:t>
            </a:r>
            <a:endParaRPr lang="en-US" altLang="en-US" smtClean="0"/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Check with your AO to confirm license availability in your Branch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Contact CIT for installation on your desktop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Prepare your flowchart in Visio</a:t>
            </a:r>
            <a:endParaRPr lang="en-US" altLang="en-US" smtClean="0"/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Limit map to one page if possible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Best if not too detailed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One page easier to print, review, discuss with others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Can have more detailed flowchart as back-up if desired</a:t>
            </a:r>
          </a:p>
          <a:p>
            <a:pPr marL="566738" lvl="1" indent="-22225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Char char="–"/>
            </a:pPr>
            <a:r>
              <a:rPr lang="en-US" altLang="en-US" sz="2000" smtClean="0"/>
              <a:t>But don’t sacrifice sense or understanding in favor of saving space/paper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B204FC-7F62-424B-AB84-2863F313C8FF}" type="slidenum">
              <a:rPr lang="en-US" altLang="en-US" sz="1400">
                <a:latin typeface="Verdana" pitchFamily="34" charset="0"/>
              </a:rPr>
              <a:pPr/>
              <a:t>36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Step 9:  Review and Revise the Process Map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Provide team with print-out of the process map and discuss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Is this process operating the way it should be?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Does everyone really complete the activities as shown here?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Are there obvious places where the process could be simplified?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How different is the current process from the ideal process?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What can this process be improved?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Show the process map to others and get their feedback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Internal suppliers 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Internal customers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Management staff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A4A3808-05A6-46EB-899F-DA542A6EC4F3}" type="slidenum">
              <a:rPr lang="en-US" altLang="en-US" sz="1400">
                <a:latin typeface="Verdana" pitchFamily="34" charset="0"/>
              </a:rPr>
              <a:pPr/>
              <a:t>37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33600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 Process Mapping Exercise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ED2C93-6BF9-438F-80F5-C8629733B75D}" type="slidenum">
              <a:rPr lang="en-US" altLang="en-US" sz="1400">
                <a:latin typeface="Verdana" pitchFamily="34" charset="0"/>
              </a:rPr>
              <a:pPr/>
              <a:t>38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Process Mapping Exercise</a:t>
            </a:r>
            <a:r>
              <a:rPr lang="en-US" altLang="en-US" smtClean="0"/>
              <a:t>  </a:t>
            </a:r>
            <a:br>
              <a:rPr lang="en-US" altLang="en-US" smtClean="0"/>
            </a:br>
            <a:r>
              <a:rPr lang="en-US" altLang="en-US" sz="2400" smtClean="0"/>
              <a:t>Directions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1600200"/>
            <a:ext cx="7424738" cy="464820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You will have 30-45 minutes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Do activity as a team if possible – otherwise do your own Discrete Service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Write Service Group or Discrete Service (or other work process) on Post-Its</a:t>
            </a:r>
            <a:r>
              <a:rPr lang="en-US" altLang="en-US" sz="1800" baseline="30000" smtClean="0"/>
              <a:t>®</a:t>
            </a:r>
            <a:r>
              <a:rPr lang="en-US" altLang="en-US" sz="1400" baseline="30000" smtClean="0"/>
              <a:t> </a:t>
            </a:r>
            <a:r>
              <a:rPr lang="en-US" altLang="en-US" sz="2000" smtClean="0"/>
              <a:t>  and place on wall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List players </a:t>
            </a:r>
          </a:p>
          <a:p>
            <a:pPr marL="514350" lvl="1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Record on Post-Its</a:t>
            </a:r>
            <a:r>
              <a:rPr lang="en-US" altLang="en-US" sz="1600" baseline="30000" smtClean="0"/>
              <a:t>®</a:t>
            </a:r>
            <a:r>
              <a:rPr lang="en-US" altLang="en-US" sz="1200" baseline="30000" smtClean="0"/>
              <a:t> </a:t>
            </a:r>
            <a:endParaRPr lang="en-US" altLang="en-US" sz="2000" smtClean="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List process start, end, and activity steps/decisions</a:t>
            </a:r>
          </a:p>
          <a:p>
            <a:pPr marL="514350" lvl="1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Record on Post-Its</a:t>
            </a:r>
            <a:r>
              <a:rPr lang="en-US" altLang="en-US" sz="1600" baseline="30000" smtClean="0"/>
              <a:t>®</a:t>
            </a:r>
            <a:r>
              <a:rPr lang="en-US" altLang="en-US" sz="1200" baseline="30000" smtClean="0"/>
              <a:t> </a:t>
            </a:r>
            <a:endParaRPr lang="en-US" altLang="en-US" sz="2000" smtClean="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Arrange players horizontally and place steps vertically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Draw arrows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Check process map to ensure you have not missed any steps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Remember to depict the process as it occurs now</a:t>
            </a:r>
            <a:endParaRPr lang="en-US" alt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0639834-3643-476C-9243-5C44BE0CFF8A}" type="slidenum">
              <a:rPr lang="en-US" altLang="en-US" sz="1400">
                <a:latin typeface="Verdana" pitchFamily="34" charset="0"/>
              </a:rPr>
              <a:pPr/>
              <a:t>39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Process Mapping Exercise </a:t>
            </a:r>
            <a:r>
              <a:rPr lang="en-US" altLang="en-US" sz="2000" smtClean="0"/>
              <a:t>(cont.)</a:t>
            </a:r>
            <a:r>
              <a:rPr lang="en-US" altLang="en-US" smtClean="0"/>
              <a:t>  </a:t>
            </a:r>
            <a:br>
              <a:rPr lang="en-US" altLang="en-US" smtClean="0"/>
            </a:br>
            <a:r>
              <a:rPr lang="en-US" altLang="en-US" sz="2400" smtClean="0"/>
              <a:t>Feedback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22860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How did it go?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What were your biggest challenges?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What did you learn?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Do you have any questions?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ED499C-CA02-4391-A13B-186BD2FA2867}" type="slidenum">
              <a:rPr lang="en-US" altLang="en-US" sz="1400">
                <a:latin typeface="Verdana" pitchFamily="34" charset="0"/>
              </a:rPr>
              <a:pPr/>
              <a:t>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processes?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31988"/>
            <a:ext cx="7999413" cy="1930400"/>
          </a:xfrm>
        </p:spPr>
        <p:txBody>
          <a:bodyPr/>
          <a:lstStyle/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mtClean="0"/>
              <a:t>Processes are how we get output done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mtClean="0"/>
              <a:t>Understanding the underlying process is the key to improving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56287B-A720-4F8E-B88F-501F015C3BCF}" type="slidenum">
              <a:rPr lang="en-US" altLang="en-US" sz="1400">
                <a:latin typeface="Verdana" pitchFamily="34" charset="0"/>
              </a:rPr>
              <a:pPr/>
              <a:t>40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76400"/>
            <a:ext cx="7772400" cy="1143000"/>
          </a:xfrm>
        </p:spPr>
        <p:txBody>
          <a:bodyPr/>
          <a:lstStyle/>
          <a:p>
            <a:r>
              <a:rPr lang="en-US" altLang="en-US" smtClean="0"/>
              <a:t>Process Measures and Process Improvement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18D146A-80E1-43E5-BCA2-90714C5B968C}" type="slidenum">
              <a:rPr lang="en-US" altLang="en-US" sz="1400">
                <a:latin typeface="Verdana" pitchFamily="34" charset="0"/>
              </a:rPr>
              <a:pPr/>
              <a:t>41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Maps Help Identify Measures of Performance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9624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Process mapping is one basic method to identify where and what to measure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Depicts how process currently works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Helps to figure out where to set up measures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Tool to begin studying the process</a:t>
            </a:r>
            <a:endParaRPr lang="en-US" altLang="en-US" smtClean="0"/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Other methods to study and measure processes include: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Cause-and-effect diagrams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Pareto charts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Process modeling and simulation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Process behavior charts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D7B86C-7223-4FC9-AF90-6A2FB0B01339}" type="slidenum">
              <a:rPr lang="en-US" altLang="en-US" sz="1400">
                <a:latin typeface="Verdana" pitchFamily="34" charset="0"/>
              </a:rPr>
              <a:pPr/>
              <a:t>42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process measures?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2766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Upstream indicators that give insight into how effectively the process is working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Highlight elements of the process that, if done consistently and effectively, should ensure high-quality results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May be difficult to identify at beginning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Once the process is mapped, it will be clear where process measures are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C9BB97-C519-43E7-922C-894547276B7B}" type="slidenum">
              <a:rPr lang="en-US" altLang="en-US" sz="1400">
                <a:latin typeface="Verdana" pitchFamily="34" charset="0"/>
              </a:rPr>
              <a:pPr/>
              <a:t>43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need process measures?</a:t>
            </a:r>
            <a:endParaRPr lang="en-US" altLang="en-US" sz="200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Serve as the basis to understand the performance of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Show the occurrence and extent of problems in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Assist in diagnosing process inefficiencies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Help to determine why problems occur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Help in identifying how to make process improvements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Allow for the study of the interrelationships between events and among players in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Gauge the results of changes made to the process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E2F0AF-7725-45F1-B505-3E147F94E1BD}" type="slidenum">
              <a:rPr lang="en-US" altLang="en-US" sz="1400">
                <a:latin typeface="Verdana" pitchFamily="34" charset="0"/>
              </a:rPr>
              <a:pPr/>
              <a:t>44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can process measures lead to performance improvement?</a:t>
            </a:r>
            <a:endParaRPr lang="en-US" altLang="en-US" sz="240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Process measures are a key component of the process improvement cycle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Cycle created by a statistician from Western Electric (now Bell Labs), Dr. Walter Shewhart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Plan-Do-Check-Act (PDCA) cycle, now generally referred to as Plan-Do-Study-Act (PDSA) cycle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Application of the scientific method to management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Process measures are the basis for engaging in continuous improvement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Customer needs and expectations always change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Need systematic way to measure and make improvements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PDSA cycle guides this process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371600" y="60960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b="1"/>
              <a:t>See </a:t>
            </a:r>
            <a:r>
              <a:rPr lang="en-US" altLang="en-US" sz="1200" b="1" i="1"/>
              <a:t>The Team Handbook</a:t>
            </a:r>
            <a:r>
              <a:rPr lang="en-US" altLang="en-US" sz="1200" b="1"/>
              <a:t> (Sholtes, 1988) and </a:t>
            </a:r>
            <a:r>
              <a:rPr lang="en-US" altLang="en-US" sz="1200" b="1" i="1"/>
              <a:t>Building Continuous Improvement</a:t>
            </a:r>
            <a:r>
              <a:rPr lang="en-US" altLang="en-US" sz="1200" b="1"/>
              <a:t> (Wheeler &amp; Poling, 1998) for more information about process improvement.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F86425-A56E-4A90-8D74-5295BED761C9}" type="slidenum">
              <a:rPr lang="en-US" altLang="en-US" sz="1400">
                <a:latin typeface="Verdana" pitchFamily="34" charset="0"/>
              </a:rPr>
              <a:pPr/>
              <a:t>45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PDSA </a:t>
            </a:r>
            <a:r>
              <a:rPr lang="en-US" altLang="en-US" dirty="0"/>
              <a:t>Cycle - Plan-Do…</a:t>
            </a:r>
            <a:endParaRPr lang="en-US" alt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Plan 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Describe the improvement you seek, how you will make the changes in your processes to bring about the improvement, and how you will measure the improvement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Do 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Implement your improvement plan, preferably testing it on a trial basis first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C5A73A-F30F-47F6-A4ED-A1B06814EFB4}" type="slidenum">
              <a:rPr lang="en-US" altLang="en-US" sz="1400">
                <a:latin typeface="Verdana" pitchFamily="34" charset="0"/>
              </a:rPr>
              <a:pPr/>
              <a:t>46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PDSA </a:t>
            </a:r>
            <a:r>
              <a:rPr lang="en-US" altLang="en-US" dirty="0"/>
              <a:t>Cycle </a:t>
            </a:r>
            <a:r>
              <a:rPr lang="en-US" altLang="en-US" dirty="0" smtClean="0"/>
              <a:t>- </a:t>
            </a:r>
            <a:r>
              <a:rPr lang="en-US" altLang="en-US" dirty="0"/>
              <a:t>…Study-Act</a:t>
            </a:r>
            <a:endParaRPr lang="en-US" altLang="en-US" dirty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Study 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Collect data on your improvement effort and study the results of your improvement actions.  What occurred?  Why?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Act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Take action on what you learned in the previous stage:  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Adopt the improvement for broader implementation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Adjust your improvement plan and try again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smtClean="0"/>
              <a:t>Abandon the effort because the benefits do not outweigh the cost of improvement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970-2659-4BE4-BAD4-3F19B707C87C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PDSA Cycle</a:t>
            </a:r>
          </a:p>
        </p:txBody>
      </p:sp>
      <p:grpSp>
        <p:nvGrpSpPr>
          <p:cNvPr id="706570" name="Group 10" descr="Circular arrows indicating Plan, Do, Study, Act, and back to Plan" title="PDSA Cycle"/>
          <p:cNvGrpSpPr>
            <a:grpSpLocks/>
          </p:cNvGrpSpPr>
          <p:nvPr/>
        </p:nvGrpSpPr>
        <p:grpSpPr bwMode="auto">
          <a:xfrm>
            <a:off x="3124200" y="1981200"/>
            <a:ext cx="3570288" cy="3570288"/>
            <a:chOff x="1927" y="1008"/>
            <a:chExt cx="2561" cy="2561"/>
          </a:xfrm>
        </p:grpSpPr>
        <p:pic>
          <p:nvPicPr>
            <p:cNvPr id="706565" name="Picture 5" descr="Circular arrows indicating Plan, Do, Study, Act, and back to Plan" title="PDSA Cyc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1008"/>
              <a:ext cx="2561" cy="2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567" name="Text Box 7"/>
            <p:cNvSpPr txBox="1">
              <a:spLocks noChangeArrowheads="1"/>
            </p:cNvSpPr>
            <p:nvPr/>
          </p:nvSpPr>
          <p:spPr bwMode="auto">
            <a:xfrm>
              <a:off x="3684" y="1418"/>
              <a:ext cx="30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P</a:t>
              </a:r>
              <a:endParaRPr lang="en-US" altLang="en-US" b="1"/>
            </a:p>
          </p:txBody>
        </p:sp>
        <p:sp>
          <p:nvSpPr>
            <p:cNvPr id="706569" name="Text Box 9"/>
            <p:cNvSpPr txBox="1">
              <a:spLocks noChangeArrowheads="1"/>
            </p:cNvSpPr>
            <p:nvPr/>
          </p:nvSpPr>
          <p:spPr bwMode="auto">
            <a:xfrm>
              <a:off x="3677" y="2809"/>
              <a:ext cx="317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D</a:t>
              </a:r>
              <a:endParaRPr lang="en-US" altLang="en-US" b="1"/>
            </a:p>
          </p:txBody>
        </p:sp>
        <p:sp>
          <p:nvSpPr>
            <p:cNvPr id="706568" name="Text Box 8"/>
            <p:cNvSpPr txBox="1">
              <a:spLocks noChangeArrowheads="1"/>
            </p:cNvSpPr>
            <p:nvPr/>
          </p:nvSpPr>
          <p:spPr bwMode="auto">
            <a:xfrm>
              <a:off x="2388" y="2809"/>
              <a:ext cx="30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S</a:t>
              </a:r>
              <a:endParaRPr lang="en-US" altLang="en-US" b="1"/>
            </a:p>
          </p:txBody>
        </p:sp>
        <p:sp>
          <p:nvSpPr>
            <p:cNvPr id="706566" name="Text Box 6"/>
            <p:cNvSpPr txBox="1">
              <a:spLocks noChangeArrowheads="1"/>
            </p:cNvSpPr>
            <p:nvPr/>
          </p:nvSpPr>
          <p:spPr bwMode="auto">
            <a:xfrm>
              <a:off x="2381" y="1418"/>
              <a:ext cx="317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00"/>
                  </a:solidFill>
                </a:rPr>
                <a:t>A</a:t>
              </a:r>
              <a:endParaRPr lang="en-US" altLang="en-US" b="1" dirty="0"/>
            </a:p>
          </p:txBody>
        </p:sp>
      </p:grp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6705600" y="2133600"/>
            <a:ext cx="1981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 dirty="0"/>
              <a:t>Plan</a:t>
            </a:r>
            <a:endParaRPr kumimoji="1" lang="en-US" altLang="en-US" sz="1800" dirty="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Set hypothesis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Validate causes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Plan a test</a:t>
            </a:r>
          </a:p>
        </p:txBody>
      </p:sp>
      <p:sp>
        <p:nvSpPr>
          <p:cNvPr id="706574" name="Rectangle 14"/>
          <p:cNvSpPr>
            <a:spLocks noChangeArrowheads="1"/>
          </p:cNvSpPr>
          <p:nvPr/>
        </p:nvSpPr>
        <p:spPr bwMode="auto">
          <a:xfrm>
            <a:off x="6705600" y="4114800"/>
            <a:ext cx="1981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Do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Test on small scale</a:t>
            </a: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1676400" y="41148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Study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Collect data to verify improvement</a:t>
            </a: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1676400" y="21336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Act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Adopt on a large scale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Adapt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Abandon</a:t>
            </a:r>
          </a:p>
        </p:txBody>
      </p:sp>
    </p:spTree>
    <p:extLst>
      <p:ext uri="{BB962C8B-B14F-4D97-AF65-F5344CB8AC3E}">
        <p14:creationId xmlns:p14="http://schemas.microsoft.com/office/powerpoint/2010/main" val="1152378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3C8271E-B009-472F-9EE0-2700378EC2CA}" type="slidenum">
              <a:rPr lang="en-US" altLang="en-US" sz="1400">
                <a:latin typeface="Verdana" pitchFamily="34" charset="0"/>
              </a:rPr>
              <a:pPr/>
              <a:t>48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r>
              <a:rPr lang="en-US" altLang="en-US" sz="2800" smtClean="0"/>
              <a:t>Using Process Maps to Identify Measures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5105400"/>
          </a:xfrm>
        </p:spPr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Review process map and look for: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Bottlenecks (backlogs) in the process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Endless “do-loops” where rework is common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Activity flows that go back and forth repeatedly between players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Redundant activities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Unnecessary process steps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Role or responsibility ambiguity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Activity time (lapse of time to complete a given step)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Cycle time (total time elapsed from first to last step)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Delays between steps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Segment and group the steps of the process map and select an appropriate measure for each segment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Look at decision diamonds and measure the reasons that take the process through the “no” arrow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smtClean="0"/>
              <a:t>Complete a causal analysis on the inputs to your process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 smtClean="0"/>
              <a:t>Determine whether one input or another is generating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0D9-D14D-4BC9-88DA-E5726BFBA243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Example</a:t>
            </a:r>
            <a:br>
              <a:rPr lang="en-US" altLang="en-US" sz="2400"/>
            </a:br>
            <a:r>
              <a:rPr lang="en-US" altLang="en-US" sz="2800"/>
              <a:t>Identifying Process Measures</a:t>
            </a:r>
          </a:p>
        </p:txBody>
      </p:sp>
      <p:grpSp>
        <p:nvGrpSpPr>
          <p:cNvPr id="3" name="Group 2" title="Compile Information"/>
          <p:cNvGrpSpPr/>
          <p:nvPr/>
        </p:nvGrpSpPr>
        <p:grpSpPr>
          <a:xfrm>
            <a:off x="1030288" y="3676650"/>
            <a:ext cx="1093787" cy="690563"/>
            <a:chOff x="1030288" y="3676650"/>
            <a:chExt cx="1093787" cy="690563"/>
          </a:xfrm>
        </p:grpSpPr>
        <p:sp>
          <p:nvSpPr>
            <p:cNvPr id="708918" name="Rectangle 310"/>
            <p:cNvSpPr>
              <a:spLocks noChangeArrowheads="1"/>
            </p:cNvSpPr>
            <p:nvPr/>
          </p:nvSpPr>
          <p:spPr bwMode="auto">
            <a:xfrm>
              <a:off x="10302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19" name="Text Box 311"/>
            <p:cNvSpPr txBox="1">
              <a:spLocks noChangeArrowheads="1"/>
            </p:cNvSpPr>
            <p:nvPr/>
          </p:nvSpPr>
          <p:spPr bwMode="auto">
            <a:xfrm>
              <a:off x="1052513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Compile Information</a:t>
              </a:r>
            </a:p>
          </p:txBody>
        </p:sp>
      </p:grpSp>
      <p:cxnSp>
        <p:nvCxnSpPr>
          <p:cNvPr id="708924" name="AutoShape 316" title="Arrow"/>
          <p:cNvCxnSpPr>
            <a:cxnSpLocks noChangeShapeType="1"/>
            <a:stCxn id="708918" idx="3"/>
            <a:endCxn id="708895" idx="1"/>
          </p:cNvCxnSpPr>
          <p:nvPr/>
        </p:nvCxnSpPr>
        <p:spPr bwMode="auto">
          <a:xfrm>
            <a:off x="2143125" y="4022725"/>
            <a:ext cx="2778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oup 11" title="Cost of Activity"/>
          <p:cNvGrpSpPr/>
          <p:nvPr/>
        </p:nvGrpSpPr>
        <p:grpSpPr>
          <a:xfrm>
            <a:off x="2462213" y="2754313"/>
            <a:ext cx="1050925" cy="903287"/>
            <a:chOff x="2462213" y="2754313"/>
            <a:chExt cx="1050925" cy="903287"/>
          </a:xfrm>
        </p:grpSpPr>
        <p:sp>
          <p:nvSpPr>
            <p:cNvPr id="708931" name="Text Box 323"/>
            <p:cNvSpPr txBox="1">
              <a:spLocks noChangeArrowheads="1"/>
            </p:cNvSpPr>
            <p:nvPr/>
          </p:nvSpPr>
          <p:spPr bwMode="auto">
            <a:xfrm>
              <a:off x="2462213" y="2754313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Cost of</a:t>
              </a:r>
            </a:p>
            <a:p>
              <a:pPr eaLnBrk="0" hangingPunct="0"/>
              <a:r>
                <a:rPr lang="en-US" altLang="en-US" sz="1200" b="1" dirty="0"/>
                <a:t>Activity</a:t>
              </a:r>
            </a:p>
          </p:txBody>
        </p:sp>
        <p:cxnSp>
          <p:nvCxnSpPr>
            <p:cNvPr id="708933" name="AutoShape 325"/>
            <p:cNvCxnSpPr>
              <a:cxnSpLocks noChangeShapeType="1"/>
              <a:stCxn id="708931" idx="2"/>
              <a:endCxn id="708895" idx="0"/>
            </p:cNvCxnSpPr>
            <p:nvPr/>
          </p:nvCxnSpPr>
          <p:spPr bwMode="auto">
            <a:xfrm>
              <a:off x="2987675" y="3211513"/>
              <a:ext cx="0" cy="4460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3" title="Prepare Report"/>
          <p:cNvGrpSpPr/>
          <p:nvPr/>
        </p:nvGrpSpPr>
        <p:grpSpPr>
          <a:xfrm>
            <a:off x="2439988" y="3676650"/>
            <a:ext cx="1093787" cy="690563"/>
            <a:chOff x="2439988" y="3676650"/>
            <a:chExt cx="1093787" cy="690563"/>
          </a:xfrm>
        </p:grpSpPr>
        <p:sp>
          <p:nvSpPr>
            <p:cNvPr id="708895" name="Rectangle 287"/>
            <p:cNvSpPr>
              <a:spLocks noChangeArrowheads="1"/>
            </p:cNvSpPr>
            <p:nvPr/>
          </p:nvSpPr>
          <p:spPr bwMode="auto">
            <a:xfrm>
              <a:off x="24399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896" name="Text Box 288"/>
            <p:cNvSpPr txBox="1">
              <a:spLocks noChangeArrowheads="1"/>
            </p:cNvSpPr>
            <p:nvPr/>
          </p:nvSpPr>
          <p:spPr bwMode="auto">
            <a:xfrm>
              <a:off x="2460625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Prepare</a:t>
              </a:r>
            </a:p>
            <a:p>
              <a:pPr eaLnBrk="0" hangingPunct="0"/>
              <a:r>
                <a:rPr lang="en-US" altLang="en-US" sz="1200" b="1" dirty="0"/>
                <a:t>Report</a:t>
              </a:r>
            </a:p>
          </p:txBody>
        </p:sp>
      </p:grpSp>
      <p:cxnSp>
        <p:nvCxnSpPr>
          <p:cNvPr id="708925" name="AutoShape 317" title="Arrow"/>
          <p:cNvCxnSpPr>
            <a:cxnSpLocks noChangeShapeType="1"/>
            <a:stCxn id="708895" idx="3"/>
            <a:endCxn id="708901" idx="1"/>
          </p:cNvCxnSpPr>
          <p:nvPr/>
        </p:nvCxnSpPr>
        <p:spPr bwMode="auto">
          <a:xfrm>
            <a:off x="3552825" y="4022725"/>
            <a:ext cx="2746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4" title="Acdeptable?"/>
          <p:cNvGrpSpPr/>
          <p:nvPr/>
        </p:nvGrpSpPr>
        <p:grpSpPr>
          <a:xfrm>
            <a:off x="3846513" y="3640138"/>
            <a:ext cx="1447800" cy="765175"/>
            <a:chOff x="3846513" y="3640138"/>
            <a:chExt cx="1447800" cy="765175"/>
          </a:xfrm>
        </p:grpSpPr>
        <p:sp>
          <p:nvSpPr>
            <p:cNvPr id="708901" name="AutoShape 293"/>
            <p:cNvSpPr>
              <a:spLocks noChangeArrowheads="1"/>
            </p:cNvSpPr>
            <p:nvPr/>
          </p:nvSpPr>
          <p:spPr bwMode="auto">
            <a:xfrm>
              <a:off x="3846513" y="3640138"/>
              <a:ext cx="1447800" cy="765175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02" name="Text Box 294"/>
            <p:cNvSpPr txBox="1">
              <a:spLocks noChangeArrowheads="1"/>
            </p:cNvSpPr>
            <p:nvPr/>
          </p:nvSpPr>
          <p:spPr bwMode="auto">
            <a:xfrm>
              <a:off x="3979863" y="3884613"/>
              <a:ext cx="11826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Acceptable?</a:t>
              </a:r>
            </a:p>
          </p:txBody>
        </p:sp>
      </p:grpSp>
      <p:grpSp>
        <p:nvGrpSpPr>
          <p:cNvPr id="11" name="Group 10" title="Proportion Rejected"/>
          <p:cNvGrpSpPr/>
          <p:nvPr/>
        </p:nvGrpSpPr>
        <p:grpSpPr>
          <a:xfrm>
            <a:off x="3979863" y="2754313"/>
            <a:ext cx="1182687" cy="830262"/>
            <a:chOff x="3979863" y="2754313"/>
            <a:chExt cx="1182687" cy="830262"/>
          </a:xfrm>
        </p:grpSpPr>
        <p:sp>
          <p:nvSpPr>
            <p:cNvPr id="708929" name="Text Box 321"/>
            <p:cNvSpPr txBox="1">
              <a:spLocks noChangeArrowheads="1"/>
            </p:cNvSpPr>
            <p:nvPr/>
          </p:nvSpPr>
          <p:spPr bwMode="auto">
            <a:xfrm>
              <a:off x="3979863" y="2754313"/>
              <a:ext cx="1182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Proportion</a:t>
              </a:r>
            </a:p>
            <a:p>
              <a:pPr eaLnBrk="0" hangingPunct="0"/>
              <a:r>
                <a:rPr lang="en-US" altLang="en-US" sz="1200" b="1" dirty="0"/>
                <a:t>Rejected</a:t>
              </a:r>
            </a:p>
          </p:txBody>
        </p:sp>
        <p:cxnSp>
          <p:nvCxnSpPr>
            <p:cNvPr id="708938" name="AutoShape 330"/>
            <p:cNvCxnSpPr>
              <a:cxnSpLocks noChangeShapeType="1"/>
            </p:cNvCxnSpPr>
            <p:nvPr/>
          </p:nvCxnSpPr>
          <p:spPr bwMode="auto">
            <a:xfrm flipH="1">
              <a:off x="4568825" y="3175000"/>
              <a:ext cx="3175" cy="4095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 title="Yes"/>
          <p:cNvGrpSpPr/>
          <p:nvPr/>
        </p:nvGrpSpPr>
        <p:grpSpPr>
          <a:xfrm>
            <a:off x="5086351" y="3603794"/>
            <a:ext cx="496887" cy="418931"/>
            <a:chOff x="5086351" y="3603794"/>
            <a:chExt cx="496887" cy="418931"/>
          </a:xfrm>
        </p:grpSpPr>
        <p:cxnSp>
          <p:nvCxnSpPr>
            <p:cNvPr id="708926" name="AutoShape 318"/>
            <p:cNvCxnSpPr>
              <a:cxnSpLocks noChangeShapeType="1"/>
              <a:stCxn id="708901" idx="3"/>
              <a:endCxn id="708922" idx="1"/>
            </p:cNvCxnSpPr>
            <p:nvPr/>
          </p:nvCxnSpPr>
          <p:spPr bwMode="auto">
            <a:xfrm>
              <a:off x="5313363" y="4022725"/>
              <a:ext cx="269875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8909" name="Text Box 301"/>
            <p:cNvSpPr txBox="1">
              <a:spLocks noChangeArrowheads="1"/>
            </p:cNvSpPr>
            <p:nvPr/>
          </p:nvSpPr>
          <p:spPr bwMode="auto">
            <a:xfrm>
              <a:off x="5086351" y="3603794"/>
              <a:ext cx="4968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Yes</a:t>
              </a:r>
            </a:p>
          </p:txBody>
        </p:sp>
      </p:grpSp>
      <p:grpSp>
        <p:nvGrpSpPr>
          <p:cNvPr id="14" name="Group 13" title="No"/>
          <p:cNvGrpSpPr/>
          <p:nvPr/>
        </p:nvGrpSpPr>
        <p:grpSpPr>
          <a:xfrm>
            <a:off x="1577975" y="4386263"/>
            <a:ext cx="3528219" cy="322296"/>
            <a:chOff x="1577975" y="4386263"/>
            <a:chExt cx="3528219" cy="322296"/>
          </a:xfrm>
        </p:grpSpPr>
        <p:sp>
          <p:nvSpPr>
            <p:cNvPr id="708910" name="Text Box 302"/>
            <p:cNvSpPr txBox="1">
              <a:spLocks noChangeArrowheads="1"/>
            </p:cNvSpPr>
            <p:nvPr/>
          </p:nvSpPr>
          <p:spPr bwMode="auto">
            <a:xfrm>
              <a:off x="4609306" y="4433921"/>
              <a:ext cx="4968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No</a:t>
              </a:r>
            </a:p>
          </p:txBody>
        </p:sp>
        <p:cxnSp>
          <p:nvCxnSpPr>
            <p:cNvPr id="708935" name="AutoShape 327"/>
            <p:cNvCxnSpPr>
              <a:cxnSpLocks noChangeShapeType="1"/>
              <a:stCxn id="708901" idx="2"/>
              <a:endCxn id="708918" idx="2"/>
            </p:cNvCxnSpPr>
            <p:nvPr/>
          </p:nvCxnSpPr>
          <p:spPr bwMode="auto">
            <a:xfrm rot="16200000" flipV="1">
              <a:off x="3055144" y="2909094"/>
              <a:ext cx="38100" cy="2992438"/>
            </a:xfrm>
            <a:prstGeom prst="bentConnector3">
              <a:avLst>
                <a:gd name="adj1" fmla="val -1020833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 title="Reasons of Rejection"/>
          <p:cNvGrpSpPr/>
          <p:nvPr/>
        </p:nvGrpSpPr>
        <p:grpSpPr>
          <a:xfrm>
            <a:off x="4667250" y="4814888"/>
            <a:ext cx="1338263" cy="798512"/>
            <a:chOff x="4667250" y="4814888"/>
            <a:chExt cx="1338263" cy="798512"/>
          </a:xfrm>
        </p:grpSpPr>
        <p:sp>
          <p:nvSpPr>
            <p:cNvPr id="708945" name="Text Box 337"/>
            <p:cNvSpPr txBox="1">
              <a:spLocks noChangeArrowheads="1"/>
            </p:cNvSpPr>
            <p:nvPr/>
          </p:nvSpPr>
          <p:spPr bwMode="auto">
            <a:xfrm>
              <a:off x="4954588" y="5156200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Reasons of Rejection</a:t>
              </a:r>
            </a:p>
          </p:txBody>
        </p:sp>
        <p:cxnSp>
          <p:nvCxnSpPr>
            <p:cNvPr id="708948" name="AutoShape 340"/>
            <p:cNvCxnSpPr>
              <a:cxnSpLocks noChangeShapeType="1"/>
            </p:cNvCxnSpPr>
            <p:nvPr/>
          </p:nvCxnSpPr>
          <p:spPr bwMode="auto">
            <a:xfrm flipH="1" flipV="1">
              <a:off x="4667250" y="4814888"/>
              <a:ext cx="381000" cy="2936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 title="Prepare Final Report"/>
          <p:cNvGrpSpPr/>
          <p:nvPr/>
        </p:nvGrpSpPr>
        <p:grpSpPr>
          <a:xfrm>
            <a:off x="5602288" y="3676650"/>
            <a:ext cx="1093787" cy="690563"/>
            <a:chOff x="5602288" y="3676650"/>
            <a:chExt cx="1093787" cy="690563"/>
          </a:xfrm>
        </p:grpSpPr>
        <p:sp>
          <p:nvSpPr>
            <p:cNvPr id="708922" name="Rectangle 314"/>
            <p:cNvSpPr>
              <a:spLocks noChangeArrowheads="1"/>
            </p:cNvSpPr>
            <p:nvPr/>
          </p:nvSpPr>
          <p:spPr bwMode="auto">
            <a:xfrm>
              <a:off x="56022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23" name="Text Box 315"/>
            <p:cNvSpPr txBox="1">
              <a:spLocks noChangeArrowheads="1"/>
            </p:cNvSpPr>
            <p:nvPr/>
          </p:nvSpPr>
          <p:spPr bwMode="auto">
            <a:xfrm>
              <a:off x="5624513" y="3703638"/>
              <a:ext cx="1050925" cy="639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Prepare</a:t>
              </a:r>
            </a:p>
            <a:p>
              <a:pPr eaLnBrk="0" hangingPunct="0"/>
              <a:r>
                <a:rPr lang="en-US" altLang="en-US" sz="1200" b="1" dirty="0"/>
                <a:t>Final Report</a:t>
              </a:r>
            </a:p>
          </p:txBody>
        </p:sp>
      </p:grpSp>
      <p:grpSp>
        <p:nvGrpSpPr>
          <p:cNvPr id="10" name="Group 9" title="Duration of Activity"/>
          <p:cNvGrpSpPr/>
          <p:nvPr/>
        </p:nvGrpSpPr>
        <p:grpSpPr>
          <a:xfrm>
            <a:off x="5622925" y="2754313"/>
            <a:ext cx="1050925" cy="855662"/>
            <a:chOff x="5622925" y="2754313"/>
            <a:chExt cx="1050925" cy="855662"/>
          </a:xfrm>
        </p:grpSpPr>
        <p:sp>
          <p:nvSpPr>
            <p:cNvPr id="708936" name="Text Box 328"/>
            <p:cNvSpPr txBox="1">
              <a:spLocks noChangeArrowheads="1"/>
            </p:cNvSpPr>
            <p:nvPr/>
          </p:nvSpPr>
          <p:spPr bwMode="auto">
            <a:xfrm>
              <a:off x="5622925" y="2754313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Duration</a:t>
              </a:r>
            </a:p>
            <a:p>
              <a:pPr eaLnBrk="0" hangingPunct="0"/>
              <a:r>
                <a:rPr lang="en-US" altLang="en-US" sz="1200" b="1" dirty="0"/>
                <a:t>of Activity</a:t>
              </a:r>
            </a:p>
          </p:txBody>
        </p:sp>
        <p:cxnSp>
          <p:nvCxnSpPr>
            <p:cNvPr id="708937" name="AutoShape 329"/>
            <p:cNvCxnSpPr>
              <a:cxnSpLocks noChangeShapeType="1"/>
            </p:cNvCxnSpPr>
            <p:nvPr/>
          </p:nvCxnSpPr>
          <p:spPr bwMode="auto">
            <a:xfrm flipH="1">
              <a:off x="6146800" y="3200400"/>
              <a:ext cx="3175" cy="4095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8927" name="AutoShape 319" title="Arrow"/>
          <p:cNvCxnSpPr>
            <a:cxnSpLocks noChangeShapeType="1"/>
            <a:stCxn id="708922" idx="3"/>
            <a:endCxn id="708920" idx="1"/>
          </p:cNvCxnSpPr>
          <p:nvPr/>
        </p:nvCxnSpPr>
        <p:spPr bwMode="auto">
          <a:xfrm>
            <a:off x="6715125" y="4022725"/>
            <a:ext cx="2555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 title="Distribute Report"/>
          <p:cNvGrpSpPr/>
          <p:nvPr/>
        </p:nvGrpSpPr>
        <p:grpSpPr>
          <a:xfrm>
            <a:off x="6989763" y="3676650"/>
            <a:ext cx="1093787" cy="690563"/>
            <a:chOff x="6989763" y="3676650"/>
            <a:chExt cx="1093787" cy="690563"/>
          </a:xfrm>
        </p:grpSpPr>
        <p:sp>
          <p:nvSpPr>
            <p:cNvPr id="708920" name="Rectangle 312"/>
            <p:cNvSpPr>
              <a:spLocks noChangeArrowheads="1"/>
            </p:cNvSpPr>
            <p:nvPr/>
          </p:nvSpPr>
          <p:spPr bwMode="auto">
            <a:xfrm>
              <a:off x="6989763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21" name="Text Box 313"/>
            <p:cNvSpPr txBox="1">
              <a:spLocks noChangeArrowheads="1"/>
            </p:cNvSpPr>
            <p:nvPr/>
          </p:nvSpPr>
          <p:spPr bwMode="auto">
            <a:xfrm>
              <a:off x="7010400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Distribute</a:t>
              </a:r>
            </a:p>
            <a:p>
              <a:pPr eaLnBrk="0" hangingPunct="0"/>
              <a:r>
                <a:rPr lang="en-US" altLang="en-US" sz="1200" b="1" dirty="0"/>
                <a:t>Report</a:t>
              </a:r>
            </a:p>
          </p:txBody>
        </p:sp>
      </p:grpSp>
      <p:grpSp>
        <p:nvGrpSpPr>
          <p:cNvPr id="15" name="Group 14" title="Elapsed Time"/>
          <p:cNvGrpSpPr/>
          <p:nvPr/>
        </p:nvGrpSpPr>
        <p:grpSpPr>
          <a:xfrm>
            <a:off x="5500688" y="2151063"/>
            <a:ext cx="2640012" cy="787400"/>
            <a:chOff x="5500688" y="2151063"/>
            <a:chExt cx="2640012" cy="787400"/>
          </a:xfrm>
        </p:grpSpPr>
        <p:grpSp>
          <p:nvGrpSpPr>
            <p:cNvPr id="2" name="Group 1" descr="Elapsed Time" title="Span of Activity"/>
            <p:cNvGrpSpPr/>
            <p:nvPr/>
          </p:nvGrpSpPr>
          <p:grpSpPr>
            <a:xfrm>
              <a:off x="5500688" y="2419350"/>
              <a:ext cx="2640012" cy="519113"/>
              <a:chOff x="5500688" y="2419350"/>
              <a:chExt cx="2640012" cy="519113"/>
            </a:xfrm>
          </p:grpSpPr>
          <p:sp>
            <p:nvSpPr>
              <p:cNvPr id="708942" name="Line 334" descr="Elapsed Time"/>
              <p:cNvSpPr>
                <a:spLocks noChangeShapeType="1"/>
              </p:cNvSpPr>
              <p:nvPr/>
            </p:nvSpPr>
            <p:spPr bwMode="auto">
              <a:xfrm>
                <a:off x="5500688" y="2428875"/>
                <a:ext cx="0" cy="509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943" name="Line 335"/>
              <p:cNvSpPr>
                <a:spLocks noChangeShapeType="1"/>
              </p:cNvSpPr>
              <p:nvPr/>
            </p:nvSpPr>
            <p:spPr bwMode="auto">
              <a:xfrm>
                <a:off x="8140700" y="2428875"/>
                <a:ext cx="0" cy="509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08944" name="AutoShape 336"/>
              <p:cNvCxnSpPr>
                <a:cxnSpLocks noChangeShapeType="1"/>
                <a:stCxn id="708942" idx="0"/>
                <a:endCxn id="708943" idx="0"/>
              </p:cNvCxnSpPr>
              <p:nvPr/>
            </p:nvCxnSpPr>
            <p:spPr bwMode="auto">
              <a:xfrm>
                <a:off x="5500688" y="2419350"/>
                <a:ext cx="264001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08939" name="Text Box 331"/>
            <p:cNvSpPr txBox="1">
              <a:spLocks noChangeArrowheads="1"/>
            </p:cNvSpPr>
            <p:nvPr/>
          </p:nvSpPr>
          <p:spPr bwMode="auto">
            <a:xfrm>
              <a:off x="5627688" y="2151063"/>
              <a:ext cx="244633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/>
                <a:t>Elapsed Time</a:t>
              </a:r>
            </a:p>
          </p:txBody>
        </p:sp>
      </p:grpSp>
      <p:grpSp>
        <p:nvGrpSpPr>
          <p:cNvPr id="8" name="Group 7" title="Quality of Output Activity"/>
          <p:cNvGrpSpPr/>
          <p:nvPr/>
        </p:nvGrpSpPr>
        <p:grpSpPr>
          <a:xfrm>
            <a:off x="6610350" y="4464050"/>
            <a:ext cx="1428750" cy="1149350"/>
            <a:chOff x="6610350" y="4464050"/>
            <a:chExt cx="1428750" cy="1149350"/>
          </a:xfrm>
        </p:grpSpPr>
        <p:sp>
          <p:nvSpPr>
            <p:cNvPr id="708946" name="Text Box 338"/>
            <p:cNvSpPr txBox="1">
              <a:spLocks noChangeArrowheads="1"/>
            </p:cNvSpPr>
            <p:nvPr/>
          </p:nvSpPr>
          <p:spPr bwMode="auto">
            <a:xfrm>
              <a:off x="6610350" y="5156200"/>
              <a:ext cx="14287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/>
                <a:t>Quality of Output Activity</a:t>
              </a:r>
            </a:p>
          </p:txBody>
        </p:sp>
        <p:cxnSp>
          <p:nvCxnSpPr>
            <p:cNvPr id="708947" name="AutoShape 339"/>
            <p:cNvCxnSpPr>
              <a:cxnSpLocks noChangeShapeType="1"/>
            </p:cNvCxnSpPr>
            <p:nvPr/>
          </p:nvCxnSpPr>
          <p:spPr bwMode="auto">
            <a:xfrm flipH="1" flipV="1">
              <a:off x="6865938" y="4464050"/>
              <a:ext cx="296862" cy="6302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8917" name="AutoShape 309" title="Arrow"/>
          <p:cNvCxnSpPr>
            <a:cxnSpLocks noChangeShapeType="1"/>
            <a:stCxn id="708920" idx="3"/>
            <a:endCxn id="708928" idx="2"/>
          </p:cNvCxnSpPr>
          <p:nvPr/>
        </p:nvCxnSpPr>
        <p:spPr bwMode="auto">
          <a:xfrm>
            <a:off x="8102600" y="4022725"/>
            <a:ext cx="304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8928" name="AutoShape 320" title="Arrow"/>
          <p:cNvSpPr>
            <a:spLocks noChangeArrowheads="1"/>
          </p:cNvSpPr>
          <p:nvPr/>
        </p:nvSpPr>
        <p:spPr bwMode="auto">
          <a:xfrm rot="5400000">
            <a:off x="8424863" y="3824288"/>
            <a:ext cx="398462" cy="398462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37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12504B-772B-490C-9C77-1C7D2F4C4AB1}" type="slidenum">
              <a:rPr lang="en-US" altLang="en-US" sz="1400">
                <a:latin typeface="Verdana" pitchFamily="34" charset="0"/>
              </a:rPr>
              <a:pPr/>
              <a:t>5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a process?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A process is a series of steps that transform inputs to outputs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Inputs to a process include materials, methods, information, people, equipment, the work environment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Outputs of a process are products and services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mtClean="0"/>
              <a:t>Everything you do in the workplace is part of a process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F9DAE2-BE66-4804-8F54-E66FAFD62EF4}" type="slidenum">
              <a:rPr lang="en-US" altLang="en-US" sz="1400">
                <a:latin typeface="Verdana" pitchFamily="34" charset="0"/>
              </a:rPr>
              <a:pPr/>
              <a:t>50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1143000"/>
          </a:xfrm>
        </p:spPr>
        <p:txBody>
          <a:bodyPr/>
          <a:lstStyle/>
          <a:p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ORS Examples of </a:t>
            </a:r>
            <a:r>
              <a:rPr lang="en-US" altLang="en-US" sz="2800" smtClean="0"/>
              <a:t>Process Measures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5029200"/>
          </a:xfrm>
        </p:spPr>
        <p:txBody>
          <a:bodyPr/>
          <a:lstStyle/>
          <a:p>
            <a:pPr marL="230188" indent="-230188"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Cycle time from customer request to providing service </a:t>
            </a:r>
          </a:p>
          <a:p>
            <a:pPr marL="230188" indent="-230188">
              <a:spcBef>
                <a:spcPct val="0"/>
              </a:spcBef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100" smtClean="0"/>
              <a:t>	(e.g., Locksmith) 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Time between customer order and delivery of product 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Number of unscheduled repairs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Percent of billing transactions processed with errors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Percent of notification memos sent out within 1 week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Problem resolution time of help desk requests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Number of facility deficiencies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Percent “errors” found in radioactive materials inventory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 smtClean="0"/>
              <a:t>Type and location of occurrence of security violations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B6FEA8-3D87-42D7-9D44-7CBD7CCE480F}" type="slidenum">
              <a:rPr lang="en-US" altLang="en-US" sz="1400">
                <a:latin typeface="Verdana" pitchFamily="34" charset="0"/>
              </a:rPr>
              <a:pPr/>
              <a:t>51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1143000"/>
          </a:xfrm>
        </p:spPr>
        <p:txBody>
          <a:bodyPr/>
          <a:lstStyle/>
          <a:p>
            <a:r>
              <a:rPr lang="en-US" altLang="en-US" smtClean="0"/>
              <a:t>Evaluating Process Measures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39624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 smtClean="0"/>
              <a:t>What data could be used as a process measure?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 smtClean="0"/>
              <a:t>Is this data currently being gathered?  If not, would it be difficult to collect?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 smtClean="0"/>
              <a:t>What would the data gathered with this process measure tell us?  Why is what it tells us important?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 smtClean="0"/>
              <a:t>How strong is the correlation between the process measure and the results we are trying to achieve?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How could the process measure be influenced?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Who will use this data, and how?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59ABF42-FA49-4215-BCBD-BB24D557463A}" type="slidenum">
              <a:rPr lang="en-US" altLang="en-US" sz="1400">
                <a:latin typeface="Verdana" pitchFamily="34" charset="0"/>
              </a:rPr>
              <a:pPr/>
              <a:t>52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533400"/>
          </a:xfrm>
        </p:spPr>
        <p:txBody>
          <a:bodyPr/>
          <a:lstStyle/>
          <a:p>
            <a:r>
              <a:rPr lang="en-US" altLang="en-US" sz="2800" smtClean="0"/>
              <a:t>Next Steps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961313" cy="5105400"/>
          </a:xfrm>
        </p:spPr>
        <p:txBody>
          <a:bodyPr/>
          <a:lstStyle/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Identify appropriate people to attend your process mapping working session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Make sure all key players are represented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Include those who are closest to the actual work if possible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Invite others (manager, supervisor, customer) who may wish to learn about the process flow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Complete process maps of: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Your Service Group 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Each Discrete Service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Key business processes within Discrete Services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Prepare maps in Visio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Analyze maps and identify: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Process measures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Low-hanging fruit (i.e., quick fixes)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Other, longer-term improvements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Complete a process improvement plan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Gather process measures data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 smtClean="0"/>
              <a:t>Analyze process and other performance data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Attend Data Analysis and Graphing Training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 smtClean="0"/>
              <a:t>Attend Process Behavior Charts Training</a:t>
            </a:r>
            <a:endParaRPr lang="en-US" altLang="en-US" sz="1800" smtClean="0"/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056402B-193E-402D-ADD7-24625C9E57C8}" type="slidenum">
              <a:rPr lang="en-US" altLang="en-US" sz="1400">
                <a:latin typeface="Verdana" pitchFamily="34" charset="0"/>
              </a:rPr>
              <a:pPr/>
              <a:t>53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r>
              <a:rPr lang="en-US" altLang="en-US" smtClean="0"/>
              <a:t>Conclusions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0386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Process mapping is a basic but powerful tool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Provides the basis for performance improvement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Helps identify process measures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Reveals some process problems right away (e.g., complexity, redundancy, rework, gaps, too many approvals/inspections)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Encourages teamwork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Need others to accurately depict the process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Helps identify hand-offs between people or organizations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Clarifies roles and responsibilities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 smtClean="0"/>
              <a:t>Builds a sense of working together towards a common goal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 smtClean="0"/>
              <a:t>Foundation for product and service improvement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A70E316-1A23-4275-BE93-A40425CD1A1D}" type="slidenum">
              <a:rPr lang="en-US" altLang="en-US" sz="1400">
                <a:latin typeface="Verdana" pitchFamily="34" charset="0"/>
              </a:rPr>
              <a:pPr/>
              <a:t>54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3124200" cy="609600"/>
          </a:xfrm>
        </p:spPr>
        <p:txBody>
          <a:bodyPr/>
          <a:lstStyle/>
          <a:p>
            <a:r>
              <a:rPr lang="en-US" altLang="en-US" smtClean="0"/>
              <a:t>Resources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79525"/>
            <a:ext cx="7772400" cy="353695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 smtClean="0">
                <a:cs typeface="Times New Roman" pitchFamily="18" charset="0"/>
              </a:rPr>
              <a:t>Brassard. M.  (1995).  </a:t>
            </a:r>
            <a:r>
              <a:rPr lang="en-US" altLang="en-US" sz="1600" i="1" smtClean="0">
                <a:cs typeface="Times New Roman" pitchFamily="18" charset="0"/>
              </a:rPr>
              <a:t>The team memory jogger</a:t>
            </a:r>
            <a:r>
              <a:rPr lang="en-US" altLang="en-US" sz="1600" smtClean="0">
                <a:cs typeface="Times New Roman" pitchFamily="18" charset="0"/>
              </a:rPr>
              <a:t>.  Methuen, MA:  GOAL/QPC.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 smtClean="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 smtClean="0">
                <a:cs typeface="Times New Roman" pitchFamily="18" charset="0"/>
              </a:rPr>
              <a:t>Brassard, M., &amp; Ritter, D.  (1994).  </a:t>
            </a:r>
            <a:r>
              <a:rPr lang="en-US" altLang="en-US" sz="1600" i="1" smtClean="0">
                <a:cs typeface="Times New Roman" pitchFamily="18" charset="0"/>
              </a:rPr>
              <a:t>The memory jogger II</a:t>
            </a:r>
            <a:r>
              <a:rPr lang="en-US" altLang="en-US" sz="1600" smtClean="0">
                <a:cs typeface="Times New Roman" pitchFamily="18" charset="0"/>
              </a:rPr>
              <a:t>.  Methuen, MA:  GOAL/QPC.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 smtClean="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 smtClean="0">
                <a:cs typeface="Times New Roman" pitchFamily="18" charset="0"/>
              </a:rPr>
              <a:t>Scholtes, P.  (1988).  </a:t>
            </a:r>
            <a:r>
              <a:rPr lang="en-US" altLang="en-US" sz="1600" i="1" smtClean="0">
                <a:cs typeface="Times New Roman" pitchFamily="18" charset="0"/>
              </a:rPr>
              <a:t>The team handbook</a:t>
            </a:r>
            <a:r>
              <a:rPr lang="en-US" altLang="en-US" sz="1600" smtClean="0">
                <a:cs typeface="Times New Roman" pitchFamily="18" charset="0"/>
              </a:rPr>
              <a:t>.  Madison, WI:  Joiner Associates Inc.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 smtClean="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 smtClean="0">
                <a:cs typeface="Times New Roman" pitchFamily="18" charset="0"/>
              </a:rPr>
              <a:t>Rodriguez, A., R., Landau, S. B., &amp; Konoske, P. J.  (1993).  </a:t>
            </a:r>
            <a:r>
              <a:rPr lang="en-US" altLang="en-US" sz="1600" i="1" smtClean="0">
                <a:cs typeface="Times New Roman" pitchFamily="18" charset="0"/>
              </a:rPr>
              <a:t>Systems approach to process improvement.</a:t>
            </a:r>
            <a:r>
              <a:rPr lang="en-US" altLang="en-US" sz="1600" smtClean="0">
                <a:cs typeface="Times New Roman" pitchFamily="18" charset="0"/>
              </a:rPr>
              <a:t>  San Diego, CA:  Navy Personnel Research and Development Center. 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 smtClean="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 smtClean="0">
                <a:cs typeface="Times New Roman" pitchFamily="18" charset="0"/>
              </a:rPr>
              <a:t>Wheeler, D. J., &amp; Poling, S. R.  (1998).  </a:t>
            </a:r>
            <a:r>
              <a:rPr lang="en-US" altLang="en-US" sz="1600" i="1" smtClean="0">
                <a:cs typeface="Times New Roman" pitchFamily="18" charset="0"/>
              </a:rPr>
              <a:t>Building continual improvement</a:t>
            </a:r>
            <a:r>
              <a:rPr lang="en-US" altLang="en-US" sz="1600" smtClean="0">
                <a:cs typeface="Times New Roman" pitchFamily="18" charset="0"/>
              </a:rPr>
              <a:t>.  Knoxville, TN:  SPC Press, Inc.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E4AD-6D6C-4B17-8DB3-FC51DFD84E6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762000"/>
          </a:xfrm>
        </p:spPr>
        <p:txBody>
          <a:bodyPr/>
          <a:lstStyle/>
          <a:p>
            <a:r>
              <a:rPr lang="en-US" altLang="en-US"/>
              <a:t>Overview of a Process</a:t>
            </a:r>
          </a:p>
        </p:txBody>
      </p:sp>
      <p:grpSp>
        <p:nvGrpSpPr>
          <p:cNvPr id="662557" name="Group 29" descr="This image represents the supplier, inputs, value added activities, outputs, customers model of a process." title="Overview of A Process"/>
          <p:cNvGrpSpPr>
            <a:grpSpLocks/>
          </p:cNvGrpSpPr>
          <p:nvPr/>
        </p:nvGrpSpPr>
        <p:grpSpPr bwMode="auto">
          <a:xfrm>
            <a:off x="990600" y="2262188"/>
            <a:ext cx="7999413" cy="2160587"/>
            <a:chOff x="864" y="1425"/>
            <a:chExt cx="4464" cy="1205"/>
          </a:xfrm>
        </p:grpSpPr>
        <p:sp>
          <p:nvSpPr>
            <p:cNvPr id="662535" name="Rectangle 7"/>
            <p:cNvSpPr>
              <a:spLocks noChangeArrowheads="1"/>
            </p:cNvSpPr>
            <p:nvPr/>
          </p:nvSpPr>
          <p:spPr bwMode="auto">
            <a:xfrm>
              <a:off x="864" y="1432"/>
              <a:ext cx="638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SUPPLIER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6" name="Rectangle 8"/>
            <p:cNvSpPr>
              <a:spLocks noChangeArrowheads="1"/>
            </p:cNvSpPr>
            <p:nvPr/>
          </p:nvSpPr>
          <p:spPr bwMode="auto">
            <a:xfrm>
              <a:off x="1581" y="1432"/>
              <a:ext cx="702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INPUTS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7" name="Rectangle 9"/>
            <p:cNvSpPr>
              <a:spLocks noChangeArrowheads="1"/>
            </p:cNvSpPr>
            <p:nvPr/>
          </p:nvSpPr>
          <p:spPr bwMode="auto">
            <a:xfrm>
              <a:off x="2278" y="1432"/>
              <a:ext cx="174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VALUE ADDED ACTIVITIES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 dirty="0"/>
            </a:p>
          </p:txBody>
        </p:sp>
        <p:sp>
          <p:nvSpPr>
            <p:cNvPr id="662538" name="Rectangle 10"/>
            <p:cNvSpPr>
              <a:spLocks noChangeArrowheads="1"/>
            </p:cNvSpPr>
            <p:nvPr/>
          </p:nvSpPr>
          <p:spPr bwMode="auto">
            <a:xfrm>
              <a:off x="4014" y="1432"/>
              <a:ext cx="642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OUTPUTS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9" name="Rectangle 11"/>
            <p:cNvSpPr>
              <a:spLocks noChangeArrowheads="1"/>
            </p:cNvSpPr>
            <p:nvPr/>
          </p:nvSpPr>
          <p:spPr bwMode="auto">
            <a:xfrm>
              <a:off x="4656" y="1425"/>
              <a:ext cx="672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CUSTOMER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44" name="Rectangle 16"/>
            <p:cNvSpPr>
              <a:spLocks noChangeArrowheads="1"/>
            </p:cNvSpPr>
            <p:nvPr/>
          </p:nvSpPr>
          <p:spPr bwMode="auto">
            <a:xfrm>
              <a:off x="1581" y="1851"/>
              <a:ext cx="771" cy="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People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Machinery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Material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Methods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Information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Environment</a:t>
              </a:r>
            </a:p>
          </p:txBody>
        </p:sp>
        <p:graphicFrame>
          <p:nvGraphicFramePr>
            <p:cNvPr id="66253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6028090"/>
                </p:ext>
              </p:extLst>
            </p:nvPr>
          </p:nvGraphicFramePr>
          <p:xfrm>
            <a:off x="2311" y="1777"/>
            <a:ext cx="1676" cy="8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r:id="rId3" imgW="2603183" imgH="1323023" progId="ABCFlowCharter6.Document">
                    <p:embed/>
                  </p:oleObj>
                </mc:Choice>
                <mc:Fallback>
                  <p:oleObj r:id="rId3" imgW="2603183" imgH="1323023" progId="ABCFlowCharter6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1" y="1777"/>
                          <a:ext cx="1676" cy="8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2550" name="Rectangle 22"/>
            <p:cNvSpPr>
              <a:spLocks noChangeArrowheads="1"/>
            </p:cNvSpPr>
            <p:nvPr/>
          </p:nvSpPr>
          <p:spPr bwMode="auto">
            <a:xfrm>
              <a:off x="4014" y="1851"/>
              <a:ext cx="642" cy="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Products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Services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5754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B2318D9-7F0C-4FD6-834C-572E6534FFE6}" type="slidenum">
              <a:rPr lang="en-US" altLang="en-US" sz="1400">
                <a:latin typeface="Verdana" pitchFamily="34" charset="0"/>
              </a:rPr>
              <a:pPr/>
              <a:t>7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process maps?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6576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Pictures of the flow or sequence of activities that result in a product or service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Can be applied to any set of activities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Ordering slides and posters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Calling for police assistance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Conducting space planning 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Coordinating research collaboration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Process maps are also known as flowcharts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BB1072-5AA7-4703-B2D7-863976CD6BFB}" type="slidenum">
              <a:rPr lang="en-US" altLang="en-US" sz="1400">
                <a:latin typeface="Verdana" pitchFamily="34" charset="0"/>
              </a:rPr>
              <a:pPr/>
              <a:t>8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 process maps do?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68463"/>
            <a:ext cx="7772400" cy="4259262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Allow a team to come to agreement on the steps needed to produce outputs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Assist in examining which activities have the greatest impact on process performance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Show unexpected complexity, problem areas, redundancy, unnecessary loops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Identify where data can be collected and analyzed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Serve as a training aid to understand the complete process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200" smtClean="0"/>
              <a:t>Help to examine the actual process compared to an ideal process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219200" y="6324600"/>
            <a:ext cx="487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b="1"/>
              <a:t>Adapted from Brassard &amp; Ritter, 1994.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F3AD08-ED78-41F6-998E-023DCB41410D}" type="slidenum">
              <a:rPr lang="en-US" altLang="en-US" sz="1400">
                <a:latin typeface="Verdana" pitchFamily="34" charset="0"/>
              </a:rPr>
              <a:pPr/>
              <a:t>9</a:t>
            </a:fld>
            <a:endParaRPr lang="en-US" altLang="en-US" sz="1400">
              <a:latin typeface="Verdana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 process maps do? </a:t>
            </a:r>
            <a:r>
              <a:rPr lang="en-US" altLang="en-US" sz="2000" smtClean="0"/>
              <a:t>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Promote understanding of the relationship of a process to a larger system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Input of materials or services from suppliers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Internal steps that make up the process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Hand-offs between different work units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Delivery of the output to customers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 smtClean="0"/>
              <a:t>Help to identify boundaries processes cross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Processes usually cut across organizational units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People rarely see/understand the entire process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smtClean="0"/>
              <a:t>Process maps help people see the whole process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rs">
  <a:themeElements>
    <a:clrScheme name="ors 4">
      <a:dk1>
        <a:srgbClr val="003366"/>
      </a:dk1>
      <a:lt1>
        <a:srgbClr val="FFFFFF"/>
      </a:lt1>
      <a:dk2>
        <a:srgbClr val="3366CC"/>
      </a:dk2>
      <a:lt2>
        <a:srgbClr val="FFFFFF"/>
      </a:lt2>
      <a:accent1>
        <a:srgbClr val="66CCFF"/>
      </a:accent1>
      <a:accent2>
        <a:srgbClr val="CCFFFF"/>
      </a:accent2>
      <a:accent3>
        <a:srgbClr val="ADB8E2"/>
      </a:accent3>
      <a:accent4>
        <a:srgbClr val="DADADA"/>
      </a:accent4>
      <a:accent5>
        <a:srgbClr val="B8E2FF"/>
      </a:accent5>
      <a:accent6>
        <a:srgbClr val="B9E7E7"/>
      </a:accent6>
      <a:hlink>
        <a:srgbClr val="99CCFF"/>
      </a:hlink>
      <a:folHlink>
        <a:srgbClr val="0066FF"/>
      </a:folHlink>
    </a:clrScheme>
    <a:fontScheme name="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s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s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s 4">
        <a:dk1>
          <a:srgbClr val="003366"/>
        </a:dk1>
        <a:lt1>
          <a:srgbClr val="FFFFFF"/>
        </a:lt1>
        <a:dk2>
          <a:srgbClr val="3366CC"/>
        </a:dk2>
        <a:lt2>
          <a:srgbClr val="FFFFFF"/>
        </a:lt2>
        <a:accent1>
          <a:srgbClr val="66CCFF"/>
        </a:accent1>
        <a:accent2>
          <a:srgbClr val="CCFFFF"/>
        </a:accent2>
        <a:accent3>
          <a:srgbClr val="ADB8E2"/>
        </a:accent3>
        <a:accent4>
          <a:srgbClr val="DADADA"/>
        </a:accent4>
        <a:accent5>
          <a:srgbClr val="B8E2FF"/>
        </a:accent5>
        <a:accent6>
          <a:srgbClr val="B9E7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x0020_Section_x0020_508_x0020_Compliant xmlns="b8c20939-f7a3-47a3-ab02-ad49f3e47a73">No</Is_x0020_Section_x0020_508_x0020_Complia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A87A6190E21B4CB985B4186EEF6986" ma:contentTypeVersion="1" ma:contentTypeDescription="Create a new document." ma:contentTypeScope="" ma:versionID="c3d4864b0b6f9456a5fd3cce6d575b5a">
  <xsd:schema xmlns:xsd="http://www.w3.org/2001/XMLSchema" xmlns:xs="http://www.w3.org/2001/XMLSchema" xmlns:p="http://schemas.microsoft.com/office/2006/metadata/properties" xmlns:ns1="http://schemas.microsoft.com/sharepoint/v3" xmlns:ns2="b8c20939-f7a3-47a3-ab02-ad49f3e47a73" targetNamespace="http://schemas.microsoft.com/office/2006/metadata/properties" ma:root="true" ma:fieldsID="469387bb52fe6bb89239ef8e6804f4bb" ns1:_="" ns2:_="">
    <xsd:import namespace="http://schemas.microsoft.com/sharepoint/v3"/>
    <xsd:import namespace="b8c20939-f7a3-47a3-ab02-ad49f3e47a73"/>
    <xsd:element name="properties">
      <xsd:complexType>
        <xsd:sequence>
          <xsd:element name="documentManagement">
            <xsd:complexType>
              <xsd:all>
                <xsd:element ref="ns2:Is_x0020_Section_x0020_508_x0020_Compliant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20939-f7a3-47a3-ab02-ad49f3e47a73" elementFormDefault="qualified">
    <xsd:import namespace="http://schemas.microsoft.com/office/2006/documentManagement/types"/>
    <xsd:import namespace="http://schemas.microsoft.com/office/infopath/2007/PartnerControls"/>
    <xsd:element name="Is_x0020_Section_x0020_508_x0020_Compliant" ma:index="8" ma:displayName="Is Section 508 Compliant" ma:default="No" ma:format="RadioButtons" ma:internalName="Is_x0020_Section_x0020_508_x0020_Compliant">
      <xsd:simpleType>
        <xsd:restriction base="dms:Choice">
          <xsd:enumeration value="Yes"/>
          <xsd:enumeration value="No"/>
          <xsd:enumeration value="Not Applicabl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002D4-D55F-440D-9B97-C34868FC83E6}"/>
</file>

<file path=customXml/itemProps2.xml><?xml version="1.0" encoding="utf-8"?>
<ds:datastoreItem xmlns:ds="http://schemas.openxmlformats.org/officeDocument/2006/customXml" ds:itemID="{F831086B-0636-4C75-BB73-CCA2867A32DA}"/>
</file>

<file path=customXml/itemProps3.xml><?xml version="1.0" encoding="utf-8"?>
<ds:datastoreItem xmlns:ds="http://schemas.openxmlformats.org/officeDocument/2006/customXml" ds:itemID="{D6931F42-0E07-47B6-A851-8E3940E1984C}"/>
</file>

<file path=customXml/itemProps4.xml><?xml version="1.0" encoding="utf-8"?>
<ds:datastoreItem xmlns:ds="http://schemas.openxmlformats.org/officeDocument/2006/customXml" ds:itemID="{8E41A1ED-1976-47D6-A3FD-DCBA279021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10788</TotalTime>
  <Words>3196</Words>
  <Application>Microsoft Office PowerPoint</Application>
  <PresentationFormat>Letter Paper (8.5x11 in)</PresentationFormat>
  <Paragraphs>553</Paragraphs>
  <Slides>54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ors</vt:lpstr>
      <vt:lpstr>ABCFlowCharter6.Document</vt:lpstr>
      <vt:lpstr>Process Mapping</vt:lpstr>
      <vt:lpstr>Training Objectives </vt:lpstr>
      <vt:lpstr>Why Is It Important to Understand Processes?</vt:lpstr>
      <vt:lpstr>Why do we care about processes?</vt:lpstr>
      <vt:lpstr>What is a process?</vt:lpstr>
      <vt:lpstr>Overview of a Process</vt:lpstr>
      <vt:lpstr>What are process maps?</vt:lpstr>
      <vt:lpstr>What do process maps do?</vt:lpstr>
      <vt:lpstr>What do process maps do? (cont.)</vt:lpstr>
      <vt:lpstr>Types of Process Maps</vt:lpstr>
      <vt:lpstr>Block Diagrams</vt:lpstr>
      <vt:lpstr>Example Block Diagram</vt:lpstr>
      <vt:lpstr>Basic Process Map Symbols</vt:lpstr>
      <vt:lpstr>Linear Flowcharts</vt:lpstr>
      <vt:lpstr>Example Linear Flowchart Ordering an ORS Service</vt:lpstr>
      <vt:lpstr>Example Linear Flowchart New Employee Processing</vt:lpstr>
      <vt:lpstr>Deployment Flowcharts</vt:lpstr>
      <vt:lpstr>ORS Example (HR) Deployment Flowchart - Staffing Process</vt:lpstr>
      <vt:lpstr>Advantages of Deployment Flowcharts</vt:lpstr>
      <vt:lpstr>Creating A Deployment Flowchart</vt:lpstr>
      <vt:lpstr>Tips for Developing Flowcharts</vt:lpstr>
      <vt:lpstr>Tips for Developing Flowcharts (cont.)</vt:lpstr>
      <vt:lpstr>Step 1:  Label the Process Map</vt:lpstr>
      <vt:lpstr>Step 2:  Determine the Frame or Boundaries of the Process</vt:lpstr>
      <vt:lpstr>Step 3:  Identify the Players in the Process</vt:lpstr>
      <vt:lpstr>Step 4:  Determine the Steps in the Process</vt:lpstr>
      <vt:lpstr>Step 5:  Sequence the Steps and Show Responsibility</vt:lpstr>
      <vt:lpstr>Step 6:  Draw the Process Map </vt:lpstr>
      <vt:lpstr>Step 6:  Draw the Process Map (cont.)  Process Start-End</vt:lpstr>
      <vt:lpstr>Step 6:  Draw the Process Map (cont.)  Process Steps</vt:lpstr>
      <vt:lpstr>Step 6:  Draw the Process Map (cont.)  Process Decision</vt:lpstr>
      <vt:lpstr>Step 6:  Draw the Process Map (cont.)  Multiple Players</vt:lpstr>
      <vt:lpstr>Step 6:  Draw the Process Map (cont.)  Process Continuations</vt:lpstr>
      <vt:lpstr>Step 7:  Check the Process Map</vt:lpstr>
      <vt:lpstr>Step 8:  Prepare the Process Map in Visio</vt:lpstr>
      <vt:lpstr>Step 9:  Review and Revise the Process Map</vt:lpstr>
      <vt:lpstr> Process Mapping Exercise</vt:lpstr>
      <vt:lpstr>Process Mapping Exercise   Directions</vt:lpstr>
      <vt:lpstr>Process Mapping Exercise (cont.)   Feedback</vt:lpstr>
      <vt:lpstr>Process Measures and Process Improvement</vt:lpstr>
      <vt:lpstr>Process Maps Help Identify Measures of Performance</vt:lpstr>
      <vt:lpstr>What are process measures?</vt:lpstr>
      <vt:lpstr>Why do we need process measures?</vt:lpstr>
      <vt:lpstr>How can process measures lead to performance improvement?</vt:lpstr>
      <vt:lpstr>The PDSA Cycle - Plan-Do…</vt:lpstr>
      <vt:lpstr>The PDSA Cycle - …Study-Act</vt:lpstr>
      <vt:lpstr>The PDSA Cycle</vt:lpstr>
      <vt:lpstr>Using Process Maps to Identify Measures</vt:lpstr>
      <vt:lpstr>Example Identifying Process Measures</vt:lpstr>
      <vt:lpstr> ORS Examples of Process Measures</vt:lpstr>
      <vt:lpstr>Evaluating Process Measures</vt:lpstr>
      <vt:lpstr>Next Steps</vt:lpstr>
      <vt:lpstr>Conclusions</vt:lpstr>
      <vt:lpstr>Resources</vt:lpstr>
    </vt:vector>
  </TitlesOfParts>
  <Company>SAIC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 Template Training</dc:title>
  <dc:subject>ASA Template Training</dc:subject>
  <dc:creator>Janice Rouiller</dc:creator>
  <cp:lastModifiedBy>wolskijo</cp:lastModifiedBy>
  <cp:revision>422</cp:revision>
  <cp:lastPrinted>2002-04-24T15:11:57Z</cp:lastPrinted>
  <dcterms:created xsi:type="dcterms:W3CDTF">2001-05-09T21:40:13Z</dcterms:created>
  <dcterms:modified xsi:type="dcterms:W3CDTF">2012-03-06T17:05:48Z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CopySource">
    <vt:lpwstr>http://dev.cm.ors.od.nih.gov/od/oqm/Documents/oqm.ors.od.nih.gov/documents/Template.ppt</vt:lpwstr>
  </property>
  <property fmtid="{D5CDD505-2E9C-101B-9397-08002B2CF9AE}" pid="3" name="xd_Signature">
    <vt:lpwstr/>
  </property>
  <property fmtid="{D5CDD505-2E9C-101B-9397-08002B2CF9AE}" pid="4" name="TemplateUrl">
    <vt:lpwstr/>
  </property>
  <property fmtid="{D5CDD505-2E9C-101B-9397-08002B2CF9AE}" pid="5" name="Order">
    <vt:lpwstr>58600.0000000000</vt:lpwstr>
  </property>
  <property fmtid="{D5CDD505-2E9C-101B-9397-08002B2CF9AE}" pid="6" name="xd_ProgID">
    <vt:lpwstr/>
  </property>
  <property fmtid="{D5CDD505-2E9C-101B-9397-08002B2CF9AE}" pid="7" name="ContentTypeId">
    <vt:lpwstr>0x010100C6A87A6190E21B4CB985B4186EEF6986</vt:lpwstr>
  </property>
  <property fmtid="{D5CDD505-2E9C-101B-9397-08002B2CF9AE}" pid="8" name="_SourceUrl">
    <vt:lpwstr/>
  </property>
  <property fmtid="{D5CDD505-2E9C-101B-9397-08002B2CF9AE}" pid="9" name="_SharedFileIndex">
    <vt:lpwstr/>
  </property>
</Properties>
</file>