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9"/>
  </p:notesMasterIdLst>
  <p:handoutMasterIdLst>
    <p:handoutMasterId r:id="rId70"/>
  </p:handoutMasterIdLst>
  <p:sldIdLst>
    <p:sldId id="312" r:id="rId6"/>
    <p:sldId id="313" r:id="rId7"/>
    <p:sldId id="262" r:id="rId8"/>
    <p:sldId id="314" r:id="rId9"/>
    <p:sldId id="261" r:id="rId10"/>
    <p:sldId id="315" r:id="rId11"/>
    <p:sldId id="264" r:id="rId12"/>
    <p:sldId id="265" r:id="rId13"/>
    <p:sldId id="266" r:id="rId14"/>
    <p:sldId id="316" r:id="rId15"/>
    <p:sldId id="329" r:id="rId16"/>
    <p:sldId id="268" r:id="rId17"/>
    <p:sldId id="317" r:id="rId18"/>
    <p:sldId id="318" r:id="rId19"/>
    <p:sldId id="271" r:id="rId20"/>
    <p:sldId id="320" r:id="rId21"/>
    <p:sldId id="274" r:id="rId22"/>
    <p:sldId id="321" r:id="rId23"/>
    <p:sldId id="322" r:id="rId24"/>
    <p:sldId id="330" r:id="rId25"/>
    <p:sldId id="333" r:id="rId26"/>
    <p:sldId id="331" r:id="rId27"/>
    <p:sldId id="338" r:id="rId28"/>
    <p:sldId id="334" r:id="rId29"/>
    <p:sldId id="339" r:id="rId30"/>
    <p:sldId id="335" r:id="rId31"/>
    <p:sldId id="336" r:id="rId32"/>
    <p:sldId id="323" r:id="rId33"/>
    <p:sldId id="324" r:id="rId34"/>
    <p:sldId id="325" r:id="rId35"/>
    <p:sldId id="326"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327" r:id="rId51"/>
    <p:sldId id="295" r:id="rId52"/>
    <p:sldId id="296" r:id="rId53"/>
    <p:sldId id="328" r:id="rId54"/>
    <p:sldId id="298" r:id="rId55"/>
    <p:sldId id="299" r:id="rId56"/>
    <p:sldId id="300" r:id="rId57"/>
    <p:sldId id="301" r:id="rId58"/>
    <p:sldId id="302" r:id="rId59"/>
    <p:sldId id="303" r:id="rId60"/>
    <p:sldId id="304" r:id="rId61"/>
    <p:sldId id="305" r:id="rId62"/>
    <p:sldId id="341" r:id="rId63"/>
    <p:sldId id="307" r:id="rId64"/>
    <p:sldId id="308" r:id="rId65"/>
    <p:sldId id="309" r:id="rId66"/>
    <p:sldId id="310" r:id="rId67"/>
    <p:sldId id="311" r:id="rId6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5595"/>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5" autoAdjust="0"/>
    <p:restoredTop sz="94627" autoAdjust="0"/>
  </p:normalViewPr>
  <p:slideViewPr>
    <p:cSldViewPr>
      <p:cViewPr varScale="1">
        <p:scale>
          <a:sx n="96" d="100"/>
          <a:sy n="96" d="100"/>
        </p:scale>
        <p:origin x="-108"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5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611" tIns="45805" rIns="91611" bIns="45805" rtlCol="0"/>
          <a:lstStyle>
            <a:lvl1pPr algn="l">
              <a:defRPr sz="1200" dirty="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611" tIns="45805" rIns="91611" bIns="45805" rtlCol="0"/>
          <a:lstStyle>
            <a:lvl1pPr algn="r">
              <a:defRPr sz="1200" dirty="0">
                <a:latin typeface="Arial" charset="0"/>
              </a:defRPr>
            </a:lvl1pPr>
          </a:lstStyle>
          <a:p>
            <a:pPr>
              <a:defRPr/>
            </a:pPr>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611" tIns="45805" rIns="91611" bIns="45805" rtlCol="0" anchor="b"/>
          <a:lstStyle>
            <a:lvl1pPr algn="l">
              <a:defRPr sz="1200" dirty="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611" tIns="45805" rIns="91611" bIns="45805" rtlCol="0" anchor="b"/>
          <a:lstStyle>
            <a:lvl1pPr algn="r">
              <a:defRPr sz="1200" smtClean="0">
                <a:latin typeface="Arial" charset="0"/>
              </a:defRPr>
            </a:lvl1pPr>
          </a:lstStyle>
          <a:p>
            <a:pPr>
              <a:defRPr/>
            </a:pPr>
            <a:fld id="{273FECBD-3EA0-44DB-BFA8-12C9D54B49ED}" type="slidenum">
              <a:rPr lang="en-US"/>
              <a:pPr>
                <a:defRPr/>
              </a:pPr>
              <a:t>‹#›</a:t>
            </a:fld>
            <a:endParaRPr lang="en-US" dirty="0"/>
          </a:p>
        </p:txBody>
      </p:sp>
    </p:spTree>
    <p:extLst>
      <p:ext uri="{BB962C8B-B14F-4D97-AF65-F5344CB8AC3E}">
        <p14:creationId xmlns:p14="http://schemas.microsoft.com/office/powerpoint/2010/main" val="32437362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65138"/>
          </a:xfrm>
          <a:prstGeom prst="rect">
            <a:avLst/>
          </a:prstGeom>
        </p:spPr>
        <p:txBody>
          <a:bodyPr vert="horz" lIns="91611" tIns="45805" rIns="91611" bIns="45805" rtlCol="0"/>
          <a:lstStyle>
            <a:lvl1pPr algn="r">
              <a:defRPr sz="1200" dirty="0">
                <a:latin typeface="Arial" charset="0"/>
              </a:defRPr>
            </a:lvl1pPr>
          </a:lstStyle>
          <a:p>
            <a:pPr>
              <a:defRPr/>
            </a:pPr>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1611" tIns="45805" rIns="91611" bIns="45805"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611" tIns="45805" rIns="91611" bIns="4580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611" tIns="45805" rIns="91611" bIns="45805" rtlCol="0" anchor="b"/>
          <a:lstStyle>
            <a:lvl1pPr algn="l">
              <a:defRPr sz="1200" dirty="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611" tIns="45805" rIns="91611" bIns="45805" rtlCol="0" anchor="b"/>
          <a:lstStyle>
            <a:lvl1pPr algn="r">
              <a:defRPr sz="1200">
                <a:latin typeface="Arial" charset="0"/>
              </a:defRPr>
            </a:lvl1pPr>
          </a:lstStyle>
          <a:p>
            <a:pPr>
              <a:defRPr/>
            </a:pPr>
            <a:fld id="{1C40C85D-B6E0-4C98-BA8B-4FB48558A9D0}" type="slidenum">
              <a:rPr lang="en-US"/>
              <a:pPr>
                <a:defRPr/>
              </a:pPr>
              <a:t>‹#›</a:t>
            </a:fld>
            <a:endParaRPr lang="en-US" dirty="0"/>
          </a:p>
        </p:txBody>
      </p:sp>
    </p:spTree>
    <p:extLst>
      <p:ext uri="{BB962C8B-B14F-4D97-AF65-F5344CB8AC3E}">
        <p14:creationId xmlns:p14="http://schemas.microsoft.com/office/powerpoint/2010/main" val="155266059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09663" y="698500"/>
            <a:ext cx="46418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914400" y="4418013"/>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4" tIns="45674" rIns="91344" bIns="45674"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08075" y="698500"/>
            <a:ext cx="4641850" cy="3481388"/>
          </a:xfr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912813" y="4418013"/>
            <a:ext cx="5032375" cy="4181475"/>
          </a:xfrm>
          <a:solidFill>
            <a:srgbClr val="FFFFFF"/>
          </a:solidFill>
          <a:ln>
            <a:solidFill>
              <a:srgbClr val="000000"/>
            </a:solidFill>
            <a:miter lim="800000"/>
            <a:headEnd/>
            <a:tailEnd/>
          </a:ln>
        </p:spPr>
        <p:txBody>
          <a:bodyPr wrap="square" lIns="93038" tIns="46521" rIns="93038" bIns="46521"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09663" y="698500"/>
            <a:ext cx="46418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xfrm>
            <a:off x="914400" y="4418013"/>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7" tIns="45675" rIns="91347" bIns="4567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5595"/>
          </a:solidFill>
          <a:ln w="9525">
            <a:noFill/>
            <a:miter lim="800000"/>
            <a:headEnd/>
            <a:tailEnd/>
          </a:ln>
          <a:effectLst>
            <a:outerShdw dist="23000" dir="5400000" rotWithShape="0">
              <a:srgbClr val="808080">
                <a:alpha val="34999"/>
              </a:srgbClr>
            </a:outerShdw>
          </a:effectLst>
        </p:spPr>
        <p:txBody>
          <a:bodyPr anchor="ctr"/>
          <a:lstStyle/>
          <a:p>
            <a:pPr algn="ctr" defTabSz="457200">
              <a:defRPr/>
            </a:pPr>
            <a:endParaRPr lang="en-US" dirty="0">
              <a:solidFill>
                <a:srgbClr val="FFFFFF"/>
              </a:solidFill>
              <a:latin typeface="Calibri" pitchFamily="69" charset="0"/>
              <a:ea typeface="ＭＳ Ｐゴシック" pitchFamily="69" charset="-128"/>
            </a:endParaRPr>
          </a:p>
        </p:txBody>
      </p:sp>
      <p:sp>
        <p:nvSpPr>
          <p:cNvPr id="5" name="Rectangle 6"/>
          <p:cNvSpPr>
            <a:spLocks noChangeArrowheads="1"/>
          </p:cNvSpPr>
          <p:nvPr userDrawn="1"/>
        </p:nvSpPr>
        <p:spPr bwMode="auto">
          <a:xfrm>
            <a:off x="0" y="838200"/>
            <a:ext cx="9144000" cy="46038"/>
          </a:xfrm>
          <a:prstGeom prst="rect">
            <a:avLst/>
          </a:prstGeom>
          <a:solidFill>
            <a:srgbClr val="E5B53A"/>
          </a:solidFill>
          <a:ln w="9525">
            <a:noFill/>
            <a:miter lim="800000"/>
            <a:headEnd/>
            <a:tailEnd/>
          </a:ln>
        </p:spPr>
        <p:txBody>
          <a:bodyPr wrap="none" anchor="ctr"/>
          <a:lstStyle/>
          <a:p>
            <a:pPr defTabSz="457200">
              <a:defRPr/>
            </a:pPr>
            <a:endParaRPr lang="en-US" dirty="0">
              <a:latin typeface="Calibri" pitchFamily="34" charset="0"/>
              <a:ea typeface="ＭＳ Ｐゴシック" pitchFamily="34" charset="-128"/>
            </a:endParaRPr>
          </a:p>
        </p:txBody>
      </p:sp>
      <p:sp>
        <p:nvSpPr>
          <p:cNvPr id="6" name="Rectangle 5"/>
          <p:cNvSpPr>
            <a:spLocks noChangeArrowheads="1"/>
          </p:cNvSpPr>
          <p:nvPr userDrawn="1"/>
        </p:nvSpPr>
        <p:spPr bwMode="auto">
          <a:xfrm>
            <a:off x="0" y="0"/>
            <a:ext cx="9144000" cy="838200"/>
          </a:xfrm>
          <a:prstGeom prst="rect">
            <a:avLst/>
          </a:prstGeom>
          <a:solidFill>
            <a:srgbClr val="005595"/>
          </a:solidFill>
          <a:ln w="9525">
            <a:solidFill>
              <a:srgbClr val="005595"/>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dirty="0">
              <a:solidFill>
                <a:srgbClr val="FFFFFF"/>
              </a:solidFill>
              <a:latin typeface="Calibri" pitchFamily="69" charset="0"/>
              <a:ea typeface="ＭＳ Ｐゴシック" pitchFamily="69" charset="-128"/>
            </a:endParaRPr>
          </a:p>
        </p:txBody>
      </p:sp>
      <p:pic>
        <p:nvPicPr>
          <p:cNvPr id="7" name="Picture 14" descr="ORS Logo blue279 spellout 1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95250"/>
            <a:ext cx="990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5"/>
          <p:cNvSpPr txBox="1">
            <a:spLocks noChangeArrowheads="1"/>
          </p:cNvSpPr>
          <p:nvPr userDrawn="1"/>
        </p:nvSpPr>
        <p:spPr bwMode="auto">
          <a:xfrm>
            <a:off x="4953000" y="5978525"/>
            <a:ext cx="3581400" cy="708025"/>
          </a:xfrm>
          <a:prstGeom prst="rect">
            <a:avLst/>
          </a:prstGeom>
          <a:noFill/>
          <a:ln w="9525">
            <a:noFill/>
            <a:miter lim="800000"/>
            <a:headEnd/>
            <a:tailEnd/>
          </a:ln>
        </p:spPr>
        <p:txBody>
          <a:bodyPr anchor="b">
            <a:spAutoFit/>
          </a:bodyPr>
          <a:lstStyle/>
          <a:p>
            <a:pPr algn="r" defTabSz="457200">
              <a:spcAft>
                <a:spcPts val="600"/>
              </a:spcAft>
              <a:defRPr/>
            </a:pPr>
            <a:r>
              <a:rPr lang="en-US" sz="1000" dirty="0">
                <a:solidFill>
                  <a:srgbClr val="F2F2F2"/>
                </a:solidFill>
                <a:latin typeface="Arial" charset="0"/>
                <a:ea typeface="ＭＳ Ｐゴシック" pitchFamily="34" charset="-128"/>
                <a:cs typeface="Arial" charset="0"/>
              </a:rPr>
              <a:t>OFFICE OF RESEARCH SERVICES</a:t>
            </a:r>
          </a:p>
          <a:p>
            <a:pPr algn="r" defTabSz="457200">
              <a:spcAft>
                <a:spcPts val="600"/>
              </a:spcAft>
              <a:defRPr/>
            </a:pPr>
            <a:r>
              <a:rPr lang="en-US" sz="1000" dirty="0">
                <a:solidFill>
                  <a:srgbClr val="F2F2F2"/>
                </a:solidFill>
                <a:latin typeface="Arial" charset="0"/>
                <a:ea typeface="ＭＳ Ｐゴシック" pitchFamily="34" charset="-128"/>
                <a:cs typeface="Arial" charset="0"/>
              </a:rPr>
              <a:t>NATIONAL INSTITUTES OF HEALTH</a:t>
            </a:r>
          </a:p>
          <a:p>
            <a:pPr algn="r" defTabSz="457200">
              <a:defRPr/>
            </a:pPr>
            <a:r>
              <a:rPr lang="en-US" sz="1000" dirty="0">
                <a:solidFill>
                  <a:srgbClr val="F2F2F2"/>
                </a:solidFill>
                <a:latin typeface="Arial" charset="0"/>
                <a:ea typeface="ＭＳ Ｐゴシック" pitchFamily="34" charset="-128"/>
                <a:cs typeface="Arial" charset="0"/>
              </a:rPr>
              <a:t>U.S. DEPARTMENT OF HEALTH AND HUMAN SERVICES</a:t>
            </a:r>
          </a:p>
        </p:txBody>
      </p:sp>
      <p:sp>
        <p:nvSpPr>
          <p:cNvPr id="8225" name="Rectangle 33"/>
          <p:cNvSpPr>
            <a:spLocks noGrp="1" noChangeArrowheads="1"/>
          </p:cNvSpPr>
          <p:nvPr>
            <p:ph type="ctrTitle" sz="quarter"/>
          </p:nvPr>
        </p:nvSpPr>
        <p:spPr>
          <a:xfrm>
            <a:off x="304800" y="1371602"/>
            <a:ext cx="4800600" cy="1470025"/>
          </a:xfrm>
        </p:spPr>
        <p:txBody>
          <a:bodyPr/>
          <a:lstStyle>
            <a:lvl1pPr>
              <a:defRPr/>
            </a:lvl1pPr>
          </a:lstStyle>
          <a:p>
            <a:r>
              <a:rPr lang="en-US"/>
              <a:t>Presentation Title Slide:</a:t>
            </a:r>
            <a:br>
              <a:rPr lang="en-US"/>
            </a:br>
            <a:r>
              <a:rPr lang="en-US"/>
              <a:t>Include Date </a:t>
            </a:r>
            <a:br>
              <a:rPr lang="en-US"/>
            </a:br>
            <a:r>
              <a:rPr lang="en-US"/>
              <a:t>Arial Bold 24 pt white 5% darker</a:t>
            </a:r>
          </a:p>
        </p:txBody>
      </p:sp>
      <p:sp>
        <p:nvSpPr>
          <p:cNvPr id="8227" name="Rectangle 35"/>
          <p:cNvSpPr>
            <a:spLocks noGrp="1" noChangeArrowheads="1"/>
          </p:cNvSpPr>
          <p:nvPr>
            <p:ph type="subTitle" sz="quarter" idx="1"/>
          </p:nvPr>
        </p:nvSpPr>
        <p:spPr>
          <a:xfrm>
            <a:off x="5943600" y="5410200"/>
            <a:ext cx="2514600" cy="609600"/>
          </a:xfrm>
        </p:spPr>
        <p:txBody>
          <a:bodyPr/>
          <a:lstStyle>
            <a:lvl1pPr marL="0" indent="0" algn="r">
              <a:buFontTx/>
              <a:buNone/>
              <a:defRPr sz="1000" b="0">
                <a:solidFill>
                  <a:schemeClr val="bg1"/>
                </a:solidFill>
              </a:defRPr>
            </a:lvl1pPr>
          </a:lstStyle>
          <a:p>
            <a:r>
              <a:rPr lang="en-US"/>
              <a:t>&lt;Insert Name&gt;</a:t>
            </a:r>
          </a:p>
          <a:p>
            <a:r>
              <a:rPr lang="en-US"/>
              <a:t>&lt;Insert Title&gt;  </a:t>
            </a:r>
          </a:p>
          <a:p>
            <a:r>
              <a:rPr lang="en-US"/>
              <a:t>&lt;Insert Division/Office&gt;</a:t>
            </a:r>
          </a:p>
          <a:p>
            <a:endParaRPr lang="en-US"/>
          </a:p>
        </p:txBody>
      </p:sp>
    </p:spTree>
    <p:extLst>
      <p:ext uri="{BB962C8B-B14F-4D97-AF65-F5344CB8AC3E}">
        <p14:creationId xmlns:p14="http://schemas.microsoft.com/office/powerpoint/2010/main" val="28666358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5ED413-D18A-4135-899C-5995BC948D69}" type="slidenum">
              <a:rPr lang="en-US"/>
              <a:pPr>
                <a:defRPr/>
              </a:pPr>
              <a:t>‹#›</a:t>
            </a:fld>
            <a:endParaRPr lang="en-US" dirty="0"/>
          </a:p>
        </p:txBody>
      </p:sp>
    </p:spTree>
    <p:extLst>
      <p:ext uri="{BB962C8B-B14F-4D97-AF65-F5344CB8AC3E}">
        <p14:creationId xmlns:p14="http://schemas.microsoft.com/office/powerpoint/2010/main" val="12078721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1" y="2"/>
            <a:ext cx="2114551"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2"/>
            <a:ext cx="6191251" cy="6126163"/>
          </a:xfrm>
        </p:spPr>
        <p:txBody>
          <a:bodyPr vert="eaVert"/>
          <a:lstStyle>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724904-2AA2-415A-BD40-329E15D00A11}" type="slidenum">
              <a:rPr lang="en-US"/>
              <a:pPr>
                <a:defRPr/>
              </a:pPr>
              <a:t>‹#›</a:t>
            </a:fld>
            <a:endParaRPr lang="en-US" dirty="0"/>
          </a:p>
        </p:txBody>
      </p:sp>
    </p:spTree>
    <p:extLst>
      <p:ext uri="{BB962C8B-B14F-4D97-AF65-F5344CB8AC3E}">
        <p14:creationId xmlns:p14="http://schemas.microsoft.com/office/powerpoint/2010/main" val="42388609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99BD6A-0A67-4B9D-835F-105B05027F9B}" type="slidenum">
              <a:rPr lang="en-US"/>
              <a:pPr>
                <a:defRPr/>
              </a:pPr>
              <a:t>‹#›</a:t>
            </a:fld>
            <a:endParaRPr lang="en-US" dirty="0"/>
          </a:p>
        </p:txBody>
      </p:sp>
    </p:spTree>
    <p:extLst>
      <p:ext uri="{BB962C8B-B14F-4D97-AF65-F5344CB8AC3E}">
        <p14:creationId xmlns:p14="http://schemas.microsoft.com/office/powerpoint/2010/main" val="34504248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D78B5-9C22-4990-997F-F5954D0BAC04}" type="slidenum">
              <a:rPr lang="en-US"/>
              <a:pPr>
                <a:defRPr/>
              </a:pPr>
              <a:t>‹#›</a:t>
            </a:fld>
            <a:endParaRPr lang="en-US" dirty="0"/>
          </a:p>
        </p:txBody>
      </p:sp>
    </p:spTree>
    <p:extLst>
      <p:ext uri="{BB962C8B-B14F-4D97-AF65-F5344CB8AC3E}">
        <p14:creationId xmlns:p14="http://schemas.microsoft.com/office/powerpoint/2010/main" val="41551011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B1E048-4BD8-4845-9997-4C71920AA4EE}" type="slidenum">
              <a:rPr lang="en-US"/>
              <a:pPr>
                <a:defRPr/>
              </a:pPr>
              <a:t>‹#›</a:t>
            </a:fld>
            <a:endParaRPr lang="en-US" dirty="0"/>
          </a:p>
        </p:txBody>
      </p:sp>
    </p:spTree>
    <p:extLst>
      <p:ext uri="{BB962C8B-B14F-4D97-AF65-F5344CB8AC3E}">
        <p14:creationId xmlns:p14="http://schemas.microsoft.com/office/powerpoint/2010/main" val="2544508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solidFill>
                  <a:srgbClr val="40404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solidFill>
                  <a:srgbClr val="40404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B411B4-CB48-4232-8A72-6D3432DC01CE}" type="slidenum">
              <a:rPr lang="en-US"/>
              <a:pPr>
                <a:defRPr/>
              </a:pPr>
              <a:t>‹#›</a:t>
            </a:fld>
            <a:endParaRPr lang="en-US" dirty="0"/>
          </a:p>
        </p:txBody>
      </p:sp>
    </p:spTree>
    <p:extLst>
      <p:ext uri="{BB962C8B-B14F-4D97-AF65-F5344CB8AC3E}">
        <p14:creationId xmlns:p14="http://schemas.microsoft.com/office/powerpoint/2010/main" val="4188919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A6908F-AEC2-4EB1-9A43-F9C52FA889A1}" type="slidenum">
              <a:rPr lang="en-US"/>
              <a:pPr>
                <a:defRPr/>
              </a:pPr>
              <a:t>‹#›</a:t>
            </a:fld>
            <a:endParaRPr lang="en-US" dirty="0"/>
          </a:p>
        </p:txBody>
      </p:sp>
    </p:spTree>
    <p:extLst>
      <p:ext uri="{BB962C8B-B14F-4D97-AF65-F5344CB8AC3E}">
        <p14:creationId xmlns:p14="http://schemas.microsoft.com/office/powerpoint/2010/main" val="3605705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DAF9A9-669E-473E-AFA0-CDE0601635BA}" type="slidenum">
              <a:rPr lang="en-US"/>
              <a:pPr>
                <a:defRPr/>
              </a:pPr>
              <a:t>‹#›</a:t>
            </a:fld>
            <a:endParaRPr lang="en-US" dirty="0"/>
          </a:p>
        </p:txBody>
      </p:sp>
    </p:spTree>
    <p:extLst>
      <p:ext uri="{BB962C8B-B14F-4D97-AF65-F5344CB8AC3E}">
        <p14:creationId xmlns:p14="http://schemas.microsoft.com/office/powerpoint/2010/main" val="23296178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solidFill>
                  <a:srgbClr val="404040"/>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A7D50A-B22B-4FF2-A60A-DF064E35A8AD}" type="slidenum">
              <a:rPr lang="en-US"/>
              <a:pPr>
                <a:defRPr/>
              </a:pPr>
              <a:t>‹#›</a:t>
            </a:fld>
            <a:endParaRPr lang="en-US" dirty="0"/>
          </a:p>
        </p:txBody>
      </p:sp>
    </p:spTree>
    <p:extLst>
      <p:ext uri="{BB962C8B-B14F-4D97-AF65-F5344CB8AC3E}">
        <p14:creationId xmlns:p14="http://schemas.microsoft.com/office/powerpoint/2010/main" val="37297145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8B0872-437C-4580-BC2B-24F1B08547B4}" type="slidenum">
              <a:rPr lang="en-US"/>
              <a:pPr>
                <a:defRPr/>
              </a:pPr>
              <a:t>‹#›</a:t>
            </a:fld>
            <a:endParaRPr lang="en-US" dirty="0"/>
          </a:p>
        </p:txBody>
      </p:sp>
    </p:spTree>
    <p:extLst>
      <p:ext uri="{BB962C8B-B14F-4D97-AF65-F5344CB8AC3E}">
        <p14:creationId xmlns:p14="http://schemas.microsoft.com/office/powerpoint/2010/main" val="3075354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solidFill>
                  <a:srgbClr val="40404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40404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404040"/>
                </a:solidFill>
                <a:latin typeface="Arial" charset="0"/>
              </a:defRPr>
            </a:lvl1pPr>
          </a:lstStyle>
          <a:p>
            <a:pPr>
              <a:defRPr/>
            </a:pPr>
            <a:fld id="{ACE95A4E-747D-40C2-B57F-D784E3659B19}" type="slidenum">
              <a:rPr lang="en-US"/>
              <a:pPr>
                <a:defRPr/>
              </a:pPr>
              <a:t>‹#›</a:t>
            </a:fld>
            <a:endParaRPr lang="en-US" dirty="0"/>
          </a:p>
        </p:txBody>
      </p:sp>
      <p:sp>
        <p:nvSpPr>
          <p:cNvPr id="6" name="Rectangle 6"/>
          <p:cNvSpPr>
            <a:spLocks noChangeArrowheads="1"/>
          </p:cNvSpPr>
          <p:nvPr userDrawn="1"/>
        </p:nvSpPr>
        <p:spPr bwMode="auto">
          <a:xfrm>
            <a:off x="6351" y="6604577"/>
            <a:ext cx="9144000" cy="45719"/>
          </a:xfrm>
          <a:prstGeom prst="rect">
            <a:avLst/>
          </a:prstGeom>
          <a:solidFill>
            <a:srgbClr val="E5B53A"/>
          </a:solidFill>
          <a:ln w="9525">
            <a:noFill/>
            <a:miter lim="800000"/>
            <a:headEnd/>
            <a:tailEnd/>
          </a:ln>
          <a:effectLst>
            <a:innerShdw blurRad="63500" dist="50800" dir="13500000">
              <a:srgbClr val="000000">
                <a:alpha val="20000"/>
              </a:srgbClr>
            </a:innerShdw>
          </a:effectLst>
        </p:spPr>
        <p:txBody>
          <a:bodyPr wrap="none" anchor="ctr"/>
          <a:lstStyle/>
          <a:p>
            <a:pPr defTabSz="457200">
              <a:defRPr/>
            </a:pPr>
            <a:endParaRPr lang="en-US" dirty="0">
              <a:latin typeface="Calibri" pitchFamily="34" charset="0"/>
              <a:ea typeface="ＭＳ Ｐゴシック" pitchFamily="34" charset="-128"/>
            </a:endParaRPr>
          </a:p>
        </p:txBody>
      </p:sp>
      <p:sp>
        <p:nvSpPr>
          <p:cNvPr id="11" name="Rectangle 6"/>
          <p:cNvSpPr>
            <a:spLocks noChangeArrowheads="1"/>
          </p:cNvSpPr>
          <p:nvPr userDrawn="1"/>
        </p:nvSpPr>
        <p:spPr bwMode="auto">
          <a:xfrm>
            <a:off x="6351" y="838202"/>
            <a:ext cx="9144000" cy="45719"/>
          </a:xfrm>
          <a:prstGeom prst="rect">
            <a:avLst/>
          </a:prstGeom>
          <a:solidFill>
            <a:srgbClr val="E5B53A"/>
          </a:solidFill>
          <a:ln w="9525">
            <a:noFill/>
            <a:miter lim="800000"/>
            <a:headEnd/>
            <a:tailEnd/>
          </a:ln>
          <a:effectLst>
            <a:innerShdw blurRad="63500" dist="50800" dir="13500000">
              <a:srgbClr val="000000">
                <a:alpha val="20000"/>
              </a:srgbClr>
            </a:innerShdw>
          </a:effectLst>
        </p:spPr>
        <p:txBody>
          <a:bodyPr wrap="none" anchor="ctr"/>
          <a:lstStyle/>
          <a:p>
            <a:pPr defTabSz="457200">
              <a:defRPr/>
            </a:pPr>
            <a:endParaRPr lang="en-US" dirty="0">
              <a:latin typeface="Calibri" pitchFamily="34" charset="0"/>
              <a:ea typeface="ＭＳ Ｐゴシック" pitchFamily="34" charset="-128"/>
            </a:endParaRPr>
          </a:p>
        </p:txBody>
      </p:sp>
      <p:sp>
        <p:nvSpPr>
          <p:cNvPr id="14" name="Rectangle 13"/>
          <p:cNvSpPr>
            <a:spLocks noChangeArrowheads="1"/>
          </p:cNvSpPr>
          <p:nvPr userDrawn="1"/>
        </p:nvSpPr>
        <p:spPr bwMode="auto">
          <a:xfrm>
            <a:off x="6350" y="0"/>
            <a:ext cx="9144000" cy="838200"/>
          </a:xfrm>
          <a:prstGeom prst="rect">
            <a:avLst/>
          </a:prstGeom>
          <a:solidFill>
            <a:srgbClr val="005595"/>
          </a:solidFill>
          <a:ln w="9525">
            <a:solidFill>
              <a:srgbClr val="005595"/>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dirty="0">
              <a:solidFill>
                <a:srgbClr val="FFFFFF"/>
              </a:solidFill>
              <a:latin typeface="Calibri" pitchFamily="34" charset="0"/>
              <a:ea typeface="ＭＳ Ｐゴシック" pitchFamily="34" charset="-128"/>
            </a:endParaRPr>
          </a:p>
        </p:txBody>
      </p:sp>
      <p:pic>
        <p:nvPicPr>
          <p:cNvPr id="2060" name="Picture 14" descr="ORS Logo blue279 spellout 10.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50150" y="95250"/>
            <a:ext cx="990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15"/>
          <p:cNvSpPr>
            <a:spLocks/>
          </p:cNvSpPr>
          <p:nvPr userDrawn="1"/>
        </p:nvSpPr>
        <p:spPr bwMode="auto">
          <a:xfrm>
            <a:off x="311150" y="79375"/>
            <a:ext cx="7239000" cy="835025"/>
          </a:xfrm>
          <a:prstGeom prst="rect">
            <a:avLst/>
          </a:prstGeom>
          <a:noFill/>
          <a:ln w="9525">
            <a:noFill/>
            <a:miter lim="800000"/>
            <a:headEnd/>
            <a:tailEnd/>
          </a:ln>
        </p:spPr>
        <p:txBody>
          <a:bodyPr anchor="ctr"/>
          <a:lstStyle/>
          <a:p>
            <a:pPr>
              <a:defRPr/>
            </a:pPr>
            <a:endParaRPr lang="en-US" sz="2400" b="1" dirty="0">
              <a:solidFill>
                <a:schemeClr val="bg1"/>
              </a:solidFill>
              <a:latin typeface="Arial" charset="0"/>
            </a:endParaRPr>
          </a:p>
        </p:txBody>
      </p:sp>
      <p:sp>
        <p:nvSpPr>
          <p:cNvPr id="1040" name="Rectangle 16"/>
          <p:cNvSpPr>
            <a:spLocks/>
          </p:cNvSpPr>
          <p:nvPr userDrawn="1"/>
        </p:nvSpPr>
        <p:spPr bwMode="auto">
          <a:xfrm>
            <a:off x="463550" y="1600200"/>
            <a:ext cx="8229600" cy="4525963"/>
          </a:xfrm>
          <a:prstGeom prst="rect">
            <a:avLst/>
          </a:prstGeom>
          <a:noFill/>
          <a:ln w="9525">
            <a:noFill/>
            <a:miter lim="800000"/>
            <a:headEnd/>
            <a:tailEnd/>
          </a:ln>
        </p:spPr>
        <p:txBody>
          <a:bodyPr/>
          <a:lstStyle/>
          <a:p>
            <a:pPr marL="342900" indent="-342900">
              <a:spcBef>
                <a:spcPct val="20000"/>
              </a:spcBef>
              <a:buFontTx/>
              <a:buChar char="•"/>
              <a:defRPr/>
            </a:pPr>
            <a:endParaRPr lang="en-US" sz="2400" b="1" dirty="0">
              <a:solidFill>
                <a:srgbClr val="404040"/>
              </a:solidFill>
              <a:latin typeface="Arial" charset="0"/>
            </a:endParaRPr>
          </a:p>
        </p:txBody>
      </p:sp>
      <p:sp>
        <p:nvSpPr>
          <p:cNvPr id="2063" name="Rectangle 17"/>
          <p:cNvSpPr>
            <a:spLocks noGrp="1" noChangeArrowheads="1"/>
          </p:cNvSpPr>
          <p:nvPr>
            <p:ph type="title"/>
          </p:nvPr>
        </p:nvSpPr>
        <p:spPr bwMode="auto">
          <a:xfrm>
            <a:off x="228600" y="0"/>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4" name="Rectangle 1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lr>
          <a:srgbClr val="404040"/>
        </a:buClr>
        <a:buChar char="•"/>
        <a:defRPr sz="2400" b="1">
          <a:solidFill>
            <a:srgbClr val="40404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200">
          <a:solidFill>
            <a:srgbClr val="404040"/>
          </a:solidFill>
          <a:latin typeface="+mn-lt"/>
        </a:defRPr>
      </a:lvl2pPr>
      <a:lvl3pPr marL="1143000" indent="-228600" algn="l" rtl="0" eaLnBrk="0" fontAlgn="base" hangingPunct="0">
        <a:spcBef>
          <a:spcPct val="20000"/>
        </a:spcBef>
        <a:spcAft>
          <a:spcPct val="0"/>
        </a:spcAft>
        <a:buFont typeface="Arial" pitchFamily="34" charset="0"/>
        <a:buChar char="−"/>
        <a:defRPr sz="2000">
          <a:solidFill>
            <a:srgbClr val="404040"/>
          </a:solidFill>
          <a:latin typeface="+mn-lt"/>
        </a:defRPr>
      </a:lvl3pPr>
      <a:lvl4pPr marL="1600200" indent="-228600" algn="l" rtl="0" eaLnBrk="0" fontAlgn="base" hangingPunct="0">
        <a:spcBef>
          <a:spcPct val="20000"/>
        </a:spcBef>
        <a:spcAft>
          <a:spcPct val="0"/>
        </a:spcAft>
        <a:buFont typeface="Arial" pitchFamily="34" charset="0"/>
        <a:buChar char="−"/>
        <a:defRPr>
          <a:solidFill>
            <a:srgbClr val="404040"/>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1371600"/>
            <a:ext cx="4800600" cy="1470025"/>
          </a:xfrm>
        </p:spPr>
        <p:txBody>
          <a:bodyPr/>
          <a:lstStyle/>
          <a:p>
            <a:pPr eaLnBrk="1" hangingPunct="1"/>
            <a:r>
              <a:rPr lang="en-US" sz="3600" smtClean="0"/>
              <a:t>Process Mapping</a:t>
            </a:r>
          </a:p>
        </p:txBody>
      </p:sp>
      <p:sp>
        <p:nvSpPr>
          <p:cNvPr id="4099" name="Rectangle 3"/>
          <p:cNvSpPr>
            <a:spLocks noGrp="1" noChangeArrowheads="1"/>
          </p:cNvSpPr>
          <p:nvPr>
            <p:ph type="subTitle" idx="1"/>
          </p:nvPr>
        </p:nvSpPr>
        <p:spPr>
          <a:xfrm>
            <a:off x="5638800" y="5105400"/>
            <a:ext cx="2895600" cy="457200"/>
          </a:xfrm>
        </p:spPr>
        <p:txBody>
          <a:bodyPr/>
          <a:lstStyle/>
          <a:p>
            <a:pPr eaLnBrk="1" hangingPunct="1"/>
            <a:endParaRPr lang="en-US" sz="1200" smtClean="0"/>
          </a:p>
          <a:p>
            <a:pPr eaLnBrk="1" hangingPunct="1"/>
            <a:r>
              <a:rPr lang="en-US" sz="1200" smtClean="0"/>
              <a:t>Antonio R. Rodriguez, Director</a:t>
            </a:r>
          </a:p>
          <a:p>
            <a:pPr eaLnBrk="1" hangingPunct="1"/>
            <a:endParaRPr lang="en-US" smtClean="0"/>
          </a:p>
          <a:p>
            <a:pPr eaLnBrk="1" hangingPunct="1"/>
            <a:r>
              <a:rPr lang="en-US" smtClean="0"/>
              <a:t>OFFICE OF QUALITY MANAGEMENT</a:t>
            </a:r>
          </a:p>
          <a:p>
            <a:pPr eaLnBrk="1" hangingPunct="1"/>
            <a:endParaRPr lang="en-US" sz="1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43000" y="2971800"/>
            <a:ext cx="7239000" cy="914400"/>
          </a:xfrm>
        </p:spPr>
        <p:txBody>
          <a:bodyPr/>
          <a:lstStyle/>
          <a:p>
            <a:pPr algn="ctr"/>
            <a:r>
              <a:rPr lang="en-US" altLang="en-US" sz="3200" dirty="0">
                <a:solidFill>
                  <a:srgbClr val="404040"/>
                </a:solidFill>
              </a:rPr>
              <a:t>Types of Process </a:t>
            </a:r>
            <a:r>
              <a:rPr lang="en-US" altLang="en-US" sz="3200" dirty="0" smtClean="0">
                <a:solidFill>
                  <a:srgbClr val="404040"/>
                </a:solidFill>
              </a:rPr>
              <a:t>Maps</a:t>
            </a:r>
            <a:endParaRPr lang="en-US" sz="3200" dirty="0">
              <a:solidFill>
                <a:srgbClr val="404040"/>
              </a:solidFill>
            </a:endParaRPr>
          </a:p>
        </p:txBody>
      </p:sp>
      <p:sp>
        <p:nvSpPr>
          <p:cNvPr id="12291"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07F9012-15AB-4918-94EB-C8C145CD7794}" type="slidenum">
              <a:rPr lang="en-US" smtClean="0"/>
              <a:pPr/>
              <a:t>10</a:t>
            </a:fld>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Three Common Types of Process Maps</a:t>
            </a:r>
          </a:p>
        </p:txBody>
      </p:sp>
      <p:sp>
        <p:nvSpPr>
          <p:cNvPr id="13315" name="Content Placeholder 2"/>
          <p:cNvSpPr>
            <a:spLocks noGrp="1"/>
          </p:cNvSpPr>
          <p:nvPr>
            <p:ph idx="1"/>
          </p:nvPr>
        </p:nvSpPr>
        <p:spPr/>
        <p:txBody>
          <a:bodyPr/>
          <a:lstStyle/>
          <a:p>
            <a:r>
              <a:rPr lang="en-US" dirty="0" smtClean="0"/>
              <a:t>Block Diagrams</a:t>
            </a:r>
          </a:p>
          <a:p>
            <a:r>
              <a:rPr lang="en-US" dirty="0" smtClean="0"/>
              <a:t>Linear Flowcharts</a:t>
            </a:r>
          </a:p>
          <a:p>
            <a:r>
              <a:rPr lang="en-US" dirty="0" smtClean="0"/>
              <a:t>Deployment Flowcharts</a:t>
            </a:r>
          </a:p>
        </p:txBody>
      </p:sp>
      <p:sp>
        <p:nvSpPr>
          <p:cNvPr id="133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17383F-3B07-44E8-9775-31881D522110}" type="slidenum">
              <a:rPr lang="en-US" smtClean="0">
                <a:solidFill>
                  <a:srgbClr val="404040"/>
                </a:solidFill>
              </a:rPr>
              <a:pPr eaLnBrk="1" hangingPunct="1"/>
              <a:t>11</a:t>
            </a:fld>
            <a:endParaRPr lang="en-US" smtClean="0">
              <a:solidFill>
                <a:srgbClr val="40404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0"/>
            <a:ext cx="7239000" cy="838200"/>
          </a:xfrm>
        </p:spPr>
        <p:txBody>
          <a:bodyPr/>
          <a:lstStyle/>
          <a:p>
            <a:pPr eaLnBrk="1" hangingPunct="1"/>
            <a:r>
              <a:rPr lang="en-US" altLang="en-US" smtClean="0"/>
              <a:t>Block Diagrams</a:t>
            </a:r>
          </a:p>
        </p:txBody>
      </p:sp>
      <p:sp>
        <p:nvSpPr>
          <p:cNvPr id="14339" name="Rectangle 3"/>
          <p:cNvSpPr>
            <a:spLocks noGrp="1" noChangeArrowheads="1"/>
          </p:cNvSpPr>
          <p:nvPr>
            <p:ph type="body" idx="1"/>
          </p:nvPr>
        </p:nvSpPr>
        <p:spPr>
          <a:xfrm>
            <a:off x="457200" y="1600200"/>
            <a:ext cx="7772400" cy="2401888"/>
          </a:xfrm>
        </p:spPr>
        <p:txBody>
          <a:bodyPr/>
          <a:lstStyle/>
          <a:p>
            <a:pPr marL="230188" indent="-230188" eaLnBrk="1" hangingPunct="1">
              <a:buClr>
                <a:srgbClr val="404040"/>
              </a:buClr>
              <a:buSzPct val="110000"/>
            </a:pPr>
            <a:r>
              <a:rPr lang="en-US" altLang="en-US" dirty="0" smtClean="0"/>
              <a:t>Depict the process with the fewest details</a:t>
            </a:r>
          </a:p>
          <a:p>
            <a:pPr marL="230188" indent="-230188" eaLnBrk="1" hangingPunct="1">
              <a:buClr>
                <a:srgbClr val="404040"/>
              </a:buClr>
              <a:buSzPct val="110000"/>
            </a:pPr>
            <a:r>
              <a:rPr lang="en-US" altLang="en-US" dirty="0" smtClean="0"/>
              <a:t>Provide a picture of high-level flow of a process</a:t>
            </a:r>
          </a:p>
          <a:p>
            <a:pPr marL="230188" indent="-230188" eaLnBrk="1" hangingPunct="1">
              <a:buClr>
                <a:srgbClr val="404040"/>
              </a:buClr>
              <a:buSzPct val="110000"/>
            </a:pPr>
            <a:r>
              <a:rPr lang="en-US" altLang="en-US" dirty="0" smtClean="0"/>
              <a:t>Show key action steps but no decision diamonds</a:t>
            </a:r>
          </a:p>
          <a:p>
            <a:pPr marL="230188" indent="-230188" eaLnBrk="1" hangingPunct="1">
              <a:buClr>
                <a:srgbClr val="404040"/>
              </a:buClr>
              <a:buSzPct val="110000"/>
            </a:pPr>
            <a:r>
              <a:rPr lang="en-US" altLang="en-US" dirty="0" smtClean="0"/>
              <a:t>Generally have only four or five steps</a:t>
            </a:r>
          </a:p>
          <a:p>
            <a:pPr marL="230188" indent="-230188" eaLnBrk="1" hangingPunct="1">
              <a:buClr>
                <a:srgbClr val="404040"/>
              </a:buClr>
              <a:buSzPct val="110000"/>
            </a:pPr>
            <a:r>
              <a:rPr lang="en-US" altLang="en-US" dirty="0" smtClean="0"/>
              <a:t>Offer a “10,000 foot” view of the process</a:t>
            </a:r>
          </a:p>
        </p:txBody>
      </p:sp>
      <p:sp>
        <p:nvSpPr>
          <p:cNvPr id="14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72D238-8D17-4F7E-853D-23E1A6F44811}" type="slidenum">
              <a:rPr lang="en-US" smtClean="0">
                <a:solidFill>
                  <a:srgbClr val="404040"/>
                </a:solidFill>
              </a:rPr>
              <a:pPr eaLnBrk="1" hangingPunct="1"/>
              <a:t>12</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9"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0F9897-6714-4ABE-93C0-916D6A1C4B65}" type="slidenum">
              <a:rPr lang="en-US" smtClean="0">
                <a:solidFill>
                  <a:srgbClr val="404040"/>
                </a:solidFill>
              </a:rPr>
              <a:pPr eaLnBrk="1" hangingPunct="1"/>
              <a:t>13</a:t>
            </a:fld>
            <a:endParaRPr lang="en-US" smtClean="0">
              <a:solidFill>
                <a:srgbClr val="404040"/>
              </a:solidFill>
            </a:endParaRPr>
          </a:p>
        </p:txBody>
      </p:sp>
      <p:sp>
        <p:nvSpPr>
          <p:cNvPr id="15362" name="Rectangle 2"/>
          <p:cNvSpPr>
            <a:spLocks noGrp="1" noChangeArrowheads="1"/>
          </p:cNvSpPr>
          <p:nvPr>
            <p:ph type="title"/>
          </p:nvPr>
        </p:nvSpPr>
        <p:spPr>
          <a:xfrm>
            <a:off x="76200" y="0"/>
            <a:ext cx="7239000" cy="838200"/>
          </a:xfrm>
        </p:spPr>
        <p:txBody>
          <a:bodyPr/>
          <a:lstStyle/>
          <a:p>
            <a:pPr eaLnBrk="1" hangingPunct="1"/>
            <a:r>
              <a:rPr lang="en-US" altLang="en-US" sz="1800" smtClean="0"/>
              <a:t>Example</a:t>
            </a:r>
            <a:r>
              <a:rPr lang="en-US" altLang="en-US" smtClean="0"/>
              <a:t/>
            </a:r>
            <a:br>
              <a:rPr lang="en-US" altLang="en-US" smtClean="0"/>
            </a:br>
            <a:r>
              <a:rPr lang="en-US" altLang="en-US" smtClean="0"/>
              <a:t>Block Diagram</a:t>
            </a:r>
          </a:p>
        </p:txBody>
      </p:sp>
      <p:sp>
        <p:nvSpPr>
          <p:cNvPr id="15363" name="Text Box 5"/>
          <p:cNvSpPr txBox="1">
            <a:spLocks noChangeArrowheads="1"/>
          </p:cNvSpPr>
          <p:nvPr/>
        </p:nvSpPr>
        <p:spPr bwMode="auto">
          <a:xfrm>
            <a:off x="457200" y="15240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2400" b="1" dirty="0">
                <a:solidFill>
                  <a:srgbClr val="404040"/>
                </a:solidFill>
              </a:rPr>
              <a:t>NIH Evacuation</a:t>
            </a:r>
          </a:p>
        </p:txBody>
      </p:sp>
      <p:sp>
        <p:nvSpPr>
          <p:cNvPr id="15364" name="Rectangle 8" title="Emergency Happens"/>
          <p:cNvSpPr>
            <a:spLocks noChangeArrowheads="1"/>
          </p:cNvSpPr>
          <p:nvPr/>
        </p:nvSpPr>
        <p:spPr bwMode="auto">
          <a:xfrm>
            <a:off x="495300" y="3429000"/>
            <a:ext cx="1346200" cy="609600"/>
          </a:xfrm>
          <a:prstGeom prst="rect">
            <a:avLst/>
          </a:prstGeom>
          <a:solidFill>
            <a:srgbClr val="336699"/>
          </a:solidFill>
          <a:ln w="38100">
            <a:solidFill>
              <a:srgbClr val="404040"/>
            </a:solidFill>
            <a:miter lim="800000"/>
            <a:headEnd type="none" w="sm" len="sm"/>
            <a:tailEnd type="none" w="sm" len="sm"/>
          </a:ln>
        </p:spPr>
        <p:txBody>
          <a:bodyPr wrap="none" anchor="ctr"/>
          <a:lstStyle/>
          <a:p>
            <a:endParaRPr lang="en-US"/>
          </a:p>
        </p:txBody>
      </p:sp>
      <p:sp>
        <p:nvSpPr>
          <p:cNvPr id="15365" name="Text Box 9"/>
          <p:cNvSpPr txBox="1">
            <a:spLocks noChangeArrowheads="1"/>
          </p:cNvSpPr>
          <p:nvPr/>
        </p:nvSpPr>
        <p:spPr bwMode="auto">
          <a:xfrm>
            <a:off x="609600" y="3490913"/>
            <a:ext cx="1155700" cy="523875"/>
          </a:xfrm>
          <a:prstGeom prst="rect">
            <a:avLst/>
          </a:prstGeom>
          <a:solidFill>
            <a:srgbClr val="336699"/>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1400" b="1" dirty="0">
                <a:solidFill>
                  <a:schemeClr val="bg1"/>
                </a:solidFill>
              </a:rPr>
              <a:t>Emergency Happens</a:t>
            </a:r>
          </a:p>
        </p:txBody>
      </p:sp>
      <p:sp>
        <p:nvSpPr>
          <p:cNvPr id="28" name="Right Arrow 27" descr="Arrow pointing to next step" title="Arrow"/>
          <p:cNvSpPr/>
          <p:nvPr/>
        </p:nvSpPr>
        <p:spPr>
          <a:xfrm>
            <a:off x="1828800" y="3719513"/>
            <a:ext cx="304800" cy="76200"/>
          </a:xfrm>
          <a:prstGeom prst="rightArrow">
            <a:avLst/>
          </a:prstGeom>
          <a:solidFill>
            <a:schemeClr val="accent4">
              <a:lumMod val="75000"/>
              <a:lumOff val="25000"/>
            </a:schemeClr>
          </a:solidFill>
          <a:ln>
            <a:solidFill>
              <a:schemeClr val="accent4">
                <a:lumMod val="75000"/>
                <a:lumOff val="2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5366" name="Rectangle 8" title="Notify Fire Department"/>
          <p:cNvSpPr>
            <a:spLocks noChangeArrowheads="1"/>
          </p:cNvSpPr>
          <p:nvPr/>
        </p:nvSpPr>
        <p:spPr bwMode="auto">
          <a:xfrm>
            <a:off x="2159000" y="3414713"/>
            <a:ext cx="1346200" cy="609600"/>
          </a:xfrm>
          <a:prstGeom prst="rect">
            <a:avLst/>
          </a:prstGeom>
          <a:solidFill>
            <a:srgbClr val="336699"/>
          </a:solidFill>
          <a:ln w="38100">
            <a:solidFill>
              <a:srgbClr val="404040"/>
            </a:solidFill>
            <a:miter lim="800000"/>
            <a:headEnd type="none" w="sm" len="sm"/>
            <a:tailEnd type="none" w="sm" len="sm"/>
          </a:ln>
        </p:spPr>
        <p:txBody>
          <a:bodyPr wrap="none" anchor="ctr"/>
          <a:lstStyle/>
          <a:p>
            <a:endParaRPr lang="en-US"/>
          </a:p>
        </p:txBody>
      </p:sp>
      <p:sp>
        <p:nvSpPr>
          <p:cNvPr id="15367" name="Text Box 9"/>
          <p:cNvSpPr txBox="1">
            <a:spLocks noChangeArrowheads="1"/>
          </p:cNvSpPr>
          <p:nvPr/>
        </p:nvSpPr>
        <p:spPr bwMode="auto">
          <a:xfrm>
            <a:off x="2209800" y="3476625"/>
            <a:ext cx="1231900" cy="523875"/>
          </a:xfrm>
          <a:prstGeom prst="rect">
            <a:avLst/>
          </a:prstGeom>
          <a:solidFill>
            <a:srgbClr val="336699"/>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1400" b="1" dirty="0">
                <a:solidFill>
                  <a:schemeClr val="bg1"/>
                </a:solidFill>
              </a:rPr>
              <a:t>Notify Fire Department</a:t>
            </a:r>
          </a:p>
        </p:txBody>
      </p:sp>
      <p:sp>
        <p:nvSpPr>
          <p:cNvPr id="32" name="Right Arrow 31" descr="Arrow pointing to next step" title="Arrow"/>
          <p:cNvSpPr/>
          <p:nvPr/>
        </p:nvSpPr>
        <p:spPr>
          <a:xfrm>
            <a:off x="3505200" y="3719513"/>
            <a:ext cx="304800" cy="76200"/>
          </a:xfrm>
          <a:prstGeom prst="rightArrow">
            <a:avLst/>
          </a:prstGeom>
          <a:solidFill>
            <a:schemeClr val="accent4">
              <a:lumMod val="75000"/>
              <a:lumOff val="25000"/>
            </a:schemeClr>
          </a:solidFill>
          <a:ln>
            <a:solidFill>
              <a:schemeClr val="accent4">
                <a:lumMod val="75000"/>
                <a:lumOff val="2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5368" name="Rectangle 8" title="Initiate OEP"/>
          <p:cNvSpPr>
            <a:spLocks noChangeArrowheads="1"/>
          </p:cNvSpPr>
          <p:nvPr/>
        </p:nvSpPr>
        <p:spPr bwMode="auto">
          <a:xfrm>
            <a:off x="3835400" y="3414713"/>
            <a:ext cx="990600" cy="609600"/>
          </a:xfrm>
          <a:prstGeom prst="rect">
            <a:avLst/>
          </a:prstGeom>
          <a:solidFill>
            <a:srgbClr val="336699"/>
          </a:solidFill>
          <a:ln w="38100">
            <a:solidFill>
              <a:srgbClr val="404040"/>
            </a:solidFill>
            <a:miter lim="800000"/>
            <a:headEnd type="none" w="sm" len="sm"/>
            <a:tailEnd type="none" w="sm" len="sm"/>
          </a:ln>
        </p:spPr>
        <p:txBody>
          <a:bodyPr wrap="none" anchor="ctr"/>
          <a:lstStyle/>
          <a:p>
            <a:endParaRPr lang="en-US"/>
          </a:p>
        </p:txBody>
      </p:sp>
      <p:sp>
        <p:nvSpPr>
          <p:cNvPr id="15369" name="Text Box 9"/>
          <p:cNvSpPr txBox="1">
            <a:spLocks noChangeArrowheads="1"/>
          </p:cNvSpPr>
          <p:nvPr/>
        </p:nvSpPr>
        <p:spPr bwMode="auto">
          <a:xfrm>
            <a:off x="3881438" y="3473450"/>
            <a:ext cx="876300" cy="523875"/>
          </a:xfrm>
          <a:prstGeom prst="rect">
            <a:avLst/>
          </a:prstGeom>
          <a:solidFill>
            <a:srgbClr val="336699"/>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1400" b="1" dirty="0">
                <a:solidFill>
                  <a:schemeClr val="bg1"/>
                </a:solidFill>
              </a:rPr>
              <a:t>Initiate OEP</a:t>
            </a:r>
          </a:p>
        </p:txBody>
      </p:sp>
      <p:sp>
        <p:nvSpPr>
          <p:cNvPr id="30" name="Right Arrow 29" descr="Arrow pointing to next step" title="Arrow"/>
          <p:cNvSpPr/>
          <p:nvPr/>
        </p:nvSpPr>
        <p:spPr>
          <a:xfrm>
            <a:off x="4826000" y="3719513"/>
            <a:ext cx="381000" cy="76200"/>
          </a:xfrm>
          <a:prstGeom prst="rightArrow">
            <a:avLst/>
          </a:prstGeom>
          <a:solidFill>
            <a:schemeClr val="accent4">
              <a:lumMod val="75000"/>
              <a:lumOff val="25000"/>
            </a:schemeClr>
          </a:solidFill>
          <a:ln>
            <a:solidFill>
              <a:schemeClr val="accent4">
                <a:lumMod val="75000"/>
                <a:lumOff val="2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5370" name="Rectangle 8" title="Activate Evacuation Signal"/>
          <p:cNvSpPr>
            <a:spLocks noChangeArrowheads="1"/>
          </p:cNvSpPr>
          <p:nvPr/>
        </p:nvSpPr>
        <p:spPr bwMode="auto">
          <a:xfrm>
            <a:off x="5257800" y="3276600"/>
            <a:ext cx="1346200" cy="823913"/>
          </a:xfrm>
          <a:prstGeom prst="rect">
            <a:avLst/>
          </a:prstGeom>
          <a:solidFill>
            <a:srgbClr val="336699"/>
          </a:solidFill>
          <a:ln w="38100">
            <a:solidFill>
              <a:srgbClr val="404040"/>
            </a:solidFill>
            <a:miter lim="800000"/>
            <a:headEnd type="none" w="sm" len="sm"/>
            <a:tailEnd type="none" w="sm" len="sm"/>
          </a:ln>
        </p:spPr>
        <p:txBody>
          <a:bodyPr wrap="none" anchor="ctr"/>
          <a:lstStyle/>
          <a:p>
            <a:endParaRPr lang="en-US"/>
          </a:p>
        </p:txBody>
      </p:sp>
      <p:sp>
        <p:nvSpPr>
          <p:cNvPr id="15371" name="Text Box 9"/>
          <p:cNvSpPr txBox="1">
            <a:spLocks noChangeArrowheads="1"/>
          </p:cNvSpPr>
          <p:nvPr/>
        </p:nvSpPr>
        <p:spPr bwMode="auto">
          <a:xfrm>
            <a:off x="5372100" y="3338513"/>
            <a:ext cx="1155700" cy="738187"/>
          </a:xfrm>
          <a:prstGeom prst="rect">
            <a:avLst/>
          </a:prstGeom>
          <a:solidFill>
            <a:srgbClr val="336699"/>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1400" b="1" dirty="0">
                <a:solidFill>
                  <a:schemeClr val="bg1"/>
                </a:solidFill>
              </a:rPr>
              <a:t>Activate Evacuation Signal</a:t>
            </a:r>
          </a:p>
        </p:txBody>
      </p:sp>
      <p:sp>
        <p:nvSpPr>
          <p:cNvPr id="31" name="Right Arrow 30" descr="Arrow pointing to next step" title="Arro"/>
          <p:cNvSpPr/>
          <p:nvPr/>
        </p:nvSpPr>
        <p:spPr>
          <a:xfrm>
            <a:off x="6629400" y="3719513"/>
            <a:ext cx="304800" cy="76200"/>
          </a:xfrm>
          <a:prstGeom prst="rightArrow">
            <a:avLst/>
          </a:prstGeom>
          <a:solidFill>
            <a:schemeClr val="accent4">
              <a:lumMod val="75000"/>
              <a:lumOff val="25000"/>
            </a:schemeClr>
          </a:solidFill>
          <a:ln>
            <a:solidFill>
              <a:schemeClr val="accent4">
                <a:lumMod val="75000"/>
                <a:lumOff val="2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5372" name="Rectangle 8" title="Evacuate Building/ Campus"/>
          <p:cNvSpPr>
            <a:spLocks noChangeArrowheads="1"/>
          </p:cNvSpPr>
          <p:nvPr/>
        </p:nvSpPr>
        <p:spPr bwMode="auto">
          <a:xfrm>
            <a:off x="6959600" y="3276600"/>
            <a:ext cx="1346200" cy="823913"/>
          </a:xfrm>
          <a:prstGeom prst="rect">
            <a:avLst/>
          </a:prstGeom>
          <a:solidFill>
            <a:srgbClr val="336699"/>
          </a:solidFill>
          <a:ln w="38100">
            <a:solidFill>
              <a:srgbClr val="404040"/>
            </a:solidFill>
            <a:miter lim="800000"/>
            <a:headEnd type="none" w="sm" len="sm"/>
            <a:tailEnd type="none" w="sm" len="sm"/>
          </a:ln>
        </p:spPr>
        <p:txBody>
          <a:bodyPr wrap="none" anchor="ctr"/>
          <a:lstStyle/>
          <a:p>
            <a:endParaRPr lang="en-US"/>
          </a:p>
        </p:txBody>
      </p:sp>
      <p:sp>
        <p:nvSpPr>
          <p:cNvPr id="15373" name="Text Box 9"/>
          <p:cNvSpPr txBox="1">
            <a:spLocks noChangeArrowheads="1"/>
          </p:cNvSpPr>
          <p:nvPr/>
        </p:nvSpPr>
        <p:spPr bwMode="auto">
          <a:xfrm>
            <a:off x="7035800" y="3338513"/>
            <a:ext cx="1155700" cy="738187"/>
          </a:xfrm>
          <a:prstGeom prst="rect">
            <a:avLst/>
          </a:prstGeom>
          <a:solidFill>
            <a:srgbClr val="336699"/>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1400" b="1" dirty="0">
                <a:solidFill>
                  <a:schemeClr val="bg1"/>
                </a:solidFill>
              </a:rPr>
              <a:t>Evacuate Building/ Campus</a:t>
            </a:r>
          </a:p>
        </p:txBody>
      </p:sp>
      <p:sp>
        <p:nvSpPr>
          <p:cNvPr id="15378" name="TextBox 18"/>
          <p:cNvSpPr txBox="1">
            <a:spLocks noChangeArrowheads="1"/>
          </p:cNvSpPr>
          <p:nvPr/>
        </p:nvSpPr>
        <p:spPr bwMode="auto">
          <a:xfrm>
            <a:off x="533400" y="6019800"/>
            <a:ext cx="364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404040"/>
                </a:solidFill>
              </a:rPr>
              <a:t>OEP – Occupant Evacuation Plan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82AC66-26C3-486B-9C87-A0A3FDAFA8F7}" type="slidenum">
              <a:rPr lang="en-US" smtClean="0">
                <a:solidFill>
                  <a:srgbClr val="404040"/>
                </a:solidFill>
              </a:rPr>
              <a:pPr eaLnBrk="1" hangingPunct="1"/>
              <a:t>14</a:t>
            </a:fld>
            <a:endParaRPr lang="en-US" smtClean="0">
              <a:solidFill>
                <a:srgbClr val="404040"/>
              </a:solidFill>
            </a:endParaRPr>
          </a:p>
        </p:txBody>
      </p:sp>
      <p:sp>
        <p:nvSpPr>
          <p:cNvPr id="16386" name="Rectangle 2"/>
          <p:cNvSpPr>
            <a:spLocks noGrp="1" noChangeArrowheads="1"/>
          </p:cNvSpPr>
          <p:nvPr>
            <p:ph type="title"/>
          </p:nvPr>
        </p:nvSpPr>
        <p:spPr>
          <a:xfrm>
            <a:off x="76200" y="0"/>
            <a:ext cx="7239000" cy="838200"/>
          </a:xfrm>
        </p:spPr>
        <p:txBody>
          <a:bodyPr/>
          <a:lstStyle/>
          <a:p>
            <a:pPr eaLnBrk="1" hangingPunct="1"/>
            <a:r>
              <a:rPr lang="en-US" altLang="en-US" smtClean="0"/>
              <a:t>Basic Process Map Symbols</a:t>
            </a:r>
          </a:p>
        </p:txBody>
      </p:sp>
      <p:grpSp>
        <p:nvGrpSpPr>
          <p:cNvPr id="24" name="Group 13" descr="Ovals mark the first step and the final step of the process&#10;" title="Process Start/End"/>
          <p:cNvGrpSpPr>
            <a:grpSpLocks/>
          </p:cNvGrpSpPr>
          <p:nvPr/>
        </p:nvGrpSpPr>
        <p:grpSpPr bwMode="auto">
          <a:xfrm>
            <a:off x="1293813" y="1354366"/>
            <a:ext cx="1752600" cy="609600"/>
            <a:chOff x="1152" y="1008"/>
            <a:chExt cx="1104" cy="384"/>
          </a:xfrm>
          <a:solidFill>
            <a:srgbClr val="336699"/>
          </a:solidFill>
        </p:grpSpPr>
        <p:sp>
          <p:nvSpPr>
            <p:cNvPr id="25" name="Oval 4"/>
            <p:cNvSpPr>
              <a:spLocks noChangeArrowheads="1"/>
            </p:cNvSpPr>
            <p:nvPr/>
          </p:nvSpPr>
          <p:spPr bwMode="auto">
            <a:xfrm>
              <a:off x="1152" y="1008"/>
              <a:ext cx="1104" cy="384"/>
            </a:xfrm>
            <a:prstGeom prst="ellipse">
              <a:avLst/>
            </a:prstGeom>
            <a:grpFill/>
            <a:ln w="381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bg1"/>
                </a:solidFill>
              </a:endParaRPr>
            </a:p>
          </p:txBody>
        </p:sp>
        <p:sp>
          <p:nvSpPr>
            <p:cNvPr id="26" name="Text Box 5"/>
            <p:cNvSpPr txBox="1">
              <a:spLocks noChangeArrowheads="1"/>
            </p:cNvSpPr>
            <p:nvPr/>
          </p:nvSpPr>
          <p:spPr bwMode="auto">
            <a:xfrm>
              <a:off x="1176" y="1037"/>
              <a:ext cx="1056" cy="330"/>
            </a:xfrm>
            <a:prstGeom prst="rect">
              <a:avLst/>
            </a:prstGeom>
            <a:noFill/>
            <a:ln>
              <a:noFill/>
            </a:ln>
            <a:effectLst/>
            <a:extLs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b="1" dirty="0">
                  <a:solidFill>
                    <a:schemeClr val="bg1"/>
                  </a:solidFill>
                </a:rPr>
                <a:t>Process Start/End</a:t>
              </a:r>
            </a:p>
          </p:txBody>
        </p:sp>
      </p:grpSp>
      <p:grpSp>
        <p:nvGrpSpPr>
          <p:cNvPr id="21" name="Group 14" descr="Squares/rectangles represent a particular step or activity in the process &#10;" title="Process Step"/>
          <p:cNvGrpSpPr>
            <a:grpSpLocks/>
          </p:cNvGrpSpPr>
          <p:nvPr/>
        </p:nvGrpSpPr>
        <p:grpSpPr bwMode="auto">
          <a:xfrm>
            <a:off x="1254125" y="2327504"/>
            <a:ext cx="1828800" cy="609600"/>
            <a:chOff x="1920" y="1680"/>
            <a:chExt cx="1152" cy="384"/>
          </a:xfrm>
          <a:solidFill>
            <a:srgbClr val="336699"/>
          </a:solidFill>
        </p:grpSpPr>
        <p:sp>
          <p:nvSpPr>
            <p:cNvPr id="22" name="Rectangle 6"/>
            <p:cNvSpPr>
              <a:spLocks noChangeArrowheads="1"/>
            </p:cNvSpPr>
            <p:nvPr/>
          </p:nvSpPr>
          <p:spPr bwMode="auto">
            <a:xfrm>
              <a:off x="1920" y="1680"/>
              <a:ext cx="1152" cy="384"/>
            </a:xfrm>
            <a:prstGeom prst="rect">
              <a:avLst/>
            </a:prstGeom>
            <a:grp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bg1"/>
                </a:solidFill>
              </a:endParaRPr>
            </a:p>
          </p:txBody>
        </p:sp>
        <p:sp>
          <p:nvSpPr>
            <p:cNvPr id="23" name="Text Box 7"/>
            <p:cNvSpPr txBox="1">
              <a:spLocks noChangeArrowheads="1"/>
            </p:cNvSpPr>
            <p:nvPr/>
          </p:nvSpPr>
          <p:spPr bwMode="auto">
            <a:xfrm>
              <a:off x="1992" y="1776"/>
              <a:ext cx="1008" cy="192"/>
            </a:xfrm>
            <a:prstGeom prst="rect">
              <a:avLst/>
            </a:prstGeom>
            <a:grpFill/>
            <a:ln>
              <a:noFill/>
            </a:ln>
            <a:effectLst/>
            <a:extLs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b="1">
                  <a:solidFill>
                    <a:schemeClr val="bg1"/>
                  </a:solidFill>
                </a:rPr>
                <a:t>Process Step</a:t>
              </a:r>
            </a:p>
          </p:txBody>
        </p:sp>
      </p:grpSp>
      <p:grpSp>
        <p:nvGrpSpPr>
          <p:cNvPr id="18" name="Group 15" descr="Diamonds show “yes-no” decision points&#10;" title="Diamond"/>
          <p:cNvGrpSpPr>
            <a:grpSpLocks/>
          </p:cNvGrpSpPr>
          <p:nvPr/>
        </p:nvGrpSpPr>
        <p:grpSpPr bwMode="auto">
          <a:xfrm>
            <a:off x="1635125" y="3275241"/>
            <a:ext cx="1066800" cy="1066800"/>
            <a:chOff x="2688" y="2496"/>
            <a:chExt cx="672" cy="672"/>
          </a:xfrm>
          <a:solidFill>
            <a:srgbClr val="336699"/>
          </a:solidFill>
        </p:grpSpPr>
        <p:sp>
          <p:nvSpPr>
            <p:cNvPr id="19" name="AutoShape 8"/>
            <p:cNvSpPr>
              <a:spLocks noChangeArrowheads="1"/>
            </p:cNvSpPr>
            <p:nvPr/>
          </p:nvSpPr>
          <p:spPr bwMode="auto">
            <a:xfrm>
              <a:off x="2688" y="2496"/>
              <a:ext cx="672" cy="672"/>
            </a:xfrm>
            <a:prstGeom prst="diamond">
              <a:avLst/>
            </a:prstGeom>
            <a:grp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0" name="Text Box 9"/>
            <p:cNvSpPr txBox="1">
              <a:spLocks noChangeArrowheads="1"/>
            </p:cNvSpPr>
            <p:nvPr/>
          </p:nvSpPr>
          <p:spPr bwMode="auto">
            <a:xfrm>
              <a:off x="2712" y="2736"/>
              <a:ext cx="624" cy="192"/>
            </a:xfrm>
            <a:prstGeom prst="rect">
              <a:avLst/>
            </a:prstGeom>
            <a:noFill/>
            <a:ln>
              <a:noFill/>
            </a:ln>
            <a:effectLst/>
            <a:extLs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b="1" dirty="0">
                  <a:solidFill>
                    <a:schemeClr val="bg1"/>
                  </a:solidFill>
                </a:rPr>
                <a:t>Decision</a:t>
              </a:r>
            </a:p>
          </p:txBody>
        </p:sp>
      </p:grpSp>
      <p:grpSp>
        <p:nvGrpSpPr>
          <p:cNvPr id="15" name="Group 16" descr="Circles with letters or symbols specify subroutines or connecting points; empty circles show cooperation points&#10;" title="Circle"/>
          <p:cNvGrpSpPr>
            <a:grpSpLocks/>
          </p:cNvGrpSpPr>
          <p:nvPr/>
        </p:nvGrpSpPr>
        <p:grpSpPr bwMode="auto">
          <a:xfrm>
            <a:off x="1825625" y="4534129"/>
            <a:ext cx="685800" cy="685800"/>
            <a:chOff x="3504" y="3408"/>
            <a:chExt cx="432" cy="432"/>
          </a:xfrm>
          <a:solidFill>
            <a:srgbClr val="336699"/>
          </a:solidFill>
        </p:grpSpPr>
        <p:sp>
          <p:nvSpPr>
            <p:cNvPr id="16" name="Oval 10"/>
            <p:cNvSpPr>
              <a:spLocks noChangeArrowheads="1"/>
            </p:cNvSpPr>
            <p:nvPr/>
          </p:nvSpPr>
          <p:spPr bwMode="auto">
            <a:xfrm>
              <a:off x="3504" y="3408"/>
              <a:ext cx="432" cy="432"/>
            </a:xfrm>
            <a:prstGeom prst="ellipse">
              <a:avLst/>
            </a:prstGeom>
            <a:grpFill/>
            <a:ln w="381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7" name="Text Box 11"/>
            <p:cNvSpPr txBox="1">
              <a:spLocks noChangeArrowheads="1"/>
            </p:cNvSpPr>
            <p:nvPr/>
          </p:nvSpPr>
          <p:spPr bwMode="auto">
            <a:xfrm>
              <a:off x="3600" y="3518"/>
              <a:ext cx="240" cy="212"/>
            </a:xfrm>
            <a:prstGeom prst="rect">
              <a:avLst/>
            </a:prstGeom>
            <a:grpFill/>
            <a:ln>
              <a:noFill/>
            </a:ln>
            <a:effectLst/>
            <a:extLs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b="1" dirty="0">
                  <a:solidFill>
                    <a:schemeClr val="bg1"/>
                  </a:solidFill>
                </a:rPr>
                <a:t>A</a:t>
              </a:r>
            </a:p>
          </p:txBody>
        </p:sp>
      </p:grpSp>
      <p:sp>
        <p:nvSpPr>
          <p:cNvPr id="14" name="Line 12" descr="Arrows show the flow, or movement, of the process from one step to the next" title="Arrow"/>
          <p:cNvSpPr>
            <a:spLocks noChangeShapeType="1"/>
          </p:cNvSpPr>
          <p:nvPr/>
        </p:nvSpPr>
        <p:spPr bwMode="auto">
          <a:xfrm>
            <a:off x="1828800" y="5796191"/>
            <a:ext cx="681038"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387" name="Rectangle 3"/>
          <p:cNvSpPr>
            <a:spLocks noGrp="1" noChangeArrowheads="1"/>
          </p:cNvSpPr>
          <p:nvPr>
            <p:ph type="body" sz="half" idx="1"/>
          </p:nvPr>
        </p:nvSpPr>
        <p:spPr>
          <a:xfrm>
            <a:off x="4191000" y="1371600"/>
            <a:ext cx="4038600" cy="4525963"/>
          </a:xfrm>
        </p:spPr>
        <p:txBody>
          <a:bodyPr/>
          <a:lstStyle/>
          <a:p>
            <a:pPr marL="230188" indent="-230188" eaLnBrk="1" hangingPunct="1">
              <a:lnSpc>
                <a:spcPct val="80000"/>
              </a:lnSpc>
              <a:buClr>
                <a:srgbClr val="404040"/>
              </a:buClr>
              <a:buSzPct val="110000"/>
            </a:pPr>
            <a:r>
              <a:rPr lang="en-US" altLang="en-US" sz="1600" dirty="0" smtClean="0"/>
              <a:t>Ovals mark the first step and the final step of the process</a:t>
            </a:r>
          </a:p>
          <a:p>
            <a:pPr eaLnBrk="1" hangingPunct="1">
              <a:lnSpc>
                <a:spcPct val="80000"/>
              </a:lnSpc>
              <a:buClr>
                <a:srgbClr val="404040"/>
              </a:buClr>
              <a:buSzPct val="110000"/>
            </a:pPr>
            <a:endParaRPr lang="en-US" altLang="en-US" sz="1600" dirty="0"/>
          </a:p>
          <a:p>
            <a:pPr eaLnBrk="1" hangingPunct="1">
              <a:lnSpc>
                <a:spcPct val="80000"/>
              </a:lnSpc>
              <a:buClr>
                <a:srgbClr val="404040"/>
              </a:buClr>
              <a:buSzPct val="110000"/>
            </a:pPr>
            <a:endParaRPr lang="en-US" altLang="en-US" sz="1800" dirty="0" smtClean="0"/>
          </a:p>
          <a:p>
            <a:pPr marL="230188" indent="-230188" eaLnBrk="1" hangingPunct="1">
              <a:lnSpc>
                <a:spcPct val="80000"/>
              </a:lnSpc>
              <a:buClr>
                <a:srgbClr val="404040"/>
              </a:buClr>
              <a:buSzPct val="110000"/>
            </a:pPr>
            <a:r>
              <a:rPr lang="en-US" altLang="en-US" sz="1600" dirty="0" smtClean="0"/>
              <a:t>Squares/rectangles represent a particular step or activity in the process</a:t>
            </a:r>
            <a:r>
              <a:rPr lang="en-US" altLang="en-US" sz="1800" dirty="0" smtClean="0"/>
              <a:t> </a:t>
            </a:r>
          </a:p>
          <a:p>
            <a:pPr eaLnBrk="1" hangingPunct="1">
              <a:lnSpc>
                <a:spcPct val="80000"/>
              </a:lnSpc>
              <a:buClr>
                <a:srgbClr val="404040"/>
              </a:buClr>
              <a:buSzPct val="110000"/>
            </a:pPr>
            <a:endParaRPr lang="en-US" altLang="en-US" sz="1800" dirty="0" smtClean="0"/>
          </a:p>
          <a:p>
            <a:pPr eaLnBrk="1" hangingPunct="1">
              <a:lnSpc>
                <a:spcPct val="80000"/>
              </a:lnSpc>
              <a:buClr>
                <a:srgbClr val="404040"/>
              </a:buClr>
              <a:buSzPct val="110000"/>
            </a:pPr>
            <a:endParaRPr lang="en-US" altLang="en-US" sz="1800" dirty="0" smtClean="0"/>
          </a:p>
          <a:p>
            <a:pPr marL="230188" indent="-230188" eaLnBrk="1" hangingPunct="1">
              <a:lnSpc>
                <a:spcPct val="80000"/>
              </a:lnSpc>
              <a:buClr>
                <a:srgbClr val="404040"/>
              </a:buClr>
              <a:buSzPct val="110000"/>
            </a:pPr>
            <a:r>
              <a:rPr lang="en-US" altLang="en-US" sz="1600" dirty="0" smtClean="0"/>
              <a:t>Diamonds show “yes-no” decision points</a:t>
            </a:r>
          </a:p>
          <a:p>
            <a:pPr marL="230188" indent="-230188" eaLnBrk="1" hangingPunct="1">
              <a:lnSpc>
                <a:spcPct val="80000"/>
              </a:lnSpc>
              <a:buClr>
                <a:srgbClr val="404040"/>
              </a:buClr>
              <a:buSzPct val="110000"/>
            </a:pPr>
            <a:endParaRPr lang="en-US" altLang="en-US" sz="1600" dirty="0"/>
          </a:p>
          <a:p>
            <a:pPr eaLnBrk="1" hangingPunct="1">
              <a:lnSpc>
                <a:spcPct val="80000"/>
              </a:lnSpc>
              <a:buClr>
                <a:srgbClr val="404040"/>
              </a:buClr>
              <a:buSzPct val="110000"/>
            </a:pPr>
            <a:endParaRPr lang="en-US" altLang="en-US" sz="1800" dirty="0" smtClean="0"/>
          </a:p>
          <a:p>
            <a:pPr marL="230188" indent="-230188" eaLnBrk="1" hangingPunct="1">
              <a:lnSpc>
                <a:spcPct val="80000"/>
              </a:lnSpc>
              <a:buClr>
                <a:srgbClr val="404040"/>
              </a:buClr>
              <a:buSzPct val="110000"/>
            </a:pPr>
            <a:r>
              <a:rPr lang="en-US" altLang="en-US" sz="1600" dirty="0" smtClean="0"/>
              <a:t>Circles with letters or symbols specify subroutines or connecting points; empty circles show cooperation points</a:t>
            </a:r>
          </a:p>
          <a:p>
            <a:pPr marL="230188" indent="-230188" eaLnBrk="1" hangingPunct="1">
              <a:lnSpc>
                <a:spcPct val="80000"/>
              </a:lnSpc>
              <a:buClr>
                <a:srgbClr val="404040"/>
              </a:buClr>
            </a:pPr>
            <a:endParaRPr lang="en-US" altLang="en-US" sz="1800" dirty="0" smtClean="0"/>
          </a:p>
          <a:p>
            <a:pPr marL="230188" indent="-230188" eaLnBrk="1" hangingPunct="1">
              <a:lnSpc>
                <a:spcPct val="80000"/>
              </a:lnSpc>
              <a:buClr>
                <a:srgbClr val="404040"/>
              </a:buClr>
              <a:buSzPct val="110000"/>
            </a:pPr>
            <a:r>
              <a:rPr lang="en-US" altLang="en-US" sz="1600" dirty="0" smtClean="0"/>
              <a:t>Arrows show the flow, or movement, of the process from one step to the next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 y="0"/>
            <a:ext cx="7239000" cy="838200"/>
          </a:xfrm>
        </p:spPr>
        <p:txBody>
          <a:bodyPr/>
          <a:lstStyle/>
          <a:p>
            <a:pPr eaLnBrk="1" hangingPunct="1"/>
            <a:r>
              <a:rPr lang="en-US" altLang="en-US" smtClean="0"/>
              <a:t>Linear Flowcharts</a:t>
            </a:r>
          </a:p>
        </p:txBody>
      </p:sp>
      <p:sp>
        <p:nvSpPr>
          <p:cNvPr id="17411" name="Rectangle 3"/>
          <p:cNvSpPr>
            <a:spLocks noGrp="1" noChangeArrowheads="1"/>
          </p:cNvSpPr>
          <p:nvPr>
            <p:ph type="body" idx="1"/>
          </p:nvPr>
        </p:nvSpPr>
        <p:spPr>
          <a:xfrm>
            <a:off x="457200" y="1600200"/>
            <a:ext cx="7772400" cy="4495800"/>
          </a:xfrm>
        </p:spPr>
        <p:txBody>
          <a:bodyPr/>
          <a:lstStyle/>
          <a:p>
            <a:pPr marL="230188" indent="-230188" eaLnBrk="1" hangingPunct="1">
              <a:lnSpc>
                <a:spcPct val="90000"/>
              </a:lnSpc>
              <a:buClr>
                <a:srgbClr val="404040"/>
              </a:buClr>
              <a:buSzPct val="110000"/>
            </a:pPr>
            <a:r>
              <a:rPr lang="en-US" altLang="en-US" dirty="0" smtClean="0"/>
              <a:t>Constitute a simple form of a process map</a:t>
            </a:r>
          </a:p>
          <a:p>
            <a:pPr marL="230188" indent="-230188" eaLnBrk="1" hangingPunct="1">
              <a:lnSpc>
                <a:spcPct val="90000"/>
              </a:lnSpc>
              <a:buClr>
                <a:srgbClr val="404040"/>
              </a:buClr>
              <a:buSzPct val="110000"/>
            </a:pPr>
            <a:r>
              <a:rPr lang="en-US" altLang="en-US" dirty="0" smtClean="0"/>
              <a:t>Provide an overall picture of activities required</a:t>
            </a:r>
          </a:p>
          <a:p>
            <a:pPr marL="230188" indent="-230188" eaLnBrk="1" hangingPunct="1">
              <a:lnSpc>
                <a:spcPct val="90000"/>
              </a:lnSpc>
              <a:buClr>
                <a:srgbClr val="404040"/>
              </a:buClr>
              <a:buSzPct val="110000"/>
            </a:pPr>
            <a:r>
              <a:rPr lang="en-US" altLang="en-US" dirty="0" smtClean="0"/>
              <a:t>Can create a foundation for other types of flowcharts</a:t>
            </a:r>
          </a:p>
          <a:p>
            <a:pPr marL="230188" indent="-230188" eaLnBrk="1" hangingPunct="1">
              <a:lnSpc>
                <a:spcPct val="90000"/>
              </a:lnSpc>
              <a:buClr>
                <a:srgbClr val="404040"/>
              </a:buClr>
              <a:buSzPct val="110000"/>
            </a:pPr>
            <a:r>
              <a:rPr lang="en-US" altLang="en-US" dirty="0" smtClean="0"/>
              <a:t>Can be completed at different levels of detail</a:t>
            </a:r>
          </a:p>
          <a:p>
            <a:pPr marL="230188" indent="-230188" eaLnBrk="1" hangingPunct="1">
              <a:lnSpc>
                <a:spcPct val="90000"/>
              </a:lnSpc>
              <a:buClr>
                <a:srgbClr val="404040"/>
              </a:buClr>
            </a:pPr>
            <a:r>
              <a:rPr lang="en-US" altLang="en-US" dirty="0" smtClean="0"/>
              <a:t>Generally have eight to perhaps twelve steps, including decisions</a:t>
            </a:r>
          </a:p>
          <a:p>
            <a:pPr marL="230188" indent="-230188" eaLnBrk="1" hangingPunct="1">
              <a:lnSpc>
                <a:spcPct val="90000"/>
              </a:lnSpc>
              <a:buClr>
                <a:srgbClr val="404040"/>
              </a:buClr>
            </a:pPr>
            <a:r>
              <a:rPr lang="en-US" altLang="en-US" dirty="0" smtClean="0"/>
              <a:t>Offer a “5,000 foot” view of the process</a:t>
            </a:r>
          </a:p>
          <a:p>
            <a:pPr marL="230188" indent="-230188" eaLnBrk="1" hangingPunct="1">
              <a:lnSpc>
                <a:spcPct val="90000"/>
              </a:lnSpc>
            </a:pPr>
            <a:endParaRPr lang="en-US" altLang="en-US" dirty="0" smtClean="0"/>
          </a:p>
        </p:txBody>
      </p:sp>
      <p:sp>
        <p:nvSpPr>
          <p:cNvPr id="174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933D3A-7E50-4ADC-AC46-1D9F3BEEF8AE}" type="slidenum">
              <a:rPr lang="en-US" smtClean="0">
                <a:solidFill>
                  <a:srgbClr val="404040"/>
                </a:solidFill>
              </a:rPr>
              <a:pPr eaLnBrk="1" hangingPunct="1"/>
              <a:t>15</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C8D5CD-1E89-4898-B9F4-FD698969B951}" type="slidenum">
              <a:rPr lang="en-US" smtClean="0">
                <a:solidFill>
                  <a:srgbClr val="404040"/>
                </a:solidFill>
              </a:rPr>
              <a:pPr eaLnBrk="1" hangingPunct="1"/>
              <a:t>16</a:t>
            </a:fld>
            <a:endParaRPr lang="en-US" smtClean="0">
              <a:solidFill>
                <a:srgbClr val="404040"/>
              </a:solidFill>
            </a:endParaRPr>
          </a:p>
        </p:txBody>
      </p:sp>
      <p:sp>
        <p:nvSpPr>
          <p:cNvPr id="18434" name="Rectangle 2"/>
          <p:cNvSpPr>
            <a:spLocks noGrp="1" noChangeArrowheads="1"/>
          </p:cNvSpPr>
          <p:nvPr>
            <p:ph type="title"/>
          </p:nvPr>
        </p:nvSpPr>
        <p:spPr>
          <a:xfrm>
            <a:off x="76200" y="0"/>
            <a:ext cx="7772400" cy="838200"/>
          </a:xfrm>
        </p:spPr>
        <p:txBody>
          <a:bodyPr/>
          <a:lstStyle/>
          <a:p>
            <a:pPr eaLnBrk="1" hangingPunct="1"/>
            <a:r>
              <a:rPr lang="en-US" altLang="en-US" sz="1800" smtClean="0"/>
              <a:t>Example</a:t>
            </a:r>
            <a:r>
              <a:rPr lang="en-US" altLang="en-US" smtClean="0"/>
              <a:t/>
            </a:r>
            <a:br>
              <a:rPr lang="en-US" altLang="en-US" smtClean="0"/>
            </a:br>
            <a:r>
              <a:rPr lang="en-US" altLang="en-US" smtClean="0"/>
              <a:t>Linear Flowchart</a:t>
            </a:r>
          </a:p>
        </p:txBody>
      </p:sp>
      <p:sp>
        <p:nvSpPr>
          <p:cNvPr id="18435" name="Text Box 3"/>
          <p:cNvSpPr txBox="1">
            <a:spLocks noChangeArrowheads="1"/>
          </p:cNvSpPr>
          <p:nvPr/>
        </p:nvSpPr>
        <p:spPr bwMode="auto">
          <a:xfrm>
            <a:off x="838200" y="11430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2400" b="1">
                <a:solidFill>
                  <a:srgbClr val="404040"/>
                </a:solidFill>
              </a:rPr>
              <a:t>Campus Evacuation Process</a:t>
            </a:r>
          </a:p>
        </p:txBody>
      </p:sp>
      <p:pic>
        <p:nvPicPr>
          <p:cNvPr id="18436" name="Picture 32" title="Campus Evacuation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9373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 y="0"/>
            <a:ext cx="7239000" cy="838200"/>
          </a:xfrm>
        </p:spPr>
        <p:txBody>
          <a:bodyPr/>
          <a:lstStyle/>
          <a:p>
            <a:pPr eaLnBrk="1" hangingPunct="1"/>
            <a:r>
              <a:rPr lang="en-US" altLang="en-US" smtClean="0"/>
              <a:t>Deployment Flowcharts</a:t>
            </a:r>
            <a:endParaRPr lang="en-US" altLang="en-US" sz="2000" smtClean="0"/>
          </a:p>
        </p:txBody>
      </p:sp>
      <p:sp>
        <p:nvSpPr>
          <p:cNvPr id="19459" name="Rectangle 3"/>
          <p:cNvSpPr>
            <a:spLocks noGrp="1" noChangeArrowheads="1"/>
          </p:cNvSpPr>
          <p:nvPr>
            <p:ph type="body" idx="1"/>
          </p:nvPr>
        </p:nvSpPr>
        <p:spPr>
          <a:xfrm>
            <a:off x="457200" y="1600200"/>
            <a:ext cx="7772400" cy="4648200"/>
          </a:xfrm>
        </p:spPr>
        <p:txBody>
          <a:bodyPr/>
          <a:lstStyle/>
          <a:p>
            <a:pPr marL="230188" indent="-230188" eaLnBrk="1" hangingPunct="1">
              <a:lnSpc>
                <a:spcPct val="90000"/>
              </a:lnSpc>
              <a:buClr>
                <a:srgbClr val="404040"/>
              </a:buClr>
              <a:buSzPct val="110000"/>
            </a:pPr>
            <a:r>
              <a:rPr lang="en-US" altLang="en-US" dirty="0" smtClean="0"/>
              <a:t>Provide more information about processes </a:t>
            </a:r>
          </a:p>
          <a:p>
            <a:pPr marL="230188" indent="-230188" eaLnBrk="1" hangingPunct="1">
              <a:lnSpc>
                <a:spcPct val="90000"/>
              </a:lnSpc>
              <a:buClr>
                <a:srgbClr val="404040"/>
              </a:buClr>
              <a:buSzPct val="110000"/>
            </a:pPr>
            <a:r>
              <a:rPr lang="en-US" altLang="en-US" dirty="0" smtClean="0"/>
              <a:t>Map what happens in a process and who is responsible for each step</a:t>
            </a:r>
          </a:p>
          <a:p>
            <a:pPr marL="230188" indent="-230188" eaLnBrk="1" hangingPunct="1">
              <a:lnSpc>
                <a:spcPct val="90000"/>
              </a:lnSpc>
              <a:buClr>
                <a:srgbClr val="404040"/>
              </a:buClr>
              <a:buSzPct val="110000"/>
            </a:pPr>
            <a:r>
              <a:rPr lang="en-US" altLang="en-US" dirty="0" smtClean="0"/>
              <a:t>Communicate the interrelationships, sequence of operations, decisions required, to transform inputs into products and services</a:t>
            </a:r>
          </a:p>
          <a:p>
            <a:pPr marL="230188" indent="-230188" eaLnBrk="1" hangingPunct="1">
              <a:lnSpc>
                <a:spcPct val="90000"/>
              </a:lnSpc>
              <a:buClr>
                <a:srgbClr val="404040"/>
              </a:buClr>
              <a:buSzPct val="110000"/>
            </a:pPr>
            <a:r>
              <a:rPr lang="en-US" altLang="en-US" dirty="0" smtClean="0"/>
              <a:t>Useful to:</a:t>
            </a:r>
          </a:p>
          <a:p>
            <a:pPr marL="630238" lvl="1" eaLnBrk="1" hangingPunct="1">
              <a:lnSpc>
                <a:spcPct val="90000"/>
              </a:lnSpc>
              <a:buClr>
                <a:srgbClr val="404040"/>
              </a:buClr>
              <a:buFontTx/>
              <a:buChar char="–"/>
            </a:pPr>
            <a:r>
              <a:rPr lang="en-US" altLang="en-US" dirty="0" smtClean="0"/>
              <a:t>Indicate dependencies in the sequence of events</a:t>
            </a:r>
          </a:p>
          <a:p>
            <a:pPr marL="630238" lvl="1" eaLnBrk="1" hangingPunct="1">
              <a:lnSpc>
                <a:spcPct val="90000"/>
              </a:lnSpc>
              <a:buClr>
                <a:srgbClr val="404040"/>
              </a:buClr>
              <a:buFontTx/>
              <a:buChar char="–"/>
            </a:pPr>
            <a:r>
              <a:rPr lang="en-US" altLang="en-US" dirty="0" smtClean="0"/>
              <a:t>Clarify roles and hand-offs</a:t>
            </a:r>
          </a:p>
          <a:p>
            <a:pPr marL="630238" lvl="1" eaLnBrk="1" hangingPunct="1">
              <a:lnSpc>
                <a:spcPct val="90000"/>
              </a:lnSpc>
              <a:buClr>
                <a:srgbClr val="404040"/>
              </a:buClr>
              <a:buFontTx/>
              <a:buChar char="–"/>
            </a:pPr>
            <a:r>
              <a:rPr lang="en-US" altLang="en-US" dirty="0" smtClean="0"/>
              <a:t>Track accountability</a:t>
            </a:r>
          </a:p>
          <a:p>
            <a:pPr marL="630238" lvl="1" eaLnBrk="1" hangingPunct="1">
              <a:lnSpc>
                <a:spcPct val="90000"/>
              </a:lnSpc>
              <a:buClr>
                <a:srgbClr val="404040"/>
              </a:buClr>
              <a:buFontTx/>
              <a:buChar char="–"/>
            </a:pPr>
            <a:r>
              <a:rPr lang="en-US" altLang="en-US" dirty="0" smtClean="0"/>
              <a:t>Compare workloads and identify bottlenecks within a process when used in conjunction with data</a:t>
            </a:r>
          </a:p>
          <a:p>
            <a:pPr marL="230188" indent="-230188" eaLnBrk="1" hangingPunct="1">
              <a:lnSpc>
                <a:spcPct val="90000"/>
              </a:lnSpc>
              <a:buClr>
                <a:srgbClr val="404040"/>
              </a:buClr>
              <a:buSzPct val="110000"/>
            </a:pPr>
            <a:endParaRPr lang="en-US" altLang="en-US" dirty="0" smtClean="0"/>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1D981F-361B-43F0-B3DD-032EC22B1723}" type="slidenum">
              <a:rPr lang="en-US" smtClean="0">
                <a:solidFill>
                  <a:srgbClr val="404040"/>
                </a:solidFill>
              </a:rPr>
              <a:pPr eaLnBrk="1" hangingPunct="1"/>
              <a:t>17</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6EE2BA-163C-46B5-B69C-E554D676C365}" type="slidenum">
              <a:rPr lang="en-US" smtClean="0">
                <a:solidFill>
                  <a:srgbClr val="404040"/>
                </a:solidFill>
              </a:rPr>
              <a:pPr eaLnBrk="1" hangingPunct="1"/>
              <a:t>18</a:t>
            </a:fld>
            <a:endParaRPr lang="en-US" smtClean="0">
              <a:solidFill>
                <a:srgbClr val="404040"/>
              </a:solidFill>
            </a:endParaRPr>
          </a:p>
        </p:txBody>
      </p:sp>
      <p:sp>
        <p:nvSpPr>
          <p:cNvPr id="20482" name="Rectangle 2"/>
          <p:cNvSpPr>
            <a:spLocks noGrp="1" noChangeArrowheads="1"/>
          </p:cNvSpPr>
          <p:nvPr>
            <p:ph type="title"/>
          </p:nvPr>
        </p:nvSpPr>
        <p:spPr>
          <a:xfrm>
            <a:off x="76200" y="0"/>
            <a:ext cx="7772400" cy="838200"/>
          </a:xfrm>
        </p:spPr>
        <p:txBody>
          <a:bodyPr/>
          <a:lstStyle/>
          <a:p>
            <a:pPr eaLnBrk="1" hangingPunct="1"/>
            <a:r>
              <a:rPr lang="en-US" altLang="en-US" sz="1800" smtClean="0"/>
              <a:t>ORS Example</a:t>
            </a:r>
            <a:br>
              <a:rPr lang="en-US" altLang="en-US" sz="1800" smtClean="0"/>
            </a:br>
            <a:r>
              <a:rPr lang="en-US" altLang="en-US" sz="2000" smtClean="0"/>
              <a:t>Deployment Flowchart - Evacuation Process</a:t>
            </a:r>
          </a:p>
        </p:txBody>
      </p:sp>
      <p:pic>
        <p:nvPicPr>
          <p:cNvPr id="20483" name="Picture 6" title="Deployment Flowchart - Evacuation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533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37AA42-D446-41F7-B229-ED2A9FA47BF6}" type="slidenum">
              <a:rPr lang="en-US" smtClean="0">
                <a:solidFill>
                  <a:srgbClr val="404040"/>
                </a:solidFill>
              </a:rPr>
              <a:pPr eaLnBrk="1" hangingPunct="1"/>
              <a:t>19</a:t>
            </a:fld>
            <a:endParaRPr lang="en-US" smtClean="0">
              <a:solidFill>
                <a:srgbClr val="404040"/>
              </a:solidFill>
            </a:endParaRPr>
          </a:p>
        </p:txBody>
      </p:sp>
      <p:sp>
        <p:nvSpPr>
          <p:cNvPr id="21506" name="Rectangle 2"/>
          <p:cNvSpPr>
            <a:spLocks noGrp="1" noChangeArrowheads="1"/>
          </p:cNvSpPr>
          <p:nvPr>
            <p:ph type="title"/>
          </p:nvPr>
        </p:nvSpPr>
        <p:spPr>
          <a:xfrm>
            <a:off x="76200" y="0"/>
            <a:ext cx="7239000" cy="838200"/>
          </a:xfrm>
        </p:spPr>
        <p:txBody>
          <a:bodyPr/>
          <a:lstStyle/>
          <a:p>
            <a:pPr eaLnBrk="1" hangingPunct="1"/>
            <a:r>
              <a:rPr lang="en-US" altLang="en-US" smtClean="0"/>
              <a:t>Advantages of Deployment Flowcharts</a:t>
            </a:r>
          </a:p>
        </p:txBody>
      </p:sp>
      <p:sp>
        <p:nvSpPr>
          <p:cNvPr id="21507" name="Rectangle 3"/>
          <p:cNvSpPr>
            <a:spLocks noGrp="1" noChangeArrowheads="1"/>
          </p:cNvSpPr>
          <p:nvPr>
            <p:ph type="body" idx="1"/>
          </p:nvPr>
        </p:nvSpPr>
        <p:spPr/>
        <p:txBody>
          <a:bodyPr/>
          <a:lstStyle/>
          <a:p>
            <a:pPr marL="230188" indent="-230188" eaLnBrk="1" hangingPunct="1">
              <a:buClr>
                <a:srgbClr val="404040"/>
              </a:buClr>
              <a:buSzPct val="110000"/>
            </a:pPr>
            <a:r>
              <a:rPr lang="en-US" altLang="en-US" dirty="0" smtClean="0"/>
              <a:t>Processes usually extend beyond the borders of a single work unit </a:t>
            </a:r>
          </a:p>
          <a:p>
            <a:pPr marL="230188" indent="-230188" eaLnBrk="1" hangingPunct="1">
              <a:buClr>
                <a:srgbClr val="404040"/>
              </a:buClr>
              <a:buSzPct val="110000"/>
            </a:pPr>
            <a:r>
              <a:rPr lang="en-US" altLang="en-US" dirty="0" smtClean="0"/>
              <a:t>Work groups usually only “see” the steps in their organizational unit </a:t>
            </a:r>
          </a:p>
          <a:p>
            <a:pPr marL="230188" indent="-230188" eaLnBrk="1" hangingPunct="1">
              <a:buClr>
                <a:srgbClr val="404040"/>
              </a:buClr>
              <a:buSzPct val="110000"/>
            </a:pPr>
            <a:r>
              <a:rPr lang="en-US" altLang="en-US" dirty="0" smtClean="0"/>
              <a:t>People working on one part of the process often don’t communicate with those in other parts</a:t>
            </a:r>
          </a:p>
          <a:p>
            <a:pPr marL="230188" indent="-230188" eaLnBrk="1" hangingPunct="1">
              <a:buClr>
                <a:srgbClr val="404040"/>
              </a:buClr>
              <a:buSzPct val="110000"/>
            </a:pPr>
            <a:r>
              <a:rPr lang="en-US" altLang="en-US" dirty="0" smtClean="0"/>
              <a:t>Deployment flowcharts are the best way to remove the mystery</a:t>
            </a:r>
          </a:p>
          <a:p>
            <a:pPr marL="230188" indent="-230188" eaLnBrk="1" hangingPunct="1">
              <a:buClr>
                <a:srgbClr val="404040"/>
              </a:buClr>
              <a:buSzPct val="110000"/>
            </a:pPr>
            <a:r>
              <a:rPr lang="en-US" altLang="en-US" dirty="0" smtClean="0"/>
              <a:t>They provide the most amount of detail – a “100 foot” view of the process</a:t>
            </a:r>
          </a:p>
        </p:txBody>
      </p:sp>
      <p:sp>
        <p:nvSpPr>
          <p:cNvPr id="21508" name="Text Box 4"/>
          <p:cNvSpPr txBox="1">
            <a:spLocks noChangeArrowheads="1"/>
          </p:cNvSpPr>
          <p:nvPr/>
        </p:nvSpPr>
        <p:spPr bwMode="auto">
          <a:xfrm>
            <a:off x="1447800" y="6019800"/>
            <a:ext cx="6096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1300" b="1" dirty="0">
                <a:solidFill>
                  <a:srgbClr val="404040"/>
                </a:solidFill>
              </a:rPr>
              <a:t>See </a:t>
            </a:r>
            <a:r>
              <a:rPr lang="en-US" altLang="en-US" sz="1300" b="1" i="1" dirty="0">
                <a:solidFill>
                  <a:srgbClr val="404040"/>
                </a:solidFill>
              </a:rPr>
              <a:t>The Memory Jogger II</a:t>
            </a:r>
            <a:r>
              <a:rPr lang="en-US" altLang="en-US" sz="1300" b="1" dirty="0">
                <a:solidFill>
                  <a:srgbClr val="404040"/>
                </a:solidFill>
              </a:rPr>
              <a:t> (Brassard &amp; Ritter, 1994) for more information about flowcharts.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0"/>
            <a:ext cx="8077200" cy="838200"/>
          </a:xfrm>
        </p:spPr>
        <p:txBody>
          <a:bodyPr/>
          <a:lstStyle/>
          <a:p>
            <a:pPr eaLnBrk="1" hangingPunct="1"/>
            <a:r>
              <a:rPr lang="en-US" altLang="en-US" smtClean="0"/>
              <a:t>Training Objectives</a:t>
            </a:r>
          </a:p>
        </p:txBody>
      </p:sp>
      <p:sp>
        <p:nvSpPr>
          <p:cNvPr id="5123" name="Rectangle 3"/>
          <p:cNvSpPr>
            <a:spLocks noGrp="1" noChangeArrowheads="1"/>
          </p:cNvSpPr>
          <p:nvPr>
            <p:ph type="body" idx="1"/>
          </p:nvPr>
        </p:nvSpPr>
        <p:spPr>
          <a:xfrm>
            <a:off x="457200" y="1219200"/>
            <a:ext cx="8229600" cy="5029200"/>
          </a:xfrm>
        </p:spPr>
        <p:txBody>
          <a:bodyPr/>
          <a:lstStyle/>
          <a:p>
            <a:pPr eaLnBrk="1" hangingPunct="1">
              <a:lnSpc>
                <a:spcPct val="90000"/>
              </a:lnSpc>
              <a:spcBef>
                <a:spcPct val="50000"/>
              </a:spcBef>
              <a:buClr>
                <a:srgbClr val="404040"/>
              </a:buClr>
              <a:buSzPct val="110000"/>
            </a:pPr>
            <a:r>
              <a:rPr lang="en-US" altLang="en-US" dirty="0" smtClean="0"/>
              <a:t>Become familiar with important concepts of process mapping</a:t>
            </a:r>
          </a:p>
          <a:p>
            <a:pPr eaLnBrk="1" hangingPunct="1">
              <a:lnSpc>
                <a:spcPct val="90000"/>
              </a:lnSpc>
              <a:spcBef>
                <a:spcPct val="50000"/>
              </a:spcBef>
              <a:buClr>
                <a:srgbClr val="404040"/>
              </a:buClr>
              <a:buSzPct val="110000"/>
            </a:pPr>
            <a:r>
              <a:rPr lang="en-US" altLang="en-US" dirty="0" smtClean="0"/>
              <a:t>Identify different types of process maps (PM)</a:t>
            </a:r>
          </a:p>
          <a:p>
            <a:pPr eaLnBrk="1" hangingPunct="1">
              <a:lnSpc>
                <a:spcPct val="90000"/>
              </a:lnSpc>
              <a:spcBef>
                <a:spcPct val="50000"/>
              </a:spcBef>
              <a:buClr>
                <a:srgbClr val="404040"/>
              </a:buClr>
              <a:buSzPct val="110000"/>
            </a:pPr>
            <a:r>
              <a:rPr lang="en-US" altLang="en-US" dirty="0" smtClean="0"/>
              <a:t>Describe the benefits of different PM</a:t>
            </a:r>
          </a:p>
          <a:p>
            <a:pPr eaLnBrk="1" hangingPunct="1">
              <a:lnSpc>
                <a:spcPct val="90000"/>
              </a:lnSpc>
              <a:spcBef>
                <a:spcPct val="50000"/>
              </a:spcBef>
              <a:buClr>
                <a:srgbClr val="404040"/>
              </a:buClr>
              <a:buSzPct val="110000"/>
            </a:pPr>
            <a:r>
              <a:rPr lang="en-US" altLang="en-US" dirty="0" smtClean="0"/>
              <a:t>Recognize the role of process mapping in the NIH Risk Management Program</a:t>
            </a:r>
          </a:p>
          <a:p>
            <a:pPr eaLnBrk="1" hangingPunct="1">
              <a:lnSpc>
                <a:spcPct val="90000"/>
              </a:lnSpc>
              <a:spcBef>
                <a:spcPct val="50000"/>
              </a:spcBef>
              <a:buClr>
                <a:srgbClr val="404040"/>
              </a:buClr>
              <a:buSzPct val="110000"/>
            </a:pPr>
            <a:r>
              <a:rPr lang="en-US" altLang="en-US" dirty="0" smtClean="0"/>
              <a:t>Construct a deployment flowchart</a:t>
            </a:r>
          </a:p>
          <a:p>
            <a:pPr eaLnBrk="1" hangingPunct="1">
              <a:lnSpc>
                <a:spcPct val="90000"/>
              </a:lnSpc>
              <a:spcBef>
                <a:spcPct val="50000"/>
              </a:spcBef>
              <a:buClr>
                <a:srgbClr val="404040"/>
              </a:buClr>
              <a:buSzPct val="110000"/>
            </a:pPr>
            <a:r>
              <a:rPr lang="en-US" altLang="en-US" dirty="0" smtClean="0"/>
              <a:t>Identify measurement opportunities in a process map</a:t>
            </a:r>
          </a:p>
          <a:p>
            <a:pPr eaLnBrk="1" hangingPunct="1">
              <a:lnSpc>
                <a:spcPct val="90000"/>
              </a:lnSpc>
              <a:spcBef>
                <a:spcPct val="50000"/>
              </a:spcBef>
              <a:buClr>
                <a:srgbClr val="404040"/>
              </a:buClr>
              <a:buSzPct val="110000"/>
            </a:pPr>
            <a:r>
              <a:rPr lang="en-US" altLang="en-US" dirty="0" smtClean="0"/>
              <a:t>Explain how process maps can be utilized to improve process and output performance</a:t>
            </a:r>
          </a:p>
          <a:p>
            <a:pPr marL="230188" indent="-230188" eaLnBrk="1" hangingPunct="1">
              <a:lnSpc>
                <a:spcPct val="90000"/>
              </a:lnSpc>
              <a:spcBef>
                <a:spcPct val="50000"/>
              </a:spcBef>
              <a:buClr>
                <a:schemeClr val="tx1"/>
              </a:buClr>
              <a:buSzPct val="110000"/>
            </a:pPr>
            <a:endParaRPr lang="en-US" altLang="en-US" dirty="0" smtClean="0"/>
          </a:p>
          <a:p>
            <a:pPr marL="230188" indent="-230188" eaLnBrk="1" hangingPunct="1">
              <a:lnSpc>
                <a:spcPct val="90000"/>
              </a:lnSpc>
              <a:spcBef>
                <a:spcPct val="50000"/>
              </a:spcBef>
              <a:buClr>
                <a:schemeClr val="tx1"/>
              </a:buClr>
              <a:buSzPct val="110000"/>
            </a:pPr>
            <a:endParaRPr lang="en-US" altLang="en-US" dirty="0" smtClean="0"/>
          </a:p>
        </p:txBody>
      </p:sp>
      <p:sp>
        <p:nvSpPr>
          <p:cNvPr id="51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E7411D-308F-47B2-B26F-5B807A9CE83F}" type="slidenum">
              <a:rPr lang="en-US" smtClean="0">
                <a:solidFill>
                  <a:srgbClr val="404040"/>
                </a:solidFill>
              </a:rPr>
              <a:pPr eaLnBrk="1" hangingPunct="1"/>
              <a:t>2</a:t>
            </a:fld>
            <a:endParaRPr lang="en-US" smtClean="0">
              <a:solidFill>
                <a:srgbClr val="40404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2819400"/>
            <a:ext cx="7315200" cy="1143000"/>
          </a:xfrm>
        </p:spPr>
        <p:txBody>
          <a:bodyPr/>
          <a:lstStyle/>
          <a:p>
            <a:pPr algn="ctr" eaLnBrk="1" hangingPunct="1"/>
            <a:r>
              <a:rPr lang="en-US" altLang="en-US" sz="3200" dirty="0" smtClean="0">
                <a:solidFill>
                  <a:srgbClr val="404040"/>
                </a:solidFill>
              </a:rPr>
              <a:t>Utilizing Process Mapping </a:t>
            </a:r>
            <a:br>
              <a:rPr lang="en-US" altLang="en-US" sz="3200" dirty="0" smtClean="0">
                <a:solidFill>
                  <a:srgbClr val="404040"/>
                </a:solidFill>
              </a:rPr>
            </a:br>
            <a:r>
              <a:rPr lang="en-US" altLang="en-US" sz="3200" dirty="0" smtClean="0">
                <a:solidFill>
                  <a:srgbClr val="404040"/>
                </a:solidFill>
              </a:rPr>
              <a:t>in Support of the </a:t>
            </a:r>
            <a:br>
              <a:rPr lang="en-US" altLang="en-US" sz="3200" dirty="0" smtClean="0">
                <a:solidFill>
                  <a:srgbClr val="404040"/>
                </a:solidFill>
              </a:rPr>
            </a:br>
            <a:r>
              <a:rPr lang="en-US" altLang="en-US" sz="3200" dirty="0" smtClean="0">
                <a:solidFill>
                  <a:srgbClr val="404040"/>
                </a:solidFill>
              </a:rPr>
              <a:t>NIH Risk Management Program</a:t>
            </a:r>
          </a:p>
        </p:txBody>
      </p:sp>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AD9862-1148-4847-8D4B-817E2AC0EF90}" type="slidenum">
              <a:rPr lang="en-US" smtClean="0">
                <a:solidFill>
                  <a:srgbClr val="404040"/>
                </a:solidFill>
              </a:rPr>
              <a:pPr eaLnBrk="1" hangingPunct="1"/>
              <a:t>20</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 y="0"/>
            <a:ext cx="7239000" cy="838200"/>
          </a:xfrm>
        </p:spPr>
        <p:txBody>
          <a:bodyPr/>
          <a:lstStyle/>
          <a:p>
            <a:pPr eaLnBrk="1" hangingPunct="1"/>
            <a:r>
              <a:rPr lang="en-US" altLang="en-US" smtClean="0"/>
              <a:t>NIH Risk Management Program</a:t>
            </a:r>
          </a:p>
        </p:txBody>
      </p:sp>
      <p:sp>
        <p:nvSpPr>
          <p:cNvPr id="23555" name="Rectangle 3"/>
          <p:cNvSpPr>
            <a:spLocks noGrp="1" noChangeArrowheads="1"/>
          </p:cNvSpPr>
          <p:nvPr>
            <p:ph type="body" idx="1"/>
          </p:nvPr>
        </p:nvSpPr>
        <p:spPr>
          <a:xfrm>
            <a:off x="381000" y="1066800"/>
            <a:ext cx="8229600" cy="4525963"/>
          </a:xfrm>
        </p:spPr>
        <p:txBody>
          <a:bodyPr/>
          <a:lstStyle/>
          <a:p>
            <a:pPr marL="230188" indent="-230188" algn="ctr" eaLnBrk="1" hangingPunct="1">
              <a:buFontTx/>
              <a:buNone/>
            </a:pPr>
            <a:endParaRPr lang="en-US" altLang="en-US" b="0" i="1" dirty="0" smtClean="0"/>
          </a:p>
          <a:p>
            <a:pPr marL="230188" indent="-230188" eaLnBrk="1" hangingPunct="1">
              <a:buClr>
                <a:srgbClr val="404040"/>
              </a:buClr>
              <a:buSzPct val="110000"/>
            </a:pPr>
            <a:r>
              <a:rPr lang="en-US" altLang="en-US" dirty="0" smtClean="0"/>
              <a:t>The NIH Risk Management Program (RM Program) is an ongoing process to perform standardized repeatable activities that promote the overall efficiency, effectiveness, accountability and integrity of the organization’s work</a:t>
            </a:r>
          </a:p>
          <a:p>
            <a:pPr marL="230188" indent="-230188" eaLnBrk="1" hangingPunct="1">
              <a:buClr>
                <a:srgbClr val="404040"/>
              </a:buClr>
              <a:buSzPct val="110000"/>
            </a:pPr>
            <a:r>
              <a:rPr lang="en-US" altLang="en-US" dirty="0" smtClean="0"/>
              <a:t>Overarching Goal is to employ proactive risk management to enhance program performance</a:t>
            </a:r>
          </a:p>
          <a:p>
            <a:pPr marL="230188" indent="-230188" eaLnBrk="1" hangingPunct="1">
              <a:buClr>
                <a:srgbClr val="404040"/>
              </a:buClr>
              <a:buSzPct val="110000"/>
            </a:pPr>
            <a:r>
              <a:rPr lang="en-US" altLang="en-US" dirty="0" smtClean="0"/>
              <a:t>Six-phased methodology that provides a standardized means of addressing risk at NIH.</a:t>
            </a:r>
          </a:p>
          <a:p>
            <a:pPr marL="230188" indent="-230188" eaLnBrk="1" hangingPunct="1">
              <a:buClr>
                <a:srgbClr val="404040"/>
              </a:buClr>
              <a:buSzPct val="110000"/>
            </a:pPr>
            <a:r>
              <a:rPr lang="en-US" altLang="en-US" dirty="0" smtClean="0"/>
              <a:t>NIH Risk Management Program Guidebook and other resources available at:</a:t>
            </a:r>
          </a:p>
          <a:p>
            <a:pPr marL="515938" lvl="1" indent="-230188">
              <a:buClr>
                <a:srgbClr val="404040"/>
              </a:buClr>
              <a:buSzPct val="110000"/>
            </a:pPr>
            <a:r>
              <a:rPr lang="en-US" altLang="en-US" dirty="0" smtClean="0"/>
              <a:t>http://oma.od.nih.gov/</a:t>
            </a:r>
          </a:p>
          <a:p>
            <a:pPr marL="230188" indent="-230188" eaLnBrk="1" hangingPunct="1">
              <a:buClr>
                <a:schemeClr val="tx1"/>
              </a:buClr>
              <a:buSzPct val="110000"/>
            </a:pPr>
            <a:endParaRPr lang="en-US" altLang="en-US" dirty="0" smtClean="0"/>
          </a:p>
        </p:txBody>
      </p:sp>
      <p:sp>
        <p:nvSpPr>
          <p:cNvPr id="235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C17F40-5F22-457B-A45F-8EA67F2FE59A}" type="slidenum">
              <a:rPr lang="en-US" smtClean="0">
                <a:solidFill>
                  <a:srgbClr val="404040"/>
                </a:solidFill>
              </a:rPr>
              <a:pPr eaLnBrk="1" hangingPunct="1"/>
              <a:t>21</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AB58FD-DD33-40A5-B44C-E106341293E0}" type="slidenum">
              <a:rPr lang="en-US" smtClean="0">
                <a:solidFill>
                  <a:srgbClr val="404040"/>
                </a:solidFill>
              </a:rPr>
              <a:pPr eaLnBrk="1" hangingPunct="1"/>
              <a:t>22</a:t>
            </a:fld>
            <a:endParaRPr lang="en-US" smtClean="0">
              <a:solidFill>
                <a:srgbClr val="404040"/>
              </a:solidFill>
            </a:endParaRPr>
          </a:p>
        </p:txBody>
      </p:sp>
      <p:sp>
        <p:nvSpPr>
          <p:cNvPr id="24578" name="Rectangle 2"/>
          <p:cNvSpPr>
            <a:spLocks noGrp="1" noChangeArrowheads="1"/>
          </p:cNvSpPr>
          <p:nvPr>
            <p:ph type="title"/>
          </p:nvPr>
        </p:nvSpPr>
        <p:spPr>
          <a:xfrm>
            <a:off x="76200" y="0"/>
            <a:ext cx="7239000" cy="838200"/>
          </a:xfrm>
        </p:spPr>
        <p:txBody>
          <a:bodyPr/>
          <a:lstStyle/>
          <a:p>
            <a:pPr eaLnBrk="1" hangingPunct="1"/>
            <a:r>
              <a:rPr lang="en-US" altLang="en-US" smtClean="0"/>
              <a:t>NIH Risk Management Approach</a:t>
            </a:r>
          </a:p>
        </p:txBody>
      </p:sp>
      <p:pic>
        <p:nvPicPr>
          <p:cNvPr id="24579" name="Picture 2" descr="1) Organize&#10;2) Identify and Score&#10;3) Assess&#10;4) Manage&#10;5) Monitor&#10;6) Report&#10;Return to step 1" title="NIH Risk Management Appr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04950"/>
            <a:ext cx="495776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ssess Phase is highlighted" title="NIH Risk Management Appro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04950"/>
            <a:ext cx="49530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 y="0"/>
            <a:ext cx="7239000" cy="838200"/>
          </a:xfrm>
        </p:spPr>
        <p:txBody>
          <a:bodyPr/>
          <a:lstStyle/>
          <a:p>
            <a:pPr eaLnBrk="1" hangingPunct="1"/>
            <a:r>
              <a:rPr lang="en-US" altLang="en-US" smtClean="0"/>
              <a:t>Risk Management  - Terminology </a:t>
            </a:r>
            <a:br>
              <a:rPr lang="en-US" altLang="en-US" smtClean="0"/>
            </a:br>
            <a:r>
              <a:rPr lang="en-US" altLang="en-US" smtClean="0"/>
              <a:t>(pertinent to the Assess Phase)</a:t>
            </a:r>
          </a:p>
        </p:txBody>
      </p:sp>
      <p:sp>
        <p:nvSpPr>
          <p:cNvPr id="25603" name="Rectangle 3"/>
          <p:cNvSpPr>
            <a:spLocks noGrp="1" noChangeArrowheads="1"/>
          </p:cNvSpPr>
          <p:nvPr>
            <p:ph type="body" idx="1"/>
          </p:nvPr>
        </p:nvSpPr>
        <p:spPr>
          <a:xfrm>
            <a:off x="457200" y="990600"/>
            <a:ext cx="8229600" cy="4525963"/>
          </a:xfrm>
        </p:spPr>
        <p:txBody>
          <a:bodyPr/>
          <a:lstStyle/>
          <a:p>
            <a:pPr marL="230188" indent="-230188" algn="ctr" eaLnBrk="1" hangingPunct="1">
              <a:buFontTx/>
              <a:buNone/>
            </a:pPr>
            <a:endParaRPr lang="en-US" altLang="en-US" sz="700" b="0" i="1" dirty="0" smtClean="0"/>
          </a:p>
          <a:p>
            <a:pPr marL="230188" indent="-230188" eaLnBrk="1" hangingPunct="1">
              <a:buClr>
                <a:srgbClr val="404040"/>
              </a:buClr>
              <a:buSzPct val="110000"/>
            </a:pPr>
            <a:r>
              <a:rPr lang="en-US" altLang="en-US" sz="2000" dirty="0" smtClean="0"/>
              <a:t>Control </a:t>
            </a:r>
          </a:p>
          <a:p>
            <a:pPr marL="630238" lvl="1" indent="-230188" eaLnBrk="1" hangingPunct="1">
              <a:buClr>
                <a:srgbClr val="404040"/>
              </a:buClr>
              <a:buSzPct val="110000"/>
            </a:pPr>
            <a:r>
              <a:rPr lang="en-US" altLang="en-US" sz="1800" dirty="0" smtClean="0"/>
              <a:t>a mechanism to prevent or reduce the likelihood of a risk occurring, or </a:t>
            </a:r>
          </a:p>
          <a:p>
            <a:pPr marL="630238" lvl="1" indent="-230188" eaLnBrk="1" hangingPunct="1">
              <a:buClr>
                <a:srgbClr val="404040"/>
              </a:buClr>
              <a:buSzPct val="110000"/>
            </a:pPr>
            <a:r>
              <a:rPr lang="en-US" altLang="en-US" sz="1800" dirty="0" smtClean="0"/>
              <a:t>an activity to reduce the impact of a risk should it occur.</a:t>
            </a:r>
          </a:p>
          <a:p>
            <a:pPr marL="230188" indent="-230188" eaLnBrk="1" hangingPunct="1">
              <a:buClr>
                <a:srgbClr val="404040"/>
              </a:buClr>
              <a:buSzPct val="110000"/>
            </a:pPr>
            <a:r>
              <a:rPr lang="en-US" altLang="en-US" sz="2000" dirty="0" smtClean="0"/>
              <a:t>Key Control</a:t>
            </a:r>
          </a:p>
          <a:p>
            <a:pPr marL="630238" lvl="1" indent="-230188" eaLnBrk="1" hangingPunct="1">
              <a:buClr>
                <a:srgbClr val="404040"/>
              </a:buClr>
              <a:buSzPct val="110000"/>
            </a:pPr>
            <a:r>
              <a:rPr lang="en-US" altLang="en-US" sz="1800" dirty="0" smtClean="0"/>
              <a:t>a control that management relies most heavily on to ensure a process operates correctly.</a:t>
            </a:r>
          </a:p>
          <a:p>
            <a:pPr marL="230188" indent="-230188" eaLnBrk="1" hangingPunct="1">
              <a:buClr>
                <a:srgbClr val="404040"/>
              </a:buClr>
              <a:buSzPct val="110000"/>
            </a:pPr>
            <a:r>
              <a:rPr lang="en-US" altLang="en-US" sz="2000" dirty="0" smtClean="0"/>
              <a:t>Control Gap</a:t>
            </a:r>
          </a:p>
          <a:p>
            <a:pPr marL="630238" lvl="1" indent="-230188" eaLnBrk="1" hangingPunct="1">
              <a:buClr>
                <a:srgbClr val="404040"/>
              </a:buClr>
              <a:buSzPct val="110000"/>
            </a:pPr>
            <a:r>
              <a:rPr lang="en-US" altLang="en-US" sz="1800" dirty="0" smtClean="0"/>
              <a:t>Exists when a portion of a process lacks an appropriate control</a:t>
            </a:r>
          </a:p>
          <a:p>
            <a:pPr marL="230188" indent="-230188" eaLnBrk="1" hangingPunct="1">
              <a:buClr>
                <a:srgbClr val="404040"/>
              </a:buClr>
              <a:buSzPct val="110000"/>
            </a:pPr>
            <a:r>
              <a:rPr lang="en-US" altLang="en-US" sz="2000" dirty="0" smtClean="0"/>
              <a:t>Design Deficiency</a:t>
            </a:r>
          </a:p>
          <a:p>
            <a:pPr marL="630238" lvl="1" indent="-230188" eaLnBrk="1" hangingPunct="1">
              <a:buClr>
                <a:srgbClr val="404040"/>
              </a:buClr>
              <a:buSzPct val="110000"/>
            </a:pPr>
            <a:r>
              <a:rPr lang="en-US" altLang="en-US" sz="1800" dirty="0" smtClean="0"/>
              <a:t>Exists when a control is executed as intended but does not meet the objective of mitigating a risk</a:t>
            </a:r>
          </a:p>
          <a:p>
            <a:pPr marL="230188" indent="-230188" eaLnBrk="1" hangingPunct="1">
              <a:buClr>
                <a:srgbClr val="404040"/>
              </a:buClr>
              <a:buSzPct val="110000"/>
            </a:pPr>
            <a:r>
              <a:rPr lang="en-US" altLang="en-US" sz="2000" dirty="0" smtClean="0"/>
              <a:t>Operating Deficiency</a:t>
            </a:r>
          </a:p>
          <a:p>
            <a:pPr marL="630238" lvl="1" indent="-230188" eaLnBrk="1" hangingPunct="1">
              <a:buClr>
                <a:srgbClr val="404040"/>
              </a:buClr>
              <a:buSzPct val="110000"/>
            </a:pPr>
            <a:r>
              <a:rPr lang="en-US" altLang="en-US" sz="1800" dirty="0" smtClean="0"/>
              <a:t>Exists when a properly designed control does not operate as intended, or when the person performing the control does not possess the necessary authority or qualification to perform the control effectively</a:t>
            </a:r>
          </a:p>
          <a:p>
            <a:pPr marL="230188" indent="-230188" eaLnBrk="1" hangingPunct="1">
              <a:buClr>
                <a:schemeClr val="tx1"/>
              </a:buClr>
              <a:buSzPct val="110000"/>
            </a:pPr>
            <a:endParaRPr lang="en-US" altLang="en-US" sz="2000" dirty="0" smtClean="0"/>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0F3381-3C82-4142-8973-4CEF3B415545}" type="slidenum">
              <a:rPr lang="en-US" smtClean="0">
                <a:solidFill>
                  <a:srgbClr val="404040"/>
                </a:solidFill>
              </a:rPr>
              <a:pPr eaLnBrk="1" hangingPunct="1"/>
              <a:t>23</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1D6DE6-8532-4D38-9C1E-468C7BF5ED0E}" type="slidenum">
              <a:rPr lang="en-US" smtClean="0">
                <a:solidFill>
                  <a:srgbClr val="404040"/>
                </a:solidFill>
              </a:rPr>
              <a:pPr eaLnBrk="1" hangingPunct="1"/>
              <a:t>24</a:t>
            </a:fld>
            <a:endParaRPr lang="en-US" smtClean="0">
              <a:solidFill>
                <a:srgbClr val="404040"/>
              </a:solidFill>
            </a:endParaRPr>
          </a:p>
        </p:txBody>
      </p:sp>
      <p:sp>
        <p:nvSpPr>
          <p:cNvPr id="26626" name="Rectangle 2"/>
          <p:cNvSpPr>
            <a:spLocks noGrp="1" noChangeArrowheads="1"/>
          </p:cNvSpPr>
          <p:nvPr>
            <p:ph type="title"/>
          </p:nvPr>
        </p:nvSpPr>
        <p:spPr>
          <a:xfrm>
            <a:off x="76200" y="0"/>
            <a:ext cx="7239000" cy="838200"/>
          </a:xfrm>
        </p:spPr>
        <p:txBody>
          <a:bodyPr/>
          <a:lstStyle/>
          <a:p>
            <a:pPr eaLnBrk="1" hangingPunct="1"/>
            <a:r>
              <a:rPr lang="en-US" altLang="en-US" dirty="0" smtClean="0"/>
              <a:t>Risk Management  - Phase 3 - Assess Phase</a:t>
            </a:r>
          </a:p>
        </p:txBody>
      </p:sp>
      <p:sp>
        <p:nvSpPr>
          <p:cNvPr id="26627" name="Rectangle 3"/>
          <p:cNvSpPr>
            <a:spLocks noGrp="1" noChangeArrowheads="1"/>
          </p:cNvSpPr>
          <p:nvPr>
            <p:ph type="body" idx="1"/>
          </p:nvPr>
        </p:nvSpPr>
        <p:spPr>
          <a:xfrm>
            <a:off x="457200" y="990600"/>
            <a:ext cx="8229600" cy="4525963"/>
          </a:xfrm>
        </p:spPr>
        <p:txBody>
          <a:bodyPr/>
          <a:lstStyle/>
          <a:p>
            <a:pPr marL="230188" indent="-230188" algn="ctr" eaLnBrk="1" hangingPunct="1">
              <a:buFontTx/>
              <a:buNone/>
            </a:pPr>
            <a:endParaRPr lang="en-US" altLang="en-US" sz="700" b="0" i="1" dirty="0" smtClean="0"/>
          </a:p>
          <a:p>
            <a:pPr marL="230188" indent="-230188" eaLnBrk="1" hangingPunct="1">
              <a:buClr>
                <a:schemeClr val="tx1"/>
              </a:buClr>
              <a:buSzPct val="110000"/>
            </a:pPr>
            <a:r>
              <a:rPr lang="en-US" altLang="en-US" sz="2000" dirty="0" smtClean="0"/>
              <a:t>Purpose of the Assess phase is to evaluate the effectiveness of the processes and controls associated with </a:t>
            </a:r>
            <a:r>
              <a:rPr lang="en-US" altLang="en-US" sz="2000" dirty="0" smtClean="0">
                <a:solidFill>
                  <a:srgbClr val="FF0000"/>
                </a:solidFill>
              </a:rPr>
              <a:t>identified risks</a:t>
            </a:r>
          </a:p>
          <a:p>
            <a:pPr marL="230188" indent="-230188" eaLnBrk="1" hangingPunct="1">
              <a:buClr>
                <a:schemeClr val="tx1"/>
              </a:buClr>
              <a:buSzPct val="110000"/>
            </a:pPr>
            <a:r>
              <a:rPr lang="en-US" altLang="en-US" sz="2000" dirty="0" smtClean="0"/>
              <a:t>Each Assessable Unit (AU) is responsible for conducting control assessments on risks the Risk Management Officer (RMO) selects from the AU risk inventory</a:t>
            </a:r>
          </a:p>
          <a:p>
            <a:pPr marL="630238" lvl="1" indent="-230188" eaLnBrk="1" hangingPunct="1">
              <a:buClr>
                <a:schemeClr val="tx1"/>
              </a:buClr>
              <a:buSzPct val="110000"/>
            </a:pPr>
            <a:r>
              <a:rPr lang="en-US" altLang="en-US" sz="2000" dirty="0" smtClean="0"/>
              <a:t>A control assessment evaluates the effectiveness of the processes and controls associated with an identified risk</a:t>
            </a:r>
          </a:p>
          <a:p>
            <a:pPr marL="230188" indent="-230188" eaLnBrk="1" hangingPunct="1">
              <a:buClr>
                <a:schemeClr val="tx1"/>
              </a:buClr>
              <a:buSzPct val="110000"/>
            </a:pPr>
            <a:r>
              <a:rPr lang="en-US" altLang="en-US" sz="2000" dirty="0" smtClean="0"/>
              <a:t>Information contained in Risk Management Program Guidebook considered best practice for conducting a control assessment </a:t>
            </a:r>
          </a:p>
          <a:p>
            <a:pPr marL="1030288" lvl="2" indent="-230188" eaLnBrk="1" hangingPunct="1">
              <a:buClr>
                <a:schemeClr val="tx1"/>
              </a:buClr>
              <a:buSzPct val="110000"/>
            </a:pPr>
            <a:endParaRPr lang="en-US" altLang="en-US" sz="1600" dirty="0" smtClean="0"/>
          </a:p>
        </p:txBody>
      </p:sp>
      <p:pic>
        <p:nvPicPr>
          <p:cNvPr id="26628" name="Picture 5" descr="3.1 Determine Assessment Population&#10;3.2 Document Processes and Controls&#10;3.4 Analyze Processes and Controls&#10;3.4 Test Controls" title="Phase 3 - Asse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67200"/>
            <a:ext cx="792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 y="0"/>
            <a:ext cx="7239000" cy="838200"/>
          </a:xfrm>
        </p:spPr>
        <p:txBody>
          <a:bodyPr/>
          <a:lstStyle/>
          <a:p>
            <a:pPr eaLnBrk="1" hangingPunct="1"/>
            <a:r>
              <a:rPr lang="en-US" altLang="en-US" smtClean="0"/>
              <a:t>Risk Management  - Phase 3 Assess Phase</a:t>
            </a:r>
          </a:p>
        </p:txBody>
      </p:sp>
      <p:sp>
        <p:nvSpPr>
          <p:cNvPr id="27651" name="Rectangle 3"/>
          <p:cNvSpPr>
            <a:spLocks noGrp="1" noChangeArrowheads="1"/>
          </p:cNvSpPr>
          <p:nvPr>
            <p:ph type="body" idx="1"/>
          </p:nvPr>
        </p:nvSpPr>
        <p:spPr>
          <a:xfrm>
            <a:off x="533400" y="1447800"/>
            <a:ext cx="8229600" cy="4525963"/>
          </a:xfrm>
        </p:spPr>
        <p:txBody>
          <a:bodyPr/>
          <a:lstStyle/>
          <a:p>
            <a:pPr marL="230188" indent="-230188" eaLnBrk="1" hangingPunct="1">
              <a:buClr>
                <a:schemeClr val="tx1"/>
              </a:buClr>
              <a:buSzPct val="110000"/>
            </a:pPr>
            <a:r>
              <a:rPr lang="en-US" altLang="en-US" sz="2000" smtClean="0"/>
              <a:t>3.1 Determine Assessment Population</a:t>
            </a:r>
          </a:p>
          <a:p>
            <a:pPr marL="630238" lvl="1" indent="-230188" eaLnBrk="1" hangingPunct="1">
              <a:buClr>
                <a:schemeClr val="tx1"/>
              </a:buClr>
              <a:buSzPct val="110000"/>
            </a:pPr>
            <a:r>
              <a:rPr lang="en-US" altLang="en-US" sz="1800" smtClean="0"/>
              <a:t>Identification of which risks will undergo a control assessment</a:t>
            </a:r>
          </a:p>
          <a:p>
            <a:pPr marL="230188" indent="-230188" eaLnBrk="1" hangingPunct="1">
              <a:buClr>
                <a:schemeClr val="tx1"/>
              </a:buClr>
              <a:buSzPct val="110000"/>
            </a:pPr>
            <a:r>
              <a:rPr lang="en-US" altLang="en-US" sz="2000" smtClean="0"/>
              <a:t>3.2 Document Processes and Controls</a:t>
            </a:r>
          </a:p>
          <a:p>
            <a:pPr marL="630238" lvl="1" indent="-230188" eaLnBrk="1" hangingPunct="1">
              <a:buClr>
                <a:schemeClr val="tx1"/>
              </a:buClr>
              <a:buSzPct val="110000"/>
            </a:pPr>
            <a:r>
              <a:rPr lang="en-US" altLang="en-US" sz="1800" smtClean="0"/>
              <a:t>Create process flows to identify control points and associated control activities</a:t>
            </a:r>
          </a:p>
          <a:p>
            <a:pPr marL="230188" indent="-230188" eaLnBrk="1" hangingPunct="1">
              <a:buClr>
                <a:schemeClr val="tx1"/>
              </a:buClr>
              <a:buSzPct val="110000"/>
            </a:pPr>
            <a:r>
              <a:rPr lang="en-US" altLang="en-US" sz="2000" smtClean="0"/>
              <a:t>3.3 Analyze Processes and Controls</a:t>
            </a:r>
          </a:p>
          <a:p>
            <a:pPr marL="630238" lvl="1" indent="-230188" eaLnBrk="1" hangingPunct="1">
              <a:buClr>
                <a:schemeClr val="tx1"/>
              </a:buClr>
              <a:buSzPct val="110000"/>
            </a:pPr>
            <a:r>
              <a:rPr lang="en-US" altLang="en-US" sz="1800" smtClean="0"/>
              <a:t>Identification of key controls,</a:t>
            </a:r>
          </a:p>
          <a:p>
            <a:pPr marL="630238" lvl="1" indent="-230188" eaLnBrk="1" hangingPunct="1">
              <a:buClr>
                <a:schemeClr val="tx1"/>
              </a:buClr>
              <a:buSzPct val="110000"/>
            </a:pPr>
            <a:r>
              <a:rPr lang="en-US" altLang="en-US" sz="1800" smtClean="0"/>
              <a:t>Identification of potential design deficiencies, and</a:t>
            </a:r>
          </a:p>
          <a:p>
            <a:pPr marL="630238" lvl="1" indent="-230188" eaLnBrk="1" hangingPunct="1">
              <a:buClr>
                <a:schemeClr val="tx1"/>
              </a:buClr>
              <a:buSzPct val="110000"/>
            </a:pPr>
            <a:r>
              <a:rPr lang="en-US" altLang="en-US" sz="1800" smtClean="0"/>
              <a:t>Determination of control gaps.</a:t>
            </a:r>
          </a:p>
          <a:p>
            <a:pPr marL="230188" indent="-230188" eaLnBrk="1" hangingPunct="1">
              <a:buClr>
                <a:schemeClr val="tx1"/>
              </a:buClr>
              <a:buSzPct val="110000"/>
            </a:pPr>
            <a:r>
              <a:rPr lang="en-US" altLang="en-US" sz="2000" smtClean="0"/>
              <a:t>3.4 Test Controls</a:t>
            </a:r>
          </a:p>
          <a:p>
            <a:pPr marL="630238" lvl="1" indent="-230188" eaLnBrk="1" hangingPunct="1">
              <a:buClr>
                <a:schemeClr val="tx1"/>
              </a:buClr>
              <a:buSzPct val="110000"/>
            </a:pPr>
            <a:r>
              <a:rPr lang="en-US" altLang="en-US" sz="1800" smtClean="0"/>
              <a:t>Testing of operating effectiveness of each control</a:t>
            </a:r>
            <a:endParaRPr lang="en-US" altLang="en-US" sz="1600" smtClean="0"/>
          </a:p>
          <a:p>
            <a:pPr marL="630238" lvl="1" indent="-230188" eaLnBrk="1" hangingPunct="1">
              <a:buClr>
                <a:schemeClr val="tx1"/>
              </a:buClr>
              <a:buSzPct val="110000"/>
            </a:pPr>
            <a:endParaRPr lang="en-US" altLang="en-US" sz="1600" smtClean="0"/>
          </a:p>
          <a:p>
            <a:pPr marL="230188" indent="-230188" eaLnBrk="1" hangingPunct="1">
              <a:buClr>
                <a:schemeClr val="tx1"/>
              </a:buClr>
              <a:buSzPct val="110000"/>
              <a:buFontTx/>
              <a:buNone/>
            </a:pPr>
            <a:r>
              <a:rPr lang="en-US" altLang="en-US" sz="2000" smtClean="0"/>
              <a:t>* More detail can be found in the NIH Risk Management Program Guidebook </a:t>
            </a:r>
          </a:p>
        </p:txBody>
      </p:sp>
      <p:sp>
        <p:nvSpPr>
          <p:cNvPr id="276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6E6015-0E6F-4983-8587-369159EE0B5D}" type="slidenum">
              <a:rPr lang="en-US" smtClean="0">
                <a:solidFill>
                  <a:srgbClr val="404040"/>
                </a:solidFill>
              </a:rPr>
              <a:pPr eaLnBrk="1" hangingPunct="1"/>
              <a:t>25</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E8D197-3BCA-49EF-A18B-C84E2CAA5765}" type="slidenum">
              <a:rPr lang="en-US" smtClean="0">
                <a:solidFill>
                  <a:srgbClr val="404040"/>
                </a:solidFill>
              </a:rPr>
              <a:pPr eaLnBrk="1" hangingPunct="1"/>
              <a:t>26</a:t>
            </a:fld>
            <a:endParaRPr lang="en-US" smtClean="0">
              <a:solidFill>
                <a:srgbClr val="404040"/>
              </a:solidFill>
            </a:endParaRPr>
          </a:p>
        </p:txBody>
      </p:sp>
      <p:sp>
        <p:nvSpPr>
          <p:cNvPr id="28674" name="Rectangle 2"/>
          <p:cNvSpPr>
            <a:spLocks noGrp="1" noChangeArrowheads="1"/>
          </p:cNvSpPr>
          <p:nvPr>
            <p:ph type="title"/>
          </p:nvPr>
        </p:nvSpPr>
        <p:spPr>
          <a:xfrm>
            <a:off x="76200" y="0"/>
            <a:ext cx="7239000" cy="838200"/>
          </a:xfrm>
        </p:spPr>
        <p:txBody>
          <a:bodyPr/>
          <a:lstStyle/>
          <a:p>
            <a:pPr eaLnBrk="1" hangingPunct="1"/>
            <a:r>
              <a:rPr lang="en-US" altLang="en-US" dirty="0" smtClean="0"/>
              <a:t>Risk Management Example (see handout)</a:t>
            </a:r>
            <a:br>
              <a:rPr lang="en-US" altLang="en-US" dirty="0" smtClean="0"/>
            </a:br>
            <a:r>
              <a:rPr lang="en-US" altLang="en-US" sz="2000" dirty="0" smtClean="0"/>
              <a:t>ORS Fire Extinguisher Inspections</a:t>
            </a:r>
          </a:p>
        </p:txBody>
      </p:sp>
      <p:pic>
        <p:nvPicPr>
          <p:cNvPr id="28675" name="Picture 8" descr="ORS Example.jpg" title="Fire Extinguisher Inspection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22338"/>
            <a:ext cx="74676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4"/>
          <p:cNvSpPr txBox="1">
            <a:spLocks noChangeArrowheads="1"/>
          </p:cNvSpPr>
          <p:nvPr/>
        </p:nvSpPr>
        <p:spPr bwMode="auto">
          <a:xfrm>
            <a:off x="2743200" y="922338"/>
            <a:ext cx="44958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Risk Statement:  If NIH does not have adequate procedures in place to ensure fire extinguishers are regularly inspected and maintained in operating condition, then a fire incident will have a greater likelihood of causing loss of life or property at NIH.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DB1940-42A7-4F0F-9331-37D3B608EAB4}" type="slidenum">
              <a:rPr lang="en-US" smtClean="0">
                <a:solidFill>
                  <a:srgbClr val="404040"/>
                </a:solidFill>
              </a:rPr>
              <a:pPr eaLnBrk="1" hangingPunct="1"/>
              <a:t>27</a:t>
            </a:fld>
            <a:endParaRPr lang="en-US" smtClean="0">
              <a:solidFill>
                <a:srgbClr val="404040"/>
              </a:solidFill>
            </a:endParaRPr>
          </a:p>
        </p:txBody>
      </p:sp>
      <p:sp>
        <p:nvSpPr>
          <p:cNvPr id="29698" name="Rectangle 2"/>
          <p:cNvSpPr>
            <a:spLocks noGrp="1" noChangeArrowheads="1"/>
          </p:cNvSpPr>
          <p:nvPr>
            <p:ph type="title"/>
          </p:nvPr>
        </p:nvSpPr>
        <p:spPr>
          <a:xfrm>
            <a:off x="76200" y="0"/>
            <a:ext cx="7239000" cy="838200"/>
          </a:xfrm>
        </p:spPr>
        <p:txBody>
          <a:bodyPr/>
          <a:lstStyle/>
          <a:p>
            <a:pPr eaLnBrk="1" hangingPunct="1"/>
            <a:r>
              <a:rPr lang="en-US" altLang="en-US" dirty="0" smtClean="0"/>
              <a:t>Risk Management Example (see handout)</a:t>
            </a:r>
            <a:br>
              <a:rPr lang="en-US" altLang="en-US" dirty="0" smtClean="0"/>
            </a:br>
            <a:r>
              <a:rPr lang="en-US" altLang="en-US" sz="2000" dirty="0" smtClean="0"/>
              <a:t>OALM/GDC – Receipt of Goods</a:t>
            </a:r>
          </a:p>
        </p:txBody>
      </p:sp>
      <p:pic>
        <p:nvPicPr>
          <p:cNvPr id="29699" name="Picture 3" descr="OALM Example_0002.jpg" title="GDC - Receipt of Good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31863"/>
            <a:ext cx="74676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p:cNvSpPr txBox="1">
            <a:spLocks noChangeArrowheads="1"/>
          </p:cNvSpPr>
          <p:nvPr/>
        </p:nvSpPr>
        <p:spPr bwMode="auto">
          <a:xfrm>
            <a:off x="2743200" y="1122363"/>
            <a:ext cx="4876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Risk Statement:  If NIH does not have adequate receiving procedures in place for goods shipped from the GDC warehouse, then NIH may incur financial loses and disruptions to research activities due to lost or stolen supplies.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2971800"/>
            <a:ext cx="7239000" cy="914400"/>
          </a:xfrm>
        </p:spPr>
        <p:txBody>
          <a:bodyPr/>
          <a:lstStyle/>
          <a:p>
            <a:pPr algn="ctr"/>
            <a:r>
              <a:rPr lang="en-US" altLang="en-US" sz="3200" dirty="0">
                <a:solidFill>
                  <a:srgbClr val="404040"/>
                </a:solidFill>
              </a:rPr>
              <a:t>Creating A Deployment </a:t>
            </a:r>
            <a:r>
              <a:rPr lang="en-US" altLang="en-US" sz="3200" dirty="0" smtClean="0">
                <a:solidFill>
                  <a:srgbClr val="404040"/>
                </a:solidFill>
              </a:rPr>
              <a:t>Flowchart</a:t>
            </a:r>
            <a:endParaRPr lang="en-US" sz="3200" dirty="0">
              <a:solidFill>
                <a:srgbClr val="404040"/>
              </a:solidFill>
            </a:endParaRPr>
          </a:p>
        </p:txBody>
      </p:sp>
      <p:sp>
        <p:nvSpPr>
          <p:cNvPr id="30723"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4DF13D9-2741-4EE7-8CB8-9BEDA1E50698}" type="slidenum">
              <a:rPr lang="en-US" smtClean="0"/>
              <a:pPr/>
              <a:t>28</a:t>
            </a:fld>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0"/>
            <a:ext cx="7239000" cy="838200"/>
          </a:xfrm>
        </p:spPr>
        <p:txBody>
          <a:bodyPr/>
          <a:lstStyle/>
          <a:p>
            <a:pPr eaLnBrk="1" hangingPunct="1"/>
            <a:r>
              <a:rPr lang="en-US" altLang="en-US" smtClean="0"/>
              <a:t>Tips for Developing Flowcharts</a:t>
            </a:r>
          </a:p>
        </p:txBody>
      </p:sp>
      <p:sp>
        <p:nvSpPr>
          <p:cNvPr id="31747" name="Rectangle 3"/>
          <p:cNvSpPr>
            <a:spLocks noGrp="1" noChangeArrowheads="1"/>
          </p:cNvSpPr>
          <p:nvPr>
            <p:ph type="body" idx="1"/>
          </p:nvPr>
        </p:nvSpPr>
        <p:spPr>
          <a:xfrm>
            <a:off x="457200" y="1447800"/>
            <a:ext cx="8229600" cy="4525963"/>
          </a:xfrm>
        </p:spPr>
        <p:txBody>
          <a:bodyPr/>
          <a:lstStyle/>
          <a:p>
            <a:pPr marL="230188" indent="-230188" algn="ctr" eaLnBrk="1" hangingPunct="1">
              <a:buFontTx/>
              <a:buNone/>
            </a:pPr>
            <a:endParaRPr lang="en-US" altLang="en-US" sz="700" b="0" i="1" smtClean="0"/>
          </a:p>
          <a:p>
            <a:pPr marL="230188" indent="-230188" eaLnBrk="1" hangingPunct="1">
              <a:buClr>
                <a:schemeClr val="tx1"/>
              </a:buClr>
              <a:buSzPct val="110000"/>
            </a:pPr>
            <a:r>
              <a:rPr lang="en-US" altLang="en-US" sz="2000" smtClean="0"/>
              <a:t>Don’t get bogged down in too much detail or debate</a:t>
            </a:r>
          </a:p>
          <a:p>
            <a:pPr marL="566738" lvl="1" indent="-222250" eaLnBrk="1" hangingPunct="1">
              <a:buClr>
                <a:schemeClr val="tx1"/>
              </a:buClr>
              <a:buFontTx/>
              <a:buChar char="–"/>
            </a:pPr>
            <a:r>
              <a:rPr lang="en-US" altLang="en-US" sz="1800" smtClean="0"/>
              <a:t>Start with the big picture</a:t>
            </a:r>
          </a:p>
          <a:p>
            <a:pPr marL="566738" lvl="1" indent="-222250" eaLnBrk="1" hangingPunct="1">
              <a:buClr>
                <a:schemeClr val="tx1"/>
              </a:buClr>
              <a:buFontTx/>
              <a:buChar char="–"/>
            </a:pPr>
            <a:r>
              <a:rPr lang="en-US" altLang="en-US" sz="1800" smtClean="0"/>
              <a:t>Maintain a consistent level of detail (depth) throughout</a:t>
            </a:r>
          </a:p>
          <a:p>
            <a:pPr marL="566738" lvl="1" indent="-222250" eaLnBrk="1" hangingPunct="1">
              <a:buClr>
                <a:schemeClr val="tx1"/>
              </a:buClr>
              <a:buFontTx/>
              <a:buChar char="–"/>
            </a:pPr>
            <a:r>
              <a:rPr lang="en-US" altLang="en-US" sz="1800" smtClean="0"/>
              <a:t>Brainstorm steps and decisions and later organize in sequence</a:t>
            </a:r>
          </a:p>
          <a:p>
            <a:pPr marL="230188" indent="-230188" eaLnBrk="1" hangingPunct="1">
              <a:buClr>
                <a:schemeClr val="tx1"/>
              </a:buClr>
              <a:buSzPct val="110000"/>
            </a:pPr>
            <a:r>
              <a:rPr lang="en-US" altLang="en-US" sz="2000" smtClean="0"/>
              <a:t>There may be no ONE right process map</a:t>
            </a:r>
          </a:p>
          <a:p>
            <a:pPr marL="566738" lvl="1" indent="-222250" eaLnBrk="1" hangingPunct="1">
              <a:buClr>
                <a:schemeClr val="tx1"/>
              </a:buClr>
              <a:buFontTx/>
              <a:buChar char="–"/>
            </a:pPr>
            <a:r>
              <a:rPr lang="en-US" altLang="en-US" sz="1800" smtClean="0"/>
              <a:t>Processes may operate in different ways</a:t>
            </a:r>
          </a:p>
          <a:p>
            <a:pPr marL="566738" lvl="1" indent="-222250" eaLnBrk="1" hangingPunct="1">
              <a:buClr>
                <a:schemeClr val="tx1"/>
              </a:buClr>
              <a:buFontTx/>
              <a:buChar char="–"/>
            </a:pPr>
            <a:r>
              <a:rPr lang="en-US" altLang="en-US" sz="1800" smtClean="0"/>
              <a:t>People have different perspectives on how the process flows</a:t>
            </a:r>
          </a:p>
          <a:p>
            <a:pPr marL="566738" lvl="1" indent="-222250" eaLnBrk="1" hangingPunct="1">
              <a:buClr>
                <a:schemeClr val="tx1"/>
              </a:buClr>
              <a:buFontTx/>
              <a:buChar char="–"/>
            </a:pPr>
            <a:r>
              <a:rPr lang="en-US" altLang="en-US" sz="1800" smtClean="0"/>
              <a:t>Have a way to handle the differing views of team members</a:t>
            </a:r>
          </a:p>
          <a:p>
            <a:pPr marL="966788" lvl="2" indent="-222250" eaLnBrk="1" hangingPunct="1">
              <a:buClr>
                <a:schemeClr val="tx1"/>
              </a:buClr>
              <a:buFontTx/>
              <a:buChar char="–"/>
            </a:pPr>
            <a:r>
              <a:rPr lang="en-US" altLang="en-US" sz="1600" smtClean="0"/>
              <a:t>Document all differences and decide later the standardized approach</a:t>
            </a:r>
          </a:p>
        </p:txBody>
      </p:sp>
      <p:sp>
        <p:nvSpPr>
          <p:cNvPr id="317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CB2981-EB72-41F6-862E-0DFE0C495A9D}" type="slidenum">
              <a:rPr lang="en-US" smtClean="0">
                <a:solidFill>
                  <a:srgbClr val="404040"/>
                </a:solidFill>
              </a:rPr>
              <a:pPr eaLnBrk="1" hangingPunct="1"/>
              <a:t>29</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 y="0"/>
            <a:ext cx="7239000" cy="838200"/>
          </a:xfrm>
        </p:spPr>
        <p:txBody>
          <a:bodyPr/>
          <a:lstStyle/>
          <a:p>
            <a:pPr eaLnBrk="1" hangingPunct="1"/>
            <a:r>
              <a:rPr lang="en-US" altLang="en-US" smtClean="0"/>
              <a:t>What is a process?</a:t>
            </a:r>
          </a:p>
        </p:txBody>
      </p:sp>
      <p:sp>
        <p:nvSpPr>
          <p:cNvPr id="6147" name="Rectangle 3"/>
          <p:cNvSpPr>
            <a:spLocks noGrp="1" noChangeArrowheads="1"/>
          </p:cNvSpPr>
          <p:nvPr>
            <p:ph type="body" idx="1"/>
          </p:nvPr>
        </p:nvSpPr>
        <p:spPr>
          <a:xfrm>
            <a:off x="457200" y="1600200"/>
            <a:ext cx="7772400" cy="4648200"/>
          </a:xfrm>
        </p:spPr>
        <p:txBody>
          <a:bodyPr/>
          <a:lstStyle/>
          <a:p>
            <a:pPr marL="230188" indent="-230188" eaLnBrk="1" hangingPunct="1">
              <a:buClr>
                <a:srgbClr val="404040"/>
              </a:buClr>
              <a:buSzPct val="110000"/>
            </a:pPr>
            <a:r>
              <a:rPr lang="en-US" altLang="en-US" dirty="0" smtClean="0"/>
              <a:t>A process is a series of steps that transform inputs to outputs</a:t>
            </a:r>
          </a:p>
          <a:p>
            <a:pPr marL="630238" lvl="1" eaLnBrk="1" hangingPunct="1">
              <a:buClr>
                <a:srgbClr val="404040"/>
              </a:buClr>
              <a:buFontTx/>
              <a:buChar char="–"/>
            </a:pPr>
            <a:r>
              <a:rPr lang="en-US" altLang="en-US" dirty="0" smtClean="0"/>
              <a:t>Inputs to a process include materials, methods, information, people, equipment, the work environment</a:t>
            </a:r>
          </a:p>
          <a:p>
            <a:pPr marL="630238" lvl="1" eaLnBrk="1" hangingPunct="1">
              <a:buClr>
                <a:srgbClr val="404040"/>
              </a:buClr>
              <a:buFontTx/>
              <a:buChar char="–"/>
            </a:pPr>
            <a:r>
              <a:rPr lang="en-US" altLang="en-US" dirty="0" smtClean="0"/>
              <a:t>Outputs of a process are products and services</a:t>
            </a:r>
          </a:p>
          <a:p>
            <a:pPr marL="230188" indent="-230188" eaLnBrk="1" hangingPunct="1">
              <a:buClr>
                <a:srgbClr val="404040"/>
              </a:buClr>
              <a:buSzPct val="110000"/>
            </a:pPr>
            <a:r>
              <a:rPr lang="en-US" altLang="en-US" dirty="0" smtClean="0"/>
              <a:t>Everything you do in the workplace is part of a process</a:t>
            </a:r>
          </a:p>
        </p:txBody>
      </p:sp>
      <p:sp>
        <p:nvSpPr>
          <p:cNvPr id="61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9EE9434-2996-4D7F-9AD1-909D639B41B4}" type="slidenum">
              <a:rPr lang="en-US" smtClean="0">
                <a:solidFill>
                  <a:srgbClr val="404040"/>
                </a:solidFill>
              </a:rPr>
              <a:pPr eaLnBrk="1" hangingPunct="1"/>
              <a:t>3</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 y="0"/>
            <a:ext cx="7467600" cy="838200"/>
          </a:xfrm>
        </p:spPr>
        <p:txBody>
          <a:bodyPr/>
          <a:lstStyle/>
          <a:p>
            <a:pPr eaLnBrk="1" hangingPunct="1"/>
            <a:r>
              <a:rPr lang="en-US" altLang="en-US" smtClean="0"/>
              <a:t>Tips for Developing Flowcharts </a:t>
            </a:r>
            <a:r>
              <a:rPr lang="en-US" altLang="en-US" sz="1600" smtClean="0"/>
              <a:t>(cont.)</a:t>
            </a:r>
          </a:p>
        </p:txBody>
      </p:sp>
      <p:sp>
        <p:nvSpPr>
          <p:cNvPr id="32771" name="Rectangle 3"/>
          <p:cNvSpPr>
            <a:spLocks noGrp="1" noChangeArrowheads="1"/>
          </p:cNvSpPr>
          <p:nvPr>
            <p:ph type="body" idx="1"/>
          </p:nvPr>
        </p:nvSpPr>
        <p:spPr/>
        <p:txBody>
          <a:bodyPr/>
          <a:lstStyle/>
          <a:p>
            <a:pPr marL="230188" indent="-230188" algn="ctr" eaLnBrk="1" hangingPunct="1">
              <a:buFontTx/>
              <a:buNone/>
            </a:pPr>
            <a:endParaRPr lang="en-US" altLang="en-US" sz="900" b="0" i="1" smtClean="0"/>
          </a:p>
          <a:p>
            <a:pPr marL="230188" indent="-230188" eaLnBrk="1" hangingPunct="1">
              <a:buClr>
                <a:schemeClr val="tx1"/>
              </a:buClr>
              <a:buSzPct val="110000"/>
            </a:pPr>
            <a:r>
              <a:rPr lang="en-US" altLang="en-US" smtClean="0"/>
              <a:t>Keep your arrows straight</a:t>
            </a:r>
          </a:p>
          <a:p>
            <a:pPr marL="630238" lvl="1" eaLnBrk="1" hangingPunct="1">
              <a:buClr>
                <a:schemeClr val="tx1"/>
              </a:buClr>
              <a:buFontTx/>
              <a:buChar char="–"/>
            </a:pPr>
            <a:r>
              <a:rPr lang="en-US" altLang="en-US" smtClean="0"/>
              <a:t>Usually a process map is easier to read if curved arrows are avoided</a:t>
            </a:r>
          </a:p>
          <a:p>
            <a:pPr marL="230188" indent="-230188" eaLnBrk="1" hangingPunct="1">
              <a:buClr>
                <a:schemeClr val="tx1"/>
              </a:buClr>
              <a:buSzPct val="110000"/>
            </a:pPr>
            <a:r>
              <a:rPr lang="en-US" altLang="en-US" smtClean="0"/>
              <a:t>Strive to have symbols with one arrow going in and one arrow going out</a:t>
            </a:r>
          </a:p>
          <a:p>
            <a:pPr marL="630238" lvl="1" eaLnBrk="1" hangingPunct="1">
              <a:buClr>
                <a:schemeClr val="tx1"/>
              </a:buClr>
              <a:buFontTx/>
              <a:buChar char="–"/>
            </a:pPr>
            <a:r>
              <a:rPr lang="en-US" altLang="en-US" smtClean="0"/>
              <a:t>Rule doesn’t apply to decision diamonds </a:t>
            </a:r>
          </a:p>
          <a:p>
            <a:pPr marL="976313" lvl="2" indent="-231775" eaLnBrk="1" hangingPunct="1">
              <a:buClr>
                <a:schemeClr val="tx1"/>
              </a:buClr>
              <a:buFontTx/>
              <a:buChar char="»"/>
            </a:pPr>
            <a:r>
              <a:rPr lang="en-US" altLang="en-US" smtClean="0"/>
              <a:t>One arrow going in, but –</a:t>
            </a:r>
          </a:p>
          <a:p>
            <a:pPr marL="976313" lvl="2" indent="-231775" eaLnBrk="1" hangingPunct="1">
              <a:buClr>
                <a:schemeClr val="tx1"/>
              </a:buClr>
              <a:buFontTx/>
              <a:buChar char="»"/>
            </a:pPr>
            <a:r>
              <a:rPr lang="en-US" altLang="en-US" smtClean="0"/>
              <a:t>Two arrows going out</a:t>
            </a:r>
          </a:p>
          <a:p>
            <a:pPr marL="1258888" lvl="3" indent="-168275" eaLnBrk="1" hangingPunct="1">
              <a:buClr>
                <a:schemeClr val="tx1"/>
              </a:buClr>
            </a:pPr>
            <a:r>
              <a:rPr lang="en-US" altLang="en-US" smtClean="0"/>
              <a:t>One for “yes” </a:t>
            </a:r>
          </a:p>
          <a:p>
            <a:pPr marL="1258888" lvl="3" indent="-168275" eaLnBrk="1" hangingPunct="1">
              <a:buClr>
                <a:schemeClr val="tx1"/>
              </a:buClr>
            </a:pPr>
            <a:r>
              <a:rPr lang="en-US" altLang="en-US" smtClean="0"/>
              <a:t>One for “no”</a:t>
            </a:r>
          </a:p>
        </p:txBody>
      </p:sp>
      <p:sp>
        <p:nvSpPr>
          <p:cNvPr id="327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EDC722-DB1C-42F9-ACD6-4E437281031C}" type="slidenum">
              <a:rPr lang="en-US" smtClean="0">
                <a:solidFill>
                  <a:srgbClr val="404040"/>
                </a:solidFill>
              </a:rPr>
              <a:pPr eaLnBrk="1" hangingPunct="1"/>
              <a:t>30</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 y="0"/>
            <a:ext cx="7467600" cy="838200"/>
          </a:xfrm>
        </p:spPr>
        <p:txBody>
          <a:bodyPr/>
          <a:lstStyle/>
          <a:p>
            <a:pPr eaLnBrk="1" hangingPunct="1"/>
            <a:r>
              <a:rPr lang="en-US" dirty="0" smtClean="0"/>
              <a:t>Creating a Deployment Flowchart - Steps</a:t>
            </a:r>
          </a:p>
        </p:txBody>
      </p:sp>
      <p:sp>
        <p:nvSpPr>
          <p:cNvPr id="33795" name="Rectangle 3"/>
          <p:cNvSpPr>
            <a:spLocks noGrp="1" noChangeArrowheads="1"/>
          </p:cNvSpPr>
          <p:nvPr>
            <p:ph type="body" idx="1"/>
          </p:nvPr>
        </p:nvSpPr>
        <p:spPr/>
        <p:txBody>
          <a:bodyPr/>
          <a:lstStyle/>
          <a:p>
            <a:pPr eaLnBrk="1" hangingPunct="1"/>
            <a:r>
              <a:rPr lang="en-US" smtClean="0"/>
              <a:t>Step 1: Label the Process Map</a:t>
            </a:r>
          </a:p>
          <a:p>
            <a:pPr eaLnBrk="1" hangingPunct="1"/>
            <a:r>
              <a:rPr lang="en-US" smtClean="0"/>
              <a:t>Step 2: Determine the Frame or Boundaries</a:t>
            </a:r>
          </a:p>
          <a:p>
            <a:pPr eaLnBrk="1" hangingPunct="1"/>
            <a:r>
              <a:rPr lang="en-US" smtClean="0"/>
              <a:t>Step 3: Identify the Players in the Process</a:t>
            </a:r>
          </a:p>
          <a:p>
            <a:pPr eaLnBrk="1" hangingPunct="1"/>
            <a:r>
              <a:rPr lang="en-US" smtClean="0"/>
              <a:t>Step 4: Determine the Steps in the Process</a:t>
            </a:r>
          </a:p>
          <a:p>
            <a:pPr eaLnBrk="1" hangingPunct="1"/>
            <a:r>
              <a:rPr lang="en-US" smtClean="0"/>
              <a:t>Step 5: Sequence Steps/Show Responsibility</a:t>
            </a:r>
          </a:p>
          <a:p>
            <a:pPr eaLnBrk="1" hangingPunct="1"/>
            <a:r>
              <a:rPr lang="en-US" smtClean="0"/>
              <a:t>Step 6: Draw the Process Map</a:t>
            </a:r>
          </a:p>
          <a:p>
            <a:pPr eaLnBrk="1" hangingPunct="1"/>
            <a:r>
              <a:rPr lang="en-US" smtClean="0"/>
              <a:t>Step 7: Check the Process Map</a:t>
            </a:r>
          </a:p>
          <a:p>
            <a:pPr eaLnBrk="1" hangingPunct="1"/>
            <a:r>
              <a:rPr lang="en-US" smtClean="0"/>
              <a:t>Step 8: Prepare the Process Map in Visio</a:t>
            </a:r>
          </a:p>
          <a:p>
            <a:pPr eaLnBrk="1" hangingPunct="1"/>
            <a:r>
              <a:rPr lang="en-US" smtClean="0"/>
              <a:t>Step 9: Review and Revise the Process Map</a:t>
            </a:r>
          </a:p>
        </p:txBody>
      </p:sp>
      <p:sp>
        <p:nvSpPr>
          <p:cNvPr id="337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8A4039-5007-42F9-A918-21354E1CE675}" type="slidenum">
              <a:rPr lang="en-US" smtClean="0">
                <a:solidFill>
                  <a:srgbClr val="404040"/>
                </a:solidFill>
              </a:rPr>
              <a:pPr eaLnBrk="1" hangingPunct="1"/>
              <a:t>31</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750918-59FE-4563-9BD3-564B1EFA395E}" type="slidenum">
              <a:rPr lang="en-US" smtClean="0">
                <a:solidFill>
                  <a:srgbClr val="404040"/>
                </a:solidFill>
              </a:rPr>
              <a:pPr eaLnBrk="1" hangingPunct="1"/>
              <a:t>32</a:t>
            </a:fld>
            <a:endParaRPr lang="en-US" smtClean="0">
              <a:solidFill>
                <a:srgbClr val="404040"/>
              </a:solidFill>
            </a:endParaRPr>
          </a:p>
        </p:txBody>
      </p:sp>
      <p:sp>
        <p:nvSpPr>
          <p:cNvPr id="34818" name="Rectangle 2"/>
          <p:cNvSpPr>
            <a:spLocks noGrp="1" noChangeArrowheads="1"/>
          </p:cNvSpPr>
          <p:nvPr>
            <p:ph type="title"/>
          </p:nvPr>
        </p:nvSpPr>
        <p:spPr>
          <a:xfrm>
            <a:off x="76200" y="0"/>
            <a:ext cx="7239000" cy="838200"/>
          </a:xfrm>
        </p:spPr>
        <p:txBody>
          <a:bodyPr/>
          <a:lstStyle/>
          <a:p>
            <a:pPr eaLnBrk="1" hangingPunct="1"/>
            <a:r>
              <a:rPr lang="en-US" altLang="en-US" smtClean="0"/>
              <a:t>Step 1:  Label the Process Map</a:t>
            </a:r>
          </a:p>
        </p:txBody>
      </p:sp>
      <p:sp>
        <p:nvSpPr>
          <p:cNvPr id="34819" name="Rectangle 3"/>
          <p:cNvSpPr>
            <a:spLocks noGrp="1" noChangeArrowheads="1"/>
          </p:cNvSpPr>
          <p:nvPr>
            <p:ph type="body" idx="1"/>
          </p:nvPr>
        </p:nvSpPr>
        <p:spPr>
          <a:xfrm>
            <a:off x="457200" y="1371600"/>
            <a:ext cx="7772400" cy="4648200"/>
          </a:xfrm>
        </p:spPr>
        <p:txBody>
          <a:bodyPr/>
          <a:lstStyle/>
          <a:p>
            <a:pPr marL="230188" indent="-230188" eaLnBrk="1" hangingPunct="1">
              <a:lnSpc>
                <a:spcPct val="90000"/>
              </a:lnSpc>
              <a:buClr>
                <a:schemeClr val="tx1"/>
              </a:buClr>
              <a:buSzPct val="110000"/>
            </a:pPr>
            <a:r>
              <a:rPr lang="en-US" altLang="en-US" sz="2000" dirty="0" smtClean="0"/>
              <a:t>Process mapping can be valuable at any level</a:t>
            </a:r>
          </a:p>
          <a:p>
            <a:pPr marL="630238" lvl="1" eaLnBrk="1" hangingPunct="1">
              <a:lnSpc>
                <a:spcPct val="90000"/>
              </a:lnSpc>
              <a:buClr>
                <a:schemeClr val="tx1"/>
              </a:buClr>
              <a:buFontTx/>
              <a:buChar char="–"/>
            </a:pPr>
            <a:r>
              <a:rPr lang="en-US" altLang="en-US" sz="2000" dirty="0" smtClean="0"/>
              <a:t>Discrete Service level (output level)</a:t>
            </a:r>
          </a:p>
          <a:p>
            <a:pPr marL="630238" lvl="1" eaLnBrk="1" hangingPunct="1">
              <a:lnSpc>
                <a:spcPct val="90000"/>
              </a:lnSpc>
              <a:buClr>
                <a:schemeClr val="tx1"/>
              </a:buClr>
              <a:buFontTx/>
              <a:buChar char="–"/>
            </a:pPr>
            <a:r>
              <a:rPr lang="en-US" altLang="en-US" sz="2000" dirty="0" smtClean="0"/>
              <a:t>Service Group level </a:t>
            </a:r>
          </a:p>
          <a:p>
            <a:pPr marL="630238" lvl="1" eaLnBrk="1" hangingPunct="1">
              <a:lnSpc>
                <a:spcPct val="90000"/>
              </a:lnSpc>
              <a:buClr>
                <a:schemeClr val="tx1"/>
              </a:buClr>
              <a:buFontTx/>
              <a:buChar char="–"/>
            </a:pPr>
            <a:r>
              <a:rPr lang="en-US" altLang="en-US" sz="2000" dirty="0" smtClean="0"/>
              <a:t>Work unit’s activities</a:t>
            </a:r>
          </a:p>
          <a:p>
            <a:pPr marL="630238" lvl="1" eaLnBrk="1" hangingPunct="1">
              <a:lnSpc>
                <a:spcPct val="90000"/>
              </a:lnSpc>
              <a:buClr>
                <a:schemeClr val="tx1"/>
              </a:buClr>
              <a:buFontTx/>
              <a:buChar char="–"/>
            </a:pPr>
            <a:r>
              <a:rPr lang="en-US" altLang="en-US" sz="2000" dirty="0" smtClean="0"/>
              <a:t>Individual worker’s tasks</a:t>
            </a:r>
          </a:p>
          <a:p>
            <a:pPr marL="230188" indent="-230188" eaLnBrk="1" hangingPunct="1">
              <a:lnSpc>
                <a:spcPct val="90000"/>
              </a:lnSpc>
              <a:buClr>
                <a:schemeClr val="tx1"/>
              </a:buClr>
              <a:buSzPct val="110000"/>
            </a:pPr>
            <a:r>
              <a:rPr lang="en-US" altLang="en-US" sz="2000" dirty="0" smtClean="0"/>
              <a:t>Agree on what you will be mapping</a:t>
            </a:r>
          </a:p>
          <a:p>
            <a:pPr marL="230188" indent="-230188" eaLnBrk="1" hangingPunct="1">
              <a:lnSpc>
                <a:spcPct val="90000"/>
              </a:lnSpc>
              <a:buClr>
                <a:schemeClr val="tx1"/>
              </a:buClr>
              <a:buSzPct val="110000"/>
            </a:pPr>
            <a:r>
              <a:rPr lang="en-US" altLang="en-US" sz="2000" dirty="0" smtClean="0"/>
              <a:t>Determine what level of detail you wish to capture</a:t>
            </a:r>
          </a:p>
          <a:p>
            <a:pPr marL="630238" lvl="1" eaLnBrk="1" hangingPunct="1">
              <a:lnSpc>
                <a:spcPct val="90000"/>
              </a:lnSpc>
              <a:buClr>
                <a:schemeClr val="tx1"/>
              </a:buClr>
              <a:buFontTx/>
              <a:buChar char="–"/>
            </a:pPr>
            <a:r>
              <a:rPr lang="en-US" altLang="en-US" sz="2000" dirty="0" smtClean="0"/>
              <a:t>Identify the question of interest, problem, or opportunity pursued</a:t>
            </a:r>
            <a:endParaRPr lang="en-US" altLang="en-US" sz="1800" dirty="0" smtClean="0"/>
          </a:p>
          <a:p>
            <a:pPr marL="630238" lvl="1" eaLnBrk="1" hangingPunct="1">
              <a:lnSpc>
                <a:spcPct val="90000"/>
              </a:lnSpc>
              <a:buClr>
                <a:schemeClr val="tx1"/>
              </a:buClr>
              <a:buFontTx/>
              <a:buChar char="–"/>
            </a:pPr>
            <a:r>
              <a:rPr lang="en-US" altLang="en-US" sz="2000" dirty="0" smtClean="0"/>
              <a:t>Proceed to more detailed charts as needed</a:t>
            </a:r>
          </a:p>
          <a:p>
            <a:pPr marL="230188" indent="-230188" eaLnBrk="1" hangingPunct="1">
              <a:lnSpc>
                <a:spcPct val="90000"/>
              </a:lnSpc>
              <a:buClr>
                <a:schemeClr val="tx1"/>
              </a:buClr>
              <a:buSzPct val="110000"/>
            </a:pPr>
            <a:r>
              <a:rPr lang="en-US" altLang="en-US" sz="2000" dirty="0" smtClean="0"/>
              <a:t>Label the process map with:</a:t>
            </a:r>
          </a:p>
          <a:p>
            <a:pPr marL="630238" lvl="1" eaLnBrk="1" hangingPunct="1">
              <a:lnSpc>
                <a:spcPct val="90000"/>
              </a:lnSpc>
              <a:buClr>
                <a:schemeClr val="tx1"/>
              </a:buClr>
              <a:buFontTx/>
              <a:buChar char="–"/>
            </a:pPr>
            <a:r>
              <a:rPr lang="en-US" altLang="en-US" sz="2000" dirty="0" smtClean="0"/>
              <a:t>Title of the process</a:t>
            </a:r>
          </a:p>
          <a:p>
            <a:pPr marL="630238" lvl="1" eaLnBrk="1" hangingPunct="1">
              <a:lnSpc>
                <a:spcPct val="90000"/>
              </a:lnSpc>
              <a:buClr>
                <a:schemeClr val="tx1"/>
              </a:buClr>
              <a:buFontTx/>
              <a:buChar char="–"/>
            </a:pPr>
            <a:r>
              <a:rPr lang="en-US" altLang="en-US" sz="2000" dirty="0" smtClean="0"/>
              <a:t>Date the map is being created</a:t>
            </a:r>
          </a:p>
          <a:p>
            <a:pPr marL="630238" lvl="1" eaLnBrk="1" hangingPunct="1">
              <a:lnSpc>
                <a:spcPct val="90000"/>
              </a:lnSpc>
              <a:buClr>
                <a:schemeClr val="tx1"/>
              </a:buClr>
              <a:buFontTx/>
              <a:buChar char="–"/>
            </a:pPr>
            <a:r>
              <a:rPr lang="en-US" altLang="en-US" sz="2000" dirty="0" smtClean="0"/>
              <a:t>Names of those who are contributing to the map</a:t>
            </a:r>
          </a:p>
        </p:txBody>
      </p:sp>
      <p:sp>
        <p:nvSpPr>
          <p:cNvPr id="34820" name="Text Box 4"/>
          <p:cNvSpPr txBox="1">
            <a:spLocks noChangeArrowheads="1"/>
          </p:cNvSpPr>
          <p:nvPr/>
        </p:nvSpPr>
        <p:spPr bwMode="auto">
          <a:xfrm>
            <a:off x="1219200" y="6248400"/>
            <a:ext cx="342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1200" b="1" dirty="0">
                <a:solidFill>
                  <a:srgbClr val="404040"/>
                </a:solidFill>
              </a:rPr>
              <a:t>Steps adapted from Brassard &amp; Ritter, 1994.</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0"/>
            <a:ext cx="9067800" cy="838200"/>
          </a:xfrm>
        </p:spPr>
        <p:txBody>
          <a:bodyPr/>
          <a:lstStyle/>
          <a:p>
            <a:pPr eaLnBrk="1" hangingPunct="1"/>
            <a:r>
              <a:rPr lang="en-US" altLang="en-US" smtClean="0"/>
              <a:t>Step 2:  Determine the Frame or Boundaries </a:t>
            </a:r>
            <a:br>
              <a:rPr lang="en-US" altLang="en-US" smtClean="0"/>
            </a:br>
            <a:r>
              <a:rPr lang="en-US" altLang="en-US" smtClean="0"/>
              <a:t>of the Process</a:t>
            </a:r>
            <a:endParaRPr lang="en-US" altLang="en-US" smtClean="0">
              <a:solidFill>
                <a:srgbClr val="FF0000"/>
              </a:solidFill>
            </a:endParaRPr>
          </a:p>
        </p:txBody>
      </p:sp>
      <p:sp>
        <p:nvSpPr>
          <p:cNvPr id="35843" name="Rectangle 3"/>
          <p:cNvSpPr>
            <a:spLocks noGrp="1" noChangeArrowheads="1"/>
          </p:cNvSpPr>
          <p:nvPr>
            <p:ph type="body" idx="1"/>
          </p:nvPr>
        </p:nvSpPr>
        <p:spPr>
          <a:xfrm>
            <a:off x="457200" y="1600200"/>
            <a:ext cx="7772400" cy="4648200"/>
          </a:xfrm>
        </p:spPr>
        <p:txBody>
          <a:bodyPr/>
          <a:lstStyle/>
          <a:p>
            <a:pPr marL="230188" indent="-230188" eaLnBrk="1" hangingPunct="1">
              <a:lnSpc>
                <a:spcPct val="90000"/>
              </a:lnSpc>
              <a:buClr>
                <a:schemeClr val="tx1"/>
              </a:buClr>
              <a:buSzPct val="110000"/>
            </a:pPr>
            <a:r>
              <a:rPr lang="en-US" altLang="en-US" smtClean="0"/>
              <a:t>The purpose of this step is to identify how broad or narrow the process analysis effort will be</a:t>
            </a:r>
          </a:p>
          <a:p>
            <a:pPr marL="230188" indent="-230188" eaLnBrk="1" hangingPunct="1">
              <a:lnSpc>
                <a:spcPct val="90000"/>
              </a:lnSpc>
              <a:buClr>
                <a:schemeClr val="tx1"/>
              </a:buClr>
              <a:buSzPct val="110000"/>
            </a:pPr>
            <a:r>
              <a:rPr lang="en-US" altLang="en-US" smtClean="0"/>
              <a:t>Where the group decides the process begins and ends determines the focus for studying and measuring the process</a:t>
            </a:r>
          </a:p>
          <a:p>
            <a:pPr marL="230188" indent="-230188" eaLnBrk="1" hangingPunct="1">
              <a:lnSpc>
                <a:spcPct val="90000"/>
              </a:lnSpc>
              <a:buClr>
                <a:schemeClr val="tx1"/>
              </a:buClr>
              <a:buSzPct val="110000"/>
            </a:pPr>
            <a:r>
              <a:rPr lang="en-US" altLang="en-US" smtClean="0"/>
              <a:t>Define where the process starts</a:t>
            </a:r>
          </a:p>
          <a:p>
            <a:pPr marL="630238" lvl="1" eaLnBrk="1" hangingPunct="1">
              <a:lnSpc>
                <a:spcPct val="90000"/>
              </a:lnSpc>
              <a:buClr>
                <a:schemeClr val="tx1"/>
              </a:buClr>
              <a:buFontTx/>
              <a:buChar char="–"/>
            </a:pPr>
            <a:r>
              <a:rPr lang="en-US" altLang="en-US" sz="2000" smtClean="0"/>
              <a:t>How does this process begin?</a:t>
            </a:r>
          </a:p>
          <a:p>
            <a:pPr marL="630238" lvl="1" eaLnBrk="1" hangingPunct="1">
              <a:lnSpc>
                <a:spcPct val="90000"/>
              </a:lnSpc>
              <a:buClr>
                <a:schemeClr val="tx1"/>
              </a:buClr>
              <a:buFontTx/>
              <a:buChar char="–"/>
            </a:pPr>
            <a:r>
              <a:rPr lang="en-US" altLang="en-US" sz="2000" smtClean="0"/>
              <a:t>What happens to initiate or kick off the activities in this process?</a:t>
            </a:r>
          </a:p>
          <a:p>
            <a:pPr marL="230188" indent="-230188" eaLnBrk="1" hangingPunct="1">
              <a:lnSpc>
                <a:spcPct val="90000"/>
              </a:lnSpc>
              <a:buClr>
                <a:schemeClr val="tx1"/>
              </a:buClr>
              <a:buSzPct val="110000"/>
            </a:pPr>
            <a:r>
              <a:rPr lang="en-US" altLang="en-US" smtClean="0"/>
              <a:t>Define where the process ends</a:t>
            </a:r>
          </a:p>
          <a:p>
            <a:pPr marL="630238" lvl="1" eaLnBrk="1" hangingPunct="1">
              <a:lnSpc>
                <a:spcPct val="90000"/>
              </a:lnSpc>
              <a:buClr>
                <a:schemeClr val="tx1"/>
              </a:buClr>
              <a:buFontTx/>
              <a:buChar char="–"/>
            </a:pPr>
            <a:r>
              <a:rPr lang="en-US" altLang="en-US" sz="2000" smtClean="0"/>
              <a:t>How does this process end?</a:t>
            </a:r>
          </a:p>
          <a:p>
            <a:pPr marL="630238" lvl="1" eaLnBrk="1" hangingPunct="1">
              <a:lnSpc>
                <a:spcPct val="90000"/>
              </a:lnSpc>
              <a:buClr>
                <a:schemeClr val="tx1"/>
              </a:buClr>
              <a:buFontTx/>
              <a:buChar char="–"/>
            </a:pPr>
            <a:r>
              <a:rPr lang="en-US" altLang="en-US" sz="2000" smtClean="0"/>
              <a:t>What is the final step or activity required to deliver the product or service?</a:t>
            </a:r>
          </a:p>
        </p:txBody>
      </p:sp>
      <p:sp>
        <p:nvSpPr>
          <p:cNvPr id="358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427142-B827-4001-9961-4AFDCC3ED058}" type="slidenum">
              <a:rPr lang="en-US" smtClean="0">
                <a:solidFill>
                  <a:srgbClr val="404040"/>
                </a:solidFill>
              </a:rPr>
              <a:pPr eaLnBrk="1" hangingPunct="1"/>
              <a:t>33</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 y="0"/>
            <a:ext cx="8610600" cy="838200"/>
          </a:xfrm>
        </p:spPr>
        <p:txBody>
          <a:bodyPr/>
          <a:lstStyle/>
          <a:p>
            <a:pPr eaLnBrk="1" hangingPunct="1"/>
            <a:r>
              <a:rPr lang="en-US" altLang="en-US" smtClean="0"/>
              <a:t>Step 3:  Identify the Players in the Process</a:t>
            </a:r>
          </a:p>
        </p:txBody>
      </p:sp>
      <p:sp>
        <p:nvSpPr>
          <p:cNvPr id="36867" name="Rectangle 3"/>
          <p:cNvSpPr>
            <a:spLocks noGrp="1" noChangeArrowheads="1"/>
          </p:cNvSpPr>
          <p:nvPr>
            <p:ph type="body" idx="1"/>
          </p:nvPr>
        </p:nvSpPr>
        <p:spPr>
          <a:xfrm>
            <a:off x="457200" y="1600200"/>
            <a:ext cx="7772400" cy="4648200"/>
          </a:xfrm>
        </p:spPr>
        <p:txBody>
          <a:bodyPr/>
          <a:lstStyle/>
          <a:p>
            <a:pPr marL="230188" indent="-230188" eaLnBrk="1" hangingPunct="1">
              <a:buClr>
                <a:schemeClr val="tx1"/>
              </a:buClr>
              <a:buSzPct val="110000"/>
            </a:pPr>
            <a:r>
              <a:rPr lang="en-US" altLang="en-US" smtClean="0"/>
              <a:t>Identify all key “players” in the process</a:t>
            </a:r>
          </a:p>
          <a:p>
            <a:pPr marL="630238" lvl="1" eaLnBrk="1" hangingPunct="1">
              <a:buClr>
                <a:schemeClr val="tx1"/>
              </a:buClr>
              <a:buFontTx/>
              <a:buChar char="–"/>
            </a:pPr>
            <a:r>
              <a:rPr lang="en-US" altLang="en-US" smtClean="0"/>
              <a:t>Use Division/Office/Branch designations and/or position titles if possible, rather than people’s names</a:t>
            </a:r>
          </a:p>
          <a:p>
            <a:pPr marL="630238" lvl="1" eaLnBrk="1" hangingPunct="1">
              <a:buClr>
                <a:schemeClr val="tx1"/>
              </a:buClr>
              <a:buFontTx/>
              <a:buChar char="–"/>
            </a:pPr>
            <a:r>
              <a:rPr lang="en-US" altLang="en-US" smtClean="0"/>
              <a:t>Include people who handle steps prior to you – these are your internal suppliers</a:t>
            </a:r>
          </a:p>
          <a:p>
            <a:pPr marL="630238" lvl="1" eaLnBrk="1" hangingPunct="1">
              <a:buClr>
                <a:schemeClr val="tx1"/>
              </a:buClr>
              <a:buFontTx/>
              <a:buChar char="–"/>
            </a:pPr>
            <a:r>
              <a:rPr lang="en-US" altLang="en-US" smtClean="0"/>
              <a:t>Include people who handle steps after you – these are your internal customers</a:t>
            </a:r>
          </a:p>
          <a:p>
            <a:pPr marL="230188" indent="-230188" eaLnBrk="1" hangingPunct="1">
              <a:buClr>
                <a:schemeClr val="tx1"/>
              </a:buClr>
              <a:buSzPct val="110000"/>
            </a:pPr>
            <a:r>
              <a:rPr lang="en-US" altLang="en-US" smtClean="0"/>
              <a:t>List each “player” on its own Post-It</a:t>
            </a:r>
            <a:r>
              <a:rPr lang="en-US" altLang="en-US" baseline="50000" smtClean="0"/>
              <a:t>®</a:t>
            </a:r>
            <a:r>
              <a:rPr lang="en-US" altLang="en-US" smtClean="0"/>
              <a:t> and place horizontally across the top of the flowchart</a:t>
            </a:r>
          </a:p>
        </p:txBody>
      </p:sp>
      <p:sp>
        <p:nvSpPr>
          <p:cNvPr id="368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43A9C8-3D39-45A5-A70B-1411A86432C8}" type="slidenum">
              <a:rPr lang="en-US" smtClean="0">
                <a:solidFill>
                  <a:srgbClr val="404040"/>
                </a:solidFill>
              </a:rPr>
              <a:pPr eaLnBrk="1" hangingPunct="1"/>
              <a:t>34</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0"/>
            <a:ext cx="7239000" cy="914400"/>
          </a:xfrm>
        </p:spPr>
        <p:txBody>
          <a:bodyPr/>
          <a:lstStyle/>
          <a:p>
            <a:pPr eaLnBrk="1" hangingPunct="1"/>
            <a:r>
              <a:rPr lang="en-US" altLang="en-US" smtClean="0"/>
              <a:t>Step 4:  Determine the Steps in the Process</a:t>
            </a:r>
          </a:p>
        </p:txBody>
      </p:sp>
      <p:sp>
        <p:nvSpPr>
          <p:cNvPr id="37891" name="Rectangle 3"/>
          <p:cNvSpPr>
            <a:spLocks noGrp="1" noChangeArrowheads="1"/>
          </p:cNvSpPr>
          <p:nvPr>
            <p:ph type="body" idx="1"/>
          </p:nvPr>
        </p:nvSpPr>
        <p:spPr/>
        <p:txBody>
          <a:bodyPr/>
          <a:lstStyle/>
          <a:p>
            <a:pPr marL="230188" indent="-230188" eaLnBrk="1" hangingPunct="1">
              <a:lnSpc>
                <a:spcPct val="80000"/>
              </a:lnSpc>
              <a:buClr>
                <a:schemeClr val="tx1"/>
              </a:buClr>
              <a:buSzPct val="110000"/>
            </a:pPr>
            <a:r>
              <a:rPr lang="en-US" altLang="en-US" smtClean="0"/>
              <a:t>Describe the activities that transform inputs into outputs</a:t>
            </a:r>
          </a:p>
          <a:p>
            <a:pPr marL="230188" indent="-230188" eaLnBrk="1" hangingPunct="1">
              <a:lnSpc>
                <a:spcPct val="80000"/>
              </a:lnSpc>
              <a:buClr>
                <a:schemeClr val="tx1"/>
              </a:buClr>
              <a:buSzPct val="110000"/>
            </a:pPr>
            <a:r>
              <a:rPr lang="en-US" altLang="en-US" smtClean="0"/>
              <a:t>Map the ACTUAL process the way it occurs now</a:t>
            </a:r>
          </a:p>
          <a:p>
            <a:pPr marL="566738" lvl="1" indent="-222250" eaLnBrk="1" hangingPunct="1">
              <a:lnSpc>
                <a:spcPct val="80000"/>
              </a:lnSpc>
              <a:buClr>
                <a:schemeClr val="tx1"/>
              </a:buClr>
              <a:buFontTx/>
              <a:buChar char="–"/>
            </a:pPr>
            <a:r>
              <a:rPr lang="en-US" altLang="en-US" sz="2000" smtClean="0"/>
              <a:t>Not the ideal process (the way it should occur)</a:t>
            </a:r>
          </a:p>
          <a:p>
            <a:pPr marL="566738" lvl="1" indent="-222250" eaLnBrk="1" hangingPunct="1">
              <a:lnSpc>
                <a:spcPct val="80000"/>
              </a:lnSpc>
              <a:buClr>
                <a:schemeClr val="tx1"/>
              </a:buClr>
              <a:buFontTx/>
              <a:buChar char="–"/>
            </a:pPr>
            <a:r>
              <a:rPr lang="en-US" altLang="en-US" sz="2000" smtClean="0"/>
              <a:t>Not the formally documented process (the way the SOP says it happens)</a:t>
            </a:r>
          </a:p>
          <a:p>
            <a:pPr marL="230188" indent="-230188" eaLnBrk="1" hangingPunct="1">
              <a:lnSpc>
                <a:spcPct val="80000"/>
              </a:lnSpc>
              <a:buClr>
                <a:schemeClr val="tx1"/>
              </a:buClr>
              <a:buSzPct val="110000"/>
            </a:pPr>
            <a:r>
              <a:rPr lang="en-US" altLang="en-US" smtClean="0"/>
              <a:t>Consider the following:</a:t>
            </a:r>
          </a:p>
          <a:p>
            <a:pPr marL="566738" lvl="1" indent="-222250" eaLnBrk="1" hangingPunct="1">
              <a:lnSpc>
                <a:spcPct val="80000"/>
              </a:lnSpc>
              <a:buClr>
                <a:schemeClr val="tx1"/>
              </a:buClr>
              <a:buFontTx/>
              <a:buChar char="–"/>
            </a:pPr>
            <a:r>
              <a:rPr lang="en-US" altLang="en-US" sz="2000" smtClean="0"/>
              <a:t>What major activities occur in this process?</a:t>
            </a:r>
          </a:p>
          <a:p>
            <a:pPr marL="566738" lvl="1" indent="-222250" eaLnBrk="1" hangingPunct="1">
              <a:lnSpc>
                <a:spcPct val="80000"/>
              </a:lnSpc>
              <a:buClr>
                <a:schemeClr val="tx1"/>
              </a:buClr>
              <a:buFontTx/>
              <a:buChar char="–"/>
            </a:pPr>
            <a:r>
              <a:rPr lang="en-US" altLang="en-US" sz="2000" smtClean="0"/>
              <a:t>Where do decisions need to be made or approvals occur before the next step? </a:t>
            </a:r>
          </a:p>
          <a:p>
            <a:pPr marL="566738" lvl="1" indent="-222250" eaLnBrk="1" hangingPunct="1">
              <a:lnSpc>
                <a:spcPct val="80000"/>
              </a:lnSpc>
              <a:buClr>
                <a:schemeClr val="tx1"/>
              </a:buClr>
              <a:buFontTx/>
              <a:buChar char="–"/>
            </a:pPr>
            <a:r>
              <a:rPr lang="en-US" altLang="en-US" sz="2000" smtClean="0"/>
              <a:t>What causes extra work or rework in this process?</a:t>
            </a:r>
          </a:p>
          <a:p>
            <a:pPr marL="566738" lvl="1" indent="-222250" eaLnBrk="1" hangingPunct="1">
              <a:lnSpc>
                <a:spcPct val="80000"/>
              </a:lnSpc>
              <a:buClr>
                <a:schemeClr val="tx1"/>
              </a:buClr>
              <a:buFontTx/>
              <a:buChar char="–"/>
            </a:pPr>
            <a:r>
              <a:rPr lang="en-US" altLang="en-US" sz="2000" smtClean="0"/>
              <a:t>Are there places where more than one method is occurring?</a:t>
            </a:r>
          </a:p>
          <a:p>
            <a:pPr marL="566738" lvl="1" indent="-222250" eaLnBrk="1" hangingPunct="1">
              <a:lnSpc>
                <a:spcPct val="80000"/>
              </a:lnSpc>
              <a:buClr>
                <a:schemeClr val="tx1"/>
              </a:buClr>
              <a:buFontTx/>
              <a:buChar char="–"/>
            </a:pPr>
            <a:r>
              <a:rPr lang="en-US" altLang="en-US" sz="2000" smtClean="0"/>
              <a:t>What factors inhibit process members from performing well?</a:t>
            </a:r>
            <a:endParaRPr lang="en-US" altLang="en-US" smtClean="0"/>
          </a:p>
          <a:p>
            <a:pPr marL="230188" indent="-230188" eaLnBrk="1" hangingPunct="1">
              <a:lnSpc>
                <a:spcPct val="80000"/>
              </a:lnSpc>
              <a:buClr>
                <a:schemeClr val="tx1"/>
              </a:buClr>
              <a:buSzPct val="110000"/>
            </a:pPr>
            <a:r>
              <a:rPr lang="en-US" altLang="en-US" smtClean="0"/>
              <a:t>List each step on its own Post-It</a:t>
            </a:r>
            <a:r>
              <a:rPr lang="en-US" altLang="en-US" baseline="18000" smtClean="0"/>
              <a:t>®</a:t>
            </a:r>
            <a:r>
              <a:rPr lang="en-US" altLang="en-US" smtClean="0"/>
              <a:t> and place vertically</a:t>
            </a: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B437AE-B17A-43B9-976E-244D47FAE0ED}" type="slidenum">
              <a:rPr lang="en-US" smtClean="0">
                <a:solidFill>
                  <a:srgbClr val="404040"/>
                </a:solidFill>
              </a:rPr>
              <a:pPr eaLnBrk="1" hangingPunct="1"/>
              <a:t>35</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 y="0"/>
            <a:ext cx="7239000" cy="838200"/>
          </a:xfrm>
        </p:spPr>
        <p:txBody>
          <a:bodyPr/>
          <a:lstStyle/>
          <a:p>
            <a:pPr eaLnBrk="1" hangingPunct="1"/>
            <a:r>
              <a:rPr lang="en-US" altLang="en-US" smtClean="0"/>
              <a:t>Step 5:  Sequence the Steps and Show Responsibility</a:t>
            </a:r>
          </a:p>
        </p:txBody>
      </p:sp>
      <p:sp>
        <p:nvSpPr>
          <p:cNvPr id="38915" name="Rectangle 3"/>
          <p:cNvSpPr>
            <a:spLocks noGrp="1" noChangeArrowheads="1"/>
          </p:cNvSpPr>
          <p:nvPr>
            <p:ph type="body" idx="1"/>
          </p:nvPr>
        </p:nvSpPr>
        <p:spPr>
          <a:xfrm>
            <a:off x="457200" y="1600200"/>
            <a:ext cx="7772400" cy="3398838"/>
          </a:xfrm>
        </p:spPr>
        <p:txBody>
          <a:bodyPr/>
          <a:lstStyle/>
          <a:p>
            <a:pPr marL="230188" indent="-230188" eaLnBrk="1" hangingPunct="1">
              <a:buClr>
                <a:schemeClr val="tx1"/>
              </a:buClr>
              <a:buSzPct val="110000"/>
            </a:pPr>
            <a:r>
              <a:rPr lang="en-US" altLang="en-US" smtClean="0"/>
              <a:t>Arrange the steps in the order in which they occur</a:t>
            </a:r>
          </a:p>
          <a:p>
            <a:pPr marL="230188" indent="-230188" eaLnBrk="1" hangingPunct="1">
              <a:buClr>
                <a:schemeClr val="tx1"/>
              </a:buClr>
              <a:buSzPct val="110000"/>
            </a:pPr>
            <a:r>
              <a:rPr lang="en-US" altLang="en-US" smtClean="0"/>
              <a:t>Place each step under the name of the office or position with primary responsibility for accomplishing it</a:t>
            </a:r>
          </a:p>
          <a:p>
            <a:pPr marL="230188" indent="-230188" eaLnBrk="1" hangingPunct="1">
              <a:buClr>
                <a:schemeClr val="tx1"/>
              </a:buClr>
              <a:buSzPct val="110000"/>
            </a:pPr>
            <a:r>
              <a:rPr lang="en-US" altLang="en-US" smtClean="0"/>
              <a:t>Where more than one player is required to participate in a step, indicate this with a blank circle placed in the appropriate column</a:t>
            </a:r>
          </a:p>
          <a:p>
            <a:pPr marL="230188" indent="-230188" eaLnBrk="1" hangingPunct="1">
              <a:buClr>
                <a:schemeClr val="tx1"/>
              </a:buClr>
              <a:buSzPct val="110000"/>
            </a:pPr>
            <a:r>
              <a:rPr lang="en-US" altLang="en-US" smtClean="0"/>
              <a:t>Rearrange steps and players as needed, until they accurately show how the process flows</a:t>
            </a: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B2FC42-0B1C-4DFB-A40F-7E393A87747D}" type="slidenum">
              <a:rPr lang="en-US" smtClean="0">
                <a:solidFill>
                  <a:srgbClr val="404040"/>
                </a:solidFill>
              </a:rPr>
              <a:pPr eaLnBrk="1" hangingPunct="1"/>
              <a:t>36</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 y="0"/>
            <a:ext cx="7239000" cy="838200"/>
          </a:xfrm>
        </p:spPr>
        <p:txBody>
          <a:bodyPr/>
          <a:lstStyle/>
          <a:p>
            <a:pPr eaLnBrk="1" hangingPunct="1"/>
            <a:r>
              <a:rPr lang="en-US" altLang="en-US" smtClean="0"/>
              <a:t>Step 6:  Draw the Process Map </a:t>
            </a:r>
          </a:p>
        </p:txBody>
      </p:sp>
      <p:sp>
        <p:nvSpPr>
          <p:cNvPr id="39939" name="Rectangle 3"/>
          <p:cNvSpPr>
            <a:spLocks noGrp="1" noChangeArrowheads="1"/>
          </p:cNvSpPr>
          <p:nvPr>
            <p:ph type="body" idx="1"/>
          </p:nvPr>
        </p:nvSpPr>
        <p:spPr>
          <a:xfrm>
            <a:off x="457200" y="1600200"/>
            <a:ext cx="7772400" cy="3810000"/>
          </a:xfrm>
        </p:spPr>
        <p:txBody>
          <a:bodyPr/>
          <a:lstStyle/>
          <a:p>
            <a:pPr marL="230188" indent="-230188" eaLnBrk="1" hangingPunct="1">
              <a:buClr>
                <a:schemeClr val="tx1"/>
              </a:buClr>
              <a:buSzPct val="110000"/>
            </a:pPr>
            <a:r>
              <a:rPr lang="en-US" altLang="en-US" smtClean="0"/>
              <a:t>Assign the correct flowchart symbols to each step</a:t>
            </a:r>
          </a:p>
          <a:p>
            <a:pPr marL="230188" indent="-230188" eaLnBrk="1" hangingPunct="1">
              <a:buClr>
                <a:schemeClr val="tx1"/>
              </a:buClr>
              <a:buSzPct val="110000"/>
            </a:pPr>
            <a:r>
              <a:rPr lang="en-US" altLang="en-US" smtClean="0"/>
              <a:t>Review the process flow</a:t>
            </a:r>
          </a:p>
          <a:p>
            <a:pPr lvl="1" eaLnBrk="1" hangingPunct="1">
              <a:buClr>
                <a:schemeClr val="tx1"/>
              </a:buClr>
              <a:buSzPct val="110000"/>
              <a:buFontTx/>
              <a:buNone/>
            </a:pPr>
            <a:r>
              <a:rPr lang="en-US" altLang="en-US" sz="2000" smtClean="0"/>
              <a:t>-  Add steps if missing</a:t>
            </a:r>
          </a:p>
          <a:p>
            <a:pPr lvl="1" eaLnBrk="1" hangingPunct="1">
              <a:buClr>
                <a:schemeClr val="tx1"/>
              </a:buClr>
              <a:buSzPct val="110000"/>
              <a:buFontTx/>
              <a:buNone/>
            </a:pPr>
            <a:r>
              <a:rPr lang="en-US" altLang="en-US" sz="2000" smtClean="0"/>
              <a:t>-  Reorder steps if needed</a:t>
            </a:r>
          </a:p>
          <a:p>
            <a:pPr marL="230188" indent="-230188" eaLnBrk="1" hangingPunct="1">
              <a:buClr>
                <a:schemeClr val="tx1"/>
              </a:buClr>
              <a:buSzPct val="110000"/>
            </a:pPr>
            <a:r>
              <a:rPr lang="en-US" altLang="en-US" smtClean="0"/>
              <a:t>Show the flow of activity between steps with arrows</a:t>
            </a:r>
          </a:p>
          <a:p>
            <a:pPr marL="230188" indent="-230188" eaLnBrk="1" hangingPunct="1">
              <a:buClr>
                <a:schemeClr val="tx1"/>
              </a:buClr>
              <a:buSzPct val="110000"/>
            </a:pPr>
            <a:r>
              <a:rPr lang="en-US" altLang="en-US" smtClean="0"/>
              <a:t>Show shared responsibility for a step with circles and lines</a:t>
            </a:r>
          </a:p>
          <a:p>
            <a:pPr marL="230188" indent="-230188" eaLnBrk="1" hangingPunct="1">
              <a:buClr>
                <a:schemeClr val="tx1"/>
              </a:buClr>
              <a:buSzPct val="110000"/>
            </a:pPr>
            <a:r>
              <a:rPr lang="en-US" altLang="en-US" smtClean="0"/>
              <a:t>Provide a symbol key at the bottom (or on the last page) of the flowchart</a:t>
            </a:r>
          </a:p>
        </p:txBody>
      </p:sp>
      <p:sp>
        <p:nvSpPr>
          <p:cNvPr id="399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AF1DA0-2E45-43FE-96E9-E92EF69A90A6}" type="slidenum">
              <a:rPr lang="en-US" smtClean="0">
                <a:solidFill>
                  <a:srgbClr val="404040"/>
                </a:solidFill>
              </a:rPr>
              <a:pPr eaLnBrk="1" hangingPunct="1"/>
              <a:t>37</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6B689C-BD8B-4E98-9DDD-47B2EB54A9FF}" type="slidenum">
              <a:rPr lang="en-US" smtClean="0">
                <a:solidFill>
                  <a:srgbClr val="404040"/>
                </a:solidFill>
              </a:rPr>
              <a:pPr eaLnBrk="1" hangingPunct="1"/>
              <a:t>38</a:t>
            </a:fld>
            <a:endParaRPr lang="en-US" smtClean="0">
              <a:solidFill>
                <a:srgbClr val="404040"/>
              </a:solidFill>
            </a:endParaRPr>
          </a:p>
        </p:txBody>
      </p:sp>
      <p:sp>
        <p:nvSpPr>
          <p:cNvPr id="40962" name="Rectangle 2"/>
          <p:cNvSpPr>
            <a:spLocks noGrp="1" noChangeArrowheads="1"/>
          </p:cNvSpPr>
          <p:nvPr>
            <p:ph type="title"/>
          </p:nvPr>
        </p:nvSpPr>
        <p:spPr>
          <a:xfrm>
            <a:off x="76200" y="0"/>
            <a:ext cx="7239000" cy="838200"/>
          </a:xfrm>
        </p:spPr>
        <p:txBody>
          <a:bodyPr/>
          <a:lstStyle/>
          <a:p>
            <a:pPr eaLnBrk="1" hangingPunct="1"/>
            <a:r>
              <a:rPr lang="en-US" altLang="en-US" smtClean="0"/>
              <a:t>Step 6:  Draw the Process Map (cont.) </a:t>
            </a:r>
            <a:br>
              <a:rPr lang="en-US" altLang="en-US" smtClean="0"/>
            </a:br>
            <a:r>
              <a:rPr lang="en-US" altLang="en-US" smtClean="0"/>
              <a:t>Process Start-End</a:t>
            </a:r>
          </a:p>
        </p:txBody>
      </p:sp>
      <p:sp>
        <p:nvSpPr>
          <p:cNvPr id="11" name="Oval 4" descr="Oval" title="Process Start"/>
          <p:cNvSpPr>
            <a:spLocks noChangeArrowheads="1"/>
          </p:cNvSpPr>
          <p:nvPr/>
        </p:nvSpPr>
        <p:spPr bwMode="auto">
          <a:xfrm>
            <a:off x="1600200" y="1905000"/>
            <a:ext cx="2133600" cy="914400"/>
          </a:xfrm>
          <a:prstGeom prst="ellipse">
            <a:avLst/>
          </a:prstGeom>
          <a:solidFill>
            <a:srgbClr val="336699"/>
          </a:solidFill>
          <a:ln w="38100">
            <a:solidFill>
              <a:schemeClr val="tx1"/>
            </a:solidFill>
            <a:round/>
            <a:headEnd type="none" w="sm" len="sm"/>
            <a:tailEnd type="none" w="sm" len="sm"/>
          </a:ln>
          <a:effectLst/>
          <a:extLst/>
        </p:spPr>
        <p:txBody>
          <a:bodyPr wrap="none" anchor="ctr"/>
          <a:lstStyle/>
          <a:p>
            <a:pPr algn="ctr"/>
            <a:endParaRPr lang="en-US"/>
          </a:p>
        </p:txBody>
      </p:sp>
      <p:sp>
        <p:nvSpPr>
          <p:cNvPr id="12" name="Text Box 5"/>
          <p:cNvSpPr txBox="1">
            <a:spLocks noChangeArrowheads="1"/>
          </p:cNvSpPr>
          <p:nvPr/>
        </p:nvSpPr>
        <p:spPr bwMode="auto">
          <a:xfrm>
            <a:off x="1638300" y="2179638"/>
            <a:ext cx="2041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800" b="1" dirty="0">
                <a:solidFill>
                  <a:schemeClr val="bg1"/>
                </a:solidFill>
              </a:rPr>
              <a:t>Process Start</a:t>
            </a:r>
          </a:p>
        </p:txBody>
      </p:sp>
      <p:sp>
        <p:nvSpPr>
          <p:cNvPr id="9" name="Oval 6" descr="Oval" title="Process End"/>
          <p:cNvSpPr>
            <a:spLocks noChangeArrowheads="1"/>
          </p:cNvSpPr>
          <p:nvPr/>
        </p:nvSpPr>
        <p:spPr bwMode="auto">
          <a:xfrm>
            <a:off x="1600200" y="3962400"/>
            <a:ext cx="2133600" cy="914400"/>
          </a:xfrm>
          <a:prstGeom prst="ellipse">
            <a:avLst/>
          </a:prstGeom>
          <a:solidFill>
            <a:srgbClr val="336699"/>
          </a:solidFill>
          <a:ln w="38100">
            <a:solidFill>
              <a:schemeClr val="tx1"/>
            </a:solidFill>
            <a:round/>
            <a:headEnd type="none" w="sm" len="sm"/>
            <a:tailEnd type="none" w="sm" len="sm"/>
          </a:ln>
          <a:effectLst/>
          <a:extLst/>
        </p:spPr>
        <p:txBody>
          <a:bodyPr wrap="none" anchor="ctr"/>
          <a:lstStyle/>
          <a:p>
            <a:pPr algn="ctr"/>
            <a:endParaRPr lang="en-US"/>
          </a:p>
        </p:txBody>
      </p:sp>
      <p:sp>
        <p:nvSpPr>
          <p:cNvPr id="10" name="Text Box 7"/>
          <p:cNvSpPr txBox="1">
            <a:spLocks noChangeArrowheads="1"/>
          </p:cNvSpPr>
          <p:nvPr/>
        </p:nvSpPr>
        <p:spPr bwMode="auto">
          <a:xfrm>
            <a:off x="1638300" y="4237038"/>
            <a:ext cx="2041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800" b="1" dirty="0">
                <a:solidFill>
                  <a:schemeClr val="bg1"/>
                </a:solidFill>
              </a:rPr>
              <a:t>Process End</a:t>
            </a:r>
          </a:p>
        </p:txBody>
      </p:sp>
      <p:sp>
        <p:nvSpPr>
          <p:cNvPr id="40963" name="Rectangle 3"/>
          <p:cNvSpPr>
            <a:spLocks noGrp="1" noChangeArrowheads="1"/>
          </p:cNvSpPr>
          <p:nvPr>
            <p:ph type="body" sz="half" idx="2"/>
          </p:nvPr>
        </p:nvSpPr>
        <p:spPr>
          <a:xfrm>
            <a:off x="4302125" y="1703388"/>
            <a:ext cx="3810000" cy="3367087"/>
          </a:xfrm>
        </p:spPr>
        <p:txBody>
          <a:bodyPr/>
          <a:lstStyle/>
          <a:p>
            <a:pPr marL="230188" indent="-230188" eaLnBrk="1" hangingPunct="1">
              <a:buClr>
                <a:schemeClr val="tx1"/>
              </a:buClr>
              <a:buSzPct val="110000"/>
            </a:pPr>
            <a:r>
              <a:rPr lang="en-US" altLang="en-US" sz="2400" smtClean="0"/>
              <a:t>Ovals (or round-corner rectangles) show the process start</a:t>
            </a:r>
          </a:p>
          <a:p>
            <a:pPr marL="230188" indent="-230188" eaLnBrk="1" hangingPunct="1">
              <a:buClr>
                <a:schemeClr val="tx1"/>
              </a:buClr>
              <a:buSzPct val="110000"/>
            </a:pPr>
            <a:endParaRPr lang="en-US" altLang="en-US" sz="2400" smtClean="0"/>
          </a:p>
          <a:p>
            <a:pPr marL="230188" indent="-230188" eaLnBrk="1" hangingPunct="1">
              <a:buClr>
                <a:schemeClr val="tx1"/>
              </a:buClr>
              <a:buSzPct val="110000"/>
            </a:pPr>
            <a:endParaRPr lang="en-US" altLang="en-US" sz="2400" smtClean="0"/>
          </a:p>
          <a:p>
            <a:pPr marL="230188" indent="-230188" eaLnBrk="1" hangingPunct="1">
              <a:buClr>
                <a:schemeClr val="tx1"/>
              </a:buClr>
              <a:buSzPct val="110000"/>
            </a:pPr>
            <a:r>
              <a:rPr lang="en-US" altLang="en-US" sz="2400" smtClean="0"/>
              <a:t>Ovals (or round-corner rectangles) show the process end</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4A1A18-75FE-4BA3-9104-FCCB7EBB8C58}" type="slidenum">
              <a:rPr lang="en-US" smtClean="0">
                <a:solidFill>
                  <a:srgbClr val="404040"/>
                </a:solidFill>
              </a:rPr>
              <a:pPr eaLnBrk="1" hangingPunct="1"/>
              <a:t>39</a:t>
            </a:fld>
            <a:endParaRPr lang="en-US" smtClean="0">
              <a:solidFill>
                <a:srgbClr val="404040"/>
              </a:solidFill>
            </a:endParaRPr>
          </a:p>
        </p:txBody>
      </p:sp>
      <p:sp>
        <p:nvSpPr>
          <p:cNvPr id="41986" name="Rectangle 2"/>
          <p:cNvSpPr>
            <a:spLocks noGrp="1" noChangeArrowheads="1"/>
          </p:cNvSpPr>
          <p:nvPr>
            <p:ph type="title"/>
          </p:nvPr>
        </p:nvSpPr>
        <p:spPr>
          <a:xfrm>
            <a:off x="76200" y="0"/>
            <a:ext cx="7772400" cy="838200"/>
          </a:xfrm>
        </p:spPr>
        <p:txBody>
          <a:bodyPr/>
          <a:lstStyle/>
          <a:p>
            <a:pPr eaLnBrk="1" hangingPunct="1"/>
            <a:r>
              <a:rPr lang="en-US" altLang="en-US" smtClean="0"/>
              <a:t>Step 6:  Draw the Process Map (cont.) </a:t>
            </a:r>
            <a:br>
              <a:rPr lang="en-US" altLang="en-US" smtClean="0"/>
            </a:br>
            <a:r>
              <a:rPr lang="en-US" altLang="en-US" smtClean="0"/>
              <a:t>Process Steps</a:t>
            </a:r>
          </a:p>
        </p:txBody>
      </p:sp>
      <p:sp>
        <p:nvSpPr>
          <p:cNvPr id="11" name="Rectangle 4" descr="Rectangle" title="Process Step"/>
          <p:cNvSpPr>
            <a:spLocks noChangeArrowheads="1"/>
          </p:cNvSpPr>
          <p:nvPr/>
        </p:nvSpPr>
        <p:spPr bwMode="auto">
          <a:xfrm>
            <a:off x="1447800" y="1981200"/>
            <a:ext cx="2514600" cy="990600"/>
          </a:xfrm>
          <a:prstGeom prst="rect">
            <a:avLst/>
          </a:prstGeom>
          <a:solidFill>
            <a:srgbClr val="336699"/>
          </a:solidFill>
          <a:ln w="38100">
            <a:solidFill>
              <a:schemeClr val="tx1"/>
            </a:solidFill>
            <a:miter lim="800000"/>
            <a:headEnd type="none" w="sm" len="sm"/>
            <a:tailEnd type="none" w="sm" len="sm"/>
          </a:ln>
          <a:effectLst/>
          <a:extLst/>
        </p:spPr>
        <p:txBody>
          <a:bodyPr wrap="none" anchor="ctr"/>
          <a:lstStyle/>
          <a:p>
            <a:pPr algn="ctr"/>
            <a:endParaRPr lang="en-US"/>
          </a:p>
        </p:txBody>
      </p:sp>
      <p:sp>
        <p:nvSpPr>
          <p:cNvPr id="12" name="Text Box 5"/>
          <p:cNvSpPr txBox="1">
            <a:spLocks noChangeArrowheads="1"/>
          </p:cNvSpPr>
          <p:nvPr/>
        </p:nvSpPr>
        <p:spPr bwMode="auto">
          <a:xfrm>
            <a:off x="1604963" y="2292350"/>
            <a:ext cx="2200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800" b="1" dirty="0">
                <a:solidFill>
                  <a:schemeClr val="bg1"/>
                </a:solidFill>
              </a:rPr>
              <a:t>Process Step</a:t>
            </a:r>
          </a:p>
        </p:txBody>
      </p:sp>
      <p:sp>
        <p:nvSpPr>
          <p:cNvPr id="9" name="Rectangle 6" descr="Square" title="Process Step"/>
          <p:cNvSpPr>
            <a:spLocks noChangeArrowheads="1"/>
          </p:cNvSpPr>
          <p:nvPr/>
        </p:nvSpPr>
        <p:spPr bwMode="auto">
          <a:xfrm>
            <a:off x="1866900" y="3810000"/>
            <a:ext cx="1676400" cy="1447800"/>
          </a:xfrm>
          <a:prstGeom prst="rect">
            <a:avLst/>
          </a:prstGeom>
          <a:solidFill>
            <a:srgbClr val="336699"/>
          </a:solidFill>
          <a:ln w="38100">
            <a:solidFill>
              <a:schemeClr val="tx1"/>
            </a:solidFill>
            <a:miter lim="800000"/>
            <a:headEnd type="none" w="sm" len="sm"/>
            <a:tailEnd type="none" w="sm" len="sm"/>
          </a:ln>
          <a:effectLst/>
          <a:extLst/>
        </p:spPr>
        <p:txBody>
          <a:bodyPr wrap="none" anchor="ctr"/>
          <a:lstStyle/>
          <a:p>
            <a:pPr algn="ctr"/>
            <a:endParaRPr lang="en-US"/>
          </a:p>
        </p:txBody>
      </p:sp>
      <p:sp>
        <p:nvSpPr>
          <p:cNvPr id="10" name="Text Box 7"/>
          <p:cNvSpPr txBox="1">
            <a:spLocks noChangeArrowheads="1"/>
          </p:cNvSpPr>
          <p:nvPr/>
        </p:nvSpPr>
        <p:spPr bwMode="auto">
          <a:xfrm>
            <a:off x="1971675" y="4213225"/>
            <a:ext cx="146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800" b="1">
                <a:solidFill>
                  <a:schemeClr val="bg1"/>
                </a:solidFill>
              </a:rPr>
              <a:t>Process Step</a:t>
            </a:r>
          </a:p>
        </p:txBody>
      </p:sp>
      <p:sp>
        <p:nvSpPr>
          <p:cNvPr id="41987" name="Rectangle 3"/>
          <p:cNvSpPr>
            <a:spLocks noGrp="1" noChangeArrowheads="1"/>
          </p:cNvSpPr>
          <p:nvPr>
            <p:ph type="body" sz="half" idx="2"/>
          </p:nvPr>
        </p:nvSpPr>
        <p:spPr>
          <a:xfrm>
            <a:off x="4419600" y="1981200"/>
            <a:ext cx="4225925" cy="3505200"/>
          </a:xfrm>
        </p:spPr>
        <p:txBody>
          <a:bodyPr/>
          <a:lstStyle/>
          <a:p>
            <a:pPr marL="168275" indent="-168275" eaLnBrk="1" hangingPunct="1">
              <a:lnSpc>
                <a:spcPct val="90000"/>
              </a:lnSpc>
              <a:buClr>
                <a:schemeClr val="tx1"/>
              </a:buClr>
              <a:buSzPct val="110000"/>
            </a:pPr>
            <a:r>
              <a:rPr lang="en-US" altLang="en-US" sz="2000" smtClean="0"/>
              <a:t>Rectangles or squares show a step, activity, or task in the process</a:t>
            </a:r>
          </a:p>
          <a:p>
            <a:pPr marL="168275" indent="-168275" eaLnBrk="1" hangingPunct="1">
              <a:lnSpc>
                <a:spcPct val="90000"/>
              </a:lnSpc>
              <a:buClr>
                <a:schemeClr val="tx1"/>
              </a:buClr>
              <a:buSzPct val="110000"/>
            </a:pPr>
            <a:endParaRPr lang="en-US" altLang="en-US" sz="2000" smtClean="0"/>
          </a:p>
          <a:p>
            <a:pPr marL="168275" indent="-168275" eaLnBrk="1" hangingPunct="1">
              <a:lnSpc>
                <a:spcPct val="90000"/>
              </a:lnSpc>
              <a:buClr>
                <a:schemeClr val="tx1"/>
              </a:buClr>
              <a:buSzPct val="110000"/>
            </a:pPr>
            <a:r>
              <a:rPr lang="en-US" altLang="en-US" sz="2000" smtClean="0"/>
              <a:t>When several steps feed into one,  join the activity lines so that only one arrow goes into the next box </a:t>
            </a:r>
          </a:p>
          <a:p>
            <a:pPr marL="168275" indent="-168275" eaLnBrk="1" hangingPunct="1">
              <a:lnSpc>
                <a:spcPct val="90000"/>
              </a:lnSpc>
              <a:buClr>
                <a:schemeClr val="tx1"/>
              </a:buClr>
              <a:buSzPct val="110000"/>
            </a:pPr>
            <a:endParaRPr lang="en-US" altLang="en-US" sz="2000" smtClean="0"/>
          </a:p>
          <a:p>
            <a:pPr marL="168275" indent="-168275" eaLnBrk="1" hangingPunct="1">
              <a:lnSpc>
                <a:spcPct val="90000"/>
              </a:lnSpc>
              <a:buClr>
                <a:schemeClr val="tx1"/>
              </a:buClr>
              <a:buSzPct val="110000"/>
            </a:pPr>
            <a:r>
              <a:rPr lang="en-US" altLang="en-US" sz="2000" smtClean="0"/>
              <a:t>Where you have more than one arrow coming out, substitute one or more decision points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066800" y="2971800"/>
            <a:ext cx="7239000" cy="914400"/>
          </a:xfrm>
        </p:spPr>
        <p:txBody>
          <a:bodyPr/>
          <a:lstStyle/>
          <a:p>
            <a:pPr algn="ctr"/>
            <a:r>
              <a:rPr lang="en-US" altLang="en-US" sz="3200" dirty="0">
                <a:solidFill>
                  <a:srgbClr val="404040"/>
                </a:solidFill>
              </a:rPr>
              <a:t>Why Is It Important to Understand Processes</a:t>
            </a:r>
            <a:r>
              <a:rPr lang="en-US" altLang="en-US" sz="3200" dirty="0" smtClean="0">
                <a:solidFill>
                  <a:srgbClr val="404040"/>
                </a:solidFill>
              </a:rPr>
              <a:t>?</a:t>
            </a:r>
            <a:endParaRPr lang="en-US" sz="3200" dirty="0">
              <a:solidFill>
                <a:srgbClr val="404040"/>
              </a:solidFill>
            </a:endParaRPr>
          </a:p>
        </p:txBody>
      </p:sp>
      <p:sp>
        <p:nvSpPr>
          <p:cNvPr id="7171"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3AE8F06-97A3-4877-8D4F-9DABAF420789}"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E4A28B-6B97-4CA0-98E0-38ED54BE72EE}" type="slidenum">
              <a:rPr lang="en-US" smtClean="0">
                <a:solidFill>
                  <a:srgbClr val="404040"/>
                </a:solidFill>
              </a:rPr>
              <a:pPr eaLnBrk="1" hangingPunct="1"/>
              <a:t>40</a:t>
            </a:fld>
            <a:endParaRPr lang="en-US" smtClean="0">
              <a:solidFill>
                <a:srgbClr val="404040"/>
              </a:solidFill>
            </a:endParaRPr>
          </a:p>
        </p:txBody>
      </p:sp>
      <p:sp>
        <p:nvSpPr>
          <p:cNvPr id="43010" name="Rectangle 2"/>
          <p:cNvSpPr>
            <a:spLocks noGrp="1" noChangeArrowheads="1"/>
          </p:cNvSpPr>
          <p:nvPr>
            <p:ph type="title"/>
          </p:nvPr>
        </p:nvSpPr>
        <p:spPr>
          <a:xfrm>
            <a:off x="76200" y="0"/>
            <a:ext cx="7239000" cy="838200"/>
          </a:xfrm>
        </p:spPr>
        <p:txBody>
          <a:bodyPr/>
          <a:lstStyle/>
          <a:p>
            <a:pPr eaLnBrk="1" hangingPunct="1"/>
            <a:r>
              <a:rPr lang="en-US" altLang="en-US" smtClean="0"/>
              <a:t>Step 6:  Draw the Process Map (cont.) </a:t>
            </a:r>
            <a:br>
              <a:rPr lang="en-US" altLang="en-US" smtClean="0"/>
            </a:br>
            <a:r>
              <a:rPr lang="en-US" altLang="en-US" smtClean="0"/>
              <a:t>Process Decision</a:t>
            </a:r>
          </a:p>
        </p:txBody>
      </p:sp>
      <p:sp>
        <p:nvSpPr>
          <p:cNvPr id="7" name="AutoShape 4" descr="Diamond" title="Decision"/>
          <p:cNvSpPr>
            <a:spLocks noChangeArrowheads="1"/>
          </p:cNvSpPr>
          <p:nvPr/>
        </p:nvSpPr>
        <p:spPr bwMode="auto">
          <a:xfrm>
            <a:off x="1752600" y="2743200"/>
            <a:ext cx="1676400" cy="1524000"/>
          </a:xfrm>
          <a:prstGeom prst="diamond">
            <a:avLst/>
          </a:prstGeom>
          <a:solidFill>
            <a:srgbClr val="336699"/>
          </a:solidFill>
          <a:ln w="38100">
            <a:solidFill>
              <a:schemeClr val="tx1"/>
            </a:solidFill>
            <a:miter lim="800000"/>
            <a:headEnd type="none" w="sm" len="sm"/>
            <a:tailEnd type="none" w="sm" len="sm"/>
          </a:ln>
          <a:effectLst/>
          <a:extLst/>
        </p:spPr>
        <p:txBody>
          <a:bodyPr wrap="none" anchor="ctr"/>
          <a:lstStyle/>
          <a:p>
            <a:pPr algn="ctr"/>
            <a:endParaRPr lang="en-US"/>
          </a:p>
        </p:txBody>
      </p:sp>
      <p:sp>
        <p:nvSpPr>
          <p:cNvPr id="8" name="Text Box 5"/>
          <p:cNvSpPr txBox="1">
            <a:spLocks noChangeArrowheads="1"/>
          </p:cNvSpPr>
          <p:nvPr/>
        </p:nvSpPr>
        <p:spPr bwMode="auto">
          <a:xfrm>
            <a:off x="1841499" y="3253673"/>
            <a:ext cx="1557337" cy="369332"/>
          </a:xfrm>
          <a:prstGeom prst="rect">
            <a:avLst/>
          </a:prstGeom>
          <a:noFill/>
          <a:ln>
            <a:noFill/>
          </a:ln>
          <a:effectLst/>
          <a:extLst/>
        </p:spPr>
        <p:txBody>
          <a:bodyPr>
            <a:spAutoFit/>
          </a:bodyPr>
          <a:lstStyle/>
          <a:p>
            <a:pPr algn="ctr" eaLnBrk="0" hangingPunct="0">
              <a:spcBef>
                <a:spcPct val="50000"/>
              </a:spcBef>
            </a:pPr>
            <a:r>
              <a:rPr lang="en-US" altLang="en-US" sz="1800" b="1" dirty="0" smtClean="0">
                <a:solidFill>
                  <a:schemeClr val="bg1"/>
                </a:solidFill>
              </a:rPr>
              <a:t>Decision?</a:t>
            </a:r>
            <a:endParaRPr lang="en-US" altLang="en-US" sz="1800" b="1" dirty="0">
              <a:solidFill>
                <a:schemeClr val="bg1"/>
              </a:solidFill>
            </a:endParaRPr>
          </a:p>
        </p:txBody>
      </p:sp>
      <p:sp>
        <p:nvSpPr>
          <p:cNvPr id="43011" name="Rectangle 3"/>
          <p:cNvSpPr>
            <a:spLocks noGrp="1" noChangeArrowheads="1"/>
          </p:cNvSpPr>
          <p:nvPr>
            <p:ph type="body" sz="half" idx="2"/>
          </p:nvPr>
        </p:nvSpPr>
        <p:spPr>
          <a:xfrm>
            <a:off x="3886200" y="1600200"/>
            <a:ext cx="4724400" cy="4343400"/>
          </a:xfrm>
        </p:spPr>
        <p:txBody>
          <a:bodyPr/>
          <a:lstStyle/>
          <a:p>
            <a:pPr marL="168275" indent="-168275" eaLnBrk="1" hangingPunct="1">
              <a:lnSpc>
                <a:spcPct val="80000"/>
              </a:lnSpc>
              <a:buClr>
                <a:schemeClr val="tx1"/>
              </a:buClr>
              <a:buSzPct val="110000"/>
            </a:pPr>
            <a:r>
              <a:rPr lang="en-US" altLang="en-US" sz="2000" smtClean="0"/>
              <a:t>All decision questions are indicated by a diamond</a:t>
            </a:r>
          </a:p>
          <a:p>
            <a:pPr marL="168275" indent="-168275" eaLnBrk="1" hangingPunct="1">
              <a:lnSpc>
                <a:spcPct val="80000"/>
              </a:lnSpc>
              <a:buClr>
                <a:schemeClr val="tx1"/>
              </a:buClr>
              <a:buSzPct val="110000"/>
              <a:buFontTx/>
              <a:buNone/>
            </a:pPr>
            <a:endParaRPr lang="en-US" altLang="en-US" sz="1000" smtClean="0"/>
          </a:p>
          <a:p>
            <a:pPr marL="168275" indent="-168275" eaLnBrk="1" hangingPunct="1">
              <a:lnSpc>
                <a:spcPct val="80000"/>
              </a:lnSpc>
              <a:buClr>
                <a:schemeClr val="tx1"/>
              </a:buClr>
              <a:buSzPct val="110000"/>
            </a:pPr>
            <a:r>
              <a:rPr lang="en-US" altLang="en-US" sz="2000" smtClean="0"/>
              <a:t>Most decision diamond questions are answered yes or no, and are followed by yes-no arrows </a:t>
            </a:r>
          </a:p>
          <a:p>
            <a:pPr marL="168275" indent="-168275" eaLnBrk="1" hangingPunct="1">
              <a:lnSpc>
                <a:spcPct val="80000"/>
              </a:lnSpc>
              <a:buClr>
                <a:schemeClr val="tx1"/>
              </a:buClr>
              <a:buSzPct val="110000"/>
              <a:buFontTx/>
              <a:buNone/>
            </a:pPr>
            <a:endParaRPr lang="en-US" altLang="en-US" sz="1000" smtClean="0"/>
          </a:p>
          <a:p>
            <a:pPr marL="168275" indent="-168275" eaLnBrk="1" hangingPunct="1">
              <a:lnSpc>
                <a:spcPct val="80000"/>
              </a:lnSpc>
              <a:buClr>
                <a:schemeClr val="tx1"/>
              </a:buClr>
              <a:buSzPct val="110000"/>
            </a:pPr>
            <a:r>
              <a:rPr lang="en-US" altLang="en-US" sz="2000" smtClean="0"/>
              <a:t>You may need a series of activities and decisions to show complex decision points as yes-no choices</a:t>
            </a:r>
          </a:p>
          <a:p>
            <a:pPr marL="168275" indent="-168275" eaLnBrk="1" hangingPunct="1">
              <a:lnSpc>
                <a:spcPct val="80000"/>
              </a:lnSpc>
              <a:buClr>
                <a:schemeClr val="tx1"/>
              </a:buClr>
              <a:buSzPct val="110000"/>
              <a:buFontTx/>
              <a:buNone/>
            </a:pPr>
            <a:endParaRPr lang="en-US" altLang="en-US" sz="1000" smtClean="0"/>
          </a:p>
          <a:p>
            <a:pPr marL="168275" indent="-168275" eaLnBrk="1" hangingPunct="1">
              <a:lnSpc>
                <a:spcPct val="80000"/>
              </a:lnSpc>
              <a:buClr>
                <a:schemeClr val="tx1"/>
              </a:buClr>
              <a:buSzPct val="110000"/>
            </a:pPr>
            <a:r>
              <a:rPr lang="en-US" altLang="en-US" sz="2000" smtClean="0"/>
              <a:t>Try to show all “yes” arrows going downward from each decision point</a:t>
            </a:r>
          </a:p>
          <a:p>
            <a:pPr marL="168275" indent="-168275" eaLnBrk="1" hangingPunct="1">
              <a:lnSpc>
                <a:spcPct val="80000"/>
              </a:lnSpc>
              <a:buClr>
                <a:schemeClr val="tx1"/>
              </a:buClr>
              <a:buSzPct val="110000"/>
              <a:buFontTx/>
              <a:buNone/>
            </a:pPr>
            <a:endParaRPr lang="en-US" altLang="en-US" sz="1000" smtClean="0"/>
          </a:p>
          <a:p>
            <a:pPr marL="168275" indent="-168275" eaLnBrk="1" hangingPunct="1">
              <a:lnSpc>
                <a:spcPct val="80000"/>
              </a:lnSpc>
              <a:buClr>
                <a:schemeClr val="tx1"/>
              </a:buClr>
              <a:buSzPct val="110000"/>
            </a:pPr>
            <a:r>
              <a:rPr lang="en-US" altLang="en-US" sz="2000" smtClean="0"/>
              <a:t>Try to show all “no” arrows going either out from the left or out from the right of each decision point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9FB0E9A-A431-4236-B699-6BBD69B36CDA}" type="slidenum">
              <a:rPr lang="en-US" smtClean="0">
                <a:solidFill>
                  <a:srgbClr val="404040"/>
                </a:solidFill>
              </a:rPr>
              <a:pPr eaLnBrk="1" hangingPunct="1"/>
              <a:t>41</a:t>
            </a:fld>
            <a:endParaRPr lang="en-US" smtClean="0">
              <a:solidFill>
                <a:srgbClr val="404040"/>
              </a:solidFill>
            </a:endParaRPr>
          </a:p>
        </p:txBody>
      </p:sp>
      <p:sp>
        <p:nvSpPr>
          <p:cNvPr id="44034" name="Rectangle 2"/>
          <p:cNvSpPr>
            <a:spLocks noGrp="1" noChangeArrowheads="1"/>
          </p:cNvSpPr>
          <p:nvPr>
            <p:ph type="title"/>
          </p:nvPr>
        </p:nvSpPr>
        <p:spPr>
          <a:xfrm>
            <a:off x="76200" y="0"/>
            <a:ext cx="7239000" cy="838200"/>
          </a:xfrm>
        </p:spPr>
        <p:txBody>
          <a:bodyPr/>
          <a:lstStyle/>
          <a:p>
            <a:pPr eaLnBrk="1" hangingPunct="1"/>
            <a:r>
              <a:rPr lang="en-US" altLang="en-US" smtClean="0"/>
              <a:t>Step 6:  Draw the Process Map (cont.) </a:t>
            </a:r>
            <a:br>
              <a:rPr lang="en-US" altLang="en-US" smtClean="0"/>
            </a:br>
            <a:r>
              <a:rPr lang="en-US" altLang="en-US" smtClean="0"/>
              <a:t>Multiple Players</a:t>
            </a:r>
          </a:p>
        </p:txBody>
      </p:sp>
      <p:sp>
        <p:nvSpPr>
          <p:cNvPr id="6" name="Oval 4" descr="Blank Circle" title="Coordination"/>
          <p:cNvSpPr>
            <a:spLocks noChangeArrowheads="1"/>
          </p:cNvSpPr>
          <p:nvPr/>
        </p:nvSpPr>
        <p:spPr bwMode="auto">
          <a:xfrm>
            <a:off x="1905000" y="2667000"/>
            <a:ext cx="1447800" cy="1447800"/>
          </a:xfrm>
          <a:prstGeom prst="ellipse">
            <a:avLst/>
          </a:prstGeom>
          <a:solidFill>
            <a:srgbClr val="336699"/>
          </a:solidFill>
          <a:ln w="38100">
            <a:solidFill>
              <a:schemeClr val="tx1"/>
            </a:solidFill>
            <a:round/>
            <a:headEnd type="none" w="sm" len="sm"/>
            <a:tailEnd type="none" w="sm" len="sm"/>
          </a:ln>
          <a:effectLst/>
          <a:extLst/>
        </p:spPr>
        <p:txBody>
          <a:bodyPr wrap="none" anchor="ctr"/>
          <a:lstStyle/>
          <a:p>
            <a:endParaRPr lang="en-US"/>
          </a:p>
        </p:txBody>
      </p:sp>
      <p:sp>
        <p:nvSpPr>
          <p:cNvPr id="44035" name="Rectangle 3"/>
          <p:cNvSpPr>
            <a:spLocks noGrp="1" noChangeArrowheads="1"/>
          </p:cNvSpPr>
          <p:nvPr>
            <p:ph type="body" sz="half" idx="2"/>
          </p:nvPr>
        </p:nvSpPr>
        <p:spPr>
          <a:xfrm>
            <a:off x="3810000" y="2362200"/>
            <a:ext cx="4724400" cy="2362200"/>
          </a:xfrm>
        </p:spPr>
        <p:txBody>
          <a:bodyPr/>
          <a:lstStyle/>
          <a:p>
            <a:pPr marL="168275" indent="-168275" eaLnBrk="1" hangingPunct="1">
              <a:spcAft>
                <a:spcPct val="100000"/>
              </a:spcAft>
              <a:buClr>
                <a:schemeClr val="tx1"/>
              </a:buClr>
              <a:buSzPct val="110000"/>
            </a:pPr>
            <a:r>
              <a:rPr lang="en-US" altLang="en-US" sz="2000" smtClean="0"/>
              <a:t>Use a blank circle to show steps where coordination, cooperation, or communication is required among several players</a:t>
            </a:r>
          </a:p>
          <a:p>
            <a:pPr marL="168275" indent="-168275" eaLnBrk="1" hangingPunct="1">
              <a:buClr>
                <a:schemeClr val="tx1"/>
              </a:buClr>
              <a:buSzPct val="110000"/>
            </a:pPr>
            <a:r>
              <a:rPr lang="en-US" altLang="en-US" sz="2000" smtClean="0"/>
              <a:t>Connect blank circles to their steps with straight lines (no arrow head)</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5AA9D7-03E3-4A02-AE68-0B800E6E2E8C}" type="slidenum">
              <a:rPr lang="en-US" smtClean="0">
                <a:solidFill>
                  <a:srgbClr val="404040"/>
                </a:solidFill>
              </a:rPr>
              <a:pPr eaLnBrk="1" hangingPunct="1"/>
              <a:t>42</a:t>
            </a:fld>
            <a:endParaRPr lang="en-US" smtClean="0">
              <a:solidFill>
                <a:srgbClr val="404040"/>
              </a:solidFill>
            </a:endParaRPr>
          </a:p>
        </p:txBody>
      </p:sp>
      <p:sp>
        <p:nvSpPr>
          <p:cNvPr id="45058" name="Rectangle 2"/>
          <p:cNvSpPr>
            <a:spLocks noGrp="1" noChangeArrowheads="1"/>
          </p:cNvSpPr>
          <p:nvPr>
            <p:ph type="title"/>
          </p:nvPr>
        </p:nvSpPr>
        <p:spPr>
          <a:xfrm>
            <a:off x="76200" y="0"/>
            <a:ext cx="7239000" cy="838200"/>
          </a:xfrm>
        </p:spPr>
        <p:txBody>
          <a:bodyPr/>
          <a:lstStyle/>
          <a:p>
            <a:pPr eaLnBrk="1" hangingPunct="1"/>
            <a:r>
              <a:rPr lang="en-US" altLang="en-US" smtClean="0"/>
              <a:t>Step 6:  Draw the Process Map (cont.) </a:t>
            </a:r>
            <a:br>
              <a:rPr lang="en-US" altLang="en-US" smtClean="0"/>
            </a:br>
            <a:r>
              <a:rPr lang="en-US" altLang="en-US" smtClean="0"/>
              <a:t>Process Continuations</a:t>
            </a:r>
          </a:p>
        </p:txBody>
      </p:sp>
      <p:sp>
        <p:nvSpPr>
          <p:cNvPr id="7" name="Oval 4" descr="Circle with letter reference inside" title="Break"/>
          <p:cNvSpPr>
            <a:spLocks noChangeArrowheads="1"/>
          </p:cNvSpPr>
          <p:nvPr/>
        </p:nvSpPr>
        <p:spPr bwMode="auto">
          <a:xfrm>
            <a:off x="1905000" y="2667000"/>
            <a:ext cx="1447800" cy="1447800"/>
          </a:xfrm>
          <a:prstGeom prst="ellipse">
            <a:avLst/>
          </a:prstGeom>
          <a:solidFill>
            <a:srgbClr val="336699"/>
          </a:solidFill>
          <a:ln w="38100">
            <a:solidFill>
              <a:schemeClr val="tx1"/>
            </a:solidFill>
            <a:round/>
            <a:headEnd type="none" w="sm" len="sm"/>
            <a:tailEnd type="none" w="sm" len="sm"/>
          </a:ln>
          <a:effectLst/>
          <a:extLst/>
        </p:spPr>
        <p:txBody>
          <a:bodyPr wrap="none" anchor="ctr"/>
          <a:lstStyle/>
          <a:p>
            <a:pPr algn="ctr"/>
            <a:endParaRPr lang="en-US"/>
          </a:p>
        </p:txBody>
      </p:sp>
      <p:sp>
        <p:nvSpPr>
          <p:cNvPr id="8" name="Text Box 5"/>
          <p:cNvSpPr txBox="1">
            <a:spLocks noChangeArrowheads="1"/>
          </p:cNvSpPr>
          <p:nvPr/>
        </p:nvSpPr>
        <p:spPr bwMode="auto">
          <a:xfrm>
            <a:off x="2232706" y="3124200"/>
            <a:ext cx="804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dirty="0">
                <a:solidFill>
                  <a:schemeClr val="bg1"/>
                </a:solidFill>
              </a:rPr>
              <a:t>A</a:t>
            </a:r>
          </a:p>
        </p:txBody>
      </p:sp>
      <p:sp>
        <p:nvSpPr>
          <p:cNvPr id="45059" name="Rectangle 3"/>
          <p:cNvSpPr>
            <a:spLocks noGrp="1" noChangeArrowheads="1"/>
          </p:cNvSpPr>
          <p:nvPr>
            <p:ph type="body" sz="half" idx="2"/>
          </p:nvPr>
        </p:nvSpPr>
        <p:spPr>
          <a:xfrm>
            <a:off x="3962400" y="2133600"/>
            <a:ext cx="4724400" cy="2743200"/>
          </a:xfrm>
        </p:spPr>
        <p:txBody>
          <a:bodyPr/>
          <a:lstStyle/>
          <a:p>
            <a:pPr marL="168275" indent="-168275" eaLnBrk="1" hangingPunct="1">
              <a:lnSpc>
                <a:spcPct val="80000"/>
              </a:lnSpc>
              <a:spcAft>
                <a:spcPct val="50000"/>
              </a:spcAft>
              <a:buClr>
                <a:schemeClr val="tx1"/>
              </a:buClr>
              <a:buSzPct val="110000"/>
            </a:pPr>
            <a:r>
              <a:rPr lang="en-US" altLang="en-US" sz="2000" smtClean="0"/>
              <a:t>Use letters or numbers in a circle to indicate a break in the flowchart</a:t>
            </a:r>
          </a:p>
          <a:p>
            <a:pPr marL="168275" indent="-168275" eaLnBrk="1" hangingPunct="1">
              <a:lnSpc>
                <a:spcPct val="80000"/>
              </a:lnSpc>
              <a:spcAft>
                <a:spcPct val="50000"/>
              </a:spcAft>
              <a:buClr>
                <a:schemeClr val="tx1"/>
              </a:buClr>
              <a:buSzPct val="110000"/>
            </a:pPr>
            <a:r>
              <a:rPr lang="en-US" altLang="en-US" sz="2000" smtClean="0"/>
              <a:t>Provide the continuation or more detailed information on another page or where appropriate</a:t>
            </a:r>
          </a:p>
          <a:p>
            <a:pPr marL="168275" indent="-168275" eaLnBrk="1" hangingPunct="1">
              <a:lnSpc>
                <a:spcPct val="80000"/>
              </a:lnSpc>
              <a:spcAft>
                <a:spcPct val="50000"/>
              </a:spcAft>
              <a:buClr>
                <a:schemeClr val="tx1"/>
              </a:buClr>
              <a:buSzPct val="110000"/>
            </a:pPr>
            <a:r>
              <a:rPr lang="en-US" altLang="en-US" sz="2000" smtClean="0"/>
              <a:t>Label the continuation page, or page with more detailed information, using the same symbol used on the original flowchart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 y="0"/>
            <a:ext cx="7239000" cy="838200"/>
          </a:xfrm>
        </p:spPr>
        <p:txBody>
          <a:bodyPr/>
          <a:lstStyle/>
          <a:p>
            <a:pPr eaLnBrk="1" hangingPunct="1"/>
            <a:r>
              <a:rPr lang="en-US" altLang="en-US" smtClean="0"/>
              <a:t>Step 7:  Check the Process Map</a:t>
            </a:r>
          </a:p>
        </p:txBody>
      </p:sp>
      <p:sp>
        <p:nvSpPr>
          <p:cNvPr id="46083" name="Rectangle 3"/>
          <p:cNvSpPr>
            <a:spLocks noGrp="1" noChangeArrowheads="1"/>
          </p:cNvSpPr>
          <p:nvPr>
            <p:ph type="body" idx="1"/>
          </p:nvPr>
        </p:nvSpPr>
        <p:spPr/>
        <p:txBody>
          <a:bodyPr/>
          <a:lstStyle/>
          <a:p>
            <a:pPr marL="230188" indent="-230188" eaLnBrk="1" hangingPunct="1">
              <a:buClr>
                <a:schemeClr val="tx1"/>
              </a:buClr>
              <a:buSzPct val="110000"/>
            </a:pPr>
            <a:r>
              <a:rPr lang="en-US" altLang="en-US" smtClean="0"/>
              <a:t>Are symbols used correctly?</a:t>
            </a:r>
          </a:p>
          <a:p>
            <a:pPr marL="230188" indent="-230188" eaLnBrk="1" hangingPunct="1">
              <a:buClr>
                <a:schemeClr val="tx1"/>
              </a:buClr>
              <a:buSzPct val="110000"/>
            </a:pPr>
            <a:r>
              <a:rPr lang="en-US" altLang="en-US" smtClean="0"/>
              <a:t>Are process steps clearly described?</a:t>
            </a:r>
          </a:p>
          <a:p>
            <a:pPr marL="230188" indent="-230188" eaLnBrk="1" hangingPunct="1">
              <a:buClr>
                <a:schemeClr val="tx1"/>
              </a:buClr>
              <a:buSzPct val="110000"/>
            </a:pPr>
            <a:r>
              <a:rPr lang="en-US" altLang="en-US" smtClean="0"/>
              <a:t>Does every path take you either back to or ahead to another step?</a:t>
            </a:r>
          </a:p>
          <a:p>
            <a:pPr marL="230188" indent="-230188" eaLnBrk="1" hangingPunct="1">
              <a:buClr>
                <a:schemeClr val="tx1"/>
              </a:buClr>
              <a:buSzPct val="110000"/>
            </a:pPr>
            <a:r>
              <a:rPr lang="en-US" altLang="en-US" smtClean="0"/>
              <a:t>Does the chart accurately depict what really happens? </a:t>
            </a:r>
          </a:p>
          <a:p>
            <a:pPr marL="230188" indent="-230188" eaLnBrk="1" hangingPunct="1">
              <a:buClr>
                <a:schemeClr val="tx1"/>
              </a:buClr>
              <a:buSzPct val="110000"/>
            </a:pPr>
            <a:r>
              <a:rPr lang="en-US" altLang="en-US" smtClean="0"/>
              <a:t>Have you labeled your flowchart and provided a key?</a:t>
            </a:r>
          </a:p>
          <a:p>
            <a:pPr marL="914400" lvl="1" indent="-266700" eaLnBrk="1" hangingPunct="1"/>
            <a:endParaRPr lang="en-US" altLang="en-US" smtClean="0"/>
          </a:p>
          <a:p>
            <a:pPr marL="230188" indent="-230188" eaLnBrk="1" hangingPunct="1">
              <a:buFontTx/>
              <a:buNone/>
            </a:pPr>
            <a:r>
              <a:rPr lang="en-US" altLang="en-US" smtClean="0"/>
              <a:t> </a:t>
            </a:r>
          </a:p>
        </p:txBody>
      </p:sp>
      <p:sp>
        <p:nvSpPr>
          <p:cNvPr id="460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5C3B138-9733-4BA9-B302-564558478889}" type="slidenum">
              <a:rPr lang="en-US" smtClean="0">
                <a:solidFill>
                  <a:srgbClr val="404040"/>
                </a:solidFill>
              </a:rPr>
              <a:pPr eaLnBrk="1" hangingPunct="1"/>
              <a:t>43</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 y="0"/>
            <a:ext cx="7239000" cy="838200"/>
          </a:xfrm>
        </p:spPr>
        <p:txBody>
          <a:bodyPr/>
          <a:lstStyle/>
          <a:p>
            <a:pPr eaLnBrk="1" hangingPunct="1"/>
            <a:r>
              <a:rPr lang="en-US" altLang="en-US" smtClean="0"/>
              <a:t>Step 8:  Prepare the Process Map in Visio</a:t>
            </a:r>
          </a:p>
        </p:txBody>
      </p:sp>
      <p:sp>
        <p:nvSpPr>
          <p:cNvPr id="47107" name="Rectangle 3"/>
          <p:cNvSpPr>
            <a:spLocks noGrp="1" noChangeArrowheads="1"/>
          </p:cNvSpPr>
          <p:nvPr>
            <p:ph type="body" idx="1"/>
          </p:nvPr>
        </p:nvSpPr>
        <p:spPr>
          <a:xfrm>
            <a:off x="457200" y="1447800"/>
            <a:ext cx="7772400" cy="4648200"/>
          </a:xfrm>
        </p:spPr>
        <p:txBody>
          <a:bodyPr/>
          <a:lstStyle/>
          <a:p>
            <a:pPr marL="230188" indent="-230188" eaLnBrk="1" hangingPunct="1">
              <a:lnSpc>
                <a:spcPct val="90000"/>
              </a:lnSpc>
              <a:buClr>
                <a:schemeClr val="tx1"/>
              </a:buClr>
              <a:buSzPct val="110000"/>
            </a:pPr>
            <a:r>
              <a:rPr lang="en-US" altLang="en-US" smtClean="0"/>
              <a:t>ORS has site license</a:t>
            </a:r>
          </a:p>
          <a:p>
            <a:pPr marL="566738" lvl="1" indent="-222250" eaLnBrk="1" hangingPunct="1">
              <a:lnSpc>
                <a:spcPct val="90000"/>
              </a:lnSpc>
              <a:buClr>
                <a:schemeClr val="tx1"/>
              </a:buClr>
              <a:buFontTx/>
              <a:buChar char="–"/>
            </a:pPr>
            <a:r>
              <a:rPr lang="en-US" altLang="en-US" sz="2000" smtClean="0"/>
              <a:t>Check with your AO to confirm license availability in your Branch</a:t>
            </a:r>
          </a:p>
          <a:p>
            <a:pPr marL="566738" lvl="1" indent="-222250" eaLnBrk="1" hangingPunct="1">
              <a:lnSpc>
                <a:spcPct val="90000"/>
              </a:lnSpc>
              <a:buClr>
                <a:schemeClr val="tx1"/>
              </a:buClr>
              <a:buFontTx/>
              <a:buChar char="–"/>
            </a:pPr>
            <a:r>
              <a:rPr lang="en-US" altLang="en-US" sz="2000" smtClean="0"/>
              <a:t>Contact CIT for installation on your desktop</a:t>
            </a:r>
          </a:p>
          <a:p>
            <a:pPr marL="230188" indent="-230188" eaLnBrk="1" hangingPunct="1">
              <a:lnSpc>
                <a:spcPct val="90000"/>
              </a:lnSpc>
              <a:buClr>
                <a:schemeClr val="tx1"/>
              </a:buClr>
              <a:buSzPct val="110000"/>
            </a:pPr>
            <a:r>
              <a:rPr lang="en-US" altLang="en-US" smtClean="0"/>
              <a:t>Prepare your flowchart in Visio </a:t>
            </a:r>
            <a:r>
              <a:rPr lang="en-US" altLang="en-US" sz="2000" smtClean="0"/>
              <a:t>(or another software if you already have it).</a:t>
            </a:r>
            <a:endParaRPr lang="en-US" altLang="en-US" smtClean="0"/>
          </a:p>
          <a:p>
            <a:pPr marL="566738" lvl="1" indent="-222250" eaLnBrk="1" hangingPunct="1">
              <a:lnSpc>
                <a:spcPct val="90000"/>
              </a:lnSpc>
              <a:buClr>
                <a:schemeClr val="tx1"/>
              </a:buClr>
              <a:buFontTx/>
              <a:buChar char="–"/>
            </a:pPr>
            <a:r>
              <a:rPr lang="en-US" altLang="en-US" sz="2000" smtClean="0"/>
              <a:t>Limit map to one or two pages if possible</a:t>
            </a:r>
          </a:p>
          <a:p>
            <a:pPr marL="912813" lvl="2" indent="-231775" eaLnBrk="1" hangingPunct="1">
              <a:lnSpc>
                <a:spcPct val="90000"/>
              </a:lnSpc>
              <a:buClr>
                <a:schemeClr val="tx1"/>
              </a:buClr>
              <a:buFontTx/>
              <a:buChar char="»"/>
            </a:pPr>
            <a:r>
              <a:rPr lang="en-US" altLang="en-US" smtClean="0"/>
              <a:t>Best if not too detailed the first time around</a:t>
            </a:r>
          </a:p>
          <a:p>
            <a:pPr marL="912813" lvl="2" indent="-231775" eaLnBrk="1" hangingPunct="1">
              <a:lnSpc>
                <a:spcPct val="90000"/>
              </a:lnSpc>
              <a:buClr>
                <a:schemeClr val="tx1"/>
              </a:buClr>
              <a:buFontTx/>
              <a:buChar char="»"/>
            </a:pPr>
            <a:r>
              <a:rPr lang="en-US" altLang="en-US" smtClean="0"/>
              <a:t>One or two pages are easier to review and discuss with others</a:t>
            </a:r>
          </a:p>
          <a:p>
            <a:pPr marL="912813" lvl="2" indent="-231775" eaLnBrk="1" hangingPunct="1">
              <a:lnSpc>
                <a:spcPct val="90000"/>
              </a:lnSpc>
              <a:buClr>
                <a:schemeClr val="tx1"/>
              </a:buClr>
              <a:buFontTx/>
              <a:buChar char="»"/>
            </a:pPr>
            <a:r>
              <a:rPr lang="en-US" altLang="en-US" smtClean="0"/>
              <a:t>Can have more detailed flowchart as back-up if desired</a:t>
            </a:r>
          </a:p>
          <a:p>
            <a:pPr marL="912813" lvl="2" indent="-231775" eaLnBrk="1" hangingPunct="1">
              <a:lnSpc>
                <a:spcPct val="90000"/>
              </a:lnSpc>
              <a:buClr>
                <a:schemeClr val="tx1"/>
              </a:buClr>
              <a:buFontTx/>
              <a:buChar char="»"/>
            </a:pPr>
            <a:r>
              <a:rPr lang="en-US" altLang="en-US" smtClean="0"/>
              <a:t>Add details or breadth as needed</a:t>
            </a:r>
          </a:p>
          <a:p>
            <a:pPr marL="566738" lvl="1" indent="-222250" eaLnBrk="1" hangingPunct="1">
              <a:lnSpc>
                <a:spcPct val="90000"/>
              </a:lnSpc>
              <a:spcBef>
                <a:spcPct val="0"/>
              </a:spcBef>
              <a:buFont typeface="Arial" pitchFamily="34" charset="0"/>
              <a:buChar char="–"/>
            </a:pPr>
            <a:r>
              <a:rPr lang="en-US" altLang="en-US" sz="2000" smtClean="0"/>
              <a:t>But don’t sacrifice sense or understanding in favor of saving space/paper</a:t>
            </a:r>
          </a:p>
        </p:txBody>
      </p:sp>
      <p:sp>
        <p:nvSpPr>
          <p:cNvPr id="471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83A37F-C4D2-4539-9530-E391090C6FCB}" type="slidenum">
              <a:rPr lang="en-US" smtClean="0">
                <a:solidFill>
                  <a:srgbClr val="404040"/>
                </a:solidFill>
              </a:rPr>
              <a:pPr eaLnBrk="1" hangingPunct="1"/>
              <a:t>44</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 y="0"/>
            <a:ext cx="7239000" cy="838200"/>
          </a:xfrm>
        </p:spPr>
        <p:txBody>
          <a:bodyPr/>
          <a:lstStyle/>
          <a:p>
            <a:pPr eaLnBrk="1" hangingPunct="1"/>
            <a:r>
              <a:rPr lang="en-US" altLang="en-US" smtClean="0"/>
              <a:t>Step 9:  Review and Revise the Process Map</a:t>
            </a:r>
          </a:p>
        </p:txBody>
      </p:sp>
      <p:sp>
        <p:nvSpPr>
          <p:cNvPr id="48131" name="Rectangle 3"/>
          <p:cNvSpPr>
            <a:spLocks noGrp="1" noChangeArrowheads="1"/>
          </p:cNvSpPr>
          <p:nvPr>
            <p:ph type="body" idx="1"/>
          </p:nvPr>
        </p:nvSpPr>
        <p:spPr>
          <a:xfrm>
            <a:off x="457200" y="1600200"/>
            <a:ext cx="7772400" cy="4648200"/>
          </a:xfrm>
        </p:spPr>
        <p:txBody>
          <a:bodyPr/>
          <a:lstStyle/>
          <a:p>
            <a:pPr marL="230188" indent="-230188" eaLnBrk="1" hangingPunct="1">
              <a:lnSpc>
                <a:spcPct val="90000"/>
              </a:lnSpc>
              <a:buClr>
                <a:schemeClr val="tx1"/>
              </a:buClr>
              <a:buSzPct val="110000"/>
            </a:pPr>
            <a:r>
              <a:rPr lang="en-US" altLang="en-US" smtClean="0"/>
              <a:t>Provide team with print-out of the process map and discuss</a:t>
            </a:r>
          </a:p>
          <a:p>
            <a:pPr marL="566738" lvl="1" indent="-220663" eaLnBrk="1" hangingPunct="1">
              <a:lnSpc>
                <a:spcPct val="90000"/>
              </a:lnSpc>
              <a:buClr>
                <a:schemeClr val="tx1"/>
              </a:buClr>
              <a:buFontTx/>
              <a:buChar char="–"/>
            </a:pPr>
            <a:r>
              <a:rPr lang="en-US" altLang="en-US" sz="2000" smtClean="0"/>
              <a:t>Is this process operating the way it should be?</a:t>
            </a:r>
          </a:p>
          <a:p>
            <a:pPr marL="566738" lvl="1" indent="-220663" eaLnBrk="1" hangingPunct="1">
              <a:lnSpc>
                <a:spcPct val="90000"/>
              </a:lnSpc>
              <a:buClr>
                <a:schemeClr val="tx1"/>
              </a:buClr>
              <a:buFontTx/>
              <a:buChar char="–"/>
            </a:pPr>
            <a:r>
              <a:rPr lang="en-US" altLang="en-US" sz="2000" smtClean="0"/>
              <a:t>Does everyone really complete the activities as shown here?</a:t>
            </a:r>
          </a:p>
          <a:p>
            <a:pPr marL="566738" lvl="1" indent="-220663" eaLnBrk="1" hangingPunct="1">
              <a:lnSpc>
                <a:spcPct val="90000"/>
              </a:lnSpc>
              <a:buClr>
                <a:schemeClr val="tx1"/>
              </a:buClr>
              <a:buFontTx/>
              <a:buChar char="–"/>
            </a:pPr>
            <a:r>
              <a:rPr lang="en-US" altLang="en-US" sz="2000" smtClean="0"/>
              <a:t>Are there obvious places where the process could be simplified?</a:t>
            </a:r>
          </a:p>
          <a:p>
            <a:pPr marL="566738" lvl="1" indent="-220663" eaLnBrk="1" hangingPunct="1">
              <a:lnSpc>
                <a:spcPct val="90000"/>
              </a:lnSpc>
              <a:buClr>
                <a:schemeClr val="tx1"/>
              </a:buClr>
              <a:buFontTx/>
              <a:buChar char="–"/>
            </a:pPr>
            <a:r>
              <a:rPr lang="en-US" altLang="en-US" sz="2000" smtClean="0"/>
              <a:t>How different is the current process from the ideal process?</a:t>
            </a:r>
          </a:p>
          <a:p>
            <a:pPr marL="566738" lvl="1" indent="-220663" eaLnBrk="1" hangingPunct="1">
              <a:lnSpc>
                <a:spcPct val="90000"/>
              </a:lnSpc>
              <a:buClr>
                <a:schemeClr val="tx1"/>
              </a:buClr>
              <a:buFontTx/>
              <a:buChar char="–"/>
            </a:pPr>
            <a:r>
              <a:rPr lang="en-US" altLang="en-US" sz="2000" smtClean="0"/>
              <a:t>How can this process be improved?</a:t>
            </a:r>
          </a:p>
          <a:p>
            <a:pPr marL="230188" indent="-230188" eaLnBrk="1" hangingPunct="1">
              <a:lnSpc>
                <a:spcPct val="90000"/>
              </a:lnSpc>
              <a:buClr>
                <a:schemeClr val="tx1"/>
              </a:buClr>
              <a:buSzPct val="110000"/>
            </a:pPr>
            <a:r>
              <a:rPr lang="en-US" altLang="en-US" smtClean="0"/>
              <a:t>Show the process map to others and get their feedback</a:t>
            </a:r>
          </a:p>
          <a:p>
            <a:pPr marL="566738" lvl="1" indent="-220663" eaLnBrk="1" hangingPunct="1">
              <a:lnSpc>
                <a:spcPct val="90000"/>
              </a:lnSpc>
              <a:buClr>
                <a:schemeClr val="tx1"/>
              </a:buClr>
              <a:buFontTx/>
              <a:buChar char="–"/>
            </a:pPr>
            <a:r>
              <a:rPr lang="en-US" altLang="en-US" sz="2000" smtClean="0"/>
              <a:t>Internal suppliers </a:t>
            </a:r>
          </a:p>
          <a:p>
            <a:pPr marL="566738" lvl="1" indent="-220663" eaLnBrk="1" hangingPunct="1">
              <a:lnSpc>
                <a:spcPct val="90000"/>
              </a:lnSpc>
              <a:buClr>
                <a:schemeClr val="tx1"/>
              </a:buClr>
              <a:buFontTx/>
              <a:buChar char="–"/>
            </a:pPr>
            <a:r>
              <a:rPr lang="en-US" altLang="en-US" sz="2000" smtClean="0"/>
              <a:t>Internal customers</a:t>
            </a:r>
          </a:p>
          <a:p>
            <a:pPr marL="566738" lvl="1" indent="-220663" eaLnBrk="1" hangingPunct="1">
              <a:lnSpc>
                <a:spcPct val="90000"/>
              </a:lnSpc>
              <a:buClr>
                <a:schemeClr val="tx1"/>
              </a:buClr>
              <a:buFontTx/>
              <a:buChar char="–"/>
            </a:pPr>
            <a:r>
              <a:rPr lang="en-US" altLang="en-US" sz="2000" smtClean="0"/>
              <a:t>Management staff</a:t>
            </a:r>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81A9FC-21E2-4C92-919B-E41BA7DE6B1C}" type="slidenum">
              <a:rPr lang="en-US" smtClean="0">
                <a:solidFill>
                  <a:srgbClr val="404040"/>
                </a:solidFill>
              </a:rPr>
              <a:pPr eaLnBrk="1" hangingPunct="1"/>
              <a:t>45</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2857500"/>
            <a:ext cx="7315200" cy="1143000"/>
          </a:xfrm>
        </p:spPr>
        <p:txBody>
          <a:bodyPr/>
          <a:lstStyle/>
          <a:p>
            <a:pPr algn="ctr" eaLnBrk="1" hangingPunct="1"/>
            <a:r>
              <a:rPr lang="en-US" altLang="en-US" sz="3200" smtClean="0">
                <a:solidFill>
                  <a:srgbClr val="404040"/>
                </a:solidFill>
              </a:rPr>
              <a:t>Process Mapping Exercise</a:t>
            </a:r>
            <a:endParaRPr lang="en-US" altLang="en-US" sz="3200" dirty="0" smtClean="0">
              <a:solidFill>
                <a:srgbClr val="404040"/>
              </a:solidFill>
            </a:endParaRPr>
          </a:p>
        </p:txBody>
      </p:sp>
      <p:sp>
        <p:nvSpPr>
          <p:cNvPr id="491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A17F43-738E-4AAA-A812-97B6FD342ED4}" type="slidenum">
              <a:rPr lang="en-US" smtClean="0">
                <a:solidFill>
                  <a:srgbClr val="404040"/>
                </a:solidFill>
              </a:rPr>
              <a:pPr eaLnBrk="1" hangingPunct="1"/>
              <a:t>46</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 y="0"/>
            <a:ext cx="7239000" cy="838200"/>
          </a:xfrm>
        </p:spPr>
        <p:txBody>
          <a:bodyPr/>
          <a:lstStyle/>
          <a:p>
            <a:pPr eaLnBrk="1" hangingPunct="1"/>
            <a:r>
              <a:rPr lang="en-US" altLang="en-US" smtClean="0"/>
              <a:t>Process Mapping Exercise  </a:t>
            </a:r>
            <a:br>
              <a:rPr lang="en-US" altLang="en-US" smtClean="0"/>
            </a:br>
            <a:r>
              <a:rPr lang="en-US" altLang="en-US" smtClean="0"/>
              <a:t>Directions</a:t>
            </a:r>
          </a:p>
        </p:txBody>
      </p:sp>
      <p:sp>
        <p:nvSpPr>
          <p:cNvPr id="50179" name="Rectangle 3"/>
          <p:cNvSpPr>
            <a:spLocks noGrp="1" noChangeArrowheads="1"/>
          </p:cNvSpPr>
          <p:nvPr>
            <p:ph type="body" idx="1"/>
          </p:nvPr>
        </p:nvSpPr>
        <p:spPr>
          <a:xfrm>
            <a:off x="457200" y="1600200"/>
            <a:ext cx="7424738" cy="4648200"/>
          </a:xfrm>
        </p:spPr>
        <p:txBody>
          <a:bodyPr/>
          <a:lstStyle/>
          <a:p>
            <a:pPr marL="168275" indent="-168275" eaLnBrk="1" hangingPunct="1">
              <a:lnSpc>
                <a:spcPct val="90000"/>
              </a:lnSpc>
              <a:buClr>
                <a:schemeClr val="tx1"/>
              </a:buClr>
              <a:buSzPct val="110000"/>
            </a:pPr>
            <a:r>
              <a:rPr lang="en-US" altLang="en-US" sz="2000" smtClean="0"/>
              <a:t>You will have 30-45 minutes</a:t>
            </a:r>
          </a:p>
          <a:p>
            <a:pPr marL="168275" indent="-168275" eaLnBrk="1" hangingPunct="1">
              <a:lnSpc>
                <a:spcPct val="90000"/>
              </a:lnSpc>
              <a:buClr>
                <a:schemeClr val="tx1"/>
              </a:buClr>
              <a:buSzPct val="110000"/>
            </a:pPr>
            <a:r>
              <a:rPr lang="en-US" altLang="en-US" sz="2000" smtClean="0"/>
              <a:t>Do activity as a team if possible – otherwise do your own Discrete Service</a:t>
            </a:r>
          </a:p>
          <a:p>
            <a:pPr marL="168275" indent="-168275" eaLnBrk="1" hangingPunct="1">
              <a:lnSpc>
                <a:spcPct val="90000"/>
              </a:lnSpc>
              <a:buClr>
                <a:schemeClr val="tx1"/>
              </a:buClr>
              <a:buSzPct val="110000"/>
            </a:pPr>
            <a:r>
              <a:rPr lang="en-US" altLang="en-US" sz="2000" smtClean="0"/>
              <a:t>Write Service Group or Discrete Service (or other work process) on Post-Its</a:t>
            </a:r>
            <a:r>
              <a:rPr lang="en-US" altLang="en-US" sz="1800" baseline="30000" smtClean="0"/>
              <a:t>®</a:t>
            </a:r>
            <a:r>
              <a:rPr lang="en-US" altLang="en-US" sz="1400" baseline="30000" smtClean="0"/>
              <a:t> </a:t>
            </a:r>
            <a:r>
              <a:rPr lang="en-US" altLang="en-US" sz="2000" smtClean="0"/>
              <a:t>  and place on wall </a:t>
            </a:r>
          </a:p>
          <a:p>
            <a:pPr marL="168275" indent="-168275" eaLnBrk="1" hangingPunct="1">
              <a:lnSpc>
                <a:spcPct val="90000"/>
              </a:lnSpc>
              <a:buClr>
                <a:schemeClr val="tx1"/>
              </a:buClr>
              <a:buSzPct val="110000"/>
            </a:pPr>
            <a:r>
              <a:rPr lang="en-US" altLang="en-US" sz="2000" smtClean="0"/>
              <a:t>List players </a:t>
            </a:r>
          </a:p>
          <a:p>
            <a:pPr marL="514350" lvl="1" indent="-231775" eaLnBrk="1" hangingPunct="1">
              <a:lnSpc>
                <a:spcPct val="90000"/>
              </a:lnSpc>
              <a:buClr>
                <a:schemeClr val="tx1"/>
              </a:buClr>
              <a:buFontTx/>
              <a:buChar char="–"/>
            </a:pPr>
            <a:r>
              <a:rPr lang="en-US" altLang="en-US" sz="2000" smtClean="0"/>
              <a:t>Record on Post-Its</a:t>
            </a:r>
            <a:r>
              <a:rPr lang="en-US" altLang="en-US" sz="1600" baseline="30000" smtClean="0"/>
              <a:t>®</a:t>
            </a:r>
            <a:r>
              <a:rPr lang="en-US" altLang="en-US" sz="1200" baseline="30000" smtClean="0"/>
              <a:t> </a:t>
            </a:r>
            <a:endParaRPr lang="en-US" altLang="en-US" sz="2000" smtClean="0"/>
          </a:p>
          <a:p>
            <a:pPr marL="168275" indent="-168275" eaLnBrk="1" hangingPunct="1">
              <a:lnSpc>
                <a:spcPct val="90000"/>
              </a:lnSpc>
              <a:buClr>
                <a:schemeClr val="tx1"/>
              </a:buClr>
              <a:buSzPct val="110000"/>
            </a:pPr>
            <a:r>
              <a:rPr lang="en-US" altLang="en-US" sz="2000" smtClean="0"/>
              <a:t>List process start, end, and activity steps/decisions</a:t>
            </a:r>
          </a:p>
          <a:p>
            <a:pPr marL="514350" lvl="1" indent="-231775" eaLnBrk="1" hangingPunct="1">
              <a:lnSpc>
                <a:spcPct val="90000"/>
              </a:lnSpc>
              <a:buClr>
                <a:schemeClr val="tx1"/>
              </a:buClr>
              <a:buFontTx/>
              <a:buChar char="–"/>
            </a:pPr>
            <a:r>
              <a:rPr lang="en-US" altLang="en-US" sz="2000" smtClean="0"/>
              <a:t>Record on Post-Its</a:t>
            </a:r>
            <a:r>
              <a:rPr lang="en-US" altLang="en-US" sz="1600" baseline="30000" smtClean="0"/>
              <a:t>®</a:t>
            </a:r>
            <a:r>
              <a:rPr lang="en-US" altLang="en-US" sz="1200" baseline="30000" smtClean="0"/>
              <a:t> </a:t>
            </a:r>
            <a:endParaRPr lang="en-US" altLang="en-US" sz="2000" smtClean="0"/>
          </a:p>
          <a:p>
            <a:pPr marL="168275" indent="-168275" eaLnBrk="1" hangingPunct="1">
              <a:lnSpc>
                <a:spcPct val="90000"/>
              </a:lnSpc>
              <a:buClr>
                <a:schemeClr val="tx1"/>
              </a:buClr>
              <a:buSzPct val="110000"/>
            </a:pPr>
            <a:r>
              <a:rPr lang="en-US" altLang="en-US" sz="2000" smtClean="0"/>
              <a:t>Arrange players horizontally and place steps vertically</a:t>
            </a:r>
          </a:p>
          <a:p>
            <a:pPr marL="168275" indent="-168275" eaLnBrk="1" hangingPunct="1">
              <a:lnSpc>
                <a:spcPct val="90000"/>
              </a:lnSpc>
              <a:buClr>
                <a:schemeClr val="tx1"/>
              </a:buClr>
              <a:buSzPct val="110000"/>
            </a:pPr>
            <a:r>
              <a:rPr lang="en-US" altLang="en-US" sz="2000" smtClean="0"/>
              <a:t>Draw arrows</a:t>
            </a:r>
          </a:p>
          <a:p>
            <a:pPr marL="168275" indent="-168275" eaLnBrk="1" hangingPunct="1">
              <a:lnSpc>
                <a:spcPct val="90000"/>
              </a:lnSpc>
              <a:buClr>
                <a:schemeClr val="tx1"/>
              </a:buClr>
              <a:buSzPct val="110000"/>
            </a:pPr>
            <a:r>
              <a:rPr lang="en-US" altLang="en-US" sz="2000" smtClean="0"/>
              <a:t>Check process map to ensure you have not missed any steps</a:t>
            </a:r>
          </a:p>
          <a:p>
            <a:pPr marL="168275" indent="-168275" eaLnBrk="1" hangingPunct="1">
              <a:lnSpc>
                <a:spcPct val="90000"/>
              </a:lnSpc>
              <a:buClr>
                <a:schemeClr val="tx1"/>
              </a:buClr>
              <a:buSzPct val="110000"/>
            </a:pPr>
            <a:r>
              <a:rPr lang="en-US" altLang="en-US" sz="2000" smtClean="0"/>
              <a:t>Remember to depict the process as it occurs now</a:t>
            </a:r>
            <a:endParaRPr lang="en-US" altLang="en-US" smtClean="0"/>
          </a:p>
        </p:txBody>
      </p:sp>
      <p:sp>
        <p:nvSpPr>
          <p:cNvPr id="501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5AE074E-EFAE-4298-817A-AA94D4648857}" type="slidenum">
              <a:rPr lang="en-US" smtClean="0">
                <a:solidFill>
                  <a:srgbClr val="404040"/>
                </a:solidFill>
              </a:rPr>
              <a:pPr eaLnBrk="1" hangingPunct="1"/>
              <a:t>47</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0"/>
            <a:ext cx="7239000" cy="838200"/>
          </a:xfrm>
        </p:spPr>
        <p:txBody>
          <a:bodyPr/>
          <a:lstStyle/>
          <a:p>
            <a:pPr eaLnBrk="1" hangingPunct="1"/>
            <a:r>
              <a:rPr lang="en-US" altLang="en-US" smtClean="0"/>
              <a:t>Process Mapping Exercise (cont.)  </a:t>
            </a:r>
            <a:br>
              <a:rPr lang="en-US" altLang="en-US" smtClean="0"/>
            </a:br>
            <a:r>
              <a:rPr lang="en-US" altLang="en-US" smtClean="0"/>
              <a:t>Feedback</a:t>
            </a:r>
          </a:p>
        </p:txBody>
      </p:sp>
      <p:sp>
        <p:nvSpPr>
          <p:cNvPr id="51203" name="Rectangle 3"/>
          <p:cNvSpPr>
            <a:spLocks noGrp="1" noChangeArrowheads="1"/>
          </p:cNvSpPr>
          <p:nvPr>
            <p:ph type="body" idx="1"/>
          </p:nvPr>
        </p:nvSpPr>
        <p:spPr>
          <a:xfrm>
            <a:off x="457200" y="1600200"/>
            <a:ext cx="7772400" cy="3429000"/>
          </a:xfrm>
        </p:spPr>
        <p:txBody>
          <a:bodyPr/>
          <a:lstStyle/>
          <a:p>
            <a:pPr marL="230188" indent="-230188" eaLnBrk="1" hangingPunct="1">
              <a:buClr>
                <a:schemeClr val="tx1"/>
              </a:buClr>
              <a:buSzPct val="110000"/>
            </a:pPr>
            <a:r>
              <a:rPr lang="en-US" altLang="en-US" smtClean="0"/>
              <a:t>How did it go?</a:t>
            </a:r>
          </a:p>
          <a:p>
            <a:pPr marL="230188" indent="-230188" eaLnBrk="1" hangingPunct="1">
              <a:buClr>
                <a:schemeClr val="tx1"/>
              </a:buClr>
              <a:buSzPct val="110000"/>
            </a:pPr>
            <a:r>
              <a:rPr lang="en-US" altLang="en-US" smtClean="0"/>
              <a:t>What were your biggest challenges?</a:t>
            </a:r>
          </a:p>
          <a:p>
            <a:pPr marL="230188" indent="-230188" eaLnBrk="1" hangingPunct="1">
              <a:buClr>
                <a:schemeClr val="tx1"/>
              </a:buClr>
              <a:buSzPct val="110000"/>
            </a:pPr>
            <a:r>
              <a:rPr lang="en-US" altLang="en-US" smtClean="0"/>
              <a:t>Did you identify any obvious problems or opportunities?</a:t>
            </a:r>
          </a:p>
          <a:p>
            <a:pPr marL="230188" indent="-230188" eaLnBrk="1" hangingPunct="1">
              <a:buClr>
                <a:schemeClr val="tx1"/>
              </a:buClr>
              <a:buSzPct val="110000"/>
            </a:pPr>
            <a:r>
              <a:rPr lang="en-US" altLang="en-US" smtClean="0"/>
              <a:t>What did you learn?</a:t>
            </a:r>
          </a:p>
          <a:p>
            <a:pPr marL="230188" indent="-230188" eaLnBrk="1" hangingPunct="1">
              <a:buClr>
                <a:schemeClr val="tx1"/>
              </a:buClr>
              <a:buSzPct val="110000"/>
            </a:pPr>
            <a:r>
              <a:rPr lang="en-US" altLang="en-US" smtClean="0"/>
              <a:t>Do you have any questions? </a:t>
            </a:r>
          </a:p>
        </p:txBody>
      </p:sp>
      <p:sp>
        <p:nvSpPr>
          <p:cNvPr id="512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CDD517-32B9-4134-B300-9CADB8C0A712}" type="slidenum">
              <a:rPr lang="en-US" smtClean="0">
                <a:solidFill>
                  <a:srgbClr val="404040"/>
                </a:solidFill>
              </a:rPr>
              <a:pPr eaLnBrk="1" hangingPunct="1"/>
              <a:t>48</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2857500"/>
            <a:ext cx="8305800" cy="1143000"/>
          </a:xfrm>
        </p:spPr>
        <p:txBody>
          <a:bodyPr/>
          <a:lstStyle/>
          <a:p>
            <a:pPr algn="ctr" eaLnBrk="1" hangingPunct="1"/>
            <a:r>
              <a:rPr lang="en-US" altLang="en-US" sz="3200" dirty="0" smtClean="0">
                <a:solidFill>
                  <a:srgbClr val="404040"/>
                </a:solidFill>
              </a:rPr>
              <a:t>Process Measures/Indicators</a:t>
            </a:r>
            <a:br>
              <a:rPr lang="en-US" altLang="en-US" sz="3200" dirty="0" smtClean="0">
                <a:solidFill>
                  <a:srgbClr val="404040"/>
                </a:solidFill>
              </a:rPr>
            </a:br>
            <a:r>
              <a:rPr lang="en-US" altLang="en-US" sz="3200" dirty="0" smtClean="0">
                <a:solidFill>
                  <a:srgbClr val="404040"/>
                </a:solidFill>
              </a:rPr>
              <a:t> and </a:t>
            </a:r>
            <a:br>
              <a:rPr lang="en-US" altLang="en-US" sz="3200" dirty="0" smtClean="0">
                <a:solidFill>
                  <a:srgbClr val="404040"/>
                </a:solidFill>
              </a:rPr>
            </a:br>
            <a:r>
              <a:rPr lang="en-US" altLang="en-US" sz="3200" dirty="0" smtClean="0">
                <a:solidFill>
                  <a:srgbClr val="404040"/>
                </a:solidFill>
              </a:rPr>
              <a:t>Process Improvement</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3BF405-F42A-4DDD-A6E7-FECFF82E4AD7}" type="slidenum">
              <a:rPr lang="en-US" smtClean="0">
                <a:solidFill>
                  <a:srgbClr val="404040"/>
                </a:solidFill>
              </a:rPr>
              <a:pPr eaLnBrk="1" hangingPunct="1"/>
              <a:t>49</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0"/>
            <a:ext cx="7239000" cy="838200"/>
          </a:xfrm>
        </p:spPr>
        <p:txBody>
          <a:bodyPr/>
          <a:lstStyle/>
          <a:p>
            <a:pPr eaLnBrk="1" hangingPunct="1"/>
            <a:r>
              <a:rPr lang="en-US" altLang="en-US" smtClean="0"/>
              <a:t>Why do we care about processes?</a:t>
            </a:r>
          </a:p>
        </p:txBody>
      </p:sp>
      <p:sp>
        <p:nvSpPr>
          <p:cNvPr id="8195" name="Rectangle 3"/>
          <p:cNvSpPr>
            <a:spLocks noGrp="1" noChangeArrowheads="1"/>
          </p:cNvSpPr>
          <p:nvPr>
            <p:ph type="body" idx="1"/>
          </p:nvPr>
        </p:nvSpPr>
        <p:spPr>
          <a:xfrm>
            <a:off x="457200" y="1600200"/>
            <a:ext cx="7999413" cy="3429000"/>
          </a:xfrm>
        </p:spPr>
        <p:txBody>
          <a:bodyPr/>
          <a:lstStyle/>
          <a:p>
            <a:pPr marL="230188" indent="-230188" eaLnBrk="1" hangingPunct="1">
              <a:spcBef>
                <a:spcPct val="50000"/>
              </a:spcBef>
              <a:buClr>
                <a:srgbClr val="404040"/>
              </a:buClr>
              <a:buSzPct val="110000"/>
            </a:pPr>
            <a:r>
              <a:rPr lang="en-US" altLang="en-US" dirty="0" smtClean="0"/>
              <a:t>Outputs (products and services) are developed using processes</a:t>
            </a:r>
          </a:p>
          <a:p>
            <a:pPr marL="230188" indent="-230188" eaLnBrk="1" hangingPunct="1">
              <a:spcBef>
                <a:spcPct val="50000"/>
              </a:spcBef>
              <a:buClr>
                <a:srgbClr val="404040"/>
              </a:buClr>
              <a:buSzPct val="110000"/>
            </a:pPr>
            <a:r>
              <a:rPr lang="en-US" altLang="en-US" dirty="0" smtClean="0"/>
              <a:t>Understanding the underlying process is key to improving performance and the quality of outputs</a:t>
            </a:r>
          </a:p>
          <a:p>
            <a:pPr marL="230188" indent="-230188" eaLnBrk="1" hangingPunct="1">
              <a:spcBef>
                <a:spcPct val="50000"/>
              </a:spcBef>
              <a:buClr>
                <a:srgbClr val="404040"/>
              </a:buClr>
              <a:buSzPct val="110000"/>
            </a:pPr>
            <a:r>
              <a:rPr lang="en-US" altLang="en-US" dirty="0" smtClean="0"/>
              <a:t>Inputs are outputs of previous processes</a:t>
            </a:r>
          </a:p>
          <a:p>
            <a:pPr marL="230188" indent="-230188" eaLnBrk="1" hangingPunct="1">
              <a:spcBef>
                <a:spcPct val="50000"/>
              </a:spcBef>
              <a:buClr>
                <a:srgbClr val="404040"/>
              </a:buClr>
              <a:buSzPct val="110000"/>
            </a:pPr>
            <a:r>
              <a:rPr lang="en-US" altLang="en-US" dirty="0" smtClean="0"/>
              <a:t>Quality inputs and processes are necessary for quality outputs</a:t>
            </a:r>
          </a:p>
          <a:p>
            <a:pPr marL="230188" indent="-230188" eaLnBrk="1" hangingPunct="1">
              <a:spcBef>
                <a:spcPct val="50000"/>
              </a:spcBef>
              <a:buClr>
                <a:schemeClr val="tx1"/>
              </a:buClr>
              <a:buSzPct val="110000"/>
            </a:pPr>
            <a:endParaRPr lang="en-US" altLang="en-US" dirty="0" smtClean="0"/>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1F7E84-B4A8-4B60-9C6E-1A4689591974}" type="slidenum">
              <a:rPr lang="en-US" smtClean="0">
                <a:solidFill>
                  <a:srgbClr val="404040"/>
                </a:solidFill>
              </a:rPr>
              <a:pPr eaLnBrk="1" hangingPunct="1"/>
              <a:t>5</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 y="0"/>
            <a:ext cx="7239000" cy="838200"/>
          </a:xfrm>
        </p:spPr>
        <p:txBody>
          <a:bodyPr/>
          <a:lstStyle/>
          <a:p>
            <a:pPr eaLnBrk="1" hangingPunct="1"/>
            <a:r>
              <a:rPr lang="en-US" altLang="en-US" smtClean="0"/>
              <a:t>Process Maps Help Identify Measures/Indicators of Performance</a:t>
            </a:r>
          </a:p>
        </p:txBody>
      </p:sp>
      <p:sp>
        <p:nvSpPr>
          <p:cNvPr id="53251" name="Rectangle 3"/>
          <p:cNvSpPr>
            <a:spLocks noGrp="1" noChangeArrowheads="1"/>
          </p:cNvSpPr>
          <p:nvPr>
            <p:ph type="body" idx="1"/>
          </p:nvPr>
        </p:nvSpPr>
        <p:spPr>
          <a:xfrm>
            <a:off x="457200" y="1600200"/>
            <a:ext cx="7772400" cy="3962400"/>
          </a:xfrm>
        </p:spPr>
        <p:txBody>
          <a:bodyPr/>
          <a:lstStyle/>
          <a:p>
            <a:pPr marL="230188" indent="-230188" eaLnBrk="1" hangingPunct="1">
              <a:lnSpc>
                <a:spcPct val="90000"/>
              </a:lnSpc>
              <a:buClr>
                <a:schemeClr val="tx1"/>
              </a:buClr>
              <a:buSzPct val="110000"/>
            </a:pPr>
            <a:r>
              <a:rPr lang="en-US" altLang="en-US" smtClean="0"/>
              <a:t>Process mapping helps identify where and what to measure</a:t>
            </a:r>
          </a:p>
          <a:p>
            <a:pPr marL="630238" lvl="1" eaLnBrk="1" hangingPunct="1">
              <a:lnSpc>
                <a:spcPct val="90000"/>
              </a:lnSpc>
              <a:buClr>
                <a:schemeClr val="tx1"/>
              </a:buClr>
              <a:buFontTx/>
              <a:buChar char="–"/>
            </a:pPr>
            <a:r>
              <a:rPr lang="en-US" altLang="en-US" sz="2000" smtClean="0"/>
              <a:t>Depicts how process currently works</a:t>
            </a:r>
          </a:p>
          <a:p>
            <a:pPr marL="630238" lvl="1" eaLnBrk="1" hangingPunct="1">
              <a:lnSpc>
                <a:spcPct val="90000"/>
              </a:lnSpc>
              <a:buClr>
                <a:schemeClr val="tx1"/>
              </a:buClr>
              <a:buFontTx/>
              <a:buChar char="–"/>
            </a:pPr>
            <a:r>
              <a:rPr lang="en-US" altLang="en-US" sz="2000" smtClean="0"/>
              <a:t>Helps to figure out where to set up measures</a:t>
            </a:r>
          </a:p>
          <a:p>
            <a:pPr marL="630238" lvl="1" eaLnBrk="1" hangingPunct="1">
              <a:lnSpc>
                <a:spcPct val="90000"/>
              </a:lnSpc>
              <a:buClr>
                <a:schemeClr val="tx1"/>
              </a:buClr>
              <a:buFontTx/>
              <a:buChar char="–"/>
            </a:pPr>
            <a:r>
              <a:rPr lang="en-US" altLang="en-US" sz="2000" smtClean="0"/>
              <a:t>Tool to begin studying the process</a:t>
            </a:r>
            <a:endParaRPr lang="en-US" altLang="en-US" smtClean="0"/>
          </a:p>
          <a:p>
            <a:pPr marL="230188" indent="-230188" eaLnBrk="1" hangingPunct="1">
              <a:lnSpc>
                <a:spcPct val="90000"/>
              </a:lnSpc>
              <a:buClr>
                <a:schemeClr val="tx1"/>
              </a:buClr>
              <a:buSzPct val="110000"/>
            </a:pPr>
            <a:r>
              <a:rPr lang="en-US" altLang="en-US" smtClean="0"/>
              <a:t>Other methods to study and measure processes include:</a:t>
            </a:r>
          </a:p>
          <a:p>
            <a:pPr marL="630238" lvl="1" eaLnBrk="1" hangingPunct="1">
              <a:lnSpc>
                <a:spcPct val="90000"/>
              </a:lnSpc>
              <a:buClr>
                <a:schemeClr val="tx1"/>
              </a:buClr>
              <a:buFontTx/>
              <a:buChar char="–"/>
            </a:pPr>
            <a:r>
              <a:rPr lang="en-US" altLang="en-US" sz="2000" smtClean="0"/>
              <a:t>Cause-and-effect diagrams</a:t>
            </a:r>
          </a:p>
          <a:p>
            <a:pPr marL="630238" lvl="1" eaLnBrk="1" hangingPunct="1">
              <a:lnSpc>
                <a:spcPct val="90000"/>
              </a:lnSpc>
              <a:buClr>
                <a:schemeClr val="tx1"/>
              </a:buClr>
              <a:buFontTx/>
              <a:buChar char="–"/>
            </a:pPr>
            <a:r>
              <a:rPr lang="en-US" altLang="en-US" sz="2000" smtClean="0"/>
              <a:t>Pareto charts</a:t>
            </a:r>
          </a:p>
          <a:p>
            <a:pPr marL="630238" lvl="1" eaLnBrk="1" hangingPunct="1">
              <a:lnSpc>
                <a:spcPct val="90000"/>
              </a:lnSpc>
              <a:buClr>
                <a:schemeClr val="tx1"/>
              </a:buClr>
              <a:buFontTx/>
              <a:buChar char="–"/>
            </a:pPr>
            <a:r>
              <a:rPr lang="en-US" altLang="en-US" sz="2000" smtClean="0"/>
              <a:t>Process modeling and simulation</a:t>
            </a:r>
          </a:p>
          <a:p>
            <a:pPr marL="630238" lvl="1" eaLnBrk="1" hangingPunct="1">
              <a:lnSpc>
                <a:spcPct val="90000"/>
              </a:lnSpc>
              <a:buClr>
                <a:schemeClr val="tx1"/>
              </a:buClr>
              <a:buFontTx/>
              <a:buChar char="–"/>
            </a:pPr>
            <a:r>
              <a:rPr lang="en-US" altLang="en-US" sz="2000" smtClean="0"/>
              <a:t>Process behavior charts</a:t>
            </a:r>
            <a:endParaRPr lang="en-US" altLang="en-US" smtClean="0"/>
          </a:p>
        </p:txBody>
      </p:sp>
      <p:sp>
        <p:nvSpPr>
          <p:cNvPr id="532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C38C85-9E5F-4D50-9B5F-70DBC9D388BD}" type="slidenum">
              <a:rPr lang="en-US" smtClean="0">
                <a:solidFill>
                  <a:srgbClr val="404040"/>
                </a:solidFill>
              </a:rPr>
              <a:pPr eaLnBrk="1" hangingPunct="1"/>
              <a:t>50</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 y="0"/>
            <a:ext cx="7239000" cy="838200"/>
          </a:xfrm>
        </p:spPr>
        <p:txBody>
          <a:bodyPr/>
          <a:lstStyle/>
          <a:p>
            <a:pPr eaLnBrk="1" hangingPunct="1"/>
            <a:r>
              <a:rPr lang="en-US" altLang="en-US" smtClean="0"/>
              <a:t>What are process measures or indicators?</a:t>
            </a:r>
          </a:p>
        </p:txBody>
      </p:sp>
      <p:sp>
        <p:nvSpPr>
          <p:cNvPr id="54275" name="Rectangle 3"/>
          <p:cNvSpPr>
            <a:spLocks noGrp="1" noChangeArrowheads="1"/>
          </p:cNvSpPr>
          <p:nvPr>
            <p:ph type="body" idx="1"/>
          </p:nvPr>
        </p:nvSpPr>
        <p:spPr>
          <a:xfrm>
            <a:off x="457200" y="1600200"/>
            <a:ext cx="7772400" cy="4724400"/>
          </a:xfrm>
        </p:spPr>
        <p:txBody>
          <a:bodyPr/>
          <a:lstStyle/>
          <a:p>
            <a:pPr marL="230188" indent="-230188" eaLnBrk="1" hangingPunct="1">
              <a:buClr>
                <a:schemeClr val="tx1"/>
              </a:buClr>
              <a:buSzPct val="110000"/>
            </a:pPr>
            <a:r>
              <a:rPr lang="en-US" altLang="en-US" smtClean="0"/>
              <a:t>Observation or review points that provide insight into how effectively and efficiently processes are working (e.g., extent to which we are providing value, length of time, errors, cost) </a:t>
            </a:r>
          </a:p>
          <a:p>
            <a:pPr marL="230188" indent="-230188" eaLnBrk="1" hangingPunct="1">
              <a:buClr>
                <a:schemeClr val="tx1"/>
              </a:buClr>
              <a:buSzPct val="110000"/>
            </a:pPr>
            <a:r>
              <a:rPr lang="en-US" altLang="en-US" smtClean="0"/>
              <a:t>May be difficult to identify initially</a:t>
            </a:r>
          </a:p>
          <a:p>
            <a:pPr marL="230188" indent="-230188" eaLnBrk="1" hangingPunct="1">
              <a:buClr>
                <a:schemeClr val="tx1"/>
              </a:buClr>
              <a:buSzPct val="110000"/>
            </a:pPr>
            <a:r>
              <a:rPr lang="en-US" altLang="en-US" smtClean="0"/>
              <a:t>Once the process is mapped, it will be easier to identify where process data are needed</a:t>
            </a:r>
          </a:p>
        </p:txBody>
      </p:sp>
      <p:sp>
        <p:nvSpPr>
          <p:cNvPr id="542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5181A9-51DB-4955-825F-81B2354C536C}" type="slidenum">
              <a:rPr lang="en-US" smtClean="0">
                <a:solidFill>
                  <a:srgbClr val="404040"/>
                </a:solidFill>
              </a:rPr>
              <a:pPr eaLnBrk="1" hangingPunct="1"/>
              <a:t>51</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0"/>
            <a:ext cx="7239000" cy="838200"/>
          </a:xfrm>
        </p:spPr>
        <p:txBody>
          <a:bodyPr/>
          <a:lstStyle/>
          <a:p>
            <a:pPr eaLnBrk="1" hangingPunct="1"/>
            <a:r>
              <a:rPr lang="en-US" altLang="en-US" smtClean="0"/>
              <a:t>Why do we need process measures or indicators?</a:t>
            </a:r>
          </a:p>
        </p:txBody>
      </p:sp>
      <p:sp>
        <p:nvSpPr>
          <p:cNvPr id="55299" name="Rectangle 3"/>
          <p:cNvSpPr>
            <a:spLocks noGrp="1" noChangeArrowheads="1"/>
          </p:cNvSpPr>
          <p:nvPr>
            <p:ph type="body" idx="1"/>
          </p:nvPr>
        </p:nvSpPr>
        <p:spPr>
          <a:xfrm>
            <a:off x="457200" y="1600200"/>
            <a:ext cx="7772400" cy="4648200"/>
          </a:xfrm>
        </p:spPr>
        <p:txBody>
          <a:bodyPr/>
          <a:lstStyle/>
          <a:p>
            <a:pPr marL="230188" indent="-230188" eaLnBrk="1" hangingPunct="1">
              <a:buClr>
                <a:schemeClr val="tx1"/>
              </a:buClr>
              <a:buSzPct val="110000"/>
            </a:pPr>
            <a:r>
              <a:rPr lang="en-US" altLang="en-US" smtClean="0"/>
              <a:t>Serve as the basis to understand the performance of the process over time</a:t>
            </a:r>
          </a:p>
          <a:p>
            <a:pPr marL="230188" indent="-230188" eaLnBrk="1" hangingPunct="1">
              <a:buClr>
                <a:schemeClr val="tx1"/>
              </a:buClr>
              <a:buSzPct val="110000"/>
            </a:pPr>
            <a:r>
              <a:rPr lang="en-US" altLang="en-US" smtClean="0"/>
              <a:t>Show the occurrence and extent of problems in the process</a:t>
            </a:r>
          </a:p>
          <a:p>
            <a:pPr marL="230188" indent="-230188" eaLnBrk="1" hangingPunct="1">
              <a:buClr>
                <a:schemeClr val="tx1"/>
              </a:buClr>
              <a:buSzPct val="110000"/>
            </a:pPr>
            <a:r>
              <a:rPr lang="en-US" altLang="en-US" smtClean="0"/>
              <a:t>Assist in diagnosing process inefficiencies</a:t>
            </a:r>
          </a:p>
          <a:p>
            <a:pPr marL="230188" indent="-230188" eaLnBrk="1" hangingPunct="1">
              <a:buClr>
                <a:schemeClr val="tx1"/>
              </a:buClr>
              <a:buSzPct val="110000"/>
            </a:pPr>
            <a:r>
              <a:rPr lang="en-US" altLang="en-US" smtClean="0"/>
              <a:t>Help to determine why problems occur </a:t>
            </a:r>
          </a:p>
          <a:p>
            <a:pPr marL="230188" indent="-230188" eaLnBrk="1" hangingPunct="1">
              <a:buClr>
                <a:schemeClr val="tx1"/>
              </a:buClr>
              <a:buSzPct val="110000"/>
            </a:pPr>
            <a:r>
              <a:rPr lang="en-US" altLang="en-US" smtClean="0"/>
              <a:t>Help in identifying how to make process improvements</a:t>
            </a:r>
          </a:p>
          <a:p>
            <a:pPr marL="230188" indent="-230188" eaLnBrk="1" hangingPunct="1">
              <a:buClr>
                <a:schemeClr val="tx1"/>
              </a:buClr>
              <a:buSzPct val="110000"/>
            </a:pPr>
            <a:r>
              <a:rPr lang="en-US" altLang="en-US" smtClean="0"/>
              <a:t>Allow for the study of the interrelationships between events and among players in the process</a:t>
            </a:r>
          </a:p>
          <a:p>
            <a:pPr marL="230188" indent="-230188" eaLnBrk="1" hangingPunct="1">
              <a:buClr>
                <a:schemeClr val="tx1"/>
              </a:buClr>
              <a:buSzPct val="110000"/>
            </a:pPr>
            <a:r>
              <a:rPr lang="en-US" altLang="en-US" smtClean="0"/>
              <a:t>Gauge the results of changes made to the process </a:t>
            </a:r>
          </a:p>
        </p:txBody>
      </p:sp>
      <p:sp>
        <p:nvSpPr>
          <p:cNvPr id="553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B96C32-4D44-4445-8C0F-8EC453F1A0E3}" type="slidenum">
              <a:rPr lang="en-US" smtClean="0">
                <a:solidFill>
                  <a:srgbClr val="404040"/>
                </a:solidFill>
              </a:rPr>
              <a:pPr eaLnBrk="1" hangingPunct="1"/>
              <a:t>52</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5A2C73-3BA8-4DBF-BD92-3BAD4929E84A}" type="slidenum">
              <a:rPr lang="en-US" smtClean="0">
                <a:solidFill>
                  <a:srgbClr val="404040"/>
                </a:solidFill>
              </a:rPr>
              <a:pPr eaLnBrk="1" hangingPunct="1"/>
              <a:t>53</a:t>
            </a:fld>
            <a:endParaRPr lang="en-US" smtClean="0">
              <a:solidFill>
                <a:srgbClr val="404040"/>
              </a:solidFill>
            </a:endParaRPr>
          </a:p>
        </p:txBody>
      </p:sp>
      <p:sp>
        <p:nvSpPr>
          <p:cNvPr id="56322" name="Rectangle 2"/>
          <p:cNvSpPr>
            <a:spLocks noGrp="1" noChangeArrowheads="1"/>
          </p:cNvSpPr>
          <p:nvPr>
            <p:ph type="title"/>
          </p:nvPr>
        </p:nvSpPr>
        <p:spPr>
          <a:xfrm>
            <a:off x="76200" y="0"/>
            <a:ext cx="7239000" cy="838200"/>
          </a:xfrm>
        </p:spPr>
        <p:txBody>
          <a:bodyPr/>
          <a:lstStyle/>
          <a:p>
            <a:pPr eaLnBrk="1" hangingPunct="1"/>
            <a:r>
              <a:rPr lang="en-US" altLang="en-US" smtClean="0"/>
              <a:t>How can process measures lead to performance improvement?</a:t>
            </a:r>
          </a:p>
        </p:txBody>
      </p:sp>
      <p:sp>
        <p:nvSpPr>
          <p:cNvPr id="56323" name="Rectangle 3"/>
          <p:cNvSpPr>
            <a:spLocks noGrp="1" noChangeArrowheads="1"/>
          </p:cNvSpPr>
          <p:nvPr>
            <p:ph type="body" idx="1"/>
          </p:nvPr>
        </p:nvSpPr>
        <p:spPr>
          <a:xfrm>
            <a:off x="457200" y="1371600"/>
            <a:ext cx="7772400" cy="4648200"/>
          </a:xfrm>
        </p:spPr>
        <p:txBody>
          <a:bodyPr/>
          <a:lstStyle/>
          <a:p>
            <a:pPr marL="230188" indent="-230188" eaLnBrk="1" hangingPunct="1">
              <a:buClr>
                <a:schemeClr val="tx1"/>
              </a:buClr>
              <a:buSzPct val="110000"/>
            </a:pPr>
            <a:r>
              <a:rPr lang="en-US" altLang="en-US" smtClean="0"/>
              <a:t>Process measures are a key component of the process improvement cycle</a:t>
            </a:r>
          </a:p>
          <a:p>
            <a:pPr marL="565150" lvl="1" indent="-220663" eaLnBrk="1" hangingPunct="1">
              <a:buClr>
                <a:schemeClr val="tx1"/>
              </a:buClr>
              <a:buFontTx/>
              <a:buChar char="–"/>
            </a:pPr>
            <a:r>
              <a:rPr lang="en-US" altLang="en-US" sz="2000" smtClean="0"/>
              <a:t>Cycle created by Dr. Walter Shewhart from Western Electric (now Bell Labs) </a:t>
            </a:r>
          </a:p>
          <a:p>
            <a:pPr marL="565150" lvl="1" indent="-220663" eaLnBrk="1" hangingPunct="1">
              <a:buClr>
                <a:schemeClr val="tx1"/>
              </a:buClr>
              <a:buFontTx/>
              <a:buChar char="–"/>
            </a:pPr>
            <a:r>
              <a:rPr lang="en-US" altLang="en-US" sz="2000" smtClean="0"/>
              <a:t>Plan-Do-Check-Act (PDCA) cycle, now generally referred to as Plan-Do-Study-Act (PDSA) or the Deming cycle</a:t>
            </a:r>
          </a:p>
          <a:p>
            <a:pPr marL="565150" lvl="1" indent="-220663" eaLnBrk="1" hangingPunct="1">
              <a:buClr>
                <a:schemeClr val="tx1"/>
              </a:buClr>
              <a:buFontTx/>
              <a:buChar char="–"/>
            </a:pPr>
            <a:r>
              <a:rPr lang="en-US" altLang="en-US" sz="2000" smtClean="0"/>
              <a:t>Application of the scientific method to management</a:t>
            </a:r>
          </a:p>
          <a:p>
            <a:pPr marL="230188" indent="-230188" eaLnBrk="1" hangingPunct="1">
              <a:buClr>
                <a:schemeClr val="tx1"/>
              </a:buClr>
              <a:buSzPct val="110000"/>
            </a:pPr>
            <a:r>
              <a:rPr lang="en-US" altLang="en-US" smtClean="0"/>
              <a:t>Process measures/indicators are necessary in continuous improvement</a:t>
            </a:r>
          </a:p>
          <a:p>
            <a:pPr marL="565150" lvl="1" indent="-220663" eaLnBrk="1" hangingPunct="1">
              <a:buClr>
                <a:schemeClr val="tx1"/>
              </a:buClr>
              <a:buFontTx/>
              <a:buChar char="–"/>
            </a:pPr>
            <a:r>
              <a:rPr lang="en-US" altLang="en-US" sz="2000" smtClean="0"/>
              <a:t>Customer needs and expectations always change</a:t>
            </a:r>
          </a:p>
          <a:p>
            <a:pPr marL="565150" lvl="1" indent="-220663" eaLnBrk="1" hangingPunct="1">
              <a:buClr>
                <a:schemeClr val="tx1"/>
              </a:buClr>
              <a:buFontTx/>
              <a:buChar char="–"/>
            </a:pPr>
            <a:r>
              <a:rPr lang="en-US" altLang="en-US" sz="2000" smtClean="0"/>
              <a:t>Need systematic way to measure and make improvements</a:t>
            </a:r>
          </a:p>
          <a:p>
            <a:pPr marL="565150" lvl="1" indent="-220663" eaLnBrk="1" hangingPunct="1">
              <a:buClr>
                <a:schemeClr val="tx1"/>
              </a:buClr>
              <a:buFontTx/>
              <a:buChar char="–"/>
            </a:pPr>
            <a:r>
              <a:rPr lang="en-US" altLang="en-US" sz="2000" smtClean="0"/>
              <a:t>PDSA cycle guides this process</a:t>
            </a:r>
          </a:p>
        </p:txBody>
      </p:sp>
      <p:sp>
        <p:nvSpPr>
          <p:cNvPr id="56324" name="Text Box 4"/>
          <p:cNvSpPr txBox="1">
            <a:spLocks noChangeArrowheads="1"/>
          </p:cNvSpPr>
          <p:nvPr/>
        </p:nvSpPr>
        <p:spPr bwMode="auto">
          <a:xfrm>
            <a:off x="838200" y="60960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1200" b="1" dirty="0">
                <a:solidFill>
                  <a:srgbClr val="404040"/>
                </a:solidFill>
              </a:rPr>
              <a:t>See </a:t>
            </a:r>
            <a:r>
              <a:rPr lang="en-US" altLang="en-US" sz="1200" b="1" i="1" dirty="0">
                <a:solidFill>
                  <a:srgbClr val="404040"/>
                </a:solidFill>
              </a:rPr>
              <a:t>The Team Handbook</a:t>
            </a:r>
            <a:r>
              <a:rPr lang="en-US" altLang="en-US" sz="1200" b="1" dirty="0">
                <a:solidFill>
                  <a:srgbClr val="404040"/>
                </a:solidFill>
              </a:rPr>
              <a:t> (Sholtes, 1988) and </a:t>
            </a:r>
            <a:r>
              <a:rPr lang="en-US" altLang="en-US" sz="1200" b="1" i="1" dirty="0">
                <a:solidFill>
                  <a:srgbClr val="404040"/>
                </a:solidFill>
              </a:rPr>
              <a:t>Building Continuous Improvement</a:t>
            </a:r>
            <a:r>
              <a:rPr lang="en-US" altLang="en-US" sz="1200" b="1" dirty="0">
                <a:solidFill>
                  <a:srgbClr val="404040"/>
                </a:solidFill>
              </a:rPr>
              <a:t> (Wheeler &amp; Poling, 1998) for more information about process improvement.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 y="0"/>
            <a:ext cx="7239000" cy="838200"/>
          </a:xfrm>
        </p:spPr>
        <p:txBody>
          <a:bodyPr/>
          <a:lstStyle/>
          <a:p>
            <a:pPr eaLnBrk="1" hangingPunct="1"/>
            <a:r>
              <a:rPr lang="en-US" altLang="en-US" dirty="0" smtClean="0"/>
              <a:t>The PDSA Cycle – Plan-Do…</a:t>
            </a:r>
          </a:p>
        </p:txBody>
      </p:sp>
      <p:sp>
        <p:nvSpPr>
          <p:cNvPr id="57347" name="Rectangle 3"/>
          <p:cNvSpPr>
            <a:spLocks noGrp="1" noChangeArrowheads="1"/>
          </p:cNvSpPr>
          <p:nvPr>
            <p:ph type="body" idx="1"/>
          </p:nvPr>
        </p:nvSpPr>
        <p:spPr>
          <a:xfrm>
            <a:off x="457200" y="1600200"/>
            <a:ext cx="7772400" cy="4648200"/>
          </a:xfrm>
        </p:spPr>
        <p:txBody>
          <a:bodyPr/>
          <a:lstStyle/>
          <a:p>
            <a:pPr marL="230188" indent="-230188" eaLnBrk="1" hangingPunct="1">
              <a:buClr>
                <a:schemeClr val="tx1"/>
              </a:buClr>
              <a:buSzPct val="110000"/>
            </a:pPr>
            <a:r>
              <a:rPr lang="en-US" altLang="en-US" smtClean="0"/>
              <a:t>Plan </a:t>
            </a:r>
          </a:p>
          <a:p>
            <a:pPr marL="630238" lvl="1" eaLnBrk="1" hangingPunct="1">
              <a:buClr>
                <a:schemeClr val="tx1"/>
              </a:buClr>
              <a:buFontTx/>
              <a:buChar char="–"/>
            </a:pPr>
            <a:r>
              <a:rPr lang="en-US" altLang="en-US" smtClean="0"/>
              <a:t>Describe the improvement you seek, how you will make the changes in your processes to bring about the improvement, and how you will measure the improvement</a:t>
            </a:r>
          </a:p>
          <a:p>
            <a:pPr marL="230188" indent="-230188" eaLnBrk="1" hangingPunct="1">
              <a:buClr>
                <a:schemeClr val="tx1"/>
              </a:buClr>
              <a:buSzPct val="110000"/>
            </a:pPr>
            <a:r>
              <a:rPr lang="en-US" altLang="en-US" smtClean="0"/>
              <a:t>Do </a:t>
            </a:r>
          </a:p>
          <a:p>
            <a:pPr marL="630238" lvl="1" eaLnBrk="1" hangingPunct="1">
              <a:buClr>
                <a:schemeClr val="tx1"/>
              </a:buClr>
              <a:buFontTx/>
              <a:buChar char="–"/>
            </a:pPr>
            <a:r>
              <a:rPr lang="en-US" altLang="en-US" smtClean="0"/>
              <a:t>Implement your improvement plan, preferably testing it on a trial basis first</a:t>
            </a:r>
          </a:p>
        </p:txBody>
      </p:sp>
      <p:sp>
        <p:nvSpPr>
          <p:cNvPr id="573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34B7E5-4E3A-4866-A784-ADA407899607}" type="slidenum">
              <a:rPr lang="en-US" smtClean="0">
                <a:solidFill>
                  <a:srgbClr val="404040"/>
                </a:solidFill>
              </a:rPr>
              <a:pPr eaLnBrk="1" hangingPunct="1"/>
              <a:t>54</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57200" y="1600200"/>
            <a:ext cx="7772400" cy="4648200"/>
          </a:xfrm>
        </p:spPr>
        <p:txBody>
          <a:bodyPr/>
          <a:lstStyle/>
          <a:p>
            <a:pPr marL="230188" indent="-230188" eaLnBrk="1" hangingPunct="1">
              <a:buClr>
                <a:schemeClr val="tx1"/>
              </a:buClr>
              <a:buSzPct val="110000"/>
            </a:pPr>
            <a:r>
              <a:rPr lang="en-US" altLang="en-US" smtClean="0"/>
              <a:t>Study  </a:t>
            </a:r>
          </a:p>
          <a:p>
            <a:pPr marL="566738" lvl="1" indent="-222250" eaLnBrk="1" hangingPunct="1">
              <a:buClr>
                <a:schemeClr val="tx1"/>
              </a:buClr>
              <a:buFontTx/>
              <a:buChar char="–"/>
            </a:pPr>
            <a:r>
              <a:rPr lang="en-US" altLang="en-US" smtClean="0"/>
              <a:t>Collect data on your improvement effort and study the results of your improvement actions.  What occurred?  Why?</a:t>
            </a:r>
          </a:p>
          <a:p>
            <a:pPr marL="230188" indent="-230188" eaLnBrk="1" hangingPunct="1">
              <a:buClr>
                <a:schemeClr val="tx1"/>
              </a:buClr>
              <a:buSzPct val="110000"/>
            </a:pPr>
            <a:r>
              <a:rPr lang="en-US" altLang="en-US" smtClean="0"/>
              <a:t>Act </a:t>
            </a:r>
          </a:p>
          <a:p>
            <a:pPr marL="566738" lvl="1" indent="-222250" eaLnBrk="1" hangingPunct="1">
              <a:buClr>
                <a:schemeClr val="tx1"/>
              </a:buClr>
              <a:buFontTx/>
              <a:buChar char="–"/>
            </a:pPr>
            <a:r>
              <a:rPr lang="en-US" altLang="en-US" smtClean="0"/>
              <a:t>Take action on what you learned in the previous stage:  </a:t>
            </a:r>
          </a:p>
          <a:p>
            <a:pPr marL="912813" lvl="2" indent="-230188" eaLnBrk="1" hangingPunct="1">
              <a:buClr>
                <a:schemeClr val="tx1"/>
              </a:buClr>
              <a:buFontTx/>
              <a:buChar char="»"/>
            </a:pPr>
            <a:r>
              <a:rPr lang="en-US" altLang="en-US" smtClean="0"/>
              <a:t>Adopt the improvement for broader implementation</a:t>
            </a:r>
          </a:p>
          <a:p>
            <a:pPr marL="912813" lvl="2" indent="-230188" eaLnBrk="1" hangingPunct="1">
              <a:buClr>
                <a:schemeClr val="tx1"/>
              </a:buClr>
              <a:buFontTx/>
              <a:buChar char="»"/>
            </a:pPr>
            <a:r>
              <a:rPr lang="en-US" altLang="en-US" smtClean="0"/>
              <a:t>Adjust your improvement plan and try again</a:t>
            </a:r>
          </a:p>
          <a:p>
            <a:pPr marL="912813" lvl="2" indent="-230188" eaLnBrk="1" hangingPunct="1">
              <a:buClr>
                <a:schemeClr val="tx1"/>
              </a:buClr>
              <a:buFontTx/>
              <a:buChar char="»"/>
            </a:pPr>
            <a:r>
              <a:rPr lang="en-US" altLang="en-US" smtClean="0"/>
              <a:t>Abandon the effort because the benefits do not outweigh the cost of improvement</a:t>
            </a:r>
          </a:p>
        </p:txBody>
      </p:sp>
      <p:sp>
        <p:nvSpPr>
          <p:cNvPr id="58371" name="Rectangle 2"/>
          <p:cNvSpPr>
            <a:spLocks noGrp="1" noChangeArrowheads="1"/>
          </p:cNvSpPr>
          <p:nvPr>
            <p:ph type="title"/>
          </p:nvPr>
        </p:nvSpPr>
        <p:spPr>
          <a:xfrm>
            <a:off x="76200" y="0"/>
            <a:ext cx="7239000" cy="838200"/>
          </a:xfrm>
        </p:spPr>
        <p:txBody>
          <a:bodyPr/>
          <a:lstStyle/>
          <a:p>
            <a:pPr eaLnBrk="1" hangingPunct="1"/>
            <a:r>
              <a:rPr lang="en-US" altLang="en-US" dirty="0" smtClean="0"/>
              <a:t>The PDSA Cycle - …Study-Act</a:t>
            </a: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1BD8958-913E-4F19-9FE8-D4B01EE65FA7}" type="slidenum">
              <a:rPr lang="en-US" smtClean="0">
                <a:solidFill>
                  <a:srgbClr val="404040"/>
                </a:solidFill>
              </a:rPr>
              <a:pPr eaLnBrk="1" hangingPunct="1"/>
              <a:t>55</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03AC49-5DBF-43F4-9F19-44ADE29A6A39}" type="slidenum">
              <a:rPr lang="en-US" smtClean="0">
                <a:solidFill>
                  <a:srgbClr val="404040"/>
                </a:solidFill>
              </a:rPr>
              <a:pPr eaLnBrk="1" hangingPunct="1"/>
              <a:t>56</a:t>
            </a:fld>
            <a:endParaRPr lang="en-US" smtClean="0">
              <a:solidFill>
                <a:srgbClr val="404040"/>
              </a:solidFill>
            </a:endParaRPr>
          </a:p>
        </p:txBody>
      </p:sp>
      <p:sp>
        <p:nvSpPr>
          <p:cNvPr id="59394" name="Rectangle 2"/>
          <p:cNvSpPr>
            <a:spLocks noGrp="1" noChangeArrowheads="1"/>
          </p:cNvSpPr>
          <p:nvPr>
            <p:ph type="title"/>
          </p:nvPr>
        </p:nvSpPr>
        <p:spPr>
          <a:xfrm>
            <a:off x="76200" y="0"/>
            <a:ext cx="7239000" cy="838200"/>
          </a:xfrm>
        </p:spPr>
        <p:txBody>
          <a:bodyPr/>
          <a:lstStyle/>
          <a:p>
            <a:pPr eaLnBrk="1" hangingPunct="1"/>
            <a:r>
              <a:rPr lang="en-US" altLang="en-US" dirty="0" smtClean="0"/>
              <a:t>The PDSA Cycle</a:t>
            </a:r>
          </a:p>
        </p:txBody>
      </p:sp>
      <p:grpSp>
        <p:nvGrpSpPr>
          <p:cNvPr id="15" name="Group 10" descr="Circular arrows indicating Plan, Do, Study, Act, and back to Plan" title="PDSA Cycle"/>
          <p:cNvGrpSpPr>
            <a:grpSpLocks/>
          </p:cNvGrpSpPr>
          <p:nvPr/>
        </p:nvGrpSpPr>
        <p:grpSpPr bwMode="auto">
          <a:xfrm>
            <a:off x="2590800" y="1643856"/>
            <a:ext cx="3570288" cy="3570288"/>
            <a:chOff x="1927" y="1008"/>
            <a:chExt cx="2561" cy="2561"/>
          </a:xfrm>
        </p:grpSpPr>
        <p:pic>
          <p:nvPicPr>
            <p:cNvPr id="16" name="Picture 5" descr="Circular arrows indicating Plan, Do, Study, Act, and back to Plan" title="PDSA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 y="1008"/>
              <a:ext cx="2561" cy="256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3684" y="1418"/>
              <a:ext cx="302"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b="1">
                  <a:solidFill>
                    <a:srgbClr val="000000"/>
                  </a:solidFill>
                </a:rPr>
                <a:t>P</a:t>
              </a:r>
              <a:endParaRPr lang="en-US" altLang="en-US" b="1"/>
            </a:p>
          </p:txBody>
        </p:sp>
        <p:sp>
          <p:nvSpPr>
            <p:cNvPr id="19" name="Text Box 9"/>
            <p:cNvSpPr txBox="1">
              <a:spLocks noChangeArrowheads="1"/>
            </p:cNvSpPr>
            <p:nvPr/>
          </p:nvSpPr>
          <p:spPr bwMode="auto">
            <a:xfrm>
              <a:off x="3677" y="2809"/>
              <a:ext cx="317"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b="1">
                  <a:solidFill>
                    <a:srgbClr val="000000"/>
                  </a:solidFill>
                </a:rPr>
                <a:t>D</a:t>
              </a:r>
              <a:endParaRPr lang="en-US" altLang="en-US" b="1"/>
            </a:p>
          </p:txBody>
        </p:sp>
        <p:sp>
          <p:nvSpPr>
            <p:cNvPr id="18" name="Text Box 8"/>
            <p:cNvSpPr txBox="1">
              <a:spLocks noChangeArrowheads="1"/>
            </p:cNvSpPr>
            <p:nvPr/>
          </p:nvSpPr>
          <p:spPr bwMode="auto">
            <a:xfrm>
              <a:off x="2388" y="2809"/>
              <a:ext cx="302"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b="1">
                  <a:solidFill>
                    <a:srgbClr val="000000"/>
                  </a:solidFill>
                </a:rPr>
                <a:t>S</a:t>
              </a:r>
              <a:endParaRPr lang="en-US" altLang="en-US" b="1"/>
            </a:p>
          </p:txBody>
        </p:sp>
        <p:sp>
          <p:nvSpPr>
            <p:cNvPr id="17" name="Text Box 6"/>
            <p:cNvSpPr txBox="1">
              <a:spLocks noChangeArrowheads="1"/>
            </p:cNvSpPr>
            <p:nvPr/>
          </p:nvSpPr>
          <p:spPr bwMode="auto">
            <a:xfrm>
              <a:off x="2381" y="1418"/>
              <a:ext cx="317"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b="1" dirty="0">
                  <a:solidFill>
                    <a:srgbClr val="000000"/>
                  </a:solidFill>
                </a:rPr>
                <a:t>A</a:t>
              </a:r>
              <a:endParaRPr lang="en-US" altLang="en-US" b="1" dirty="0"/>
            </a:p>
          </p:txBody>
        </p:sp>
      </p:grpSp>
      <p:sp>
        <p:nvSpPr>
          <p:cNvPr id="24" name="Rectangle 13"/>
          <p:cNvSpPr>
            <a:spLocks noChangeArrowheads="1"/>
          </p:cNvSpPr>
          <p:nvPr/>
        </p:nvSpPr>
        <p:spPr bwMode="auto">
          <a:xfrm>
            <a:off x="6172200" y="1796256"/>
            <a:ext cx="1981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68275" indent="-168275" algn="l" eaLnBrk="0" hangingPunct="0">
              <a:buClr>
                <a:schemeClr val="tx1"/>
              </a:buClr>
              <a:buSzPct val="110000"/>
            </a:pPr>
            <a:r>
              <a:rPr kumimoji="1" lang="en-US" altLang="en-US" sz="2000" b="1" dirty="0"/>
              <a:t>Plan</a:t>
            </a:r>
            <a:endParaRPr kumimoji="1" lang="en-US" altLang="en-US" sz="1800" dirty="0"/>
          </a:p>
          <a:p>
            <a:pPr marL="168275" indent="-168275" algn="l" eaLnBrk="0" hangingPunct="0">
              <a:buClr>
                <a:schemeClr val="tx1"/>
              </a:buClr>
              <a:buFontTx/>
              <a:buChar char="•"/>
            </a:pPr>
            <a:r>
              <a:rPr kumimoji="1" lang="en-US" altLang="en-US" sz="1800" dirty="0"/>
              <a:t>Set hypothesis</a:t>
            </a:r>
          </a:p>
          <a:p>
            <a:pPr marL="168275" indent="-168275" algn="l" eaLnBrk="0" hangingPunct="0">
              <a:buClr>
                <a:schemeClr val="tx1"/>
              </a:buClr>
              <a:buFontTx/>
              <a:buChar char="•"/>
            </a:pPr>
            <a:r>
              <a:rPr kumimoji="1" lang="en-US" altLang="en-US" sz="1800" dirty="0"/>
              <a:t>Validate causes</a:t>
            </a:r>
          </a:p>
          <a:p>
            <a:pPr marL="168275" indent="-168275" algn="l" eaLnBrk="0" hangingPunct="0">
              <a:buClr>
                <a:schemeClr val="tx1"/>
              </a:buClr>
              <a:buFontTx/>
              <a:buChar char="•"/>
            </a:pPr>
            <a:r>
              <a:rPr kumimoji="1" lang="en-US" altLang="en-US" sz="1800" dirty="0"/>
              <a:t>Plan a test</a:t>
            </a:r>
          </a:p>
        </p:txBody>
      </p:sp>
      <p:sp>
        <p:nvSpPr>
          <p:cNvPr id="23" name="Rectangle 14"/>
          <p:cNvSpPr>
            <a:spLocks noChangeArrowheads="1"/>
          </p:cNvSpPr>
          <p:nvPr/>
        </p:nvSpPr>
        <p:spPr bwMode="auto">
          <a:xfrm>
            <a:off x="6172200" y="3777456"/>
            <a:ext cx="1981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68275" indent="-168275" algn="l" eaLnBrk="0" hangingPunct="0">
              <a:buClr>
                <a:schemeClr val="tx1"/>
              </a:buClr>
              <a:buSzPct val="110000"/>
            </a:pPr>
            <a:r>
              <a:rPr kumimoji="1" lang="en-US" altLang="en-US" sz="2000" b="1"/>
              <a:t>Do</a:t>
            </a:r>
            <a:endParaRPr kumimoji="1" lang="en-US" altLang="en-US" sz="1800"/>
          </a:p>
          <a:p>
            <a:pPr marL="168275" indent="-168275" algn="l" eaLnBrk="0" hangingPunct="0">
              <a:buClr>
                <a:schemeClr val="tx1"/>
              </a:buClr>
              <a:buFontTx/>
              <a:buChar char="•"/>
            </a:pPr>
            <a:r>
              <a:rPr kumimoji="1" lang="en-US" altLang="en-US" sz="1800"/>
              <a:t>Test on small scale</a:t>
            </a:r>
          </a:p>
        </p:txBody>
      </p:sp>
      <p:sp>
        <p:nvSpPr>
          <p:cNvPr id="22" name="Rectangle 12"/>
          <p:cNvSpPr>
            <a:spLocks noChangeArrowheads="1"/>
          </p:cNvSpPr>
          <p:nvPr/>
        </p:nvSpPr>
        <p:spPr bwMode="auto">
          <a:xfrm>
            <a:off x="1143000" y="3777456"/>
            <a:ext cx="1676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68275" indent="-168275" algn="l" eaLnBrk="0" hangingPunct="0">
              <a:buClr>
                <a:schemeClr val="tx1"/>
              </a:buClr>
              <a:buSzPct val="110000"/>
            </a:pPr>
            <a:r>
              <a:rPr kumimoji="1" lang="en-US" altLang="en-US" sz="2000" b="1"/>
              <a:t>Study</a:t>
            </a:r>
            <a:endParaRPr kumimoji="1" lang="en-US" altLang="en-US" sz="1800"/>
          </a:p>
          <a:p>
            <a:pPr marL="168275" indent="-168275" algn="l" eaLnBrk="0" hangingPunct="0">
              <a:buClr>
                <a:schemeClr val="tx1"/>
              </a:buClr>
              <a:buFontTx/>
              <a:buChar char="•"/>
            </a:pPr>
            <a:r>
              <a:rPr kumimoji="1" lang="en-US" altLang="en-US" sz="1800"/>
              <a:t>Collect data to verify improvement</a:t>
            </a:r>
          </a:p>
        </p:txBody>
      </p:sp>
      <p:sp>
        <p:nvSpPr>
          <p:cNvPr id="21" name="Rectangle 11"/>
          <p:cNvSpPr>
            <a:spLocks noChangeArrowheads="1"/>
          </p:cNvSpPr>
          <p:nvPr/>
        </p:nvSpPr>
        <p:spPr bwMode="auto">
          <a:xfrm>
            <a:off x="1143000" y="1796256"/>
            <a:ext cx="1676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68275" indent="-168275" algn="l" eaLnBrk="0" hangingPunct="0">
              <a:buClr>
                <a:schemeClr val="tx1"/>
              </a:buClr>
              <a:buSzPct val="110000"/>
            </a:pPr>
            <a:r>
              <a:rPr kumimoji="1" lang="en-US" altLang="en-US" sz="2000" b="1"/>
              <a:t>Act</a:t>
            </a:r>
            <a:endParaRPr kumimoji="1" lang="en-US" altLang="en-US" sz="1800"/>
          </a:p>
          <a:p>
            <a:pPr marL="168275" indent="-168275" algn="l" eaLnBrk="0" hangingPunct="0">
              <a:buClr>
                <a:schemeClr val="tx1"/>
              </a:buClr>
              <a:buFontTx/>
              <a:buChar char="•"/>
            </a:pPr>
            <a:r>
              <a:rPr kumimoji="1" lang="en-US" altLang="en-US" sz="1800"/>
              <a:t>Adopt on a large scale</a:t>
            </a:r>
          </a:p>
          <a:p>
            <a:pPr marL="168275" indent="-168275" algn="l" eaLnBrk="0" hangingPunct="0">
              <a:buClr>
                <a:schemeClr val="tx1"/>
              </a:buClr>
              <a:buFontTx/>
              <a:buChar char="•"/>
            </a:pPr>
            <a:r>
              <a:rPr kumimoji="1" lang="en-US" altLang="en-US" sz="1800"/>
              <a:t>Adapt</a:t>
            </a:r>
          </a:p>
          <a:p>
            <a:pPr marL="168275" indent="-168275" algn="l" eaLnBrk="0" hangingPunct="0">
              <a:buClr>
                <a:schemeClr val="tx1"/>
              </a:buClr>
              <a:buFontTx/>
              <a:buChar char="•"/>
            </a:pPr>
            <a:r>
              <a:rPr kumimoji="1" lang="en-US" altLang="en-US" sz="1800"/>
              <a:t>Abandon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0"/>
            <a:ext cx="7772400" cy="838200"/>
          </a:xfrm>
        </p:spPr>
        <p:txBody>
          <a:bodyPr/>
          <a:lstStyle/>
          <a:p>
            <a:pPr eaLnBrk="1" hangingPunct="1"/>
            <a:r>
              <a:rPr lang="en-US" altLang="en-US" smtClean="0"/>
              <a:t>Using Process Maps to Identify Measures</a:t>
            </a:r>
          </a:p>
        </p:txBody>
      </p:sp>
      <p:sp>
        <p:nvSpPr>
          <p:cNvPr id="60419" name="Rectangle 3"/>
          <p:cNvSpPr>
            <a:spLocks noGrp="1" noChangeArrowheads="1"/>
          </p:cNvSpPr>
          <p:nvPr>
            <p:ph type="body" idx="1"/>
          </p:nvPr>
        </p:nvSpPr>
        <p:spPr>
          <a:xfrm>
            <a:off x="457200" y="1371600"/>
            <a:ext cx="7772400" cy="5105400"/>
          </a:xfrm>
        </p:spPr>
        <p:txBody>
          <a:bodyPr/>
          <a:lstStyle/>
          <a:p>
            <a:pPr marL="230188" indent="-230188" eaLnBrk="1" hangingPunct="1">
              <a:lnSpc>
                <a:spcPct val="80000"/>
              </a:lnSpc>
              <a:buClr>
                <a:schemeClr val="tx1"/>
              </a:buClr>
              <a:buSzPct val="110000"/>
            </a:pPr>
            <a:r>
              <a:rPr lang="en-US" altLang="en-US" sz="2000" smtClean="0"/>
              <a:t>Review process map and look for:</a:t>
            </a:r>
          </a:p>
          <a:p>
            <a:pPr marL="566738" lvl="1" indent="-222250" eaLnBrk="1" hangingPunct="1">
              <a:lnSpc>
                <a:spcPct val="80000"/>
              </a:lnSpc>
              <a:buClr>
                <a:schemeClr val="tx1"/>
              </a:buClr>
              <a:buFontTx/>
              <a:buChar char="–"/>
            </a:pPr>
            <a:r>
              <a:rPr lang="en-US" altLang="en-US" sz="1800" smtClean="0"/>
              <a:t>Endless “do-loops” where rework is common</a:t>
            </a:r>
          </a:p>
          <a:p>
            <a:pPr marL="566738" lvl="1" indent="-222250" eaLnBrk="1" hangingPunct="1">
              <a:lnSpc>
                <a:spcPct val="80000"/>
              </a:lnSpc>
              <a:buClr>
                <a:schemeClr val="tx1"/>
              </a:buClr>
              <a:buFontTx/>
              <a:buChar char="–"/>
            </a:pPr>
            <a:r>
              <a:rPr lang="en-US" altLang="en-US" sz="1800" smtClean="0"/>
              <a:t>Activity flows that go back and forth repeatedly between players</a:t>
            </a:r>
          </a:p>
          <a:p>
            <a:pPr marL="566738" lvl="1" indent="-222250" eaLnBrk="1" hangingPunct="1">
              <a:lnSpc>
                <a:spcPct val="80000"/>
              </a:lnSpc>
              <a:buClr>
                <a:schemeClr val="tx1"/>
              </a:buClr>
              <a:buFontTx/>
              <a:buChar char="–"/>
            </a:pPr>
            <a:r>
              <a:rPr lang="en-US" altLang="en-US" sz="1800" smtClean="0"/>
              <a:t>Redundant activities</a:t>
            </a:r>
          </a:p>
          <a:p>
            <a:pPr marL="566738" lvl="1" indent="-222250" eaLnBrk="1" hangingPunct="1">
              <a:lnSpc>
                <a:spcPct val="80000"/>
              </a:lnSpc>
              <a:buClr>
                <a:schemeClr val="tx1"/>
              </a:buClr>
              <a:buFontTx/>
              <a:buChar char="–"/>
            </a:pPr>
            <a:r>
              <a:rPr lang="en-US" altLang="en-US" sz="1800" smtClean="0"/>
              <a:t>Unnecessary process steps</a:t>
            </a:r>
          </a:p>
          <a:p>
            <a:pPr marL="566738" lvl="1" indent="-222250" eaLnBrk="1" hangingPunct="1">
              <a:lnSpc>
                <a:spcPct val="80000"/>
              </a:lnSpc>
              <a:buClr>
                <a:schemeClr val="tx1"/>
              </a:buClr>
              <a:buFontTx/>
              <a:buChar char="–"/>
            </a:pPr>
            <a:r>
              <a:rPr lang="en-US" altLang="en-US" sz="1800" smtClean="0"/>
              <a:t>Role or responsibility ambiguity</a:t>
            </a:r>
          </a:p>
          <a:p>
            <a:pPr marL="566738" lvl="1" indent="-222250" eaLnBrk="1" hangingPunct="1">
              <a:lnSpc>
                <a:spcPct val="80000"/>
              </a:lnSpc>
              <a:buClr>
                <a:schemeClr val="tx1"/>
              </a:buClr>
              <a:buFontTx/>
              <a:buChar char="–"/>
            </a:pPr>
            <a:r>
              <a:rPr lang="en-US" altLang="en-US" sz="1800" smtClean="0"/>
              <a:t>Activity time (lapse of time to complete a given step)</a:t>
            </a:r>
          </a:p>
          <a:p>
            <a:pPr marL="566738" lvl="1" indent="-222250" eaLnBrk="1" hangingPunct="1">
              <a:lnSpc>
                <a:spcPct val="80000"/>
              </a:lnSpc>
              <a:buClr>
                <a:schemeClr val="tx1"/>
              </a:buClr>
              <a:buFontTx/>
              <a:buChar char="–"/>
            </a:pPr>
            <a:r>
              <a:rPr lang="en-US" altLang="en-US" sz="1800" smtClean="0"/>
              <a:t>Cycle time (total time elapsed from first to last step)</a:t>
            </a:r>
          </a:p>
          <a:p>
            <a:pPr marL="566738" lvl="1" indent="-222250" eaLnBrk="1" hangingPunct="1">
              <a:lnSpc>
                <a:spcPct val="80000"/>
              </a:lnSpc>
              <a:buClr>
                <a:schemeClr val="tx1"/>
              </a:buClr>
              <a:buFontTx/>
              <a:buChar char="–"/>
            </a:pPr>
            <a:r>
              <a:rPr lang="en-US" altLang="en-US" sz="1800" smtClean="0"/>
              <a:t>Delays between steps</a:t>
            </a:r>
          </a:p>
          <a:p>
            <a:pPr marL="566738" lvl="1" indent="-222250" eaLnBrk="1" hangingPunct="1">
              <a:lnSpc>
                <a:spcPct val="80000"/>
              </a:lnSpc>
              <a:buClr>
                <a:schemeClr val="tx1"/>
              </a:buClr>
              <a:buFontTx/>
              <a:buChar char="–"/>
            </a:pPr>
            <a:r>
              <a:rPr lang="en-US" altLang="en-US" sz="1800" smtClean="0"/>
              <a:t>Bottlenecks (backlogs) in the process (when used together with data)</a:t>
            </a:r>
          </a:p>
          <a:p>
            <a:pPr marL="230188" indent="-230188" eaLnBrk="1" hangingPunct="1">
              <a:lnSpc>
                <a:spcPct val="80000"/>
              </a:lnSpc>
              <a:buClr>
                <a:schemeClr val="tx1"/>
              </a:buClr>
              <a:buSzPct val="110000"/>
            </a:pPr>
            <a:r>
              <a:rPr lang="en-US" altLang="en-US" sz="2000" smtClean="0"/>
              <a:t>Segment and group the steps of the process map and select an appropriate measure for each segment</a:t>
            </a:r>
          </a:p>
          <a:p>
            <a:pPr marL="230188" indent="-230188" eaLnBrk="1" hangingPunct="1">
              <a:lnSpc>
                <a:spcPct val="80000"/>
              </a:lnSpc>
              <a:buClr>
                <a:schemeClr val="tx1"/>
              </a:buClr>
              <a:buSzPct val="110000"/>
            </a:pPr>
            <a:r>
              <a:rPr lang="en-US" altLang="en-US" sz="2000" smtClean="0"/>
              <a:t>Look at decision diamonds and measure the reasons that take the process through the “no” arrow</a:t>
            </a:r>
          </a:p>
          <a:p>
            <a:pPr marL="230188" indent="-230188" eaLnBrk="1" hangingPunct="1">
              <a:lnSpc>
                <a:spcPct val="80000"/>
              </a:lnSpc>
              <a:buClr>
                <a:schemeClr val="tx1"/>
              </a:buClr>
              <a:buSzPct val="110000"/>
            </a:pPr>
            <a:r>
              <a:rPr lang="en-US" altLang="en-US" sz="2000" smtClean="0"/>
              <a:t>Complete a causal analysis on the inputs to your process</a:t>
            </a:r>
          </a:p>
          <a:p>
            <a:pPr marL="566738" lvl="1" indent="-222250" eaLnBrk="1" hangingPunct="1">
              <a:lnSpc>
                <a:spcPct val="80000"/>
              </a:lnSpc>
              <a:buClr>
                <a:schemeClr val="tx1"/>
              </a:buClr>
              <a:buFontTx/>
              <a:buChar char="–"/>
            </a:pPr>
            <a:r>
              <a:rPr lang="en-US" altLang="en-US" sz="1800" smtClean="0"/>
              <a:t>Determine whether one input or another is generating problems</a:t>
            </a: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720986-C677-4801-B134-EF818D526EB6}" type="slidenum">
              <a:rPr lang="en-US" smtClean="0">
                <a:solidFill>
                  <a:srgbClr val="404040"/>
                </a:solidFill>
              </a:rPr>
              <a:pPr eaLnBrk="1" hangingPunct="1"/>
              <a:t>57</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4"/>
          <p:cNvSpPr>
            <a:spLocks noGrp="1"/>
          </p:cNvSpPr>
          <p:nvPr>
            <p:ph type="sldNum" sz="quarter" idx="12"/>
          </p:nvPr>
        </p:nvSpPr>
        <p:spPr/>
        <p:txBody>
          <a:bodyPr/>
          <a:lstStyle/>
          <a:p>
            <a:fld id="{81B880D9-D14D-4BC9-88DA-E5726BFBA243}" type="slidenum">
              <a:rPr lang="en-US" altLang="en-US"/>
              <a:pPr/>
              <a:t>58</a:t>
            </a:fld>
            <a:endParaRPr lang="en-US" altLang="en-US"/>
          </a:p>
        </p:txBody>
      </p:sp>
      <p:sp>
        <p:nvSpPr>
          <p:cNvPr id="708610" name="Rectangle 2"/>
          <p:cNvSpPr>
            <a:spLocks noGrp="1" noChangeArrowheads="1"/>
          </p:cNvSpPr>
          <p:nvPr>
            <p:ph type="title"/>
          </p:nvPr>
        </p:nvSpPr>
        <p:spPr>
          <a:xfrm>
            <a:off x="89764" y="-19878"/>
            <a:ext cx="7239000" cy="914400"/>
          </a:xfrm>
        </p:spPr>
        <p:txBody>
          <a:bodyPr/>
          <a:lstStyle/>
          <a:p>
            <a:r>
              <a:rPr lang="en-US" altLang="en-US" dirty="0"/>
              <a:t>Example</a:t>
            </a:r>
            <a:br>
              <a:rPr lang="en-US" altLang="en-US" dirty="0"/>
            </a:br>
            <a:r>
              <a:rPr lang="en-US" altLang="en-US" dirty="0"/>
              <a:t>Identifying Process Measures</a:t>
            </a:r>
            <a:endParaRPr lang="en-US" altLang="en-US" sz="2800" dirty="0"/>
          </a:p>
        </p:txBody>
      </p:sp>
      <p:grpSp>
        <p:nvGrpSpPr>
          <p:cNvPr id="3" name="Group 2" title="Compile Information"/>
          <p:cNvGrpSpPr/>
          <p:nvPr/>
        </p:nvGrpSpPr>
        <p:grpSpPr>
          <a:xfrm>
            <a:off x="759689" y="2755248"/>
            <a:ext cx="1093787" cy="690563"/>
            <a:chOff x="1030288" y="3676650"/>
            <a:chExt cx="1093787" cy="690563"/>
          </a:xfrm>
          <a:solidFill>
            <a:srgbClr val="336699"/>
          </a:solidFill>
        </p:grpSpPr>
        <p:sp>
          <p:nvSpPr>
            <p:cNvPr id="708918" name="Rectangle 310"/>
            <p:cNvSpPr>
              <a:spLocks noChangeArrowheads="1"/>
            </p:cNvSpPr>
            <p:nvPr/>
          </p:nvSpPr>
          <p:spPr bwMode="auto">
            <a:xfrm>
              <a:off x="1030288" y="3676650"/>
              <a:ext cx="1093787" cy="690563"/>
            </a:xfrm>
            <a:prstGeom prst="rect">
              <a:avLst/>
            </a:prstGeom>
            <a:grp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08919" name="Text Box 311"/>
            <p:cNvSpPr txBox="1">
              <a:spLocks noChangeArrowheads="1"/>
            </p:cNvSpPr>
            <p:nvPr/>
          </p:nvSpPr>
          <p:spPr bwMode="auto">
            <a:xfrm>
              <a:off x="1052513" y="3794125"/>
              <a:ext cx="1050925" cy="457200"/>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solidFill>
                    <a:schemeClr val="bg1"/>
                  </a:solidFill>
                </a:rPr>
                <a:t>Compile Information</a:t>
              </a:r>
            </a:p>
          </p:txBody>
        </p:sp>
      </p:grpSp>
      <p:cxnSp>
        <p:nvCxnSpPr>
          <p:cNvPr id="708924" name="AutoShape 316" title="Arrow"/>
          <p:cNvCxnSpPr>
            <a:cxnSpLocks noChangeShapeType="1"/>
            <a:stCxn id="708918" idx="3"/>
            <a:endCxn id="708895" idx="1"/>
          </p:cNvCxnSpPr>
          <p:nvPr/>
        </p:nvCxnSpPr>
        <p:spPr bwMode="auto">
          <a:xfrm>
            <a:off x="1872526" y="3101323"/>
            <a:ext cx="277813" cy="0"/>
          </a:xfrm>
          <a:prstGeom prst="straightConnector1">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1" title="Cost of Activity"/>
          <p:cNvGrpSpPr/>
          <p:nvPr/>
        </p:nvGrpSpPr>
        <p:grpSpPr>
          <a:xfrm>
            <a:off x="2191614" y="1832911"/>
            <a:ext cx="1050925" cy="922337"/>
            <a:chOff x="2462213" y="2754313"/>
            <a:chExt cx="1050925" cy="922337"/>
          </a:xfrm>
        </p:grpSpPr>
        <p:sp>
          <p:nvSpPr>
            <p:cNvPr id="708931" name="Text Box 323"/>
            <p:cNvSpPr txBox="1">
              <a:spLocks noChangeArrowheads="1"/>
            </p:cNvSpPr>
            <p:nvPr/>
          </p:nvSpPr>
          <p:spPr bwMode="auto">
            <a:xfrm>
              <a:off x="2462213" y="2754313"/>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t>Cost of</a:t>
              </a:r>
            </a:p>
            <a:p>
              <a:pPr algn="ctr" eaLnBrk="0" hangingPunct="0"/>
              <a:r>
                <a:rPr lang="en-US" altLang="en-US" sz="1200" b="1" dirty="0"/>
                <a:t>Activity</a:t>
              </a:r>
            </a:p>
          </p:txBody>
        </p:sp>
        <p:cxnSp>
          <p:nvCxnSpPr>
            <p:cNvPr id="708933" name="AutoShape 325"/>
            <p:cNvCxnSpPr>
              <a:cxnSpLocks noChangeShapeType="1"/>
              <a:stCxn id="708931" idx="2"/>
              <a:endCxn id="708895" idx="0"/>
            </p:cNvCxnSpPr>
            <p:nvPr/>
          </p:nvCxnSpPr>
          <p:spPr bwMode="auto">
            <a:xfrm flipH="1">
              <a:off x="2986882" y="3211513"/>
              <a:ext cx="794" cy="465137"/>
            </a:xfrm>
            <a:prstGeom prst="straightConnector1">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Group 3" title="Prepare Report"/>
          <p:cNvGrpSpPr/>
          <p:nvPr/>
        </p:nvGrpSpPr>
        <p:grpSpPr>
          <a:xfrm>
            <a:off x="2169389" y="2755248"/>
            <a:ext cx="1093787" cy="690563"/>
            <a:chOff x="2439988" y="3676650"/>
            <a:chExt cx="1093787" cy="690563"/>
          </a:xfrm>
          <a:solidFill>
            <a:srgbClr val="336699"/>
          </a:solidFill>
        </p:grpSpPr>
        <p:sp>
          <p:nvSpPr>
            <p:cNvPr id="708895" name="Rectangle 287"/>
            <p:cNvSpPr>
              <a:spLocks noChangeArrowheads="1"/>
            </p:cNvSpPr>
            <p:nvPr/>
          </p:nvSpPr>
          <p:spPr bwMode="auto">
            <a:xfrm>
              <a:off x="2439988" y="3676650"/>
              <a:ext cx="1093787" cy="690563"/>
            </a:xfrm>
            <a:prstGeom prst="rect">
              <a:avLst/>
            </a:prstGeom>
            <a:grp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08896" name="Text Box 288"/>
            <p:cNvSpPr txBox="1">
              <a:spLocks noChangeArrowheads="1"/>
            </p:cNvSpPr>
            <p:nvPr/>
          </p:nvSpPr>
          <p:spPr bwMode="auto">
            <a:xfrm>
              <a:off x="2460625" y="3794125"/>
              <a:ext cx="1050925" cy="457200"/>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solidFill>
                    <a:schemeClr val="bg1"/>
                  </a:solidFill>
                </a:rPr>
                <a:t>Prepare</a:t>
              </a:r>
            </a:p>
            <a:p>
              <a:pPr algn="ctr" eaLnBrk="0" hangingPunct="0"/>
              <a:r>
                <a:rPr lang="en-US" altLang="en-US" sz="1200" b="1" dirty="0">
                  <a:solidFill>
                    <a:schemeClr val="bg1"/>
                  </a:solidFill>
                </a:rPr>
                <a:t>Report</a:t>
              </a:r>
            </a:p>
          </p:txBody>
        </p:sp>
      </p:grpSp>
      <p:cxnSp>
        <p:nvCxnSpPr>
          <p:cNvPr id="708925" name="AutoShape 317" title="Arrow"/>
          <p:cNvCxnSpPr>
            <a:cxnSpLocks noChangeShapeType="1"/>
            <a:stCxn id="708895" idx="3"/>
            <a:endCxn id="708901" idx="1"/>
          </p:cNvCxnSpPr>
          <p:nvPr/>
        </p:nvCxnSpPr>
        <p:spPr bwMode="auto">
          <a:xfrm>
            <a:off x="3282226" y="3101323"/>
            <a:ext cx="274638" cy="0"/>
          </a:xfrm>
          <a:prstGeom prst="straightConnector1">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title="Acdeptable?"/>
          <p:cNvGrpSpPr/>
          <p:nvPr/>
        </p:nvGrpSpPr>
        <p:grpSpPr>
          <a:xfrm>
            <a:off x="3575914" y="2718736"/>
            <a:ext cx="1447800" cy="765175"/>
            <a:chOff x="3846513" y="3640138"/>
            <a:chExt cx="1447800" cy="765175"/>
          </a:xfrm>
          <a:solidFill>
            <a:srgbClr val="336699"/>
          </a:solidFill>
        </p:grpSpPr>
        <p:sp>
          <p:nvSpPr>
            <p:cNvPr id="708901" name="AutoShape 293"/>
            <p:cNvSpPr>
              <a:spLocks noChangeArrowheads="1"/>
            </p:cNvSpPr>
            <p:nvPr/>
          </p:nvSpPr>
          <p:spPr bwMode="auto">
            <a:xfrm>
              <a:off x="3846513" y="3640138"/>
              <a:ext cx="1447800" cy="765175"/>
            </a:xfrm>
            <a:prstGeom prst="diamond">
              <a:avLst/>
            </a:prstGeom>
            <a:grp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08902" name="Text Box 294"/>
            <p:cNvSpPr txBox="1">
              <a:spLocks noChangeArrowheads="1"/>
            </p:cNvSpPr>
            <p:nvPr/>
          </p:nvSpPr>
          <p:spPr bwMode="auto">
            <a:xfrm>
              <a:off x="3979863" y="3884613"/>
              <a:ext cx="1182687" cy="274637"/>
            </a:xfrm>
            <a:prstGeom prst="rect">
              <a:avLst/>
            </a:prstGeom>
            <a:noFill/>
            <a:ln>
              <a:noFill/>
            </a:ln>
            <a:effectLst/>
            <a:extLs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solidFill>
                    <a:schemeClr val="bg1"/>
                  </a:solidFill>
                </a:rPr>
                <a:t>Acceptable?</a:t>
              </a:r>
            </a:p>
          </p:txBody>
        </p:sp>
      </p:grpSp>
      <p:grpSp>
        <p:nvGrpSpPr>
          <p:cNvPr id="11" name="Group 10" title="Proportion Rejected"/>
          <p:cNvGrpSpPr/>
          <p:nvPr/>
        </p:nvGrpSpPr>
        <p:grpSpPr>
          <a:xfrm>
            <a:off x="3709264" y="1832911"/>
            <a:ext cx="1182687" cy="830262"/>
            <a:chOff x="3979863" y="2754313"/>
            <a:chExt cx="1182687" cy="830262"/>
          </a:xfrm>
        </p:grpSpPr>
        <p:sp>
          <p:nvSpPr>
            <p:cNvPr id="708929" name="Text Box 321"/>
            <p:cNvSpPr txBox="1">
              <a:spLocks noChangeArrowheads="1"/>
            </p:cNvSpPr>
            <p:nvPr/>
          </p:nvSpPr>
          <p:spPr bwMode="auto">
            <a:xfrm>
              <a:off x="3979863" y="2754313"/>
              <a:ext cx="1182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t>Proportion</a:t>
              </a:r>
            </a:p>
            <a:p>
              <a:pPr algn="ctr" eaLnBrk="0" hangingPunct="0"/>
              <a:r>
                <a:rPr lang="en-US" altLang="en-US" sz="1200" b="1" dirty="0"/>
                <a:t>Rejected</a:t>
              </a:r>
            </a:p>
          </p:txBody>
        </p:sp>
        <p:cxnSp>
          <p:nvCxnSpPr>
            <p:cNvPr id="708938" name="AutoShape 330"/>
            <p:cNvCxnSpPr>
              <a:cxnSpLocks noChangeShapeType="1"/>
            </p:cNvCxnSpPr>
            <p:nvPr/>
          </p:nvCxnSpPr>
          <p:spPr bwMode="auto">
            <a:xfrm flipH="1">
              <a:off x="4568825" y="3175000"/>
              <a:ext cx="3175" cy="409575"/>
            </a:xfrm>
            <a:prstGeom prst="straightConnector1">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Group 12" title="Yes"/>
          <p:cNvGrpSpPr/>
          <p:nvPr/>
        </p:nvGrpSpPr>
        <p:grpSpPr>
          <a:xfrm>
            <a:off x="4815752" y="2682392"/>
            <a:ext cx="515937" cy="418932"/>
            <a:chOff x="5086351" y="3603794"/>
            <a:chExt cx="515937" cy="418932"/>
          </a:xfrm>
        </p:grpSpPr>
        <p:cxnSp>
          <p:nvCxnSpPr>
            <p:cNvPr id="708926" name="AutoShape 318"/>
            <p:cNvCxnSpPr>
              <a:cxnSpLocks noChangeShapeType="1"/>
              <a:stCxn id="708901" idx="3"/>
              <a:endCxn id="708922" idx="1"/>
            </p:cNvCxnSpPr>
            <p:nvPr/>
          </p:nvCxnSpPr>
          <p:spPr bwMode="auto">
            <a:xfrm flipV="1">
              <a:off x="5294313" y="4021932"/>
              <a:ext cx="307975" cy="794"/>
            </a:xfrm>
            <a:prstGeom prst="straightConnector1">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8909" name="Text Box 301"/>
            <p:cNvSpPr txBox="1">
              <a:spLocks noChangeArrowheads="1"/>
            </p:cNvSpPr>
            <p:nvPr/>
          </p:nvSpPr>
          <p:spPr bwMode="auto">
            <a:xfrm>
              <a:off x="5086351" y="3603794"/>
              <a:ext cx="496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200" b="1" dirty="0"/>
                <a:t>Yes</a:t>
              </a:r>
            </a:p>
          </p:txBody>
        </p:sp>
      </p:grpSp>
      <p:grpSp>
        <p:nvGrpSpPr>
          <p:cNvPr id="14" name="Group 13" title="No"/>
          <p:cNvGrpSpPr/>
          <p:nvPr/>
        </p:nvGrpSpPr>
        <p:grpSpPr>
          <a:xfrm>
            <a:off x="1242807" y="3450683"/>
            <a:ext cx="3592788" cy="336474"/>
            <a:chOff x="1513406" y="4372085"/>
            <a:chExt cx="3592788" cy="336474"/>
          </a:xfrm>
        </p:grpSpPr>
        <p:sp>
          <p:nvSpPr>
            <p:cNvPr id="708910" name="Text Box 302"/>
            <p:cNvSpPr txBox="1">
              <a:spLocks noChangeArrowheads="1"/>
            </p:cNvSpPr>
            <p:nvPr/>
          </p:nvSpPr>
          <p:spPr bwMode="auto">
            <a:xfrm>
              <a:off x="4609306" y="4433921"/>
              <a:ext cx="4968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200" b="1" dirty="0"/>
                <a:t>No</a:t>
              </a:r>
            </a:p>
          </p:txBody>
        </p:sp>
        <p:cxnSp>
          <p:nvCxnSpPr>
            <p:cNvPr id="708935" name="AutoShape 327"/>
            <p:cNvCxnSpPr>
              <a:cxnSpLocks noChangeShapeType="1"/>
              <a:stCxn id="708901" idx="2"/>
              <a:endCxn id="708918" idx="2"/>
            </p:cNvCxnSpPr>
            <p:nvPr/>
          </p:nvCxnSpPr>
          <p:spPr bwMode="auto">
            <a:xfrm rot="5400000" flipH="1">
              <a:off x="2990972" y="2894519"/>
              <a:ext cx="38100" cy="2993231"/>
            </a:xfrm>
            <a:prstGeom prst="bentConnector3">
              <a:avLst>
                <a:gd name="adj1" fmla="val -600000"/>
              </a:avLst>
            </a:prstGeom>
            <a:noFill/>
            <a:ln w="381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Group 8" title="Reasons of Rejection"/>
          <p:cNvGrpSpPr/>
          <p:nvPr/>
        </p:nvGrpSpPr>
        <p:grpSpPr>
          <a:xfrm>
            <a:off x="4396651" y="3893486"/>
            <a:ext cx="1338263" cy="798512"/>
            <a:chOff x="4667250" y="4814888"/>
            <a:chExt cx="1338263" cy="798512"/>
          </a:xfrm>
        </p:grpSpPr>
        <p:sp>
          <p:nvSpPr>
            <p:cNvPr id="708945" name="Text Box 337"/>
            <p:cNvSpPr txBox="1">
              <a:spLocks noChangeArrowheads="1"/>
            </p:cNvSpPr>
            <p:nvPr/>
          </p:nvSpPr>
          <p:spPr bwMode="auto">
            <a:xfrm>
              <a:off x="4954588" y="5156200"/>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t>Reasons of Rejection</a:t>
              </a:r>
            </a:p>
          </p:txBody>
        </p:sp>
        <p:cxnSp>
          <p:nvCxnSpPr>
            <p:cNvPr id="708948" name="AutoShape 340"/>
            <p:cNvCxnSpPr>
              <a:cxnSpLocks noChangeShapeType="1"/>
            </p:cNvCxnSpPr>
            <p:nvPr/>
          </p:nvCxnSpPr>
          <p:spPr bwMode="auto">
            <a:xfrm flipH="1" flipV="1">
              <a:off x="4667250" y="4814888"/>
              <a:ext cx="381000" cy="293687"/>
            </a:xfrm>
            <a:prstGeom prst="straightConnector1">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 name="Group 5" title="Prepare Final Report"/>
          <p:cNvGrpSpPr/>
          <p:nvPr/>
        </p:nvGrpSpPr>
        <p:grpSpPr>
          <a:xfrm>
            <a:off x="5331689" y="2755248"/>
            <a:ext cx="1093787" cy="690563"/>
            <a:chOff x="5602288" y="3676650"/>
            <a:chExt cx="1093787" cy="690563"/>
          </a:xfrm>
          <a:solidFill>
            <a:srgbClr val="336699"/>
          </a:solidFill>
        </p:grpSpPr>
        <p:sp>
          <p:nvSpPr>
            <p:cNvPr id="708922" name="Rectangle 314"/>
            <p:cNvSpPr>
              <a:spLocks noChangeArrowheads="1"/>
            </p:cNvSpPr>
            <p:nvPr/>
          </p:nvSpPr>
          <p:spPr bwMode="auto">
            <a:xfrm>
              <a:off x="5602288" y="3676650"/>
              <a:ext cx="1093787" cy="690563"/>
            </a:xfrm>
            <a:prstGeom prst="rect">
              <a:avLst/>
            </a:prstGeom>
            <a:grp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08923" name="Text Box 315"/>
            <p:cNvSpPr txBox="1">
              <a:spLocks noChangeArrowheads="1"/>
            </p:cNvSpPr>
            <p:nvPr/>
          </p:nvSpPr>
          <p:spPr bwMode="auto">
            <a:xfrm>
              <a:off x="5624513" y="3703638"/>
              <a:ext cx="1050925" cy="646331"/>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solidFill>
                    <a:schemeClr val="bg1"/>
                  </a:solidFill>
                </a:rPr>
                <a:t>Prepare</a:t>
              </a:r>
            </a:p>
            <a:p>
              <a:pPr algn="ctr" eaLnBrk="0" hangingPunct="0"/>
              <a:r>
                <a:rPr lang="en-US" altLang="en-US" sz="1200" b="1" dirty="0">
                  <a:solidFill>
                    <a:schemeClr val="bg1"/>
                  </a:solidFill>
                </a:rPr>
                <a:t>Final Report</a:t>
              </a:r>
            </a:p>
          </p:txBody>
        </p:sp>
      </p:grpSp>
      <p:grpSp>
        <p:nvGrpSpPr>
          <p:cNvPr id="10" name="Group 9" title="Duration of Activity"/>
          <p:cNvGrpSpPr/>
          <p:nvPr/>
        </p:nvGrpSpPr>
        <p:grpSpPr>
          <a:xfrm>
            <a:off x="5352326" y="1832911"/>
            <a:ext cx="1050925" cy="855662"/>
            <a:chOff x="5622925" y="2754313"/>
            <a:chExt cx="1050925" cy="855662"/>
          </a:xfrm>
        </p:grpSpPr>
        <p:sp>
          <p:nvSpPr>
            <p:cNvPr id="708936" name="Text Box 328"/>
            <p:cNvSpPr txBox="1">
              <a:spLocks noChangeArrowheads="1"/>
            </p:cNvSpPr>
            <p:nvPr/>
          </p:nvSpPr>
          <p:spPr bwMode="auto">
            <a:xfrm>
              <a:off x="5622925" y="2754313"/>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t>Duration</a:t>
              </a:r>
            </a:p>
            <a:p>
              <a:pPr algn="ctr" eaLnBrk="0" hangingPunct="0"/>
              <a:r>
                <a:rPr lang="en-US" altLang="en-US" sz="1200" b="1" dirty="0"/>
                <a:t>of Activity</a:t>
              </a:r>
            </a:p>
          </p:txBody>
        </p:sp>
        <p:cxnSp>
          <p:nvCxnSpPr>
            <p:cNvPr id="708937" name="AutoShape 329"/>
            <p:cNvCxnSpPr>
              <a:cxnSpLocks noChangeShapeType="1"/>
            </p:cNvCxnSpPr>
            <p:nvPr/>
          </p:nvCxnSpPr>
          <p:spPr bwMode="auto">
            <a:xfrm flipH="1">
              <a:off x="6146800" y="3200400"/>
              <a:ext cx="3175" cy="409575"/>
            </a:xfrm>
            <a:prstGeom prst="straightConnector1">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08927" name="AutoShape 319" title="Arrow"/>
          <p:cNvCxnSpPr>
            <a:cxnSpLocks noChangeShapeType="1"/>
            <a:stCxn id="708922" idx="3"/>
            <a:endCxn id="708920" idx="1"/>
          </p:cNvCxnSpPr>
          <p:nvPr/>
        </p:nvCxnSpPr>
        <p:spPr bwMode="auto">
          <a:xfrm>
            <a:off x="6444526" y="3101323"/>
            <a:ext cx="255588" cy="0"/>
          </a:xfrm>
          <a:prstGeom prst="straightConnector1">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oup 6" title="Distribute Report"/>
          <p:cNvGrpSpPr/>
          <p:nvPr/>
        </p:nvGrpSpPr>
        <p:grpSpPr>
          <a:xfrm>
            <a:off x="6719164" y="2755248"/>
            <a:ext cx="1093787" cy="690563"/>
            <a:chOff x="6989763" y="3676650"/>
            <a:chExt cx="1093787" cy="690563"/>
          </a:xfrm>
          <a:solidFill>
            <a:srgbClr val="336699"/>
          </a:solidFill>
        </p:grpSpPr>
        <p:sp>
          <p:nvSpPr>
            <p:cNvPr id="708920" name="Rectangle 312"/>
            <p:cNvSpPr>
              <a:spLocks noChangeArrowheads="1"/>
            </p:cNvSpPr>
            <p:nvPr/>
          </p:nvSpPr>
          <p:spPr bwMode="auto">
            <a:xfrm>
              <a:off x="6989763" y="3676650"/>
              <a:ext cx="1093787" cy="690563"/>
            </a:xfrm>
            <a:prstGeom prst="rect">
              <a:avLst/>
            </a:prstGeom>
            <a:grp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08921" name="Text Box 313"/>
            <p:cNvSpPr txBox="1">
              <a:spLocks noChangeArrowheads="1"/>
            </p:cNvSpPr>
            <p:nvPr/>
          </p:nvSpPr>
          <p:spPr bwMode="auto">
            <a:xfrm>
              <a:off x="7010400" y="3794125"/>
              <a:ext cx="1050925" cy="457200"/>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solidFill>
                    <a:schemeClr val="bg1"/>
                  </a:solidFill>
                </a:rPr>
                <a:t>Distribute</a:t>
              </a:r>
            </a:p>
            <a:p>
              <a:pPr algn="ctr" eaLnBrk="0" hangingPunct="0"/>
              <a:r>
                <a:rPr lang="en-US" altLang="en-US" sz="1200" b="1" dirty="0">
                  <a:solidFill>
                    <a:schemeClr val="bg1"/>
                  </a:solidFill>
                </a:rPr>
                <a:t>Report</a:t>
              </a:r>
            </a:p>
          </p:txBody>
        </p:sp>
      </p:grpSp>
      <p:grpSp>
        <p:nvGrpSpPr>
          <p:cNvPr id="15" name="Group 14" title="Elapsed Time"/>
          <p:cNvGrpSpPr/>
          <p:nvPr/>
        </p:nvGrpSpPr>
        <p:grpSpPr>
          <a:xfrm>
            <a:off x="5230089" y="1229661"/>
            <a:ext cx="2640012" cy="787400"/>
            <a:chOff x="5500688" y="2151063"/>
            <a:chExt cx="2640012" cy="787400"/>
          </a:xfrm>
        </p:grpSpPr>
        <p:grpSp>
          <p:nvGrpSpPr>
            <p:cNvPr id="2" name="Group 1" descr="Elapsed Time" title="Span of Activity"/>
            <p:cNvGrpSpPr/>
            <p:nvPr/>
          </p:nvGrpSpPr>
          <p:grpSpPr>
            <a:xfrm>
              <a:off x="5500688" y="2419350"/>
              <a:ext cx="2640012" cy="519113"/>
              <a:chOff x="5500688" y="2419350"/>
              <a:chExt cx="2640012" cy="519113"/>
            </a:xfrm>
          </p:grpSpPr>
          <p:sp>
            <p:nvSpPr>
              <p:cNvPr id="708942" name="Line 334" descr="Elapsed Time"/>
              <p:cNvSpPr>
                <a:spLocks noChangeShapeType="1"/>
              </p:cNvSpPr>
              <p:nvPr/>
            </p:nvSpPr>
            <p:spPr bwMode="auto">
              <a:xfrm>
                <a:off x="5500688" y="2428875"/>
                <a:ext cx="0" cy="50958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08943" name="Line 335"/>
              <p:cNvSpPr>
                <a:spLocks noChangeShapeType="1"/>
              </p:cNvSpPr>
              <p:nvPr/>
            </p:nvSpPr>
            <p:spPr bwMode="auto">
              <a:xfrm>
                <a:off x="8140700" y="2428875"/>
                <a:ext cx="0" cy="50958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cxnSp>
            <p:nvCxnSpPr>
              <p:cNvPr id="708944" name="AutoShape 336"/>
              <p:cNvCxnSpPr>
                <a:cxnSpLocks noChangeShapeType="1"/>
                <a:stCxn id="708942" idx="0"/>
                <a:endCxn id="708943" idx="0"/>
              </p:cNvCxnSpPr>
              <p:nvPr/>
            </p:nvCxnSpPr>
            <p:spPr bwMode="auto">
              <a:xfrm>
                <a:off x="5500688" y="2419350"/>
                <a:ext cx="2640012" cy="0"/>
              </a:xfrm>
              <a:prstGeom prst="straightConnector1">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08939" name="Text Box 331"/>
            <p:cNvSpPr txBox="1">
              <a:spLocks noChangeArrowheads="1"/>
            </p:cNvSpPr>
            <p:nvPr/>
          </p:nvSpPr>
          <p:spPr bwMode="auto">
            <a:xfrm>
              <a:off x="5627688" y="2151063"/>
              <a:ext cx="2446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a:t>Elapsed Time</a:t>
              </a:r>
            </a:p>
          </p:txBody>
        </p:sp>
      </p:grpSp>
      <p:grpSp>
        <p:nvGrpSpPr>
          <p:cNvPr id="8" name="Group 7" title="Quality of Output Activity"/>
          <p:cNvGrpSpPr/>
          <p:nvPr/>
        </p:nvGrpSpPr>
        <p:grpSpPr>
          <a:xfrm>
            <a:off x="6339751" y="3542648"/>
            <a:ext cx="1428750" cy="1149350"/>
            <a:chOff x="6610350" y="4464050"/>
            <a:chExt cx="1428750" cy="1149350"/>
          </a:xfrm>
        </p:grpSpPr>
        <p:sp>
          <p:nvSpPr>
            <p:cNvPr id="708946" name="Text Box 338"/>
            <p:cNvSpPr txBox="1">
              <a:spLocks noChangeArrowheads="1"/>
            </p:cNvSpPr>
            <p:nvPr/>
          </p:nvSpPr>
          <p:spPr bwMode="auto">
            <a:xfrm>
              <a:off x="6610350" y="5156200"/>
              <a:ext cx="1428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a:t>Quality of Output Activity</a:t>
              </a:r>
            </a:p>
          </p:txBody>
        </p:sp>
        <p:cxnSp>
          <p:nvCxnSpPr>
            <p:cNvPr id="708947" name="AutoShape 339"/>
            <p:cNvCxnSpPr>
              <a:cxnSpLocks noChangeShapeType="1"/>
            </p:cNvCxnSpPr>
            <p:nvPr/>
          </p:nvCxnSpPr>
          <p:spPr bwMode="auto">
            <a:xfrm flipH="1" flipV="1">
              <a:off x="6865938" y="4464050"/>
              <a:ext cx="296862" cy="630238"/>
            </a:xfrm>
            <a:prstGeom prst="straightConnector1">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08917" name="AutoShape 309" title="Arrow"/>
          <p:cNvCxnSpPr>
            <a:cxnSpLocks noChangeShapeType="1"/>
            <a:stCxn id="708920" idx="3"/>
            <a:endCxn id="708928" idx="2"/>
          </p:cNvCxnSpPr>
          <p:nvPr/>
        </p:nvCxnSpPr>
        <p:spPr bwMode="auto">
          <a:xfrm>
            <a:off x="7832001" y="3101323"/>
            <a:ext cx="304800" cy="1588"/>
          </a:xfrm>
          <a:prstGeom prst="straightConnector1">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8928" name="AutoShape 320" title="Arrow"/>
          <p:cNvSpPr>
            <a:spLocks noChangeArrowheads="1"/>
          </p:cNvSpPr>
          <p:nvPr/>
        </p:nvSpPr>
        <p:spPr bwMode="auto">
          <a:xfrm rot="5400000">
            <a:off x="8154264" y="2902886"/>
            <a:ext cx="398462" cy="398462"/>
          </a:xfrm>
          <a:prstGeom prst="flowChartExtract">
            <a:avLst/>
          </a:prstGeom>
          <a:solidFill>
            <a:srgbClr val="336699"/>
          </a:solidFill>
          <a:ln w="38100">
            <a:solidFill>
              <a:schemeClr val="tx1"/>
            </a:solidFill>
            <a:miter lim="800000"/>
            <a:headEnd type="none" w="sm" len="sm"/>
            <a:tailEnd type="none" w="sm" len="sm"/>
          </a:ln>
          <a:effectLst/>
          <a:extLst/>
        </p:spPr>
        <p:txBody>
          <a:bodyPr wrap="none" anchor="ctr"/>
          <a:lstStyle/>
          <a:p>
            <a:pPr algn="ctr"/>
            <a:endParaRPr lang="en-US"/>
          </a:p>
        </p:txBody>
      </p:sp>
      <p:sp>
        <p:nvSpPr>
          <p:cNvPr id="51" name="TextBox 41"/>
          <p:cNvSpPr txBox="1">
            <a:spLocks noChangeArrowheads="1"/>
          </p:cNvSpPr>
          <p:nvPr/>
        </p:nvSpPr>
        <p:spPr bwMode="auto">
          <a:xfrm>
            <a:off x="936177" y="4800600"/>
            <a:ext cx="76231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404040"/>
                </a:solidFill>
              </a:rPr>
              <a:t>Inaccurate	Incomplete	Late	Rambling	Grammar</a:t>
            </a:r>
          </a:p>
          <a:p>
            <a:pPr eaLnBrk="1" hangingPunct="1"/>
            <a:r>
              <a:rPr lang="en-US" dirty="0" err="1">
                <a:solidFill>
                  <a:srgbClr val="404040"/>
                </a:solidFill>
              </a:rPr>
              <a:t>xxxxx</a:t>
            </a:r>
            <a:r>
              <a:rPr lang="en-US" dirty="0">
                <a:solidFill>
                  <a:srgbClr val="404040"/>
                </a:solidFill>
              </a:rPr>
              <a:t>		</a:t>
            </a:r>
            <a:r>
              <a:rPr lang="en-US" dirty="0" err="1">
                <a:solidFill>
                  <a:srgbClr val="404040"/>
                </a:solidFill>
              </a:rPr>
              <a:t>xxxxx</a:t>
            </a:r>
            <a:r>
              <a:rPr lang="en-US" dirty="0">
                <a:solidFill>
                  <a:srgbClr val="404040"/>
                </a:solidFill>
              </a:rPr>
              <a:t>		xxx	</a:t>
            </a:r>
            <a:r>
              <a:rPr lang="en-US" dirty="0" err="1">
                <a:solidFill>
                  <a:srgbClr val="404040"/>
                </a:solidFill>
              </a:rPr>
              <a:t>zzzzz</a:t>
            </a:r>
            <a:r>
              <a:rPr lang="en-US" dirty="0">
                <a:solidFill>
                  <a:srgbClr val="404040"/>
                </a:solidFill>
              </a:rPr>
              <a:t>		</a:t>
            </a:r>
            <a:r>
              <a:rPr lang="en-US" dirty="0" err="1">
                <a:solidFill>
                  <a:srgbClr val="404040"/>
                </a:solidFill>
              </a:rPr>
              <a:t>xxxxx</a:t>
            </a:r>
            <a:endParaRPr lang="en-US" dirty="0">
              <a:solidFill>
                <a:srgbClr val="404040"/>
              </a:solidFill>
            </a:endParaRPr>
          </a:p>
          <a:p>
            <a:pPr eaLnBrk="1" hangingPunct="1"/>
            <a:r>
              <a:rPr lang="en-US" dirty="0" err="1">
                <a:solidFill>
                  <a:srgbClr val="404040"/>
                </a:solidFill>
              </a:rPr>
              <a:t>xxxxx</a:t>
            </a:r>
            <a:r>
              <a:rPr lang="en-US" dirty="0">
                <a:solidFill>
                  <a:srgbClr val="404040"/>
                </a:solidFill>
              </a:rPr>
              <a:t>		</a:t>
            </a:r>
            <a:r>
              <a:rPr lang="en-US" dirty="0" err="1">
                <a:solidFill>
                  <a:srgbClr val="404040"/>
                </a:solidFill>
              </a:rPr>
              <a:t>xxxxx</a:t>
            </a:r>
            <a:r>
              <a:rPr lang="en-US" dirty="0">
                <a:solidFill>
                  <a:srgbClr val="404040"/>
                </a:solidFill>
              </a:rPr>
              <a:t>			zzzz		xx</a:t>
            </a:r>
          </a:p>
          <a:p>
            <a:pPr eaLnBrk="1" hangingPunct="1"/>
            <a:r>
              <a:rPr lang="en-US" dirty="0" err="1">
                <a:solidFill>
                  <a:srgbClr val="404040"/>
                </a:solidFill>
              </a:rPr>
              <a:t>xxxxx</a:t>
            </a:r>
            <a:endParaRPr lang="en-US" dirty="0">
              <a:solidFill>
                <a:srgbClr val="404040"/>
              </a:solidFill>
            </a:endParaRPr>
          </a:p>
          <a:p>
            <a:pPr eaLnBrk="1" hangingPunct="1"/>
            <a:r>
              <a:rPr lang="en-US" dirty="0">
                <a:solidFill>
                  <a:srgbClr val="404040"/>
                </a:solidFill>
              </a:rPr>
              <a:t>xx</a:t>
            </a:r>
          </a:p>
        </p:txBody>
      </p:sp>
    </p:spTree>
    <p:extLst>
      <p:ext uri="{BB962C8B-B14F-4D97-AF65-F5344CB8AC3E}">
        <p14:creationId xmlns:p14="http://schemas.microsoft.com/office/powerpoint/2010/main" val="3578444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57200" y="1600200"/>
            <a:ext cx="7772400" cy="5029200"/>
          </a:xfrm>
        </p:spPr>
        <p:txBody>
          <a:bodyPr/>
          <a:lstStyle/>
          <a:p>
            <a:pPr marL="230188" indent="-230188" eaLnBrk="1" hangingPunct="1">
              <a:spcBef>
                <a:spcPct val="0"/>
              </a:spcBef>
              <a:buClr>
                <a:schemeClr val="tx1"/>
              </a:buClr>
              <a:buSzPct val="110000"/>
            </a:pPr>
            <a:r>
              <a:rPr lang="en-US" altLang="en-US" sz="2100" smtClean="0"/>
              <a:t>Cycle time from customer request to providing service </a:t>
            </a:r>
          </a:p>
          <a:p>
            <a:pPr marL="230188" indent="-230188" eaLnBrk="1" hangingPunct="1">
              <a:spcBef>
                <a:spcPct val="0"/>
              </a:spcBef>
              <a:buClr>
                <a:schemeClr val="tx1"/>
              </a:buClr>
              <a:buSzPct val="110000"/>
              <a:buFontTx/>
              <a:buNone/>
            </a:pPr>
            <a:r>
              <a:rPr lang="en-US" altLang="en-US" sz="2100" smtClean="0"/>
              <a:t>	(e.g., Locksmith) </a:t>
            </a:r>
          </a:p>
          <a:p>
            <a:pPr marL="230188" indent="-230188" eaLnBrk="1" hangingPunct="1">
              <a:spcBef>
                <a:spcPct val="25000"/>
              </a:spcBef>
              <a:buClr>
                <a:schemeClr val="tx1"/>
              </a:buClr>
              <a:buSzPct val="110000"/>
            </a:pPr>
            <a:r>
              <a:rPr lang="en-US" altLang="en-US" sz="2100" smtClean="0"/>
              <a:t>Time between customer order and delivery of product </a:t>
            </a:r>
          </a:p>
          <a:p>
            <a:pPr marL="230188" indent="-230188" eaLnBrk="1" hangingPunct="1">
              <a:spcBef>
                <a:spcPct val="25000"/>
              </a:spcBef>
              <a:buClr>
                <a:schemeClr val="tx1"/>
              </a:buClr>
              <a:buSzPct val="110000"/>
            </a:pPr>
            <a:r>
              <a:rPr lang="en-US" altLang="en-US" sz="2100" smtClean="0"/>
              <a:t>Number of unscheduled repairs</a:t>
            </a:r>
          </a:p>
          <a:p>
            <a:pPr marL="230188" indent="-230188" eaLnBrk="1" hangingPunct="1">
              <a:spcBef>
                <a:spcPct val="25000"/>
              </a:spcBef>
              <a:buClr>
                <a:schemeClr val="tx1"/>
              </a:buClr>
              <a:buSzPct val="110000"/>
            </a:pPr>
            <a:r>
              <a:rPr lang="en-US" altLang="en-US" sz="2100" smtClean="0"/>
              <a:t>Percent of billing transactions processed with errors</a:t>
            </a:r>
          </a:p>
          <a:p>
            <a:pPr marL="230188" indent="-230188" eaLnBrk="1" hangingPunct="1">
              <a:spcBef>
                <a:spcPct val="25000"/>
              </a:spcBef>
              <a:buClr>
                <a:schemeClr val="tx1"/>
              </a:buClr>
              <a:buSzPct val="110000"/>
            </a:pPr>
            <a:r>
              <a:rPr lang="en-US" altLang="en-US" sz="2100" smtClean="0"/>
              <a:t>Percent of notification memos sent out within 1 week</a:t>
            </a:r>
          </a:p>
          <a:p>
            <a:pPr marL="230188" indent="-230188" eaLnBrk="1" hangingPunct="1">
              <a:spcBef>
                <a:spcPct val="25000"/>
              </a:spcBef>
              <a:buClr>
                <a:schemeClr val="tx1"/>
              </a:buClr>
              <a:buSzPct val="110000"/>
            </a:pPr>
            <a:r>
              <a:rPr lang="en-US" altLang="en-US" sz="2100" smtClean="0"/>
              <a:t>Problem resolution time of help desk requests</a:t>
            </a:r>
          </a:p>
          <a:p>
            <a:pPr marL="230188" indent="-230188" eaLnBrk="1" hangingPunct="1">
              <a:spcBef>
                <a:spcPct val="25000"/>
              </a:spcBef>
              <a:buClr>
                <a:schemeClr val="tx1"/>
              </a:buClr>
              <a:buSzPct val="110000"/>
            </a:pPr>
            <a:r>
              <a:rPr lang="en-US" altLang="en-US" sz="2100" smtClean="0"/>
              <a:t>Number of facility deficiencies</a:t>
            </a:r>
          </a:p>
          <a:p>
            <a:pPr marL="230188" indent="-230188" eaLnBrk="1" hangingPunct="1">
              <a:spcBef>
                <a:spcPct val="25000"/>
              </a:spcBef>
              <a:buClr>
                <a:schemeClr val="tx1"/>
              </a:buClr>
              <a:buSzPct val="110000"/>
            </a:pPr>
            <a:r>
              <a:rPr lang="en-US" altLang="en-US" sz="2100" smtClean="0"/>
              <a:t>Percent “errors” found in radioactive materials inventory</a:t>
            </a:r>
          </a:p>
          <a:p>
            <a:pPr marL="230188" indent="-230188" eaLnBrk="1" hangingPunct="1">
              <a:spcBef>
                <a:spcPct val="25000"/>
              </a:spcBef>
              <a:buClr>
                <a:schemeClr val="tx1"/>
              </a:buClr>
              <a:buSzPct val="110000"/>
            </a:pPr>
            <a:r>
              <a:rPr lang="en-US" altLang="en-US" sz="2100" smtClean="0"/>
              <a:t>Type and location of occurrence of security violations</a:t>
            </a:r>
          </a:p>
        </p:txBody>
      </p:sp>
      <p:sp>
        <p:nvSpPr>
          <p:cNvPr id="63491" name="Title 4"/>
          <p:cNvSpPr>
            <a:spLocks noGrp="1"/>
          </p:cNvSpPr>
          <p:nvPr>
            <p:ph type="title"/>
          </p:nvPr>
        </p:nvSpPr>
        <p:spPr>
          <a:xfrm>
            <a:off x="76200" y="0"/>
            <a:ext cx="7239000" cy="838200"/>
          </a:xfrm>
        </p:spPr>
        <p:txBody>
          <a:bodyPr/>
          <a:lstStyle/>
          <a:p>
            <a:r>
              <a:rPr lang="en-US" altLang="en-US" smtClean="0"/>
              <a:t>ORS Examples of Process Measures</a:t>
            </a:r>
            <a:endParaRPr lang="en-US" smtClean="0"/>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E9FDA0-A124-4DF4-95A4-58817D15EDE0}" type="slidenum">
              <a:rPr lang="en-US" smtClean="0">
                <a:solidFill>
                  <a:srgbClr val="404040"/>
                </a:solidFill>
              </a:rPr>
              <a:pPr eaLnBrk="1" hangingPunct="1"/>
              <a:t>59</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17B1F0-F255-446E-9987-8A48EBAE03D1}" type="slidenum">
              <a:rPr lang="en-US" smtClean="0">
                <a:solidFill>
                  <a:srgbClr val="404040"/>
                </a:solidFill>
              </a:rPr>
              <a:pPr eaLnBrk="1" hangingPunct="1"/>
              <a:t>6</a:t>
            </a:fld>
            <a:endParaRPr lang="en-US" smtClean="0">
              <a:solidFill>
                <a:srgbClr val="404040"/>
              </a:solidFill>
            </a:endParaRPr>
          </a:p>
        </p:txBody>
      </p:sp>
      <p:sp>
        <p:nvSpPr>
          <p:cNvPr id="1027" name="Rectangle 2"/>
          <p:cNvSpPr>
            <a:spLocks noGrp="1" noChangeArrowheads="1"/>
          </p:cNvSpPr>
          <p:nvPr>
            <p:ph type="title"/>
          </p:nvPr>
        </p:nvSpPr>
        <p:spPr>
          <a:xfrm>
            <a:off x="76200" y="0"/>
            <a:ext cx="7239000" cy="838200"/>
          </a:xfrm>
        </p:spPr>
        <p:txBody>
          <a:bodyPr/>
          <a:lstStyle/>
          <a:p>
            <a:pPr eaLnBrk="1" hangingPunct="1"/>
            <a:r>
              <a:rPr lang="en-US" altLang="en-US" smtClean="0"/>
              <a:t>Overview of a Process</a:t>
            </a:r>
          </a:p>
        </p:txBody>
      </p:sp>
      <p:grpSp>
        <p:nvGrpSpPr>
          <p:cNvPr id="24" name="Group 40" descr="This image represents the supplier, inputs, value added activities, outputs, customers model of a process." title="Overview of a Process"/>
          <p:cNvGrpSpPr>
            <a:grpSpLocks/>
          </p:cNvGrpSpPr>
          <p:nvPr/>
        </p:nvGrpSpPr>
        <p:grpSpPr bwMode="auto">
          <a:xfrm>
            <a:off x="603250" y="2113923"/>
            <a:ext cx="7937500" cy="2146300"/>
            <a:chOff x="0" y="1056"/>
            <a:chExt cx="5367" cy="1353"/>
          </a:xfrm>
        </p:grpSpPr>
        <p:sp>
          <p:nvSpPr>
            <p:cNvPr id="26" name="Rectangle 42"/>
            <p:cNvSpPr>
              <a:spLocks noChangeArrowheads="1"/>
            </p:cNvSpPr>
            <p:nvPr/>
          </p:nvSpPr>
          <p:spPr bwMode="auto">
            <a:xfrm>
              <a:off x="0" y="1056"/>
              <a:ext cx="72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SUPPLIER</a:t>
              </a: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US" altLang="en-US" sz="2400"/>
            </a:p>
          </p:txBody>
        </p:sp>
        <p:sp>
          <p:nvSpPr>
            <p:cNvPr id="27" name="Rectangle 43"/>
            <p:cNvSpPr>
              <a:spLocks noChangeArrowheads="1"/>
            </p:cNvSpPr>
            <p:nvPr/>
          </p:nvSpPr>
          <p:spPr bwMode="auto">
            <a:xfrm>
              <a:off x="809" y="1056"/>
              <a:ext cx="79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lstStyle/>
            <a:p>
              <a:pPr algn="l">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INPUTS</a:t>
              </a: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US" altLang="en-US" sz="2400"/>
            </a:p>
          </p:txBody>
        </p:sp>
        <p:sp>
          <p:nvSpPr>
            <p:cNvPr id="28" name="Rectangle 44"/>
            <p:cNvSpPr>
              <a:spLocks noChangeArrowheads="1"/>
            </p:cNvSpPr>
            <p:nvPr/>
          </p:nvSpPr>
          <p:spPr bwMode="auto">
            <a:xfrm>
              <a:off x="1596" y="1056"/>
              <a:ext cx="196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PROCESS</a:t>
              </a: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US" altLang="en-US" sz="2400"/>
            </a:p>
          </p:txBody>
        </p:sp>
        <p:sp>
          <p:nvSpPr>
            <p:cNvPr id="29" name="Rectangle 45"/>
            <p:cNvSpPr>
              <a:spLocks noChangeArrowheads="1"/>
            </p:cNvSpPr>
            <p:nvPr/>
          </p:nvSpPr>
          <p:spPr bwMode="auto">
            <a:xfrm>
              <a:off x="3456" y="1056"/>
              <a:ext cx="72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lstStyle/>
            <a:p>
              <a:pPr algn="l">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OUTPUTS</a:t>
              </a:r>
            </a:p>
            <a:p>
              <a:pPr algn="l"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US" altLang="en-US" sz="2400"/>
            </a:p>
          </p:txBody>
        </p:sp>
        <p:sp>
          <p:nvSpPr>
            <p:cNvPr id="30" name="Rectangle 46"/>
            <p:cNvSpPr>
              <a:spLocks noChangeArrowheads="1"/>
            </p:cNvSpPr>
            <p:nvPr/>
          </p:nvSpPr>
          <p:spPr bwMode="auto">
            <a:xfrm>
              <a:off x="3984" y="1056"/>
              <a:ext cx="75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CUSTOMER</a:t>
              </a:r>
              <a:endParaRPr lang="en-US" altLang="en-US" sz="2400"/>
            </a:p>
          </p:txBody>
        </p:sp>
        <p:sp>
          <p:nvSpPr>
            <p:cNvPr id="33" name="Rectangle 49"/>
            <p:cNvSpPr>
              <a:spLocks noChangeArrowheads="1"/>
            </p:cNvSpPr>
            <p:nvPr/>
          </p:nvSpPr>
          <p:spPr bwMode="auto">
            <a:xfrm>
              <a:off x="4608" y="1056"/>
              <a:ext cx="75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OUTCOMES</a:t>
              </a: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US" altLang="en-US" sz="2400"/>
            </a:p>
          </p:txBody>
        </p:sp>
        <p:sp>
          <p:nvSpPr>
            <p:cNvPr id="31" name="Rectangle 47"/>
            <p:cNvSpPr>
              <a:spLocks noChangeArrowheads="1"/>
            </p:cNvSpPr>
            <p:nvPr/>
          </p:nvSpPr>
          <p:spPr bwMode="auto">
            <a:xfrm>
              <a:off x="809" y="1529"/>
              <a:ext cx="871"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lstStyle/>
            <a:p>
              <a:pPr algn="l">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People</a:t>
              </a:r>
            </a:p>
            <a:p>
              <a:pPr algn="l"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Machinery</a:t>
              </a:r>
            </a:p>
            <a:p>
              <a:pPr algn="l"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Material</a:t>
              </a:r>
            </a:p>
            <a:p>
              <a:pPr algn="l"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Methods</a:t>
              </a:r>
            </a:p>
            <a:p>
              <a:pPr algn="l"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Information</a:t>
              </a:r>
            </a:p>
            <a:p>
              <a:pPr algn="l"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Environment</a:t>
              </a:r>
            </a:p>
          </p:txBody>
        </p:sp>
        <p:graphicFrame>
          <p:nvGraphicFramePr>
            <p:cNvPr id="25" name="Object 41"/>
            <p:cNvGraphicFramePr>
              <a:graphicFrameLocks noChangeAspect="1"/>
            </p:cNvGraphicFramePr>
            <p:nvPr>
              <p:extLst>
                <p:ext uri="{D42A27DB-BD31-4B8C-83A1-F6EECF244321}">
                  <p14:modId xmlns:p14="http://schemas.microsoft.com/office/powerpoint/2010/main" val="3863949604"/>
                </p:ext>
              </p:extLst>
            </p:nvPr>
          </p:nvGraphicFramePr>
          <p:xfrm>
            <a:off x="1633" y="1446"/>
            <a:ext cx="1892" cy="963"/>
          </p:xfrm>
          <a:graphic>
            <a:graphicData uri="http://schemas.openxmlformats.org/presentationml/2006/ole">
              <mc:AlternateContent xmlns:mc="http://schemas.openxmlformats.org/markup-compatibility/2006">
                <mc:Choice xmlns:v="urn:schemas-microsoft-com:vml" Requires="v">
                  <p:oleObj spid="_x0000_s1050" r:id="rId3" imgW="2603183" imgH="1323023" progId="ABCFlowCharter6.Document">
                    <p:embed/>
                  </p:oleObj>
                </mc:Choice>
                <mc:Fallback>
                  <p:oleObj r:id="rId3" imgW="2603183" imgH="1323023" progId="ABCFlowCharter6.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 y="1446"/>
                          <a:ext cx="1892" cy="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48"/>
            <p:cNvSpPr>
              <a:spLocks noChangeArrowheads="1"/>
            </p:cNvSpPr>
            <p:nvPr/>
          </p:nvSpPr>
          <p:spPr bwMode="auto">
            <a:xfrm>
              <a:off x="3556" y="1529"/>
              <a:ext cx="72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lstStyle/>
            <a:p>
              <a:pPr algn="l">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Products</a:t>
              </a:r>
            </a:p>
            <a:p>
              <a:pPr algn="l"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tLang="en-US" sz="1200" b="1">
                  <a:cs typeface="Times New Roman" pitchFamily="18" charset="0"/>
                </a:rPr>
                <a:t>Services</a:t>
              </a:r>
            </a:p>
            <a:p>
              <a:pPr algn="l"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US" altLang="en-US" sz="2400"/>
            </a:p>
          </p:txBody>
        </p:sp>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 y="0"/>
            <a:ext cx="7772400" cy="838200"/>
          </a:xfrm>
        </p:spPr>
        <p:txBody>
          <a:bodyPr/>
          <a:lstStyle/>
          <a:p>
            <a:pPr eaLnBrk="1" hangingPunct="1"/>
            <a:r>
              <a:rPr lang="en-US" altLang="en-US" smtClean="0"/>
              <a:t>Evaluating Process Measures/Indicators</a:t>
            </a:r>
          </a:p>
        </p:txBody>
      </p:sp>
      <p:sp>
        <p:nvSpPr>
          <p:cNvPr id="64515" name="Rectangle 3"/>
          <p:cNvSpPr>
            <a:spLocks noGrp="1" noChangeArrowheads="1"/>
          </p:cNvSpPr>
          <p:nvPr>
            <p:ph type="body" idx="1"/>
          </p:nvPr>
        </p:nvSpPr>
        <p:spPr>
          <a:xfrm>
            <a:off x="609600" y="1066800"/>
            <a:ext cx="7772400" cy="5257800"/>
          </a:xfrm>
        </p:spPr>
        <p:txBody>
          <a:bodyPr/>
          <a:lstStyle/>
          <a:p>
            <a:pPr marL="230188" indent="-230188" eaLnBrk="1" hangingPunct="1">
              <a:lnSpc>
                <a:spcPct val="90000"/>
              </a:lnSpc>
              <a:spcAft>
                <a:spcPct val="30000"/>
              </a:spcAft>
              <a:buClr>
                <a:schemeClr val="tx1"/>
              </a:buClr>
              <a:buSzPct val="110000"/>
            </a:pPr>
            <a:r>
              <a:rPr lang="en-US" altLang="en-US" smtClean="0"/>
              <a:t>What data could be used to measure, or as an indicator of performance?</a:t>
            </a:r>
          </a:p>
          <a:p>
            <a:pPr marL="230188" indent="-230188" eaLnBrk="1" hangingPunct="1">
              <a:lnSpc>
                <a:spcPct val="90000"/>
              </a:lnSpc>
              <a:spcAft>
                <a:spcPct val="30000"/>
              </a:spcAft>
              <a:buClr>
                <a:schemeClr val="tx1"/>
              </a:buClr>
              <a:buSzPct val="110000"/>
            </a:pPr>
            <a:r>
              <a:rPr lang="en-US" altLang="en-US" smtClean="0"/>
              <a:t>Is the data currently being gathered?  If not, would it be difficult to collect?  If yes, is it valid and precise?</a:t>
            </a:r>
          </a:p>
          <a:p>
            <a:pPr marL="230188" indent="-230188" eaLnBrk="1" hangingPunct="1">
              <a:lnSpc>
                <a:spcPct val="90000"/>
              </a:lnSpc>
              <a:spcAft>
                <a:spcPct val="30000"/>
              </a:spcAft>
              <a:buClr>
                <a:schemeClr val="tx1"/>
              </a:buClr>
              <a:buSzPct val="110000"/>
            </a:pPr>
            <a:r>
              <a:rPr lang="en-US" altLang="en-US" smtClean="0"/>
              <a:t>How strong is the relationship between the measure/indicator and the results we are trying to achieve?</a:t>
            </a:r>
          </a:p>
          <a:p>
            <a:pPr marL="230188" indent="-230188" eaLnBrk="1" hangingPunct="1">
              <a:lnSpc>
                <a:spcPct val="90000"/>
              </a:lnSpc>
              <a:buClr>
                <a:schemeClr val="tx1"/>
              </a:buClr>
              <a:buSzPct val="110000"/>
            </a:pPr>
            <a:r>
              <a:rPr lang="en-US" altLang="en-US" smtClean="0"/>
              <a:t>How costly is it to collect and use the data?</a:t>
            </a:r>
          </a:p>
          <a:p>
            <a:pPr marL="230188" indent="-230188" eaLnBrk="1" hangingPunct="1">
              <a:lnSpc>
                <a:spcPct val="90000"/>
              </a:lnSpc>
              <a:buClr>
                <a:schemeClr val="tx1"/>
              </a:buClr>
              <a:buSzPct val="110000"/>
            </a:pPr>
            <a:r>
              <a:rPr lang="en-US" altLang="en-US" smtClean="0"/>
              <a:t>Who will use this data, and how?</a:t>
            </a:r>
          </a:p>
        </p:txBody>
      </p:sp>
      <p:sp>
        <p:nvSpPr>
          <p:cNvPr id="645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EB3206-B9FE-43BF-A20F-B356887BA2CE}" type="slidenum">
              <a:rPr lang="en-US" smtClean="0">
                <a:solidFill>
                  <a:srgbClr val="404040"/>
                </a:solidFill>
              </a:rPr>
              <a:pPr eaLnBrk="1" hangingPunct="1"/>
              <a:t>60</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 y="0"/>
            <a:ext cx="7772400" cy="838200"/>
          </a:xfrm>
        </p:spPr>
        <p:txBody>
          <a:bodyPr/>
          <a:lstStyle/>
          <a:p>
            <a:pPr eaLnBrk="1" hangingPunct="1"/>
            <a:r>
              <a:rPr lang="en-US" altLang="en-US" smtClean="0"/>
              <a:t>Next Steps</a:t>
            </a:r>
          </a:p>
        </p:txBody>
      </p:sp>
      <p:sp>
        <p:nvSpPr>
          <p:cNvPr id="65539" name="Rectangle 3"/>
          <p:cNvSpPr>
            <a:spLocks noGrp="1" noChangeArrowheads="1"/>
          </p:cNvSpPr>
          <p:nvPr>
            <p:ph type="body" idx="1"/>
          </p:nvPr>
        </p:nvSpPr>
        <p:spPr>
          <a:xfrm>
            <a:off x="457200" y="1219200"/>
            <a:ext cx="7961313" cy="5105400"/>
          </a:xfrm>
        </p:spPr>
        <p:txBody>
          <a:bodyPr/>
          <a:lstStyle/>
          <a:p>
            <a:pPr marL="225425" indent="-225425" eaLnBrk="1" hangingPunct="1">
              <a:lnSpc>
                <a:spcPct val="80000"/>
              </a:lnSpc>
              <a:buClr>
                <a:schemeClr val="tx1"/>
              </a:buClr>
              <a:buSzPct val="110000"/>
            </a:pPr>
            <a:r>
              <a:rPr lang="en-US" altLang="en-US" sz="1800" smtClean="0"/>
              <a:t>Identify appropriate people to attend your process mapping working session</a:t>
            </a:r>
          </a:p>
          <a:p>
            <a:pPr marL="688975" lvl="1" indent="-287338" eaLnBrk="1" hangingPunct="1">
              <a:lnSpc>
                <a:spcPct val="80000"/>
              </a:lnSpc>
              <a:buClr>
                <a:schemeClr val="tx1"/>
              </a:buClr>
              <a:buFontTx/>
              <a:buChar char="–"/>
            </a:pPr>
            <a:r>
              <a:rPr lang="en-US" altLang="en-US" sz="1600" smtClean="0"/>
              <a:t>Make sure all key players are represented</a:t>
            </a:r>
          </a:p>
          <a:p>
            <a:pPr marL="688975" lvl="1" indent="-287338" eaLnBrk="1" hangingPunct="1">
              <a:lnSpc>
                <a:spcPct val="80000"/>
              </a:lnSpc>
              <a:buClr>
                <a:schemeClr val="tx1"/>
              </a:buClr>
              <a:buFontTx/>
              <a:buChar char="–"/>
            </a:pPr>
            <a:r>
              <a:rPr lang="en-US" altLang="en-US" sz="1600" smtClean="0"/>
              <a:t>Include those who are closest to the actual work if possible</a:t>
            </a:r>
          </a:p>
          <a:p>
            <a:pPr marL="688975" lvl="1" indent="-287338" eaLnBrk="1" hangingPunct="1">
              <a:lnSpc>
                <a:spcPct val="80000"/>
              </a:lnSpc>
              <a:buClr>
                <a:schemeClr val="tx1"/>
              </a:buClr>
              <a:buFontTx/>
              <a:buChar char="–"/>
            </a:pPr>
            <a:r>
              <a:rPr lang="en-US" altLang="en-US" sz="1600" smtClean="0"/>
              <a:t>Invite others (manager, supervisor, customer) who may wish to learn about the process flow</a:t>
            </a:r>
          </a:p>
          <a:p>
            <a:pPr marL="225425" indent="-225425" eaLnBrk="1" hangingPunct="1">
              <a:lnSpc>
                <a:spcPct val="80000"/>
              </a:lnSpc>
              <a:buClr>
                <a:schemeClr val="tx1"/>
              </a:buClr>
              <a:buSzPct val="110000"/>
            </a:pPr>
            <a:r>
              <a:rPr lang="en-US" altLang="en-US" sz="1800" smtClean="0"/>
              <a:t>Complete process maps of:</a:t>
            </a:r>
          </a:p>
          <a:p>
            <a:pPr marL="688975" lvl="1" indent="-287338" eaLnBrk="1" hangingPunct="1">
              <a:lnSpc>
                <a:spcPct val="80000"/>
              </a:lnSpc>
              <a:buClr>
                <a:schemeClr val="tx1"/>
              </a:buClr>
              <a:buFontTx/>
              <a:buChar char="–"/>
            </a:pPr>
            <a:r>
              <a:rPr lang="en-US" altLang="en-US" sz="1600" smtClean="0"/>
              <a:t>Each Discrete Service</a:t>
            </a:r>
          </a:p>
          <a:p>
            <a:pPr marL="688975" lvl="1" indent="-287338" eaLnBrk="1" hangingPunct="1">
              <a:lnSpc>
                <a:spcPct val="80000"/>
              </a:lnSpc>
              <a:buClr>
                <a:schemeClr val="tx1"/>
              </a:buClr>
              <a:buFontTx/>
              <a:buChar char="–"/>
            </a:pPr>
            <a:r>
              <a:rPr lang="en-US" altLang="en-US" sz="1600" smtClean="0"/>
              <a:t>Your Service Group </a:t>
            </a:r>
          </a:p>
          <a:p>
            <a:pPr marL="688975" lvl="1" indent="-287338" eaLnBrk="1" hangingPunct="1">
              <a:lnSpc>
                <a:spcPct val="80000"/>
              </a:lnSpc>
              <a:buClr>
                <a:schemeClr val="tx1"/>
              </a:buClr>
              <a:buFontTx/>
              <a:buChar char="–"/>
            </a:pPr>
            <a:r>
              <a:rPr lang="en-US" altLang="en-US" sz="1600" smtClean="0"/>
              <a:t>Key business processes within Service Groups</a:t>
            </a:r>
          </a:p>
          <a:p>
            <a:pPr marL="225425" indent="-225425" eaLnBrk="1" hangingPunct="1">
              <a:lnSpc>
                <a:spcPct val="80000"/>
              </a:lnSpc>
              <a:buClr>
                <a:schemeClr val="tx1"/>
              </a:buClr>
              <a:buSzPct val="110000"/>
            </a:pPr>
            <a:r>
              <a:rPr lang="en-US" altLang="en-US" sz="1800" smtClean="0"/>
              <a:t>Prepare maps in Visio</a:t>
            </a:r>
          </a:p>
          <a:p>
            <a:pPr marL="225425" indent="-225425" eaLnBrk="1" hangingPunct="1">
              <a:lnSpc>
                <a:spcPct val="80000"/>
              </a:lnSpc>
              <a:buClr>
                <a:schemeClr val="tx1"/>
              </a:buClr>
              <a:buSzPct val="110000"/>
            </a:pPr>
            <a:r>
              <a:rPr lang="en-US" altLang="en-US" sz="1800" smtClean="0"/>
              <a:t>Analyze maps and identify:</a:t>
            </a:r>
          </a:p>
          <a:p>
            <a:pPr marL="688975" lvl="1" indent="-287338" eaLnBrk="1" hangingPunct="1">
              <a:lnSpc>
                <a:spcPct val="80000"/>
              </a:lnSpc>
              <a:buClr>
                <a:schemeClr val="tx1"/>
              </a:buClr>
              <a:buFontTx/>
              <a:buChar char="–"/>
            </a:pPr>
            <a:r>
              <a:rPr lang="en-US" altLang="en-US" sz="1600" smtClean="0"/>
              <a:t>Process measures</a:t>
            </a:r>
          </a:p>
          <a:p>
            <a:pPr marL="688975" lvl="1" indent="-287338" eaLnBrk="1" hangingPunct="1">
              <a:lnSpc>
                <a:spcPct val="80000"/>
              </a:lnSpc>
              <a:buClr>
                <a:schemeClr val="tx1"/>
              </a:buClr>
              <a:buFontTx/>
              <a:buChar char="–"/>
            </a:pPr>
            <a:r>
              <a:rPr lang="en-US" altLang="en-US" sz="1600" smtClean="0"/>
              <a:t>Low-hanging fruit (i.e., quick fixes)</a:t>
            </a:r>
          </a:p>
          <a:p>
            <a:pPr marL="688975" lvl="1" indent="-287338" eaLnBrk="1" hangingPunct="1">
              <a:lnSpc>
                <a:spcPct val="80000"/>
              </a:lnSpc>
              <a:buClr>
                <a:schemeClr val="tx1"/>
              </a:buClr>
              <a:buFontTx/>
              <a:buChar char="–"/>
            </a:pPr>
            <a:r>
              <a:rPr lang="en-US" altLang="en-US" sz="1600" smtClean="0"/>
              <a:t>Other, longer-term improvements</a:t>
            </a:r>
          </a:p>
          <a:p>
            <a:pPr marL="225425" indent="-225425" eaLnBrk="1" hangingPunct="1">
              <a:lnSpc>
                <a:spcPct val="80000"/>
              </a:lnSpc>
              <a:buClr>
                <a:schemeClr val="tx1"/>
              </a:buClr>
              <a:buSzPct val="110000"/>
            </a:pPr>
            <a:r>
              <a:rPr lang="en-US" altLang="en-US" sz="1800" smtClean="0"/>
              <a:t>Complete a process improvement plan</a:t>
            </a:r>
          </a:p>
          <a:p>
            <a:pPr marL="225425" indent="-225425" eaLnBrk="1" hangingPunct="1">
              <a:lnSpc>
                <a:spcPct val="80000"/>
              </a:lnSpc>
              <a:buClr>
                <a:schemeClr val="tx1"/>
              </a:buClr>
              <a:buSzPct val="110000"/>
            </a:pPr>
            <a:r>
              <a:rPr lang="en-US" altLang="en-US" sz="1800" smtClean="0"/>
              <a:t>Gather process measures data</a:t>
            </a:r>
          </a:p>
          <a:p>
            <a:pPr marL="225425" indent="-225425" eaLnBrk="1" hangingPunct="1">
              <a:lnSpc>
                <a:spcPct val="80000"/>
              </a:lnSpc>
              <a:buClr>
                <a:schemeClr val="tx1"/>
              </a:buClr>
              <a:buSzPct val="110000"/>
            </a:pPr>
            <a:r>
              <a:rPr lang="en-US" altLang="en-US" sz="1800" smtClean="0"/>
              <a:t>Analyze process and other performance data</a:t>
            </a:r>
          </a:p>
          <a:p>
            <a:pPr marL="688975" lvl="1" indent="-287338" eaLnBrk="1" hangingPunct="1">
              <a:lnSpc>
                <a:spcPct val="80000"/>
              </a:lnSpc>
              <a:buClr>
                <a:schemeClr val="tx1"/>
              </a:buClr>
              <a:buFontTx/>
              <a:buChar char="–"/>
            </a:pPr>
            <a:r>
              <a:rPr lang="en-US" altLang="en-US" sz="1600" smtClean="0"/>
              <a:t>Attend Data Analysis and Graphing Training</a:t>
            </a:r>
          </a:p>
          <a:p>
            <a:pPr marL="688975" lvl="1" indent="-287338" eaLnBrk="1" hangingPunct="1">
              <a:lnSpc>
                <a:spcPct val="80000"/>
              </a:lnSpc>
              <a:buClr>
                <a:schemeClr val="tx1"/>
              </a:buClr>
              <a:buFontTx/>
              <a:buChar char="–"/>
            </a:pPr>
            <a:r>
              <a:rPr lang="en-US" altLang="en-US" sz="1600" smtClean="0"/>
              <a:t>Attend Process Behavior Charts Training</a:t>
            </a:r>
            <a:endParaRPr lang="en-US" altLang="en-US" sz="1800" smtClean="0"/>
          </a:p>
        </p:txBody>
      </p:sp>
      <p:sp>
        <p:nvSpPr>
          <p:cNvPr id="655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1E138B-0DB4-43CB-B11C-428632EA0064}" type="slidenum">
              <a:rPr lang="en-US" smtClean="0">
                <a:solidFill>
                  <a:srgbClr val="404040"/>
                </a:solidFill>
              </a:rPr>
              <a:pPr eaLnBrk="1" hangingPunct="1"/>
              <a:t>61</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57200" y="1600200"/>
            <a:ext cx="7772400" cy="4038600"/>
          </a:xfrm>
        </p:spPr>
        <p:txBody>
          <a:bodyPr/>
          <a:lstStyle/>
          <a:p>
            <a:pPr marL="230188" indent="-230188" eaLnBrk="1" hangingPunct="1">
              <a:lnSpc>
                <a:spcPct val="90000"/>
              </a:lnSpc>
              <a:buClr>
                <a:schemeClr val="tx1"/>
              </a:buClr>
              <a:buSzPct val="110000"/>
            </a:pPr>
            <a:r>
              <a:rPr lang="en-US" altLang="en-US" smtClean="0"/>
              <a:t>Process mapping is a basic but powerful tool</a:t>
            </a:r>
          </a:p>
          <a:p>
            <a:pPr marL="230188" indent="-230188" eaLnBrk="1" hangingPunct="1">
              <a:lnSpc>
                <a:spcPct val="90000"/>
              </a:lnSpc>
              <a:buClr>
                <a:schemeClr val="tx1"/>
              </a:buClr>
              <a:buSzPct val="110000"/>
            </a:pPr>
            <a:r>
              <a:rPr lang="en-US" altLang="en-US" smtClean="0"/>
              <a:t>Provides the basis for performance improvement</a:t>
            </a:r>
          </a:p>
          <a:p>
            <a:pPr marL="566738" lvl="1" indent="-222250" eaLnBrk="1" hangingPunct="1">
              <a:lnSpc>
                <a:spcPct val="90000"/>
              </a:lnSpc>
              <a:buClr>
                <a:schemeClr val="tx1"/>
              </a:buClr>
              <a:buFontTx/>
              <a:buChar char="–"/>
            </a:pPr>
            <a:r>
              <a:rPr lang="en-US" altLang="en-US" sz="2000" smtClean="0"/>
              <a:t>Helps identify process measures</a:t>
            </a:r>
          </a:p>
          <a:p>
            <a:pPr marL="566738" lvl="1" indent="-222250" eaLnBrk="1" hangingPunct="1">
              <a:lnSpc>
                <a:spcPct val="90000"/>
              </a:lnSpc>
              <a:buClr>
                <a:schemeClr val="tx1"/>
              </a:buClr>
              <a:buFontTx/>
              <a:buChar char="–"/>
            </a:pPr>
            <a:r>
              <a:rPr lang="en-US" altLang="en-US" sz="2000" smtClean="0"/>
              <a:t>Reveals some process problems right away (e.g., complexity, redundancy, rework, gaps, too many approvals/inspections)</a:t>
            </a:r>
          </a:p>
          <a:p>
            <a:pPr marL="230188" indent="-230188" eaLnBrk="1" hangingPunct="1">
              <a:lnSpc>
                <a:spcPct val="90000"/>
              </a:lnSpc>
              <a:buClr>
                <a:schemeClr val="tx1"/>
              </a:buClr>
              <a:buSzPct val="110000"/>
            </a:pPr>
            <a:r>
              <a:rPr lang="en-US" altLang="en-US" smtClean="0"/>
              <a:t>Encourages teamwork</a:t>
            </a:r>
          </a:p>
          <a:p>
            <a:pPr marL="566738" lvl="1" indent="-222250" eaLnBrk="1" hangingPunct="1">
              <a:lnSpc>
                <a:spcPct val="90000"/>
              </a:lnSpc>
              <a:buClr>
                <a:schemeClr val="tx1"/>
              </a:buClr>
              <a:buFontTx/>
              <a:buChar char="–"/>
            </a:pPr>
            <a:r>
              <a:rPr lang="en-US" altLang="en-US" sz="2000" smtClean="0"/>
              <a:t>Need others to accurately depict the process</a:t>
            </a:r>
          </a:p>
          <a:p>
            <a:pPr marL="566738" lvl="1" indent="-222250" eaLnBrk="1" hangingPunct="1">
              <a:lnSpc>
                <a:spcPct val="90000"/>
              </a:lnSpc>
              <a:buClr>
                <a:schemeClr val="tx1"/>
              </a:buClr>
              <a:buFontTx/>
              <a:buChar char="–"/>
            </a:pPr>
            <a:r>
              <a:rPr lang="en-US" altLang="en-US" sz="2000" smtClean="0"/>
              <a:t>Helps identify hand-offs between people or organizations</a:t>
            </a:r>
          </a:p>
          <a:p>
            <a:pPr marL="566738" lvl="1" indent="-222250" eaLnBrk="1" hangingPunct="1">
              <a:lnSpc>
                <a:spcPct val="90000"/>
              </a:lnSpc>
              <a:buClr>
                <a:schemeClr val="tx1"/>
              </a:buClr>
              <a:buFontTx/>
              <a:buChar char="–"/>
            </a:pPr>
            <a:r>
              <a:rPr lang="en-US" altLang="en-US" sz="2000" smtClean="0"/>
              <a:t>Clarifies roles and responsibilities</a:t>
            </a:r>
          </a:p>
          <a:p>
            <a:pPr marL="566738" lvl="1" indent="-222250" eaLnBrk="1" hangingPunct="1">
              <a:lnSpc>
                <a:spcPct val="90000"/>
              </a:lnSpc>
              <a:buClr>
                <a:schemeClr val="tx1"/>
              </a:buClr>
              <a:buFontTx/>
              <a:buChar char="–"/>
            </a:pPr>
            <a:r>
              <a:rPr lang="en-US" altLang="en-US" sz="2000" smtClean="0"/>
              <a:t>Builds a sense of working together towards a common goal</a:t>
            </a:r>
          </a:p>
          <a:p>
            <a:pPr marL="230188" indent="-230188" eaLnBrk="1" hangingPunct="1">
              <a:lnSpc>
                <a:spcPct val="90000"/>
              </a:lnSpc>
              <a:buClr>
                <a:schemeClr val="tx1"/>
              </a:buClr>
              <a:buSzPct val="110000"/>
            </a:pPr>
            <a:r>
              <a:rPr lang="en-US" altLang="en-US" smtClean="0"/>
              <a:t>Foundation for product and service improvement</a:t>
            </a:r>
          </a:p>
        </p:txBody>
      </p:sp>
      <p:sp>
        <p:nvSpPr>
          <p:cNvPr id="66563" name="Rectangle 2"/>
          <p:cNvSpPr>
            <a:spLocks noGrp="1" noChangeArrowheads="1"/>
          </p:cNvSpPr>
          <p:nvPr>
            <p:ph type="title"/>
          </p:nvPr>
        </p:nvSpPr>
        <p:spPr>
          <a:xfrm>
            <a:off x="76200" y="0"/>
            <a:ext cx="7772400" cy="838200"/>
          </a:xfrm>
        </p:spPr>
        <p:txBody>
          <a:bodyPr/>
          <a:lstStyle/>
          <a:p>
            <a:pPr eaLnBrk="1" hangingPunct="1"/>
            <a:r>
              <a:rPr lang="en-US" altLang="en-US" smtClean="0"/>
              <a:t>Conclusion</a:t>
            </a:r>
          </a:p>
        </p:txBody>
      </p:sp>
      <p:sp>
        <p:nvSpPr>
          <p:cNvPr id="665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CD25FE-6B3F-44BA-B994-F5C116455962}" type="slidenum">
              <a:rPr lang="en-US" smtClean="0">
                <a:solidFill>
                  <a:srgbClr val="404040"/>
                </a:solidFill>
              </a:rPr>
              <a:pPr eaLnBrk="1" hangingPunct="1"/>
              <a:t>62</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References</a:t>
            </a:r>
            <a:endParaRPr lang="en-US" dirty="0"/>
          </a:p>
        </p:txBody>
      </p:sp>
      <p:sp>
        <p:nvSpPr>
          <p:cNvPr id="67586" name="Rectangle 3"/>
          <p:cNvSpPr>
            <a:spLocks noGrp="1" noChangeArrowheads="1"/>
          </p:cNvSpPr>
          <p:nvPr>
            <p:ph type="body" idx="1"/>
          </p:nvPr>
        </p:nvSpPr>
        <p:spPr>
          <a:xfrm>
            <a:off x="457200" y="1166018"/>
            <a:ext cx="8229600" cy="4525963"/>
          </a:xfrm>
        </p:spPr>
        <p:txBody>
          <a:bodyPr/>
          <a:lstStyle/>
          <a:p>
            <a:r>
              <a:rPr lang="en-US" altLang="en-US" sz="2000" dirty="0" smtClean="0"/>
              <a:t>Brassard. M.  (1995).  The Team Memory Jogger.  Methuen, MA:  GOAL/QPC.</a:t>
            </a:r>
          </a:p>
          <a:p>
            <a:endParaRPr lang="en-US" altLang="en-US" sz="2000" dirty="0" smtClean="0"/>
          </a:p>
          <a:p>
            <a:r>
              <a:rPr lang="en-US" altLang="en-US" sz="2000" dirty="0" smtClean="0"/>
              <a:t>Brassard, M.; &amp; Ritter, D.  (1994).  The Memory Jogger II.  Methuen, MA:  GOAL/QPC.</a:t>
            </a:r>
          </a:p>
          <a:p>
            <a:endParaRPr lang="en-US" altLang="en-US" sz="2000" dirty="0" smtClean="0"/>
          </a:p>
          <a:p>
            <a:r>
              <a:rPr lang="en-US" altLang="en-US" sz="2000" dirty="0" smtClean="0"/>
              <a:t>Scholtes, P.  (1988).  The Team Handbook.  Madison, WI:  Joiner Associates Inc. </a:t>
            </a:r>
          </a:p>
          <a:p>
            <a:endParaRPr lang="en-US" altLang="en-US" sz="2000" dirty="0" smtClean="0"/>
          </a:p>
          <a:p>
            <a:r>
              <a:rPr lang="en-US" altLang="en-US" sz="2000" dirty="0" smtClean="0"/>
              <a:t>Rodriguez, A. R.; Landau, S. B.; &amp; Konoske, P. J.  (1993).  Systems Approach to Process Improvement.  San Diego, CA:  Navy Personnel Research and Development Center.  </a:t>
            </a:r>
          </a:p>
          <a:p>
            <a:endParaRPr lang="en-US" altLang="en-US" sz="2000" dirty="0" smtClean="0"/>
          </a:p>
          <a:p>
            <a:r>
              <a:rPr lang="en-US" altLang="en-US" sz="2000" dirty="0" smtClean="0"/>
              <a:t>Wheeler, D. J., &amp; Poling, S. R.  (1998).  Building Continual Improvement.  Knoxville, TN:  SPC Press, Inc.  </a:t>
            </a:r>
          </a:p>
        </p:txBody>
      </p:sp>
      <p:sp>
        <p:nvSpPr>
          <p:cNvPr id="67588" name="Slide Number Placeholder 4"/>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A59727B-CBAB-4FBF-AFDE-CEED9DC5146C}" type="slidenum">
              <a:rPr lang="en-US" smtClean="0"/>
              <a:pPr/>
              <a:t>63</a:t>
            </a:fld>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0"/>
            <a:ext cx="7239000" cy="838200"/>
          </a:xfrm>
        </p:spPr>
        <p:txBody>
          <a:bodyPr/>
          <a:lstStyle/>
          <a:p>
            <a:pPr eaLnBrk="1" hangingPunct="1"/>
            <a:r>
              <a:rPr lang="en-US" altLang="en-US" smtClean="0"/>
              <a:t>What are process maps?</a:t>
            </a:r>
          </a:p>
        </p:txBody>
      </p:sp>
      <p:sp>
        <p:nvSpPr>
          <p:cNvPr id="9219" name="Rectangle 3"/>
          <p:cNvSpPr>
            <a:spLocks noGrp="1" noChangeArrowheads="1"/>
          </p:cNvSpPr>
          <p:nvPr>
            <p:ph type="body" idx="1"/>
          </p:nvPr>
        </p:nvSpPr>
        <p:spPr>
          <a:xfrm>
            <a:off x="457200" y="1295400"/>
            <a:ext cx="7772400" cy="4800600"/>
          </a:xfrm>
        </p:spPr>
        <p:txBody>
          <a:bodyPr/>
          <a:lstStyle/>
          <a:p>
            <a:pPr marL="230188" indent="-230188" eaLnBrk="1" hangingPunct="1">
              <a:buClr>
                <a:srgbClr val="404040"/>
              </a:buClr>
              <a:buSzPct val="110000"/>
            </a:pPr>
            <a:r>
              <a:rPr lang="en-US" altLang="en-US" dirty="0" smtClean="0"/>
              <a:t>Pictures of the flow or sequence of activities and decisions that result in a product or service</a:t>
            </a:r>
          </a:p>
          <a:p>
            <a:pPr marL="230188" indent="-230188" eaLnBrk="1" hangingPunct="1">
              <a:buClr>
                <a:srgbClr val="404040"/>
              </a:buClr>
              <a:buSzPct val="110000"/>
            </a:pPr>
            <a:r>
              <a:rPr lang="en-US" altLang="en-US" dirty="0" smtClean="0"/>
              <a:t>Can be applied to any set of activities</a:t>
            </a:r>
          </a:p>
          <a:p>
            <a:pPr marL="630238" lvl="1" indent="-284163" eaLnBrk="1" hangingPunct="1">
              <a:buClr>
                <a:srgbClr val="404040"/>
              </a:buClr>
              <a:buFontTx/>
              <a:buChar char="–"/>
            </a:pPr>
            <a:r>
              <a:rPr lang="en-US" altLang="en-US" dirty="0" smtClean="0"/>
              <a:t>Ordering slides and posters</a:t>
            </a:r>
          </a:p>
          <a:p>
            <a:pPr marL="630238" lvl="1" indent="-284163" eaLnBrk="1" hangingPunct="1">
              <a:buClr>
                <a:srgbClr val="404040"/>
              </a:buClr>
              <a:buFontTx/>
              <a:buChar char="–"/>
            </a:pPr>
            <a:r>
              <a:rPr lang="en-US" altLang="en-US" dirty="0" smtClean="0"/>
              <a:t>Paying invoices on time</a:t>
            </a:r>
          </a:p>
          <a:p>
            <a:pPr marL="630238" lvl="1" indent="-284163" eaLnBrk="1" hangingPunct="1">
              <a:buClr>
                <a:srgbClr val="404040"/>
              </a:buClr>
              <a:buFontTx/>
              <a:buChar char="–"/>
            </a:pPr>
            <a:r>
              <a:rPr lang="en-US" altLang="en-US" dirty="0" smtClean="0"/>
              <a:t>Conducting space planning </a:t>
            </a:r>
          </a:p>
          <a:p>
            <a:pPr marL="630238" lvl="1" indent="-284163" eaLnBrk="1" hangingPunct="1">
              <a:buClr>
                <a:srgbClr val="404040"/>
              </a:buClr>
              <a:buFontTx/>
              <a:buChar char="–"/>
            </a:pPr>
            <a:r>
              <a:rPr lang="en-US" altLang="en-US" dirty="0" smtClean="0"/>
              <a:t>Coordinating research collaboration</a:t>
            </a:r>
          </a:p>
          <a:p>
            <a:pPr marL="630238" lvl="1" indent="-284163" eaLnBrk="1" hangingPunct="1">
              <a:buClr>
                <a:srgbClr val="404040"/>
              </a:buClr>
              <a:buFontTx/>
              <a:buChar char="–"/>
            </a:pPr>
            <a:r>
              <a:rPr lang="en-US" altLang="en-US" dirty="0" smtClean="0"/>
              <a:t>Evacuating a building or the campus</a:t>
            </a:r>
          </a:p>
          <a:p>
            <a:pPr marL="630238" lvl="1" indent="-284163" eaLnBrk="1" hangingPunct="1">
              <a:buClr>
                <a:srgbClr val="404040"/>
              </a:buClr>
              <a:buFontTx/>
              <a:buChar char="–"/>
            </a:pPr>
            <a:r>
              <a:rPr lang="en-US" altLang="en-US" dirty="0" smtClean="0"/>
              <a:t>Training </a:t>
            </a:r>
          </a:p>
          <a:p>
            <a:pPr marL="630238" lvl="1" indent="-284163" eaLnBrk="1" hangingPunct="1">
              <a:buClr>
                <a:srgbClr val="404040"/>
              </a:buClr>
              <a:buFontTx/>
              <a:buChar char="–"/>
            </a:pPr>
            <a:r>
              <a:rPr lang="en-US" altLang="en-US" dirty="0" smtClean="0"/>
              <a:t>Responding to a protest</a:t>
            </a:r>
          </a:p>
          <a:p>
            <a:pPr marL="230188" indent="-230188" eaLnBrk="1" hangingPunct="1">
              <a:buClr>
                <a:srgbClr val="404040"/>
              </a:buClr>
              <a:buSzPct val="110000"/>
            </a:pPr>
            <a:r>
              <a:rPr lang="en-US" altLang="en-US" dirty="0" smtClean="0"/>
              <a:t>Process maps are also known as flowcharts</a:t>
            </a: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61D645-7F9F-45F5-9F1C-84A709AE8D5C}" type="slidenum">
              <a:rPr lang="en-US" smtClean="0">
                <a:solidFill>
                  <a:srgbClr val="404040"/>
                </a:solidFill>
              </a:rPr>
              <a:pPr eaLnBrk="1" hangingPunct="1"/>
              <a:t>7</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FCC702-8BD1-42A2-8544-A1D26A9F0BD5}" type="slidenum">
              <a:rPr lang="en-US" smtClean="0">
                <a:solidFill>
                  <a:srgbClr val="404040"/>
                </a:solidFill>
              </a:rPr>
              <a:pPr eaLnBrk="1" hangingPunct="1"/>
              <a:t>8</a:t>
            </a:fld>
            <a:endParaRPr lang="en-US" smtClean="0">
              <a:solidFill>
                <a:srgbClr val="404040"/>
              </a:solidFill>
            </a:endParaRPr>
          </a:p>
        </p:txBody>
      </p:sp>
      <p:sp>
        <p:nvSpPr>
          <p:cNvPr id="10242" name="Rectangle 2"/>
          <p:cNvSpPr>
            <a:spLocks noGrp="1" noChangeArrowheads="1"/>
          </p:cNvSpPr>
          <p:nvPr>
            <p:ph type="title"/>
          </p:nvPr>
        </p:nvSpPr>
        <p:spPr>
          <a:xfrm>
            <a:off x="76200" y="0"/>
            <a:ext cx="7239000" cy="838200"/>
          </a:xfrm>
        </p:spPr>
        <p:txBody>
          <a:bodyPr/>
          <a:lstStyle/>
          <a:p>
            <a:pPr eaLnBrk="1" hangingPunct="1"/>
            <a:r>
              <a:rPr lang="en-US" altLang="en-US" dirty="0" smtClean="0"/>
              <a:t>What do process maps do?</a:t>
            </a:r>
          </a:p>
        </p:txBody>
      </p:sp>
      <p:sp>
        <p:nvSpPr>
          <p:cNvPr id="10243" name="Rectangle 3"/>
          <p:cNvSpPr>
            <a:spLocks noGrp="1" noChangeArrowheads="1"/>
          </p:cNvSpPr>
          <p:nvPr>
            <p:ph type="body" idx="1"/>
          </p:nvPr>
        </p:nvSpPr>
        <p:spPr>
          <a:xfrm>
            <a:off x="457200" y="1600200"/>
            <a:ext cx="7772400" cy="4259263"/>
          </a:xfrm>
        </p:spPr>
        <p:txBody>
          <a:bodyPr/>
          <a:lstStyle/>
          <a:p>
            <a:pPr eaLnBrk="1" hangingPunct="1">
              <a:lnSpc>
                <a:spcPct val="90000"/>
              </a:lnSpc>
              <a:buClr>
                <a:srgbClr val="404040"/>
              </a:buClr>
              <a:buSzPct val="110000"/>
            </a:pPr>
            <a:r>
              <a:rPr lang="en-US" altLang="en-US" sz="2200" dirty="0" smtClean="0"/>
              <a:t>Allow a team to come to agreement on the steps needed to produce outputs</a:t>
            </a:r>
          </a:p>
          <a:p>
            <a:pPr eaLnBrk="1" hangingPunct="1">
              <a:lnSpc>
                <a:spcPct val="90000"/>
              </a:lnSpc>
              <a:buClr>
                <a:srgbClr val="404040"/>
              </a:buClr>
              <a:buSzPct val="110000"/>
            </a:pPr>
            <a:r>
              <a:rPr lang="en-US" altLang="en-US" sz="2200" dirty="0" smtClean="0"/>
              <a:t>Assist in examining which activities have the greatest impact on process performance</a:t>
            </a:r>
          </a:p>
          <a:p>
            <a:pPr eaLnBrk="1" hangingPunct="1">
              <a:lnSpc>
                <a:spcPct val="90000"/>
              </a:lnSpc>
              <a:buClr>
                <a:srgbClr val="404040"/>
              </a:buClr>
              <a:buSzPct val="110000"/>
            </a:pPr>
            <a:r>
              <a:rPr lang="en-US" altLang="en-US" sz="2200" dirty="0" smtClean="0"/>
              <a:t>Show unexpected complexity, problem areas, redundancy, unnecessary loops</a:t>
            </a:r>
          </a:p>
          <a:p>
            <a:pPr eaLnBrk="1" hangingPunct="1">
              <a:lnSpc>
                <a:spcPct val="90000"/>
              </a:lnSpc>
              <a:buClr>
                <a:srgbClr val="404040"/>
              </a:buClr>
              <a:buSzPct val="110000"/>
            </a:pPr>
            <a:r>
              <a:rPr lang="en-US" altLang="en-US" sz="2200" dirty="0" smtClean="0"/>
              <a:t>Identify where data can be collected and analyzed to meet a specific purpose</a:t>
            </a:r>
          </a:p>
          <a:p>
            <a:pPr eaLnBrk="1" hangingPunct="1">
              <a:lnSpc>
                <a:spcPct val="90000"/>
              </a:lnSpc>
              <a:buClr>
                <a:srgbClr val="404040"/>
              </a:buClr>
              <a:buSzPct val="110000"/>
            </a:pPr>
            <a:r>
              <a:rPr lang="en-US" altLang="en-US" sz="2200" dirty="0" smtClean="0"/>
              <a:t>Serve as a training aid to understand the complete process</a:t>
            </a:r>
          </a:p>
          <a:p>
            <a:pPr eaLnBrk="1" hangingPunct="1">
              <a:lnSpc>
                <a:spcPct val="90000"/>
              </a:lnSpc>
              <a:buClr>
                <a:srgbClr val="404040"/>
              </a:buClr>
              <a:buSzPct val="110000"/>
            </a:pPr>
            <a:r>
              <a:rPr lang="en-US" altLang="en-US" sz="2200" dirty="0" smtClean="0"/>
              <a:t>Compare the actual process against an ideal process</a:t>
            </a:r>
          </a:p>
          <a:p>
            <a:pPr eaLnBrk="1" hangingPunct="1">
              <a:lnSpc>
                <a:spcPct val="90000"/>
              </a:lnSpc>
              <a:buClr>
                <a:srgbClr val="404040"/>
              </a:buClr>
              <a:buSzPct val="110000"/>
            </a:pPr>
            <a:r>
              <a:rPr lang="en-US" altLang="en-US" sz="2200" dirty="0" smtClean="0"/>
              <a:t> Identify changes that may bring about improvement</a:t>
            </a:r>
          </a:p>
        </p:txBody>
      </p:sp>
      <p:sp>
        <p:nvSpPr>
          <p:cNvPr id="10244" name="Text Box 4"/>
          <p:cNvSpPr txBox="1">
            <a:spLocks noChangeArrowheads="1"/>
          </p:cNvSpPr>
          <p:nvPr/>
        </p:nvSpPr>
        <p:spPr bwMode="auto">
          <a:xfrm>
            <a:off x="914400" y="6172200"/>
            <a:ext cx="487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1200" b="1">
                <a:solidFill>
                  <a:srgbClr val="404040"/>
                </a:solidFill>
              </a:rPr>
              <a:t>Adapted from Brassard &amp; Ritter, 1994.</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0"/>
            <a:ext cx="7239000" cy="838200"/>
          </a:xfrm>
        </p:spPr>
        <p:txBody>
          <a:bodyPr/>
          <a:lstStyle/>
          <a:p>
            <a:pPr eaLnBrk="1" hangingPunct="1"/>
            <a:r>
              <a:rPr lang="en-US" altLang="en-US" smtClean="0"/>
              <a:t>What do process maps do? </a:t>
            </a:r>
            <a:r>
              <a:rPr lang="en-US" altLang="en-US" sz="2000" smtClean="0"/>
              <a:t>(cont.)</a:t>
            </a:r>
          </a:p>
        </p:txBody>
      </p:sp>
      <p:sp>
        <p:nvSpPr>
          <p:cNvPr id="11267" name="Rectangle 3"/>
          <p:cNvSpPr>
            <a:spLocks noGrp="1" noChangeArrowheads="1"/>
          </p:cNvSpPr>
          <p:nvPr>
            <p:ph type="body" idx="1"/>
          </p:nvPr>
        </p:nvSpPr>
        <p:spPr>
          <a:xfrm>
            <a:off x="228600" y="1219200"/>
            <a:ext cx="8610600" cy="4648200"/>
          </a:xfrm>
        </p:spPr>
        <p:txBody>
          <a:bodyPr/>
          <a:lstStyle/>
          <a:p>
            <a:pPr eaLnBrk="1" hangingPunct="1">
              <a:buClr>
                <a:srgbClr val="404040"/>
              </a:buClr>
              <a:buSzPct val="110000"/>
            </a:pPr>
            <a:r>
              <a:rPr lang="en-US" altLang="en-US" dirty="0" smtClean="0"/>
              <a:t>Promote understanding of the relationship of a process to a larger system or vice versa</a:t>
            </a:r>
          </a:p>
          <a:p>
            <a:pPr marL="630238" lvl="1" eaLnBrk="1" hangingPunct="1">
              <a:buClr>
                <a:srgbClr val="404040"/>
              </a:buClr>
              <a:buFontTx/>
              <a:buChar char="–"/>
            </a:pPr>
            <a:r>
              <a:rPr lang="en-US" altLang="en-US" dirty="0" smtClean="0"/>
              <a:t>Input of materials, services, or information from suppliers</a:t>
            </a:r>
          </a:p>
          <a:p>
            <a:pPr marL="630238" lvl="1" eaLnBrk="1" hangingPunct="1">
              <a:buClr>
                <a:srgbClr val="404040"/>
              </a:buClr>
              <a:buFontTx/>
              <a:buChar char="–"/>
            </a:pPr>
            <a:r>
              <a:rPr lang="en-US" altLang="en-US" dirty="0" smtClean="0"/>
              <a:t>Hand-offs between different work units </a:t>
            </a:r>
          </a:p>
          <a:p>
            <a:pPr marL="630238" lvl="1" eaLnBrk="1" hangingPunct="1">
              <a:buClr>
                <a:srgbClr val="404040"/>
              </a:buClr>
              <a:buFontTx/>
              <a:buChar char="–"/>
            </a:pPr>
            <a:r>
              <a:rPr lang="en-US" altLang="en-US" dirty="0" smtClean="0"/>
              <a:t>Delivery of the output to customers</a:t>
            </a:r>
          </a:p>
          <a:p>
            <a:pPr marL="630238" lvl="1" eaLnBrk="1" hangingPunct="1">
              <a:buClr>
                <a:srgbClr val="404040"/>
              </a:buClr>
              <a:buFontTx/>
              <a:buChar char="–"/>
            </a:pPr>
            <a:r>
              <a:rPr lang="en-US" altLang="en-US" dirty="0" smtClean="0"/>
              <a:t>Constraints set by laws, rules, regulations, or budgets</a:t>
            </a:r>
          </a:p>
          <a:p>
            <a:pPr marL="230188" indent="-230188" eaLnBrk="1" hangingPunct="1">
              <a:buClr>
                <a:srgbClr val="404040"/>
              </a:buClr>
              <a:buSzPct val="110000"/>
            </a:pPr>
            <a:r>
              <a:rPr lang="en-US" altLang="en-US" dirty="0" smtClean="0"/>
              <a:t>Help to identify boundaries processes cross</a:t>
            </a:r>
          </a:p>
          <a:p>
            <a:pPr marL="630238" lvl="1" eaLnBrk="1" hangingPunct="1">
              <a:buClr>
                <a:srgbClr val="404040"/>
              </a:buClr>
              <a:buFontTx/>
              <a:buChar char="–"/>
            </a:pPr>
            <a:r>
              <a:rPr lang="en-US" altLang="en-US" dirty="0" smtClean="0"/>
              <a:t>Processes usually cut across organizational units</a:t>
            </a:r>
          </a:p>
          <a:p>
            <a:pPr marL="630238" lvl="1" eaLnBrk="1" hangingPunct="1">
              <a:buClr>
                <a:srgbClr val="404040"/>
              </a:buClr>
              <a:buFontTx/>
              <a:buChar char="–"/>
            </a:pPr>
            <a:r>
              <a:rPr lang="en-US" altLang="en-US" dirty="0" smtClean="0"/>
              <a:t>People rarely see, participate or understand the entire process</a:t>
            </a:r>
          </a:p>
          <a:p>
            <a:pPr marL="630238" lvl="1" eaLnBrk="1" hangingPunct="1">
              <a:buClr>
                <a:srgbClr val="404040"/>
              </a:buClr>
              <a:buFontTx/>
              <a:buChar char="–"/>
            </a:pPr>
            <a:r>
              <a:rPr lang="en-US" altLang="en-US" dirty="0" smtClean="0"/>
              <a:t>Process maps help people “see” the whole process</a:t>
            </a:r>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438F69-0E31-41C9-A363-57ABD6289FE4}" type="slidenum">
              <a:rPr lang="en-US" smtClean="0">
                <a:solidFill>
                  <a:srgbClr val="404040"/>
                </a:solidFill>
              </a:rPr>
              <a:pPr eaLnBrk="1" hangingPunct="1"/>
              <a:t>9</a:t>
            </a:fld>
            <a:endParaRPr lang="en-US" smtClean="0">
              <a:solidFill>
                <a:srgbClr val="40404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_x0020_Section_x0020_508_x0020_Compliant xmlns="b8c20939-f7a3-47a3-ab02-ad49f3e47a73">No</Is_x0020_Section_x0020_508_x0020_Complia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6A87A6190E21B4CB985B4186EEF6986" ma:contentTypeVersion="1" ma:contentTypeDescription="Create a new document." ma:contentTypeScope="" ma:versionID="c3d4864b0b6f9456a5fd3cce6d575b5a">
  <xsd:schema xmlns:xsd="http://www.w3.org/2001/XMLSchema" xmlns:xs="http://www.w3.org/2001/XMLSchema" xmlns:p="http://schemas.microsoft.com/office/2006/metadata/properties" xmlns:ns1="http://schemas.microsoft.com/sharepoint/v3" xmlns:ns2="b8c20939-f7a3-47a3-ab02-ad49f3e47a73" targetNamespace="http://schemas.microsoft.com/office/2006/metadata/properties" ma:root="true" ma:fieldsID="469387bb52fe6bb89239ef8e6804f4bb" ns1:_="" ns2:_="">
    <xsd:import namespace="http://schemas.microsoft.com/sharepoint/v3"/>
    <xsd:import namespace="b8c20939-f7a3-47a3-ab02-ad49f3e47a73"/>
    <xsd:element name="properties">
      <xsd:complexType>
        <xsd:sequence>
          <xsd:element name="documentManagement">
            <xsd:complexType>
              <xsd:all>
                <xsd:element ref="ns2:Is_x0020_Section_x0020_508_x0020_Compliant"/>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c20939-f7a3-47a3-ab02-ad49f3e47a73" elementFormDefault="qualified">
    <xsd:import namespace="http://schemas.microsoft.com/office/2006/documentManagement/types"/>
    <xsd:import namespace="http://schemas.microsoft.com/office/infopath/2007/PartnerControls"/>
    <xsd:element name="Is_x0020_Section_x0020_508_x0020_Compliant" ma:index="8" ma:displayName="Is Section 508 Compliant" ma:default="No" ma:format="RadioButtons" ma:internalName="Is_x0020_Section_x0020_508_x0020_Compliant">
      <xsd:simpleType>
        <xsd:restriction base="dms:Choice">
          <xsd:enumeration value="Yes"/>
          <xsd:enumeration value="No"/>
          <xsd:enumeration value="Not Applicabl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BF3F3E-6CCE-48AE-B5BA-5E79972656C9}"/>
</file>

<file path=customXml/itemProps2.xml><?xml version="1.0" encoding="utf-8"?>
<ds:datastoreItem xmlns:ds="http://schemas.openxmlformats.org/officeDocument/2006/customXml" ds:itemID="{EF0B51FE-4AE5-46FB-95E6-C84FBFABAEAD}"/>
</file>

<file path=customXml/itemProps3.xml><?xml version="1.0" encoding="utf-8"?>
<ds:datastoreItem xmlns:ds="http://schemas.openxmlformats.org/officeDocument/2006/customXml" ds:itemID="{E4D6744E-C26E-4FC1-B7FF-0422AF202C1A}"/>
</file>

<file path=customXml/itemProps4.xml><?xml version="1.0" encoding="utf-8"?>
<ds:datastoreItem xmlns:ds="http://schemas.openxmlformats.org/officeDocument/2006/customXml" ds:itemID="{87CE64C0-8D96-4447-84C9-FF55DFF66C48}"/>
</file>

<file path=docProps/app.xml><?xml version="1.0" encoding="utf-8"?>
<Properties xmlns="http://schemas.openxmlformats.org/officeDocument/2006/extended-properties" xmlns:vt="http://schemas.openxmlformats.org/officeDocument/2006/docPropsVTypes">
  <TotalTime>3115</TotalTime>
  <Words>3788</Words>
  <Application>Microsoft Office PowerPoint</Application>
  <PresentationFormat>On-screen Show (4:3)</PresentationFormat>
  <Paragraphs>568</Paragraphs>
  <Slides>63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Default Design</vt:lpstr>
      <vt:lpstr>ABCFlowCharter6.Document</vt:lpstr>
      <vt:lpstr>Process Mapping</vt:lpstr>
      <vt:lpstr>Training Objectives</vt:lpstr>
      <vt:lpstr>What is a process?</vt:lpstr>
      <vt:lpstr>Why Is It Important to Understand Processes?</vt:lpstr>
      <vt:lpstr>Why do we care about processes?</vt:lpstr>
      <vt:lpstr>Overview of a Process</vt:lpstr>
      <vt:lpstr>What are process maps?</vt:lpstr>
      <vt:lpstr>What do process maps do?</vt:lpstr>
      <vt:lpstr>What do process maps do? (cont.)</vt:lpstr>
      <vt:lpstr>Types of Process Maps</vt:lpstr>
      <vt:lpstr>Three Common Types of Process Maps</vt:lpstr>
      <vt:lpstr>Block Diagrams</vt:lpstr>
      <vt:lpstr>Example Block Diagram</vt:lpstr>
      <vt:lpstr>Basic Process Map Symbols</vt:lpstr>
      <vt:lpstr>Linear Flowcharts</vt:lpstr>
      <vt:lpstr>Example Linear Flowchart</vt:lpstr>
      <vt:lpstr>Deployment Flowcharts</vt:lpstr>
      <vt:lpstr>ORS Example Deployment Flowchart - Evacuation Process</vt:lpstr>
      <vt:lpstr>Advantages of Deployment Flowcharts</vt:lpstr>
      <vt:lpstr>Utilizing Process Mapping  in Support of the  NIH Risk Management Program</vt:lpstr>
      <vt:lpstr>NIH Risk Management Program</vt:lpstr>
      <vt:lpstr>NIH Risk Management Approach</vt:lpstr>
      <vt:lpstr>Risk Management  - Terminology  (pertinent to the Assess Phase)</vt:lpstr>
      <vt:lpstr>Risk Management  - Phase 3 - Assess Phase</vt:lpstr>
      <vt:lpstr>Risk Management  - Phase 3 Assess Phase</vt:lpstr>
      <vt:lpstr>Risk Management Example (see handout) ORS Fire Extinguisher Inspections</vt:lpstr>
      <vt:lpstr>Risk Management Example (see handout) OALM/GDC – Receipt of Goods</vt:lpstr>
      <vt:lpstr>Creating A Deployment Flowchart</vt:lpstr>
      <vt:lpstr>Tips for Developing Flowcharts</vt:lpstr>
      <vt:lpstr>Tips for Developing Flowcharts (cont.)</vt:lpstr>
      <vt:lpstr>Creating a Deployment Flowchart - Steps</vt:lpstr>
      <vt:lpstr>Step 1:  Label the Process Map</vt:lpstr>
      <vt:lpstr>Step 2:  Determine the Frame or Boundaries  of the Process</vt:lpstr>
      <vt:lpstr>Step 3:  Identify the Players in the Process</vt:lpstr>
      <vt:lpstr>Step 4:  Determine the Steps in the Process</vt:lpstr>
      <vt:lpstr>Step 5:  Sequence the Steps and Show Responsibility</vt:lpstr>
      <vt:lpstr>Step 6:  Draw the Process Map </vt:lpstr>
      <vt:lpstr>Step 6:  Draw the Process Map (cont.)  Process Start-End</vt:lpstr>
      <vt:lpstr>Step 6:  Draw the Process Map (cont.)  Process Steps</vt:lpstr>
      <vt:lpstr>Step 6:  Draw the Process Map (cont.)  Process Decision</vt:lpstr>
      <vt:lpstr>Step 6:  Draw the Process Map (cont.)  Multiple Players</vt:lpstr>
      <vt:lpstr>Step 6:  Draw the Process Map (cont.)  Process Continuations</vt:lpstr>
      <vt:lpstr>Step 7:  Check the Process Map</vt:lpstr>
      <vt:lpstr>Step 8:  Prepare the Process Map in Visio</vt:lpstr>
      <vt:lpstr>Step 9:  Review and Revise the Process Map</vt:lpstr>
      <vt:lpstr>Process Mapping Exercise</vt:lpstr>
      <vt:lpstr>Process Mapping Exercise   Directions</vt:lpstr>
      <vt:lpstr>Process Mapping Exercise (cont.)   Feedback</vt:lpstr>
      <vt:lpstr>Process Measures/Indicators  and  Process Improvement</vt:lpstr>
      <vt:lpstr>Process Maps Help Identify Measures/Indicators of Performance</vt:lpstr>
      <vt:lpstr>What are process measures or indicators?</vt:lpstr>
      <vt:lpstr>Why do we need process measures or indicators?</vt:lpstr>
      <vt:lpstr>How can process measures lead to performance improvement?</vt:lpstr>
      <vt:lpstr>The PDSA Cycle – Plan-Do…</vt:lpstr>
      <vt:lpstr>The PDSA Cycle - …Study-Act</vt:lpstr>
      <vt:lpstr>The PDSA Cycle</vt:lpstr>
      <vt:lpstr>Using Process Maps to Identify Measures</vt:lpstr>
      <vt:lpstr>Example Identifying Process Measures</vt:lpstr>
      <vt:lpstr>ORS Examples of Process Measures</vt:lpstr>
      <vt:lpstr>Evaluating Process Measures/Indicators</vt:lpstr>
      <vt:lpstr>Next Steps</vt:lpstr>
      <vt:lpstr>Conclusion</vt:lpstr>
      <vt:lpstr>References</vt:lpstr>
    </vt:vector>
  </TitlesOfParts>
  <Company>Office of Research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wolskijo</cp:lastModifiedBy>
  <cp:revision>272</cp:revision>
  <dcterms:created xsi:type="dcterms:W3CDTF">2009-04-02T17:00:14Z</dcterms:created>
  <dcterms:modified xsi:type="dcterms:W3CDTF">2012-03-06T17:05:53Z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CopySource">
    <vt:lpwstr>http://dev.cm.ors.od.nih.gov/od/oqm/Documents/oqm.ors.od.nih.gov/documents/Template.ppt</vt:lpwstr>
  </property>
  <property fmtid="{D5CDD505-2E9C-101B-9397-08002B2CF9AE}" pid="3" name="xd_Signature">
    <vt:lpwstr/>
  </property>
  <property fmtid="{D5CDD505-2E9C-101B-9397-08002B2CF9AE}" pid="4" name="TemplateUrl">
    <vt:lpwstr/>
  </property>
  <property fmtid="{D5CDD505-2E9C-101B-9397-08002B2CF9AE}" pid="5" name="Order">
    <vt:lpwstr>58300.0000000000</vt:lpwstr>
  </property>
  <property fmtid="{D5CDD505-2E9C-101B-9397-08002B2CF9AE}" pid="6" name="xd_ProgID">
    <vt:lpwstr/>
  </property>
  <property fmtid="{D5CDD505-2E9C-101B-9397-08002B2CF9AE}" pid="7" name="ContentTypeId">
    <vt:lpwstr>0x010100C6A87A6190E21B4CB985B4186EEF6986</vt:lpwstr>
  </property>
  <property fmtid="{D5CDD505-2E9C-101B-9397-08002B2CF9AE}" pid="8" name="_SourceUrl">
    <vt:lpwstr/>
  </property>
  <property fmtid="{D5CDD505-2E9C-101B-9397-08002B2CF9AE}" pid="9" name="_SharedFileIndex">
    <vt:lpwstr/>
  </property>
</Properties>
</file>