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handoutMasterIdLst>
    <p:handoutMasterId r:id="rId35"/>
  </p:handoutMasterIdLst>
  <p:sldIdLst>
    <p:sldId id="256" r:id="rId5"/>
    <p:sldId id="602" r:id="rId6"/>
    <p:sldId id="257" r:id="rId7"/>
    <p:sldId id="607" r:id="rId8"/>
    <p:sldId id="523" r:id="rId9"/>
    <p:sldId id="521" r:id="rId10"/>
    <p:sldId id="517" r:id="rId11"/>
    <p:sldId id="524" r:id="rId12"/>
    <p:sldId id="526" r:id="rId13"/>
    <p:sldId id="287" r:id="rId14"/>
    <p:sldId id="428" r:id="rId15"/>
    <p:sldId id="525" r:id="rId16"/>
    <p:sldId id="259" r:id="rId17"/>
    <p:sldId id="260" r:id="rId18"/>
    <p:sldId id="609" r:id="rId19"/>
    <p:sldId id="608" r:id="rId20"/>
    <p:sldId id="262" r:id="rId21"/>
    <p:sldId id="263" r:id="rId22"/>
    <p:sldId id="265" r:id="rId23"/>
    <p:sldId id="264" r:id="rId24"/>
    <p:sldId id="266" r:id="rId25"/>
    <p:sldId id="267" r:id="rId26"/>
    <p:sldId id="268" r:id="rId27"/>
    <p:sldId id="527" r:id="rId28"/>
    <p:sldId id="606" r:id="rId29"/>
    <p:sldId id="320" r:id="rId30"/>
    <p:sldId id="522" r:id="rId31"/>
    <p:sldId id="479" r:id="rId32"/>
    <p:sldId id="258" r:id="rId3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265"/>
    <a:srgbClr val="E57200"/>
    <a:srgbClr val="20558A"/>
    <a:srgbClr val="E5B53A"/>
    <a:srgbClr val="E53A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13" autoAdjust="0"/>
    <p:restoredTop sz="89189" autoAdjust="0"/>
  </p:normalViewPr>
  <p:slideViewPr>
    <p:cSldViewPr snapToGrid="0">
      <p:cViewPr varScale="1">
        <p:scale>
          <a:sx n="66" d="100"/>
          <a:sy n="66" d="100"/>
        </p:scale>
        <p:origin x="1132"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3" d="100"/>
          <a:sy n="53" d="100"/>
        </p:scale>
        <p:origin x="-2856" y="-9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AE1148-7CAD-489E-802B-E4C6353D674D}" type="doc">
      <dgm:prSet loTypeId="urn:microsoft.com/office/officeart/2005/8/layout/vList6" loCatId="list" qsTypeId="urn:microsoft.com/office/officeart/2005/8/quickstyle/3d1" qsCatId="3D" csTypeId="urn:microsoft.com/office/officeart/2005/8/colors/accent6_5" csCatId="accent6" phldr="1"/>
      <dgm:spPr/>
      <dgm:t>
        <a:bodyPr/>
        <a:lstStyle/>
        <a:p>
          <a:endParaRPr lang="en-US"/>
        </a:p>
      </dgm:t>
    </dgm:pt>
    <dgm:pt modelId="{A5EED512-06DE-4FAF-91C9-762058D994F5}">
      <dgm:prSet phldrT="[Text]" custT="1">
        <dgm:style>
          <a:lnRef idx="0">
            <a:schemeClr val="accent2"/>
          </a:lnRef>
          <a:fillRef idx="3">
            <a:schemeClr val="accent2"/>
          </a:fillRef>
          <a:effectRef idx="3">
            <a:schemeClr val="accent2"/>
          </a:effectRef>
          <a:fontRef idx="minor">
            <a:schemeClr val="lt1"/>
          </a:fontRef>
        </dgm:style>
      </dgm:prSet>
      <dgm:spPr>
        <a:solidFill>
          <a:srgbClr val="FFFF00"/>
        </a:solidFill>
      </dgm:spPr>
      <dgm:t>
        <a:bodyPr/>
        <a:lstStyle/>
        <a:p>
          <a:r>
            <a:rPr lang="en-US" sz="2400" b="1" dirty="0">
              <a:solidFill>
                <a:schemeClr val="accent6">
                  <a:lumMod val="50000"/>
                </a:schemeClr>
              </a:solidFill>
            </a:rPr>
            <a:t>Special-Sensitive</a:t>
          </a:r>
        </a:p>
        <a:p>
          <a:r>
            <a:rPr lang="en-US" sz="1400" b="0" i="1" dirty="0">
              <a:solidFill>
                <a:schemeClr val="accent6">
                  <a:lumMod val="50000"/>
                </a:schemeClr>
              </a:solidFill>
            </a:rPr>
            <a:t>(High Risk T5)</a:t>
          </a:r>
        </a:p>
      </dgm:t>
    </dgm:pt>
    <dgm:pt modelId="{570B389B-65F1-4A2D-B70A-8E52B9C624FC}" type="parTrans" cxnId="{1485BEA5-FD91-4FE8-AF23-B84DA762EFD8}">
      <dgm:prSet/>
      <dgm:spPr/>
      <dgm:t>
        <a:bodyPr/>
        <a:lstStyle/>
        <a:p>
          <a:endParaRPr lang="en-US"/>
        </a:p>
      </dgm:t>
    </dgm:pt>
    <dgm:pt modelId="{95BA47E3-76BA-461E-845A-A4359CEBCC44}" type="sibTrans" cxnId="{1485BEA5-FD91-4FE8-AF23-B84DA762EFD8}">
      <dgm:prSet/>
      <dgm:spPr/>
      <dgm:t>
        <a:bodyPr/>
        <a:lstStyle/>
        <a:p>
          <a:endParaRPr lang="en-US"/>
        </a:p>
      </dgm:t>
    </dgm:pt>
    <dgm:pt modelId="{7C66AEAF-9869-4887-8242-1B1FF6A5797D}">
      <dgm:prSet phldrT="[Text]">
        <dgm:style>
          <a:lnRef idx="1">
            <a:schemeClr val="accent2"/>
          </a:lnRef>
          <a:fillRef idx="2">
            <a:schemeClr val="accent2"/>
          </a:fillRef>
          <a:effectRef idx="1">
            <a:schemeClr val="accent2"/>
          </a:effectRef>
          <a:fontRef idx="minor">
            <a:schemeClr val="dk1"/>
          </a:fontRef>
        </dgm:style>
      </dgm:prSet>
      <dgm:spPr>
        <a:solidFill>
          <a:srgbClr val="FFFF00"/>
        </a:solidFill>
      </dgm:spPr>
      <dgm:t>
        <a:bodyPr anchor="ctr"/>
        <a:lstStyle/>
        <a:p>
          <a:r>
            <a:rPr lang="en-US" b="1" dirty="0"/>
            <a:t>Inestimable Damage to National Security  </a:t>
          </a:r>
          <a:r>
            <a:rPr lang="en-US" b="0" i="1" dirty="0"/>
            <a:t>(</a:t>
          </a:r>
          <a:r>
            <a:rPr lang="en-US" b="0" i="1" dirty="0">
              <a:solidFill>
                <a:schemeClr val="tx1"/>
              </a:solidFill>
            </a:rPr>
            <a:t>Harm to National Security too severe to be computed or measured) </a:t>
          </a:r>
          <a:endParaRPr lang="en-US" b="0" dirty="0"/>
        </a:p>
      </dgm:t>
    </dgm:pt>
    <dgm:pt modelId="{E6C1BAFC-B8E7-4B25-9095-98B918DFF47D}" type="parTrans" cxnId="{616E4B47-CAE6-4B6F-8951-9354408D6AEB}">
      <dgm:prSet/>
      <dgm:spPr/>
      <dgm:t>
        <a:bodyPr/>
        <a:lstStyle/>
        <a:p>
          <a:endParaRPr lang="en-US"/>
        </a:p>
      </dgm:t>
    </dgm:pt>
    <dgm:pt modelId="{99601DCE-93E0-45AB-A080-1440F41C0343}" type="sibTrans" cxnId="{616E4B47-CAE6-4B6F-8951-9354408D6AEB}">
      <dgm:prSet/>
      <dgm:spPr/>
      <dgm:t>
        <a:bodyPr/>
        <a:lstStyle/>
        <a:p>
          <a:endParaRPr lang="en-US"/>
        </a:p>
      </dgm:t>
    </dgm:pt>
    <dgm:pt modelId="{A7FCF1F9-C73F-483E-89F0-4BBAB053D22F}">
      <dgm:prSet phldrT="[Text]" custT="1">
        <dgm:style>
          <a:lnRef idx="0">
            <a:schemeClr val="accent3"/>
          </a:lnRef>
          <a:fillRef idx="3">
            <a:schemeClr val="accent3"/>
          </a:fillRef>
          <a:effectRef idx="3">
            <a:schemeClr val="accent3"/>
          </a:effectRef>
          <a:fontRef idx="minor">
            <a:schemeClr val="lt1"/>
          </a:fontRef>
        </dgm:style>
      </dgm:prSet>
      <dgm:spPr>
        <a:solidFill>
          <a:schemeClr val="accent6"/>
        </a:solidFill>
      </dgm:spPr>
      <dgm:t>
        <a:bodyPr/>
        <a:lstStyle/>
        <a:p>
          <a:r>
            <a:rPr lang="en-US" sz="2400" b="1" dirty="0"/>
            <a:t>Critical-Sensitive</a:t>
          </a:r>
        </a:p>
        <a:p>
          <a:r>
            <a:rPr lang="en-US" sz="1400" b="0" i="1" dirty="0"/>
            <a:t>(High Risk T5)</a:t>
          </a:r>
        </a:p>
      </dgm:t>
    </dgm:pt>
    <dgm:pt modelId="{2BF3B20D-DC8A-43EB-8FD5-7FEF67D3AA90}" type="parTrans" cxnId="{481BA248-2768-4BB6-9A6B-9B77740B8A47}">
      <dgm:prSet/>
      <dgm:spPr/>
      <dgm:t>
        <a:bodyPr/>
        <a:lstStyle/>
        <a:p>
          <a:endParaRPr lang="en-US"/>
        </a:p>
      </dgm:t>
    </dgm:pt>
    <dgm:pt modelId="{0E01BDDC-13FC-4EBD-8A18-35E835A80437}" type="sibTrans" cxnId="{481BA248-2768-4BB6-9A6B-9B77740B8A47}">
      <dgm:prSet/>
      <dgm:spPr/>
      <dgm:t>
        <a:bodyPr/>
        <a:lstStyle/>
        <a:p>
          <a:endParaRPr lang="en-US"/>
        </a:p>
      </dgm:t>
    </dgm:pt>
    <dgm:pt modelId="{5C8C1FEE-238B-4819-AE7A-1F5CABFDA738}">
      <dgm:prSet phldrT="[Text]">
        <dgm:style>
          <a:lnRef idx="1">
            <a:schemeClr val="accent3"/>
          </a:lnRef>
          <a:fillRef idx="2">
            <a:schemeClr val="accent3"/>
          </a:fillRef>
          <a:effectRef idx="1">
            <a:schemeClr val="accent3"/>
          </a:effectRef>
          <a:fontRef idx="minor">
            <a:schemeClr val="dk1"/>
          </a:fontRef>
        </dgm:style>
      </dgm:prSet>
      <dgm:spPr>
        <a:solidFill>
          <a:schemeClr val="accent6"/>
        </a:solidFill>
      </dgm:spPr>
      <dgm:t>
        <a:bodyPr anchor="ctr"/>
        <a:lstStyle/>
        <a:p>
          <a:r>
            <a:rPr lang="en-US" b="1" dirty="0">
              <a:solidFill>
                <a:schemeClr val="bg1"/>
              </a:solidFill>
            </a:rPr>
            <a:t>Exceptionally Grave Damage to National Security </a:t>
          </a:r>
          <a:r>
            <a:rPr lang="en-US" b="1" i="1" dirty="0">
              <a:solidFill>
                <a:schemeClr val="bg1"/>
              </a:solidFill>
            </a:rPr>
            <a:t>(</a:t>
          </a:r>
          <a:r>
            <a:rPr lang="en-US" b="0" i="1" dirty="0">
              <a:solidFill>
                <a:schemeClr val="bg1"/>
              </a:solidFill>
            </a:rPr>
            <a:t>Extremely serious harm to the national security) </a:t>
          </a:r>
          <a:endParaRPr lang="en-US" i="1" dirty="0">
            <a:solidFill>
              <a:schemeClr val="bg1"/>
            </a:solidFill>
          </a:endParaRPr>
        </a:p>
      </dgm:t>
    </dgm:pt>
    <dgm:pt modelId="{B8E015BE-9B21-4274-9BD2-7418743D3EF9}" type="parTrans" cxnId="{ED4BAFEF-1C77-40B4-80C7-E6D201077FA7}">
      <dgm:prSet/>
      <dgm:spPr/>
      <dgm:t>
        <a:bodyPr/>
        <a:lstStyle/>
        <a:p>
          <a:endParaRPr lang="en-US"/>
        </a:p>
      </dgm:t>
    </dgm:pt>
    <dgm:pt modelId="{6D8B6B25-09F8-47BD-82DC-7C43A1B6A64B}" type="sibTrans" cxnId="{ED4BAFEF-1C77-40B4-80C7-E6D201077FA7}">
      <dgm:prSet/>
      <dgm:spPr/>
      <dgm:t>
        <a:bodyPr/>
        <a:lstStyle/>
        <a:p>
          <a:endParaRPr lang="en-US"/>
        </a:p>
      </dgm:t>
    </dgm:pt>
    <dgm:pt modelId="{28F9D7F4-250B-4B84-8829-BD51FF84F355}">
      <dgm:prSet custT="1">
        <dgm:style>
          <a:lnRef idx="0">
            <a:schemeClr val="accent1"/>
          </a:lnRef>
          <a:fillRef idx="3">
            <a:schemeClr val="accent1"/>
          </a:fillRef>
          <a:effectRef idx="3">
            <a:schemeClr val="accent1"/>
          </a:effectRef>
          <a:fontRef idx="minor">
            <a:schemeClr val="lt1"/>
          </a:fontRef>
        </dgm:style>
      </dgm:prSet>
      <dgm:spPr>
        <a:solidFill>
          <a:srgbClr val="C00000"/>
        </a:solidFill>
      </dgm:spPr>
      <dgm:t>
        <a:bodyPr/>
        <a:lstStyle/>
        <a:p>
          <a:r>
            <a:rPr lang="en-US" sz="2000" b="1" dirty="0"/>
            <a:t>Noncritical-Sensitive</a:t>
          </a:r>
          <a:endParaRPr lang="en-US" sz="1600" b="1" dirty="0"/>
        </a:p>
        <a:p>
          <a:r>
            <a:rPr lang="en-US" sz="1400" i="1" dirty="0"/>
            <a:t>(High Risk T5 or Moderate Risk T3)</a:t>
          </a:r>
        </a:p>
      </dgm:t>
    </dgm:pt>
    <dgm:pt modelId="{7EB7A570-F913-49FE-A628-1419E43478D4}" type="parTrans" cxnId="{F7989902-9046-4EAC-BF77-B018ADD950B9}">
      <dgm:prSet/>
      <dgm:spPr/>
      <dgm:t>
        <a:bodyPr/>
        <a:lstStyle/>
        <a:p>
          <a:endParaRPr lang="en-US"/>
        </a:p>
      </dgm:t>
    </dgm:pt>
    <dgm:pt modelId="{0544130B-4F71-40F3-9E92-DC6B9E21C619}" type="sibTrans" cxnId="{F7989902-9046-4EAC-BF77-B018ADD950B9}">
      <dgm:prSet/>
      <dgm:spPr/>
      <dgm:t>
        <a:bodyPr/>
        <a:lstStyle/>
        <a:p>
          <a:endParaRPr lang="en-US"/>
        </a:p>
      </dgm:t>
    </dgm:pt>
    <dgm:pt modelId="{EEC14280-3BF8-44B4-9E8B-9455D5BF3CF3}">
      <dgm:prSet>
        <dgm:style>
          <a:lnRef idx="1">
            <a:schemeClr val="accent1"/>
          </a:lnRef>
          <a:fillRef idx="2">
            <a:schemeClr val="accent1"/>
          </a:fillRef>
          <a:effectRef idx="1">
            <a:schemeClr val="accent1"/>
          </a:effectRef>
          <a:fontRef idx="minor">
            <a:schemeClr val="dk1"/>
          </a:fontRef>
        </dgm:style>
      </dgm:prSet>
      <dgm:spPr>
        <a:solidFill>
          <a:srgbClr val="C00000"/>
        </a:solidFill>
      </dgm:spPr>
      <dgm:t>
        <a:bodyPr/>
        <a:lstStyle/>
        <a:p>
          <a:r>
            <a:rPr lang="en-US" b="1" dirty="0">
              <a:solidFill>
                <a:schemeClr val="bg1"/>
              </a:solidFill>
            </a:rPr>
            <a:t>Significant or Serious Damage to National Security </a:t>
          </a:r>
          <a:r>
            <a:rPr lang="en-US" b="0" i="1" dirty="0">
              <a:solidFill>
                <a:schemeClr val="bg1"/>
              </a:solidFill>
            </a:rPr>
            <a:t>(Noteworthy harm to the National Security)</a:t>
          </a:r>
        </a:p>
      </dgm:t>
    </dgm:pt>
    <dgm:pt modelId="{53E26A91-7891-48E0-B8C9-E100A487CA38}" type="parTrans" cxnId="{1911423B-A50E-4695-9291-A877ABE0D55A}">
      <dgm:prSet/>
      <dgm:spPr/>
      <dgm:t>
        <a:bodyPr/>
        <a:lstStyle/>
        <a:p>
          <a:endParaRPr lang="en-US"/>
        </a:p>
      </dgm:t>
    </dgm:pt>
    <dgm:pt modelId="{26E28AC9-EFCD-49BC-B39A-5A7BE32C40D3}" type="sibTrans" cxnId="{1911423B-A50E-4695-9291-A877ABE0D55A}">
      <dgm:prSet/>
      <dgm:spPr/>
      <dgm:t>
        <a:bodyPr/>
        <a:lstStyle/>
        <a:p>
          <a:endParaRPr lang="en-US"/>
        </a:p>
      </dgm:t>
    </dgm:pt>
    <dgm:pt modelId="{12435679-B9B9-4B3E-A08B-0D7E65316408}">
      <dgm:prSet custT="1">
        <dgm:style>
          <a:lnRef idx="1">
            <a:schemeClr val="accent1"/>
          </a:lnRef>
          <a:fillRef idx="2">
            <a:schemeClr val="accent1"/>
          </a:fillRef>
          <a:effectRef idx="1">
            <a:schemeClr val="accent1"/>
          </a:effectRef>
          <a:fontRef idx="minor">
            <a:schemeClr val="dk1"/>
          </a:fontRef>
        </dgm:style>
      </dgm:prSet>
      <dgm:spPr>
        <a:solidFill>
          <a:schemeClr val="accent1">
            <a:lumMod val="75000"/>
          </a:schemeClr>
        </a:solidFill>
      </dgm:spPr>
      <dgm:t>
        <a:bodyPr/>
        <a:lstStyle/>
        <a:p>
          <a:r>
            <a:rPr lang="en-US" sz="2000" b="1" dirty="0">
              <a:solidFill>
                <a:schemeClr val="bg1"/>
              </a:solidFill>
            </a:rPr>
            <a:t>Non-Sensitive Public Trust</a:t>
          </a:r>
        </a:p>
        <a:p>
          <a:r>
            <a:rPr lang="en-US" sz="1400" b="0" i="1" dirty="0">
              <a:solidFill>
                <a:schemeClr val="bg1"/>
              </a:solidFill>
            </a:rPr>
            <a:t>(High Risk T4 or Moderate Risk T2)</a:t>
          </a:r>
        </a:p>
      </dgm:t>
    </dgm:pt>
    <dgm:pt modelId="{3CDA7A2E-EC61-4314-A1E6-6C176B7AA03B}" type="parTrans" cxnId="{E7C316C4-0FF0-452D-9EE6-DD780E65D089}">
      <dgm:prSet/>
      <dgm:spPr/>
      <dgm:t>
        <a:bodyPr/>
        <a:lstStyle/>
        <a:p>
          <a:endParaRPr lang="en-US"/>
        </a:p>
      </dgm:t>
    </dgm:pt>
    <dgm:pt modelId="{5D2E5F81-1FD4-474E-B510-0FE73F0BC26F}" type="sibTrans" cxnId="{E7C316C4-0FF0-452D-9EE6-DD780E65D089}">
      <dgm:prSet/>
      <dgm:spPr/>
      <dgm:t>
        <a:bodyPr/>
        <a:lstStyle/>
        <a:p>
          <a:endParaRPr lang="en-US"/>
        </a:p>
      </dgm:t>
    </dgm:pt>
    <dgm:pt modelId="{DA7A5F9B-1960-4669-BDDE-24728C0C8053}">
      <dgm:prSet>
        <dgm:style>
          <a:lnRef idx="1">
            <a:schemeClr val="accent1"/>
          </a:lnRef>
          <a:fillRef idx="2">
            <a:schemeClr val="accent1"/>
          </a:fillRef>
          <a:effectRef idx="1">
            <a:schemeClr val="accent1"/>
          </a:effectRef>
          <a:fontRef idx="minor">
            <a:schemeClr val="dk1"/>
          </a:fontRef>
        </dgm:style>
      </dgm:prSet>
      <dgm:spPr>
        <a:solidFill>
          <a:schemeClr val="accent1">
            <a:lumMod val="75000"/>
          </a:schemeClr>
        </a:solidFill>
      </dgm:spPr>
      <dgm:t>
        <a:bodyPr/>
        <a:lstStyle/>
        <a:p>
          <a:r>
            <a:rPr lang="en-US" altLang="en-US" b="1" dirty="0">
              <a:solidFill>
                <a:schemeClr val="bg1"/>
              </a:solidFill>
            </a:rPr>
            <a:t>No material adverse affect on national security</a:t>
          </a:r>
          <a:r>
            <a:rPr lang="en-US" altLang="en-US" b="0" dirty="0">
              <a:solidFill>
                <a:schemeClr val="bg1"/>
              </a:solidFill>
            </a:rPr>
            <a:t>, potential for significant or serious damage to Public Trust </a:t>
          </a:r>
          <a:endParaRPr lang="en-US" b="0" dirty="0">
            <a:solidFill>
              <a:schemeClr val="bg1"/>
            </a:solidFill>
          </a:endParaRPr>
        </a:p>
      </dgm:t>
    </dgm:pt>
    <dgm:pt modelId="{ABC2C0E8-E77E-4D9E-9217-116320698418}" type="parTrans" cxnId="{2AD552F4-67CD-4C2E-AC5E-7AC33EAB40B4}">
      <dgm:prSet/>
      <dgm:spPr/>
      <dgm:t>
        <a:bodyPr/>
        <a:lstStyle/>
        <a:p>
          <a:endParaRPr lang="en-US"/>
        </a:p>
      </dgm:t>
    </dgm:pt>
    <dgm:pt modelId="{72098E7B-FF46-4A17-9DA3-40D4FA1A2313}" type="sibTrans" cxnId="{2AD552F4-67CD-4C2E-AC5E-7AC33EAB40B4}">
      <dgm:prSet/>
      <dgm:spPr/>
      <dgm:t>
        <a:bodyPr/>
        <a:lstStyle/>
        <a:p>
          <a:endParaRPr lang="en-US"/>
        </a:p>
      </dgm:t>
    </dgm:pt>
    <dgm:pt modelId="{27394A32-1C94-48D9-BDFE-42CF52E5D4FD}">
      <dgm:prSet custT="1">
        <dgm:style>
          <a:lnRef idx="1">
            <a:schemeClr val="accent1"/>
          </a:lnRef>
          <a:fillRef idx="2">
            <a:schemeClr val="accent1"/>
          </a:fillRef>
          <a:effectRef idx="1">
            <a:schemeClr val="accent1"/>
          </a:effectRef>
          <a:fontRef idx="minor">
            <a:schemeClr val="dk1"/>
          </a:fontRef>
        </dgm:style>
      </dgm:prSet>
      <dgm:spPr>
        <a:solidFill>
          <a:schemeClr val="bg1">
            <a:lumMod val="75000"/>
          </a:schemeClr>
        </a:solidFill>
      </dgm:spPr>
      <dgm:t>
        <a:bodyPr/>
        <a:lstStyle/>
        <a:p>
          <a:r>
            <a:rPr lang="en-US" sz="2200" b="1" dirty="0">
              <a:solidFill>
                <a:schemeClr val="tx1"/>
              </a:solidFill>
            </a:rPr>
            <a:t>Non-Sensitive</a:t>
          </a:r>
        </a:p>
        <a:p>
          <a:r>
            <a:rPr lang="en-US" sz="1400" b="0" i="1" dirty="0">
              <a:solidFill>
                <a:schemeClr val="tx1"/>
              </a:solidFill>
            </a:rPr>
            <a:t>(Low Risk T1)</a:t>
          </a:r>
        </a:p>
      </dgm:t>
    </dgm:pt>
    <dgm:pt modelId="{19EB22AB-1B74-424B-A23D-13C9305D80FB}" type="parTrans" cxnId="{F244B6E2-4C4C-4203-AD2F-878E96C0C280}">
      <dgm:prSet/>
      <dgm:spPr/>
      <dgm:t>
        <a:bodyPr/>
        <a:lstStyle/>
        <a:p>
          <a:endParaRPr lang="en-US"/>
        </a:p>
      </dgm:t>
    </dgm:pt>
    <dgm:pt modelId="{29760BF2-F8A6-4B8A-BC51-889C606BFE5B}" type="sibTrans" cxnId="{F244B6E2-4C4C-4203-AD2F-878E96C0C280}">
      <dgm:prSet/>
      <dgm:spPr/>
      <dgm:t>
        <a:bodyPr/>
        <a:lstStyle/>
        <a:p>
          <a:endParaRPr lang="en-US"/>
        </a:p>
      </dgm:t>
    </dgm:pt>
    <dgm:pt modelId="{AD284D9D-0588-4929-AE6B-254DF7083EB6}">
      <dgm:prSet/>
      <dgm:spPr>
        <a:solidFill>
          <a:schemeClr val="bg1">
            <a:lumMod val="85000"/>
            <a:alpha val="90000"/>
          </a:schemeClr>
        </a:solidFill>
      </dgm:spPr>
      <dgm:t>
        <a:bodyPr/>
        <a:lstStyle/>
        <a:p>
          <a:r>
            <a:rPr lang="en-US" altLang="en-US" b="1" dirty="0"/>
            <a:t>No material adverse affect on national security </a:t>
          </a:r>
          <a:r>
            <a:rPr lang="en-US" altLang="en-US" b="0" dirty="0"/>
            <a:t>and low risk of damage to Public Trust</a:t>
          </a:r>
          <a:endParaRPr lang="en-US" b="0" dirty="0"/>
        </a:p>
      </dgm:t>
    </dgm:pt>
    <dgm:pt modelId="{A22E112F-5B6A-492D-8A32-B0D22C9840CC}" type="parTrans" cxnId="{3102F47F-A5E2-41E0-871F-A4DA0428D01C}">
      <dgm:prSet/>
      <dgm:spPr/>
      <dgm:t>
        <a:bodyPr/>
        <a:lstStyle/>
        <a:p>
          <a:endParaRPr lang="en-US"/>
        </a:p>
      </dgm:t>
    </dgm:pt>
    <dgm:pt modelId="{A6A9066D-C610-4948-B707-512DE442E0EF}" type="sibTrans" cxnId="{3102F47F-A5E2-41E0-871F-A4DA0428D01C}">
      <dgm:prSet/>
      <dgm:spPr/>
      <dgm:t>
        <a:bodyPr/>
        <a:lstStyle/>
        <a:p>
          <a:endParaRPr lang="en-US"/>
        </a:p>
      </dgm:t>
    </dgm:pt>
    <dgm:pt modelId="{62A08C69-18A1-4CF6-96AF-3D8B881063E7}" type="pres">
      <dgm:prSet presAssocID="{9DAE1148-7CAD-489E-802B-E4C6353D674D}" presName="Name0" presStyleCnt="0">
        <dgm:presLayoutVars>
          <dgm:dir/>
          <dgm:animLvl val="lvl"/>
          <dgm:resizeHandles/>
        </dgm:presLayoutVars>
      </dgm:prSet>
      <dgm:spPr/>
    </dgm:pt>
    <dgm:pt modelId="{99E8BB5C-089A-4822-BC83-A842902000E3}" type="pres">
      <dgm:prSet presAssocID="{A5EED512-06DE-4FAF-91C9-762058D994F5}" presName="linNode" presStyleCnt="0"/>
      <dgm:spPr/>
    </dgm:pt>
    <dgm:pt modelId="{62A5AF93-1ED0-49B2-B400-05C3A3412263}" type="pres">
      <dgm:prSet presAssocID="{A5EED512-06DE-4FAF-91C9-762058D994F5}" presName="parentShp" presStyleLbl="node1" presStyleIdx="0" presStyleCnt="5">
        <dgm:presLayoutVars>
          <dgm:bulletEnabled val="1"/>
        </dgm:presLayoutVars>
      </dgm:prSet>
      <dgm:spPr/>
    </dgm:pt>
    <dgm:pt modelId="{9F6DEB27-9A2C-4B46-A1D8-37A64471CF58}" type="pres">
      <dgm:prSet presAssocID="{A5EED512-06DE-4FAF-91C9-762058D994F5}" presName="childShp" presStyleLbl="bgAccFollowNode1" presStyleIdx="0" presStyleCnt="5">
        <dgm:presLayoutVars>
          <dgm:bulletEnabled val="1"/>
        </dgm:presLayoutVars>
      </dgm:prSet>
      <dgm:spPr/>
    </dgm:pt>
    <dgm:pt modelId="{8CCE5907-7F6F-405D-AC8B-215659DB2149}" type="pres">
      <dgm:prSet presAssocID="{95BA47E3-76BA-461E-845A-A4359CEBCC44}" presName="spacing" presStyleCnt="0"/>
      <dgm:spPr/>
    </dgm:pt>
    <dgm:pt modelId="{5662E2B0-3F29-4E83-B961-8A767CDCBA6D}" type="pres">
      <dgm:prSet presAssocID="{A7FCF1F9-C73F-483E-89F0-4BBAB053D22F}" presName="linNode" presStyleCnt="0"/>
      <dgm:spPr/>
    </dgm:pt>
    <dgm:pt modelId="{96A6F427-903D-46D6-87FE-3271EAA49A64}" type="pres">
      <dgm:prSet presAssocID="{A7FCF1F9-C73F-483E-89F0-4BBAB053D22F}" presName="parentShp" presStyleLbl="node1" presStyleIdx="1" presStyleCnt="5">
        <dgm:presLayoutVars>
          <dgm:bulletEnabled val="1"/>
        </dgm:presLayoutVars>
      </dgm:prSet>
      <dgm:spPr/>
    </dgm:pt>
    <dgm:pt modelId="{5393B96E-1F0E-47F6-9693-67E6E307B1BC}" type="pres">
      <dgm:prSet presAssocID="{A7FCF1F9-C73F-483E-89F0-4BBAB053D22F}" presName="childShp" presStyleLbl="bgAccFollowNode1" presStyleIdx="1" presStyleCnt="5">
        <dgm:presLayoutVars>
          <dgm:bulletEnabled val="1"/>
        </dgm:presLayoutVars>
      </dgm:prSet>
      <dgm:spPr/>
    </dgm:pt>
    <dgm:pt modelId="{F8FD4612-6691-43B8-A9D6-0F4D93B32EDE}" type="pres">
      <dgm:prSet presAssocID="{0E01BDDC-13FC-4EBD-8A18-35E835A80437}" presName="spacing" presStyleCnt="0"/>
      <dgm:spPr/>
    </dgm:pt>
    <dgm:pt modelId="{43761EE8-53F0-4105-B70B-4A69CBD0DFAA}" type="pres">
      <dgm:prSet presAssocID="{28F9D7F4-250B-4B84-8829-BD51FF84F355}" presName="linNode" presStyleCnt="0"/>
      <dgm:spPr/>
    </dgm:pt>
    <dgm:pt modelId="{FB2721D7-7BFF-491C-9F2A-234C838FF427}" type="pres">
      <dgm:prSet presAssocID="{28F9D7F4-250B-4B84-8829-BD51FF84F355}" presName="parentShp" presStyleLbl="node1" presStyleIdx="2" presStyleCnt="5">
        <dgm:presLayoutVars>
          <dgm:bulletEnabled val="1"/>
        </dgm:presLayoutVars>
      </dgm:prSet>
      <dgm:spPr/>
    </dgm:pt>
    <dgm:pt modelId="{15D36D36-F0BC-414D-8E71-82522E094BB5}" type="pres">
      <dgm:prSet presAssocID="{28F9D7F4-250B-4B84-8829-BD51FF84F355}" presName="childShp" presStyleLbl="bgAccFollowNode1" presStyleIdx="2" presStyleCnt="5">
        <dgm:presLayoutVars>
          <dgm:bulletEnabled val="1"/>
        </dgm:presLayoutVars>
      </dgm:prSet>
      <dgm:spPr/>
    </dgm:pt>
    <dgm:pt modelId="{C338DCFB-32EE-4D02-B006-A78281D056C8}" type="pres">
      <dgm:prSet presAssocID="{0544130B-4F71-40F3-9E92-DC6B9E21C619}" presName="spacing" presStyleCnt="0"/>
      <dgm:spPr/>
    </dgm:pt>
    <dgm:pt modelId="{70DC2B66-2AD5-490F-8B74-086390401426}" type="pres">
      <dgm:prSet presAssocID="{12435679-B9B9-4B3E-A08B-0D7E65316408}" presName="linNode" presStyleCnt="0"/>
      <dgm:spPr/>
    </dgm:pt>
    <dgm:pt modelId="{A46070B5-D5F2-4065-ACAC-5AB4D62DA00B}" type="pres">
      <dgm:prSet presAssocID="{12435679-B9B9-4B3E-A08B-0D7E65316408}" presName="parentShp" presStyleLbl="node1" presStyleIdx="3" presStyleCnt="5">
        <dgm:presLayoutVars>
          <dgm:bulletEnabled val="1"/>
        </dgm:presLayoutVars>
      </dgm:prSet>
      <dgm:spPr/>
    </dgm:pt>
    <dgm:pt modelId="{69C40BFB-660A-4791-9C5B-6E3B25E91B3A}" type="pres">
      <dgm:prSet presAssocID="{12435679-B9B9-4B3E-A08B-0D7E65316408}" presName="childShp" presStyleLbl="bgAccFollowNode1" presStyleIdx="3" presStyleCnt="5">
        <dgm:presLayoutVars>
          <dgm:bulletEnabled val="1"/>
        </dgm:presLayoutVars>
      </dgm:prSet>
      <dgm:spPr/>
    </dgm:pt>
    <dgm:pt modelId="{CA118C26-7439-4EA0-A8B4-4C523A70574D}" type="pres">
      <dgm:prSet presAssocID="{5D2E5F81-1FD4-474E-B510-0FE73F0BC26F}" presName="spacing" presStyleCnt="0"/>
      <dgm:spPr/>
    </dgm:pt>
    <dgm:pt modelId="{FCA394FA-8A40-4139-A15A-7439952A4748}" type="pres">
      <dgm:prSet presAssocID="{27394A32-1C94-48D9-BDFE-42CF52E5D4FD}" presName="linNode" presStyleCnt="0"/>
      <dgm:spPr/>
    </dgm:pt>
    <dgm:pt modelId="{9DD002B2-0E57-43AE-A5D4-94659EF6CA69}" type="pres">
      <dgm:prSet presAssocID="{27394A32-1C94-48D9-BDFE-42CF52E5D4FD}" presName="parentShp" presStyleLbl="node1" presStyleIdx="4" presStyleCnt="5">
        <dgm:presLayoutVars>
          <dgm:bulletEnabled val="1"/>
        </dgm:presLayoutVars>
      </dgm:prSet>
      <dgm:spPr/>
    </dgm:pt>
    <dgm:pt modelId="{52C800E7-76D5-4BE6-AF0F-FCD8B32D5333}" type="pres">
      <dgm:prSet presAssocID="{27394A32-1C94-48D9-BDFE-42CF52E5D4FD}" presName="childShp" presStyleLbl="bgAccFollowNode1" presStyleIdx="4" presStyleCnt="5">
        <dgm:presLayoutVars>
          <dgm:bulletEnabled val="1"/>
        </dgm:presLayoutVars>
      </dgm:prSet>
      <dgm:spPr/>
    </dgm:pt>
  </dgm:ptLst>
  <dgm:cxnLst>
    <dgm:cxn modelId="{F7989902-9046-4EAC-BF77-B018ADD950B9}" srcId="{9DAE1148-7CAD-489E-802B-E4C6353D674D}" destId="{28F9D7F4-250B-4B84-8829-BD51FF84F355}" srcOrd="2" destOrd="0" parTransId="{7EB7A570-F913-49FE-A628-1419E43478D4}" sibTransId="{0544130B-4F71-40F3-9E92-DC6B9E21C619}"/>
    <dgm:cxn modelId="{FF494937-973A-4C7E-B536-27C78AD68757}" type="presOf" srcId="{28F9D7F4-250B-4B84-8829-BD51FF84F355}" destId="{FB2721D7-7BFF-491C-9F2A-234C838FF427}" srcOrd="0" destOrd="0" presId="urn:microsoft.com/office/officeart/2005/8/layout/vList6"/>
    <dgm:cxn modelId="{1911423B-A50E-4695-9291-A877ABE0D55A}" srcId="{28F9D7F4-250B-4B84-8829-BD51FF84F355}" destId="{EEC14280-3BF8-44B4-9E8B-9455D5BF3CF3}" srcOrd="0" destOrd="0" parTransId="{53E26A91-7891-48E0-B8C9-E100A487CA38}" sibTransId="{26E28AC9-EFCD-49BC-B39A-5A7BE32C40D3}"/>
    <dgm:cxn modelId="{9A23235C-8A43-43DF-857C-C3082C9FB261}" type="presOf" srcId="{EEC14280-3BF8-44B4-9E8B-9455D5BF3CF3}" destId="{15D36D36-F0BC-414D-8E71-82522E094BB5}" srcOrd="0" destOrd="0" presId="urn:microsoft.com/office/officeart/2005/8/layout/vList6"/>
    <dgm:cxn modelId="{616E4B47-CAE6-4B6F-8951-9354408D6AEB}" srcId="{A5EED512-06DE-4FAF-91C9-762058D994F5}" destId="{7C66AEAF-9869-4887-8242-1B1FF6A5797D}" srcOrd="0" destOrd="0" parTransId="{E6C1BAFC-B8E7-4B25-9095-98B918DFF47D}" sibTransId="{99601DCE-93E0-45AB-A080-1440F41C0343}"/>
    <dgm:cxn modelId="{481BA248-2768-4BB6-9A6B-9B77740B8A47}" srcId="{9DAE1148-7CAD-489E-802B-E4C6353D674D}" destId="{A7FCF1F9-C73F-483E-89F0-4BBAB053D22F}" srcOrd="1" destOrd="0" parTransId="{2BF3B20D-DC8A-43EB-8FD5-7FEF67D3AA90}" sibTransId="{0E01BDDC-13FC-4EBD-8A18-35E835A80437}"/>
    <dgm:cxn modelId="{D1C14F7A-3A64-4962-9EAE-C853D53AC850}" type="presOf" srcId="{AD284D9D-0588-4929-AE6B-254DF7083EB6}" destId="{52C800E7-76D5-4BE6-AF0F-FCD8B32D5333}" srcOrd="0" destOrd="0" presId="urn:microsoft.com/office/officeart/2005/8/layout/vList6"/>
    <dgm:cxn modelId="{28B1397F-FC97-476B-B48E-E520B66BA320}" type="presOf" srcId="{5C8C1FEE-238B-4819-AE7A-1F5CABFDA738}" destId="{5393B96E-1F0E-47F6-9693-67E6E307B1BC}" srcOrd="0" destOrd="0" presId="urn:microsoft.com/office/officeart/2005/8/layout/vList6"/>
    <dgm:cxn modelId="{3102F47F-A5E2-41E0-871F-A4DA0428D01C}" srcId="{27394A32-1C94-48D9-BDFE-42CF52E5D4FD}" destId="{AD284D9D-0588-4929-AE6B-254DF7083EB6}" srcOrd="0" destOrd="0" parTransId="{A22E112F-5B6A-492D-8A32-B0D22C9840CC}" sibTransId="{A6A9066D-C610-4948-B707-512DE442E0EF}"/>
    <dgm:cxn modelId="{E67E4185-C17C-40B3-B21F-B5953D57A4DB}" type="presOf" srcId="{27394A32-1C94-48D9-BDFE-42CF52E5D4FD}" destId="{9DD002B2-0E57-43AE-A5D4-94659EF6CA69}" srcOrd="0" destOrd="0" presId="urn:microsoft.com/office/officeart/2005/8/layout/vList6"/>
    <dgm:cxn modelId="{68B66B8A-01A2-45B4-A562-300FA71DFB89}" type="presOf" srcId="{7C66AEAF-9869-4887-8242-1B1FF6A5797D}" destId="{9F6DEB27-9A2C-4B46-A1D8-37A64471CF58}" srcOrd="0" destOrd="0" presId="urn:microsoft.com/office/officeart/2005/8/layout/vList6"/>
    <dgm:cxn modelId="{897B3E99-C32B-49E6-ABA9-03724F2C5EB6}" type="presOf" srcId="{9DAE1148-7CAD-489E-802B-E4C6353D674D}" destId="{62A08C69-18A1-4CF6-96AF-3D8B881063E7}" srcOrd="0" destOrd="0" presId="urn:microsoft.com/office/officeart/2005/8/layout/vList6"/>
    <dgm:cxn modelId="{1485BEA5-FD91-4FE8-AF23-B84DA762EFD8}" srcId="{9DAE1148-7CAD-489E-802B-E4C6353D674D}" destId="{A5EED512-06DE-4FAF-91C9-762058D994F5}" srcOrd="0" destOrd="0" parTransId="{570B389B-65F1-4A2D-B70A-8E52B9C624FC}" sibTransId="{95BA47E3-76BA-461E-845A-A4359CEBCC44}"/>
    <dgm:cxn modelId="{E7C316C4-0FF0-452D-9EE6-DD780E65D089}" srcId="{9DAE1148-7CAD-489E-802B-E4C6353D674D}" destId="{12435679-B9B9-4B3E-A08B-0D7E65316408}" srcOrd="3" destOrd="0" parTransId="{3CDA7A2E-EC61-4314-A1E6-6C176B7AA03B}" sibTransId="{5D2E5F81-1FD4-474E-B510-0FE73F0BC26F}"/>
    <dgm:cxn modelId="{F244B6E2-4C4C-4203-AD2F-878E96C0C280}" srcId="{9DAE1148-7CAD-489E-802B-E4C6353D674D}" destId="{27394A32-1C94-48D9-BDFE-42CF52E5D4FD}" srcOrd="4" destOrd="0" parTransId="{19EB22AB-1B74-424B-A23D-13C9305D80FB}" sibTransId="{29760BF2-F8A6-4B8A-BC51-889C606BFE5B}"/>
    <dgm:cxn modelId="{ED4BAFEF-1C77-40B4-80C7-E6D201077FA7}" srcId="{A7FCF1F9-C73F-483E-89F0-4BBAB053D22F}" destId="{5C8C1FEE-238B-4819-AE7A-1F5CABFDA738}" srcOrd="0" destOrd="0" parTransId="{B8E015BE-9B21-4274-9BD2-7418743D3EF9}" sibTransId="{6D8B6B25-09F8-47BD-82DC-7C43A1B6A64B}"/>
    <dgm:cxn modelId="{2AD552F4-67CD-4C2E-AC5E-7AC33EAB40B4}" srcId="{12435679-B9B9-4B3E-A08B-0D7E65316408}" destId="{DA7A5F9B-1960-4669-BDDE-24728C0C8053}" srcOrd="0" destOrd="0" parTransId="{ABC2C0E8-E77E-4D9E-9217-116320698418}" sibTransId="{72098E7B-FF46-4A17-9DA3-40D4FA1A2313}"/>
    <dgm:cxn modelId="{0A89EAF4-152E-4FEB-83B1-9961B658099A}" type="presOf" srcId="{A5EED512-06DE-4FAF-91C9-762058D994F5}" destId="{62A5AF93-1ED0-49B2-B400-05C3A3412263}" srcOrd="0" destOrd="0" presId="urn:microsoft.com/office/officeart/2005/8/layout/vList6"/>
    <dgm:cxn modelId="{8ACC94F8-432A-42D3-B2DC-9681FFBDD496}" type="presOf" srcId="{DA7A5F9B-1960-4669-BDDE-24728C0C8053}" destId="{69C40BFB-660A-4791-9C5B-6E3B25E91B3A}" srcOrd="0" destOrd="0" presId="urn:microsoft.com/office/officeart/2005/8/layout/vList6"/>
    <dgm:cxn modelId="{6DEC7EFD-E308-459D-95BF-2E5ECDD9F478}" type="presOf" srcId="{A7FCF1F9-C73F-483E-89F0-4BBAB053D22F}" destId="{96A6F427-903D-46D6-87FE-3271EAA49A64}" srcOrd="0" destOrd="0" presId="urn:microsoft.com/office/officeart/2005/8/layout/vList6"/>
    <dgm:cxn modelId="{82E4EEFE-4612-4B9C-805A-5CA7F694F7C8}" type="presOf" srcId="{12435679-B9B9-4B3E-A08B-0D7E65316408}" destId="{A46070B5-D5F2-4065-ACAC-5AB4D62DA00B}" srcOrd="0" destOrd="0" presId="urn:microsoft.com/office/officeart/2005/8/layout/vList6"/>
    <dgm:cxn modelId="{DD6532FE-1C0B-4CD0-AD78-2AD78495B508}" type="presParOf" srcId="{62A08C69-18A1-4CF6-96AF-3D8B881063E7}" destId="{99E8BB5C-089A-4822-BC83-A842902000E3}" srcOrd="0" destOrd="0" presId="urn:microsoft.com/office/officeart/2005/8/layout/vList6"/>
    <dgm:cxn modelId="{6A538F87-4571-4A7C-A832-BCC49B377038}" type="presParOf" srcId="{99E8BB5C-089A-4822-BC83-A842902000E3}" destId="{62A5AF93-1ED0-49B2-B400-05C3A3412263}" srcOrd="0" destOrd="0" presId="urn:microsoft.com/office/officeart/2005/8/layout/vList6"/>
    <dgm:cxn modelId="{DC91EC3F-EF82-498F-B93A-4C7D08A9313E}" type="presParOf" srcId="{99E8BB5C-089A-4822-BC83-A842902000E3}" destId="{9F6DEB27-9A2C-4B46-A1D8-37A64471CF58}" srcOrd="1" destOrd="0" presId="urn:microsoft.com/office/officeart/2005/8/layout/vList6"/>
    <dgm:cxn modelId="{4635BC27-BCBD-4E53-802E-59F34FBEFEF4}" type="presParOf" srcId="{62A08C69-18A1-4CF6-96AF-3D8B881063E7}" destId="{8CCE5907-7F6F-405D-AC8B-215659DB2149}" srcOrd="1" destOrd="0" presId="urn:microsoft.com/office/officeart/2005/8/layout/vList6"/>
    <dgm:cxn modelId="{DC37EFC0-E964-45AF-9FC4-43B7FC45C891}" type="presParOf" srcId="{62A08C69-18A1-4CF6-96AF-3D8B881063E7}" destId="{5662E2B0-3F29-4E83-B961-8A767CDCBA6D}" srcOrd="2" destOrd="0" presId="urn:microsoft.com/office/officeart/2005/8/layout/vList6"/>
    <dgm:cxn modelId="{A7A38816-7F0D-45B3-B676-585C7BA6C481}" type="presParOf" srcId="{5662E2B0-3F29-4E83-B961-8A767CDCBA6D}" destId="{96A6F427-903D-46D6-87FE-3271EAA49A64}" srcOrd="0" destOrd="0" presId="urn:microsoft.com/office/officeart/2005/8/layout/vList6"/>
    <dgm:cxn modelId="{0FDE2113-3AB2-4E4F-B0DF-897296D10E84}" type="presParOf" srcId="{5662E2B0-3F29-4E83-B961-8A767CDCBA6D}" destId="{5393B96E-1F0E-47F6-9693-67E6E307B1BC}" srcOrd="1" destOrd="0" presId="urn:microsoft.com/office/officeart/2005/8/layout/vList6"/>
    <dgm:cxn modelId="{DB325A48-E410-434D-82C4-36B15586AD33}" type="presParOf" srcId="{62A08C69-18A1-4CF6-96AF-3D8B881063E7}" destId="{F8FD4612-6691-43B8-A9D6-0F4D93B32EDE}" srcOrd="3" destOrd="0" presId="urn:microsoft.com/office/officeart/2005/8/layout/vList6"/>
    <dgm:cxn modelId="{984BBAF6-43A3-45A7-9434-A49438720470}" type="presParOf" srcId="{62A08C69-18A1-4CF6-96AF-3D8B881063E7}" destId="{43761EE8-53F0-4105-B70B-4A69CBD0DFAA}" srcOrd="4" destOrd="0" presId="urn:microsoft.com/office/officeart/2005/8/layout/vList6"/>
    <dgm:cxn modelId="{633A142A-23BB-4903-AEFA-B416719AC970}" type="presParOf" srcId="{43761EE8-53F0-4105-B70B-4A69CBD0DFAA}" destId="{FB2721D7-7BFF-491C-9F2A-234C838FF427}" srcOrd="0" destOrd="0" presId="urn:microsoft.com/office/officeart/2005/8/layout/vList6"/>
    <dgm:cxn modelId="{FB579316-096D-448F-8F01-CC6EF37486EC}" type="presParOf" srcId="{43761EE8-53F0-4105-B70B-4A69CBD0DFAA}" destId="{15D36D36-F0BC-414D-8E71-82522E094BB5}" srcOrd="1" destOrd="0" presId="urn:microsoft.com/office/officeart/2005/8/layout/vList6"/>
    <dgm:cxn modelId="{785489F4-C7B3-43D9-BB03-B78E6FBECF5E}" type="presParOf" srcId="{62A08C69-18A1-4CF6-96AF-3D8B881063E7}" destId="{C338DCFB-32EE-4D02-B006-A78281D056C8}" srcOrd="5" destOrd="0" presId="urn:microsoft.com/office/officeart/2005/8/layout/vList6"/>
    <dgm:cxn modelId="{03D1FBF4-1380-429E-9EB4-DA2E0D84CC8A}" type="presParOf" srcId="{62A08C69-18A1-4CF6-96AF-3D8B881063E7}" destId="{70DC2B66-2AD5-490F-8B74-086390401426}" srcOrd="6" destOrd="0" presId="urn:microsoft.com/office/officeart/2005/8/layout/vList6"/>
    <dgm:cxn modelId="{A57F4758-5F19-4A22-B918-03FAFE28578A}" type="presParOf" srcId="{70DC2B66-2AD5-490F-8B74-086390401426}" destId="{A46070B5-D5F2-4065-ACAC-5AB4D62DA00B}" srcOrd="0" destOrd="0" presId="urn:microsoft.com/office/officeart/2005/8/layout/vList6"/>
    <dgm:cxn modelId="{F69FB8C5-21DD-45CF-9B2E-9C599F01CF80}" type="presParOf" srcId="{70DC2B66-2AD5-490F-8B74-086390401426}" destId="{69C40BFB-660A-4791-9C5B-6E3B25E91B3A}" srcOrd="1" destOrd="0" presId="urn:microsoft.com/office/officeart/2005/8/layout/vList6"/>
    <dgm:cxn modelId="{8C196D48-92A7-43A4-87AB-E9C8BC62C1A4}" type="presParOf" srcId="{62A08C69-18A1-4CF6-96AF-3D8B881063E7}" destId="{CA118C26-7439-4EA0-A8B4-4C523A70574D}" srcOrd="7" destOrd="0" presId="urn:microsoft.com/office/officeart/2005/8/layout/vList6"/>
    <dgm:cxn modelId="{CAE2B55D-4131-415A-B86B-8FA65C5EFA14}" type="presParOf" srcId="{62A08C69-18A1-4CF6-96AF-3D8B881063E7}" destId="{FCA394FA-8A40-4139-A15A-7439952A4748}" srcOrd="8" destOrd="0" presId="urn:microsoft.com/office/officeart/2005/8/layout/vList6"/>
    <dgm:cxn modelId="{33723111-F724-4EFB-A40E-ACA96037971D}" type="presParOf" srcId="{FCA394FA-8A40-4139-A15A-7439952A4748}" destId="{9DD002B2-0E57-43AE-A5D4-94659EF6CA69}" srcOrd="0" destOrd="0" presId="urn:microsoft.com/office/officeart/2005/8/layout/vList6"/>
    <dgm:cxn modelId="{DA7F8704-76A2-47C9-86BB-6263D8699B1D}" type="presParOf" srcId="{FCA394FA-8A40-4139-A15A-7439952A4748}" destId="{52C800E7-76D5-4BE6-AF0F-FCD8B32D5333}"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6DEB27-9A2C-4B46-A1D8-37A64471CF58}">
      <dsp:nvSpPr>
        <dsp:cNvPr id="0" name=""/>
        <dsp:cNvSpPr/>
      </dsp:nvSpPr>
      <dsp:spPr>
        <a:xfrm>
          <a:off x="2807422" y="1718"/>
          <a:ext cx="4211134" cy="930696"/>
        </a:xfrm>
        <a:prstGeom prst="rightArrow">
          <a:avLst>
            <a:gd name="adj1" fmla="val 75000"/>
            <a:gd name="adj2" fmla="val 50000"/>
          </a:avLst>
        </a:prstGeom>
        <a:solidFill>
          <a:srgbClr val="FFFF00"/>
        </a:soli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z="-190500" extrusionH="12700"/>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Inestimable Damage to National Security  </a:t>
          </a:r>
          <a:r>
            <a:rPr lang="en-US" sz="1600" b="0" i="1" kern="1200" dirty="0"/>
            <a:t>(</a:t>
          </a:r>
          <a:r>
            <a:rPr lang="en-US" sz="1600" b="0" i="1" kern="1200" dirty="0">
              <a:solidFill>
                <a:schemeClr val="tx1"/>
              </a:solidFill>
            </a:rPr>
            <a:t>Harm to National Security too severe to be computed or measured) </a:t>
          </a:r>
          <a:endParaRPr lang="en-US" sz="1600" b="0" kern="1200" dirty="0"/>
        </a:p>
      </dsp:txBody>
      <dsp:txXfrm>
        <a:off x="2807422" y="118055"/>
        <a:ext cx="3862123" cy="698022"/>
      </dsp:txXfrm>
    </dsp:sp>
    <dsp:sp modelId="{62A5AF93-1ED0-49B2-B400-05C3A3412263}">
      <dsp:nvSpPr>
        <dsp:cNvPr id="0" name=""/>
        <dsp:cNvSpPr/>
      </dsp:nvSpPr>
      <dsp:spPr>
        <a:xfrm>
          <a:off x="0" y="1718"/>
          <a:ext cx="2807422" cy="930696"/>
        </a:xfrm>
        <a:prstGeom prst="roundRect">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accent6">
                  <a:lumMod val="50000"/>
                </a:schemeClr>
              </a:solidFill>
            </a:rPr>
            <a:t>Special-Sensitive</a:t>
          </a:r>
        </a:p>
        <a:p>
          <a:pPr marL="0" lvl="0" indent="0" algn="ctr" defTabSz="1066800">
            <a:lnSpc>
              <a:spcPct val="90000"/>
            </a:lnSpc>
            <a:spcBef>
              <a:spcPct val="0"/>
            </a:spcBef>
            <a:spcAft>
              <a:spcPct val="35000"/>
            </a:spcAft>
            <a:buNone/>
          </a:pPr>
          <a:r>
            <a:rPr lang="en-US" sz="1400" b="0" i="1" kern="1200" dirty="0">
              <a:solidFill>
                <a:schemeClr val="accent6">
                  <a:lumMod val="50000"/>
                </a:schemeClr>
              </a:solidFill>
            </a:rPr>
            <a:t>(High Risk T5)</a:t>
          </a:r>
        </a:p>
      </dsp:txBody>
      <dsp:txXfrm>
        <a:off x="45433" y="47151"/>
        <a:ext cx="2716556" cy="839830"/>
      </dsp:txXfrm>
    </dsp:sp>
    <dsp:sp modelId="{5393B96E-1F0E-47F6-9693-67E6E307B1BC}">
      <dsp:nvSpPr>
        <dsp:cNvPr id="0" name=""/>
        <dsp:cNvSpPr/>
      </dsp:nvSpPr>
      <dsp:spPr>
        <a:xfrm>
          <a:off x="2807422" y="1025485"/>
          <a:ext cx="4211134" cy="930696"/>
        </a:xfrm>
        <a:prstGeom prst="rightArrow">
          <a:avLst>
            <a:gd name="adj1" fmla="val 75000"/>
            <a:gd name="adj2" fmla="val 50000"/>
          </a:avLst>
        </a:prstGeom>
        <a:solidFill>
          <a:schemeClr val="accent6"/>
        </a:soli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z="-190500" extrusionH="12700"/>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solidFill>
                <a:schemeClr val="bg1"/>
              </a:solidFill>
            </a:rPr>
            <a:t>Exceptionally Grave Damage to National Security </a:t>
          </a:r>
          <a:r>
            <a:rPr lang="en-US" sz="1600" b="1" i="1" kern="1200" dirty="0">
              <a:solidFill>
                <a:schemeClr val="bg1"/>
              </a:solidFill>
            </a:rPr>
            <a:t>(</a:t>
          </a:r>
          <a:r>
            <a:rPr lang="en-US" sz="1600" b="0" i="1" kern="1200" dirty="0">
              <a:solidFill>
                <a:schemeClr val="bg1"/>
              </a:solidFill>
            </a:rPr>
            <a:t>Extremely serious harm to the national security) </a:t>
          </a:r>
          <a:endParaRPr lang="en-US" sz="1600" i="1" kern="1200" dirty="0">
            <a:solidFill>
              <a:schemeClr val="bg1"/>
            </a:solidFill>
          </a:endParaRPr>
        </a:p>
      </dsp:txBody>
      <dsp:txXfrm>
        <a:off x="2807422" y="1141822"/>
        <a:ext cx="3862123" cy="698022"/>
      </dsp:txXfrm>
    </dsp:sp>
    <dsp:sp modelId="{96A6F427-903D-46D6-87FE-3271EAA49A64}">
      <dsp:nvSpPr>
        <dsp:cNvPr id="0" name=""/>
        <dsp:cNvSpPr/>
      </dsp:nvSpPr>
      <dsp:spPr>
        <a:xfrm>
          <a:off x="0" y="1025485"/>
          <a:ext cx="2807422" cy="930696"/>
        </a:xfrm>
        <a:prstGeom prst="roundRect">
          <a:avLst/>
        </a:prstGeom>
        <a:solidFill>
          <a:schemeClr val="accent6"/>
        </a:soli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t>Critical-Sensitive</a:t>
          </a:r>
        </a:p>
        <a:p>
          <a:pPr marL="0" lvl="0" indent="0" algn="ctr" defTabSz="1066800">
            <a:lnSpc>
              <a:spcPct val="90000"/>
            </a:lnSpc>
            <a:spcBef>
              <a:spcPct val="0"/>
            </a:spcBef>
            <a:spcAft>
              <a:spcPct val="35000"/>
            </a:spcAft>
            <a:buNone/>
          </a:pPr>
          <a:r>
            <a:rPr lang="en-US" sz="1400" b="0" i="1" kern="1200" dirty="0"/>
            <a:t>(High Risk T5)</a:t>
          </a:r>
        </a:p>
      </dsp:txBody>
      <dsp:txXfrm>
        <a:off x="45433" y="1070918"/>
        <a:ext cx="2716556" cy="839830"/>
      </dsp:txXfrm>
    </dsp:sp>
    <dsp:sp modelId="{15D36D36-F0BC-414D-8E71-82522E094BB5}">
      <dsp:nvSpPr>
        <dsp:cNvPr id="0" name=""/>
        <dsp:cNvSpPr/>
      </dsp:nvSpPr>
      <dsp:spPr>
        <a:xfrm>
          <a:off x="2807422" y="2049251"/>
          <a:ext cx="4211134" cy="930696"/>
        </a:xfrm>
        <a:prstGeom prst="rightArrow">
          <a:avLst>
            <a:gd name="adj1" fmla="val 75000"/>
            <a:gd name="adj2" fmla="val 50000"/>
          </a:avLst>
        </a:prstGeom>
        <a:solidFill>
          <a:srgbClr val="C00000"/>
        </a:soli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z="-190500" extrusionH="12700"/>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solidFill>
                <a:schemeClr val="bg1"/>
              </a:solidFill>
            </a:rPr>
            <a:t>Significant or Serious Damage to National Security </a:t>
          </a:r>
          <a:r>
            <a:rPr lang="en-US" sz="1600" b="0" i="1" kern="1200" dirty="0">
              <a:solidFill>
                <a:schemeClr val="bg1"/>
              </a:solidFill>
            </a:rPr>
            <a:t>(Noteworthy harm to the National Security)</a:t>
          </a:r>
        </a:p>
      </dsp:txBody>
      <dsp:txXfrm>
        <a:off x="2807422" y="2165588"/>
        <a:ext cx="3862123" cy="698022"/>
      </dsp:txXfrm>
    </dsp:sp>
    <dsp:sp modelId="{FB2721D7-7BFF-491C-9F2A-234C838FF427}">
      <dsp:nvSpPr>
        <dsp:cNvPr id="0" name=""/>
        <dsp:cNvSpPr/>
      </dsp:nvSpPr>
      <dsp:spPr>
        <a:xfrm>
          <a:off x="0" y="2049251"/>
          <a:ext cx="2807422" cy="930696"/>
        </a:xfrm>
        <a:prstGeom prst="roundRect">
          <a:avLst/>
        </a:prstGeom>
        <a:solidFill>
          <a:srgbClr val="C00000"/>
        </a:soli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Noncritical-Sensitive</a:t>
          </a:r>
          <a:endParaRPr lang="en-US" sz="1600" b="1" kern="1200" dirty="0"/>
        </a:p>
        <a:p>
          <a:pPr marL="0" lvl="0" indent="0" algn="ctr" defTabSz="889000">
            <a:lnSpc>
              <a:spcPct val="90000"/>
            </a:lnSpc>
            <a:spcBef>
              <a:spcPct val="0"/>
            </a:spcBef>
            <a:spcAft>
              <a:spcPct val="35000"/>
            </a:spcAft>
            <a:buNone/>
          </a:pPr>
          <a:r>
            <a:rPr lang="en-US" sz="1400" i="1" kern="1200" dirty="0"/>
            <a:t>(High Risk T5 or Moderate Risk T3)</a:t>
          </a:r>
        </a:p>
      </dsp:txBody>
      <dsp:txXfrm>
        <a:off x="45433" y="2094684"/>
        <a:ext cx="2716556" cy="839830"/>
      </dsp:txXfrm>
    </dsp:sp>
    <dsp:sp modelId="{69C40BFB-660A-4791-9C5B-6E3B25E91B3A}">
      <dsp:nvSpPr>
        <dsp:cNvPr id="0" name=""/>
        <dsp:cNvSpPr/>
      </dsp:nvSpPr>
      <dsp:spPr>
        <a:xfrm>
          <a:off x="2807422" y="3073018"/>
          <a:ext cx="4211134" cy="930696"/>
        </a:xfrm>
        <a:prstGeom prst="rightArrow">
          <a:avLst>
            <a:gd name="adj1" fmla="val 75000"/>
            <a:gd name="adj2" fmla="val 50000"/>
          </a:avLst>
        </a:prstGeom>
        <a:solidFill>
          <a:schemeClr val="accent1">
            <a:lumMod val="75000"/>
          </a:schemeClr>
        </a:soli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z="-190500" extrusionH="12700"/>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altLang="en-US" sz="1600" b="1" kern="1200" dirty="0">
              <a:solidFill>
                <a:schemeClr val="bg1"/>
              </a:solidFill>
            </a:rPr>
            <a:t>No material adverse affect on national security</a:t>
          </a:r>
          <a:r>
            <a:rPr lang="en-US" altLang="en-US" sz="1600" b="0" kern="1200" dirty="0">
              <a:solidFill>
                <a:schemeClr val="bg1"/>
              </a:solidFill>
            </a:rPr>
            <a:t>, potential for significant or serious damage to Public Trust </a:t>
          </a:r>
          <a:endParaRPr lang="en-US" sz="1600" b="0" kern="1200" dirty="0">
            <a:solidFill>
              <a:schemeClr val="bg1"/>
            </a:solidFill>
          </a:endParaRPr>
        </a:p>
      </dsp:txBody>
      <dsp:txXfrm>
        <a:off x="2807422" y="3189355"/>
        <a:ext cx="3862123" cy="698022"/>
      </dsp:txXfrm>
    </dsp:sp>
    <dsp:sp modelId="{A46070B5-D5F2-4065-ACAC-5AB4D62DA00B}">
      <dsp:nvSpPr>
        <dsp:cNvPr id="0" name=""/>
        <dsp:cNvSpPr/>
      </dsp:nvSpPr>
      <dsp:spPr>
        <a:xfrm>
          <a:off x="0" y="3073018"/>
          <a:ext cx="2807422" cy="930696"/>
        </a:xfrm>
        <a:prstGeom prst="roundRect">
          <a:avLst/>
        </a:prstGeom>
        <a:solidFill>
          <a:schemeClr val="accent1">
            <a:lumMod val="75000"/>
          </a:schemeClr>
        </a:soli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1"/>
        </a:lnRef>
        <a:fillRef idx="2">
          <a:schemeClr val="accent1"/>
        </a:fillRef>
        <a:effectRef idx="1">
          <a:schemeClr val="accent1"/>
        </a:effectRef>
        <a:fontRef idx="minor">
          <a:schemeClr val="dk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rPr>
            <a:t>Non-Sensitive Public Trust</a:t>
          </a:r>
        </a:p>
        <a:p>
          <a:pPr marL="0" lvl="0" indent="0" algn="ctr" defTabSz="889000">
            <a:lnSpc>
              <a:spcPct val="90000"/>
            </a:lnSpc>
            <a:spcBef>
              <a:spcPct val="0"/>
            </a:spcBef>
            <a:spcAft>
              <a:spcPct val="35000"/>
            </a:spcAft>
            <a:buNone/>
          </a:pPr>
          <a:r>
            <a:rPr lang="en-US" sz="1400" b="0" i="1" kern="1200" dirty="0">
              <a:solidFill>
                <a:schemeClr val="bg1"/>
              </a:solidFill>
            </a:rPr>
            <a:t>(High Risk T4 or Moderate Risk T2)</a:t>
          </a:r>
        </a:p>
      </dsp:txBody>
      <dsp:txXfrm>
        <a:off x="45433" y="3118451"/>
        <a:ext cx="2716556" cy="839830"/>
      </dsp:txXfrm>
    </dsp:sp>
    <dsp:sp modelId="{52C800E7-76D5-4BE6-AF0F-FCD8B32D5333}">
      <dsp:nvSpPr>
        <dsp:cNvPr id="0" name=""/>
        <dsp:cNvSpPr/>
      </dsp:nvSpPr>
      <dsp:spPr>
        <a:xfrm>
          <a:off x="2807422" y="4096784"/>
          <a:ext cx="4211134" cy="930696"/>
        </a:xfrm>
        <a:prstGeom prst="rightArrow">
          <a:avLst>
            <a:gd name="adj1" fmla="val 75000"/>
            <a:gd name="adj2" fmla="val 50000"/>
          </a:avLst>
        </a:prstGeom>
        <a:solidFill>
          <a:schemeClr val="bg1">
            <a:lumMod val="85000"/>
            <a:alpha val="9000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altLang="en-US" sz="1600" b="1" kern="1200" dirty="0"/>
            <a:t>No material adverse affect on national security </a:t>
          </a:r>
          <a:r>
            <a:rPr lang="en-US" altLang="en-US" sz="1600" b="0" kern="1200" dirty="0"/>
            <a:t>and low risk of damage to Public Trust</a:t>
          </a:r>
          <a:endParaRPr lang="en-US" sz="1600" b="0" kern="1200" dirty="0"/>
        </a:p>
      </dsp:txBody>
      <dsp:txXfrm>
        <a:off x="2807422" y="4213121"/>
        <a:ext cx="3862123" cy="698022"/>
      </dsp:txXfrm>
    </dsp:sp>
    <dsp:sp modelId="{9DD002B2-0E57-43AE-A5D4-94659EF6CA69}">
      <dsp:nvSpPr>
        <dsp:cNvPr id="0" name=""/>
        <dsp:cNvSpPr/>
      </dsp:nvSpPr>
      <dsp:spPr>
        <a:xfrm>
          <a:off x="0" y="4096784"/>
          <a:ext cx="2807422" cy="930696"/>
        </a:xfrm>
        <a:prstGeom prst="roundRect">
          <a:avLst/>
        </a:prstGeom>
        <a:solidFill>
          <a:schemeClr val="bg1">
            <a:lumMod val="75000"/>
          </a:schemeClr>
        </a:soli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1"/>
        </a:lnRef>
        <a:fillRef idx="2">
          <a:schemeClr val="accent1"/>
        </a:fillRef>
        <a:effectRef idx="1">
          <a:schemeClr val="accent1"/>
        </a:effectRef>
        <a:fontRef idx="minor">
          <a:schemeClr val="dk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Non-Sensitive</a:t>
          </a:r>
        </a:p>
        <a:p>
          <a:pPr marL="0" lvl="0" indent="0" algn="ctr" defTabSz="977900">
            <a:lnSpc>
              <a:spcPct val="90000"/>
            </a:lnSpc>
            <a:spcBef>
              <a:spcPct val="0"/>
            </a:spcBef>
            <a:spcAft>
              <a:spcPct val="35000"/>
            </a:spcAft>
            <a:buNone/>
          </a:pPr>
          <a:r>
            <a:rPr lang="en-US" sz="1400" b="0" i="1" kern="1200" dirty="0">
              <a:solidFill>
                <a:schemeClr val="tx1"/>
              </a:solidFill>
            </a:rPr>
            <a:t>(Low Risk T1)</a:t>
          </a:r>
        </a:p>
      </dsp:txBody>
      <dsp:txXfrm>
        <a:off x="45433" y="4142217"/>
        <a:ext cx="2716556" cy="83983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3177" tIns="46589" rIns="93177" bIns="46589" rtlCol="0"/>
          <a:lstStyle>
            <a:lvl1pPr algn="r">
              <a:defRPr sz="1200"/>
            </a:lvl1pPr>
          </a:lstStyle>
          <a:p>
            <a:fld id="{363011B2-67C3-4BD8-8907-4D160C60B84A}" type="datetimeFigureOut">
              <a:rPr lang="en-US" smtClean="0"/>
              <a:t>3/24/2020</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3177" tIns="46589" rIns="93177" bIns="46589" rtlCol="0" anchor="b"/>
          <a:lstStyle>
            <a:lvl1pPr algn="r">
              <a:defRPr sz="1200"/>
            </a:lvl1pPr>
          </a:lstStyle>
          <a:p>
            <a:fld id="{E82B48F6-19A0-42D3-B7D4-A059246C90DD}" type="slidenum">
              <a:rPr lang="en-US" smtClean="0"/>
              <a:t>‹#›</a:t>
            </a:fld>
            <a:endParaRPr lang="en-US"/>
          </a:p>
        </p:txBody>
      </p:sp>
    </p:spTree>
    <p:extLst>
      <p:ext uri="{BB962C8B-B14F-4D97-AF65-F5344CB8AC3E}">
        <p14:creationId xmlns:p14="http://schemas.microsoft.com/office/powerpoint/2010/main" val="3755254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43158E65-E654-47AD-83AE-3CF6F95B14F6}" type="datetimeFigureOut">
              <a:rPr lang="en-US" smtClean="0"/>
              <a:t>3/24/2020</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023B8486-8F4B-421E-86D4-1F9FF6182D50}" type="slidenum">
              <a:rPr lang="en-US" smtClean="0"/>
              <a:t>‹#›</a:t>
            </a:fld>
            <a:endParaRPr lang="en-US"/>
          </a:p>
        </p:txBody>
      </p:sp>
    </p:spTree>
    <p:extLst>
      <p:ext uri="{BB962C8B-B14F-4D97-AF65-F5344CB8AC3E}">
        <p14:creationId xmlns:p14="http://schemas.microsoft.com/office/powerpoint/2010/main" val="1034928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3B8486-8F4B-421E-86D4-1F9FF6182D50}" type="slidenum">
              <a:rPr lang="en-US" smtClean="0"/>
              <a:t>1</a:t>
            </a:fld>
            <a:endParaRPr lang="en-US"/>
          </a:p>
        </p:txBody>
      </p:sp>
    </p:spTree>
    <p:extLst>
      <p:ext uri="{BB962C8B-B14F-4D97-AF65-F5344CB8AC3E}">
        <p14:creationId xmlns:p14="http://schemas.microsoft.com/office/powerpoint/2010/main" val="3442204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the final Position Designation is made, this is where DPSAC comes in. We are responsible for…</a:t>
            </a:r>
          </a:p>
        </p:txBody>
      </p:sp>
      <p:sp>
        <p:nvSpPr>
          <p:cNvPr id="4" name="Slide Number Placeholder 3"/>
          <p:cNvSpPr>
            <a:spLocks noGrp="1"/>
          </p:cNvSpPr>
          <p:nvPr>
            <p:ph type="sldNum" sz="quarter" idx="5"/>
          </p:nvPr>
        </p:nvSpPr>
        <p:spPr/>
        <p:txBody>
          <a:bodyPr/>
          <a:lstStyle/>
          <a:p>
            <a:fld id="{023B8486-8F4B-421E-86D4-1F9FF6182D50}" type="slidenum">
              <a:rPr lang="en-US" smtClean="0"/>
              <a:t>12</a:t>
            </a:fld>
            <a:endParaRPr lang="en-US"/>
          </a:p>
        </p:txBody>
      </p:sp>
    </p:spTree>
    <p:extLst>
      <p:ext uri="{BB962C8B-B14F-4D97-AF65-F5344CB8AC3E}">
        <p14:creationId xmlns:p14="http://schemas.microsoft.com/office/powerpoint/2010/main" val="2266079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are going to go through the steps of completing the Position Designation Tool. First thing you want to have ready is your position description or equivalent (i.e. Statement of Work/position information). The process to complete the PDT could take anywhere from 2 minutes to a half an hour, depending on how familiar the designator is with the position and the various Public Trust and National Security selections available. The designator should read the entire position description and be very familiar with the position when completing the PDT. If not, they should rely on the supervisor, project officer, COR, etc. to gain more insight into the position. Again, developing a familiarity with the position description and various selections within the PDT tool that would correspond with the position responsibilities is critical. </a:t>
            </a:r>
          </a:p>
        </p:txBody>
      </p:sp>
      <p:sp>
        <p:nvSpPr>
          <p:cNvPr id="4" name="Slide Number Placeholder 3"/>
          <p:cNvSpPr>
            <a:spLocks noGrp="1"/>
          </p:cNvSpPr>
          <p:nvPr>
            <p:ph type="sldNum" sz="quarter" idx="5"/>
          </p:nvPr>
        </p:nvSpPr>
        <p:spPr/>
        <p:txBody>
          <a:bodyPr/>
          <a:lstStyle/>
          <a:p>
            <a:fld id="{023B8486-8F4B-421E-86D4-1F9FF6182D50}" type="slidenum">
              <a:rPr lang="en-US" smtClean="0"/>
              <a:t>13</a:t>
            </a:fld>
            <a:endParaRPr lang="en-US"/>
          </a:p>
        </p:txBody>
      </p:sp>
    </p:spTree>
    <p:extLst>
      <p:ext uri="{BB962C8B-B14F-4D97-AF65-F5344CB8AC3E}">
        <p14:creationId xmlns:p14="http://schemas.microsoft.com/office/powerpoint/2010/main" val="1539485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First thing you will do after the introduction is identify and select the national security requirements of the position. For each of these possible selections, you should be thinking about the position as it relates to national security. If the individual has public health and safety requirements, but those responsibilities have no impact on the National Security of the United States, the national security selection should not be made.  These factors are similar to the “Exception Factors” that are filled out during the NED registration process. However, those factors are NIH specific and are not all-inclusive.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Okay what is national security? National Security Position: </a:t>
            </a:r>
            <a:r>
              <a:rPr lang="en-US" sz="1200" dirty="0"/>
              <a:t>Any position in a department or agency, the occupant of which could bring about, by virtue of the nature of the position, a material adverse effect on the national security.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As defined in 5 CFR 1400.102(a), </a:t>
            </a:r>
            <a:r>
              <a:rPr lang="en-US" sz="1200" b="1" dirty="0">
                <a:solidFill>
                  <a:schemeClr val="bg1"/>
                </a:solidFill>
              </a:rPr>
              <a:t>national security </a:t>
            </a:r>
            <a:r>
              <a:rPr lang="en-US" sz="1200" dirty="0">
                <a:solidFill>
                  <a:schemeClr val="bg1"/>
                </a:solidFill>
              </a:rPr>
              <a:t>“refers to those activities which are directly concerned with the foreign relations of the United States, or protection of the Nation from internal subversion, foreign aggression, or terrorism.”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If no national security requirements exist, simply check the box, “No national security duties”. If selections are made to this section, the designator will need to define the scope of impact for those selections on the next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endParaRPr lang="en-US" dirty="0"/>
          </a:p>
        </p:txBody>
      </p:sp>
      <p:sp>
        <p:nvSpPr>
          <p:cNvPr id="4" name="Slide Number Placeholder 3"/>
          <p:cNvSpPr>
            <a:spLocks noGrp="1"/>
          </p:cNvSpPr>
          <p:nvPr>
            <p:ph type="sldNum" sz="quarter" idx="5"/>
          </p:nvPr>
        </p:nvSpPr>
        <p:spPr/>
        <p:txBody>
          <a:bodyPr/>
          <a:lstStyle/>
          <a:p>
            <a:fld id="{023B8486-8F4B-421E-86D4-1F9FF6182D50}" type="slidenum">
              <a:rPr lang="en-US" smtClean="0"/>
              <a:t>15</a:t>
            </a:fld>
            <a:endParaRPr lang="en-US"/>
          </a:p>
        </p:txBody>
      </p:sp>
    </p:spTree>
    <p:extLst>
      <p:ext uri="{BB962C8B-B14F-4D97-AF65-F5344CB8AC3E}">
        <p14:creationId xmlns:p14="http://schemas.microsoft.com/office/powerpoint/2010/main" val="229422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3B8486-8F4B-421E-86D4-1F9FF6182D50}" type="slidenum">
              <a:rPr lang="en-US" smtClean="0"/>
              <a:t>19</a:t>
            </a:fld>
            <a:endParaRPr lang="en-US"/>
          </a:p>
        </p:txBody>
      </p:sp>
    </p:spTree>
    <p:extLst>
      <p:ext uri="{BB962C8B-B14F-4D97-AF65-F5344CB8AC3E}">
        <p14:creationId xmlns:p14="http://schemas.microsoft.com/office/powerpoint/2010/main" val="4069012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now we are on Step 3 – selecting the scope of impact and level of supervision. Here, we are determining whether the impact or potential damage would have a worldwide impact, multi-agency impact or just an agency impact. As you can imagine, these selections are important to consider and will affect the overall point calculation of sensitivity and risk designation of the position.</a:t>
            </a:r>
          </a:p>
        </p:txBody>
      </p:sp>
      <p:sp>
        <p:nvSpPr>
          <p:cNvPr id="4" name="Slide Number Placeholder 3"/>
          <p:cNvSpPr>
            <a:spLocks noGrp="1"/>
          </p:cNvSpPr>
          <p:nvPr>
            <p:ph type="sldNum" sz="quarter" idx="5"/>
          </p:nvPr>
        </p:nvSpPr>
        <p:spPr/>
        <p:txBody>
          <a:bodyPr/>
          <a:lstStyle/>
          <a:p>
            <a:fld id="{023B8486-8F4B-421E-86D4-1F9FF6182D50}" type="slidenum">
              <a:rPr lang="en-US" smtClean="0"/>
              <a:t>21</a:t>
            </a:fld>
            <a:endParaRPr lang="en-US"/>
          </a:p>
        </p:txBody>
      </p:sp>
    </p:spTree>
    <p:extLst>
      <p:ext uri="{BB962C8B-B14F-4D97-AF65-F5344CB8AC3E}">
        <p14:creationId xmlns:p14="http://schemas.microsoft.com/office/powerpoint/2010/main" val="3690808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are making point adjustments for level of supervision. As you could imagine, an individual in a sensitive position that has little to no supervision could cause significantly more damage to the public trust/national security when compared to an individual who is constantly reporting to their supervisor and has little opportunity to act independently, or their access is restricted in a way that they are unable to act independently in their position. For example, a DPSAC employee who has access to NIH badging cardstock could have the potential to cause significant damage to the NIH should they decide to abuse their position to make a fake badge; however, there are many controls in place to prevent something like that from occurring to include the level of supervision on that individual. </a:t>
            </a:r>
          </a:p>
        </p:txBody>
      </p:sp>
      <p:sp>
        <p:nvSpPr>
          <p:cNvPr id="4" name="Slide Number Placeholder 3"/>
          <p:cNvSpPr>
            <a:spLocks noGrp="1"/>
          </p:cNvSpPr>
          <p:nvPr>
            <p:ph type="sldNum" sz="quarter" idx="5"/>
          </p:nvPr>
        </p:nvSpPr>
        <p:spPr/>
        <p:txBody>
          <a:bodyPr/>
          <a:lstStyle/>
          <a:p>
            <a:fld id="{023B8486-8F4B-421E-86D4-1F9FF6182D50}" type="slidenum">
              <a:rPr lang="en-US" smtClean="0"/>
              <a:t>22</a:t>
            </a:fld>
            <a:endParaRPr lang="en-US"/>
          </a:p>
        </p:txBody>
      </p:sp>
    </p:spTree>
    <p:extLst>
      <p:ext uri="{BB962C8B-B14F-4D97-AF65-F5344CB8AC3E}">
        <p14:creationId xmlns:p14="http://schemas.microsoft.com/office/powerpoint/2010/main" val="1324550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58153" indent="-291596">
              <a:defRPr sz="2400">
                <a:solidFill>
                  <a:schemeClr val="tx1"/>
                </a:solidFill>
                <a:latin typeface="Times" pitchFamily="18" charset="0"/>
              </a:defRPr>
            </a:lvl2pPr>
            <a:lvl3pPr marL="1166389" indent="-233277">
              <a:defRPr sz="2400">
                <a:solidFill>
                  <a:schemeClr val="tx1"/>
                </a:solidFill>
                <a:latin typeface="Times" pitchFamily="18" charset="0"/>
              </a:defRPr>
            </a:lvl3pPr>
            <a:lvl4pPr marL="1632943" indent="-233277">
              <a:defRPr sz="2400">
                <a:solidFill>
                  <a:schemeClr val="tx1"/>
                </a:solidFill>
                <a:latin typeface="Times" pitchFamily="18" charset="0"/>
              </a:defRPr>
            </a:lvl4pPr>
            <a:lvl5pPr marL="2099498" indent="-233277">
              <a:defRPr sz="2400">
                <a:solidFill>
                  <a:schemeClr val="tx1"/>
                </a:solidFill>
                <a:latin typeface="Times" pitchFamily="18" charset="0"/>
              </a:defRPr>
            </a:lvl5pPr>
            <a:lvl6pPr marL="2566054" indent="-233277" eaLnBrk="0" fontAlgn="base" hangingPunct="0">
              <a:spcBef>
                <a:spcPct val="0"/>
              </a:spcBef>
              <a:spcAft>
                <a:spcPct val="0"/>
              </a:spcAft>
              <a:defRPr sz="2400">
                <a:solidFill>
                  <a:schemeClr val="tx1"/>
                </a:solidFill>
                <a:latin typeface="Times" pitchFamily="18" charset="0"/>
              </a:defRPr>
            </a:lvl6pPr>
            <a:lvl7pPr marL="3032609" indent="-233277" eaLnBrk="0" fontAlgn="base" hangingPunct="0">
              <a:spcBef>
                <a:spcPct val="0"/>
              </a:spcBef>
              <a:spcAft>
                <a:spcPct val="0"/>
              </a:spcAft>
              <a:defRPr sz="2400">
                <a:solidFill>
                  <a:schemeClr val="tx1"/>
                </a:solidFill>
                <a:latin typeface="Times" pitchFamily="18" charset="0"/>
              </a:defRPr>
            </a:lvl7pPr>
            <a:lvl8pPr marL="3499164" indent="-233277" eaLnBrk="0" fontAlgn="base" hangingPunct="0">
              <a:spcBef>
                <a:spcPct val="0"/>
              </a:spcBef>
              <a:spcAft>
                <a:spcPct val="0"/>
              </a:spcAft>
              <a:defRPr sz="2400">
                <a:solidFill>
                  <a:schemeClr val="tx1"/>
                </a:solidFill>
                <a:latin typeface="Times" pitchFamily="18" charset="0"/>
              </a:defRPr>
            </a:lvl8pPr>
            <a:lvl9pPr marL="3965719" indent="-233277" eaLnBrk="0" fontAlgn="base" hangingPunct="0">
              <a:spcBef>
                <a:spcPct val="0"/>
              </a:spcBef>
              <a:spcAft>
                <a:spcPct val="0"/>
              </a:spcAft>
              <a:defRPr sz="2400">
                <a:solidFill>
                  <a:schemeClr val="tx1"/>
                </a:solidFill>
                <a:latin typeface="Times" pitchFamily="18" charset="0"/>
              </a:defRPr>
            </a:lvl9pPr>
          </a:lstStyle>
          <a:p>
            <a:fld id="{3B82F4AA-8E74-4304-B716-B785EA30FEB8}" type="slidenum">
              <a:rPr lang="en-US" altLang="en-US" sz="1200"/>
              <a:pPr/>
              <a:t>26</a:t>
            </a:fld>
            <a:endParaRPr lang="en-US" altLang="en-US" sz="1200"/>
          </a:p>
        </p:txBody>
      </p:sp>
      <p:sp>
        <p:nvSpPr>
          <p:cNvPr id="158723" name="Rectangle 2"/>
          <p:cNvSpPr>
            <a:spLocks noGrp="1" noRot="1" noChangeAspect="1" noChangeArrowheads="1" noTextEdit="1"/>
          </p:cNvSpPr>
          <p:nvPr>
            <p:ph type="sldImg"/>
          </p:nvPr>
        </p:nvSpPr>
        <p:spPr>
          <a:xfrm>
            <a:off x="2425700" y="233363"/>
            <a:ext cx="2171700" cy="1628775"/>
          </a:xfrm>
          <a:ln/>
        </p:spPr>
      </p:sp>
      <p:sp>
        <p:nvSpPr>
          <p:cNvPr id="44036" name="Rectangle 4"/>
          <p:cNvSpPr>
            <a:spLocks noGrp="1" noChangeArrowheads="1"/>
          </p:cNvSpPr>
          <p:nvPr>
            <p:ph type="body" idx="1"/>
          </p:nvPr>
        </p:nvSpPr>
        <p:spPr>
          <a:xfrm>
            <a:off x="234104" y="2016972"/>
            <a:ext cx="6613652" cy="5873946"/>
          </a:xfrm>
        </p:spPr>
        <p:txBody>
          <a:bodyPr>
            <a:normAutofit/>
          </a:bodyPr>
          <a:lstStyle/>
          <a:p>
            <a:pPr marL="466555" lvl="2">
              <a:defRPr/>
            </a:pPr>
            <a:r>
              <a:rPr lang="en-US" altLang="en-US" dirty="0"/>
              <a:t>May the PDT results be modified if the agency is not in agreement with the results?  </a:t>
            </a:r>
            <a:r>
              <a:rPr lang="en-US" b="1" u="sng" dirty="0">
                <a:solidFill>
                  <a:srgbClr val="CC0000"/>
                </a:solidFill>
              </a:rPr>
              <a:t>NO</a:t>
            </a:r>
          </a:p>
          <a:p>
            <a:pPr lvl="2" eaLnBrk="1" hangingPunct="1">
              <a:defRPr/>
            </a:pPr>
            <a:endParaRPr lang="en-US" b="1" u="sng" dirty="0">
              <a:solidFill>
                <a:srgbClr val="CC0000"/>
              </a:solidFill>
            </a:endParaRPr>
          </a:p>
          <a:p>
            <a:pPr marL="466555" lvl="2">
              <a:defRPr/>
            </a:pPr>
            <a:r>
              <a:rPr lang="en-US" dirty="0"/>
              <a:t>Obviously, if the designator made a mistake, then the mistake should be corrected; however, if the position designation process was correctly followed, and all of the appropriate information was considered in completing the process, then the resulting designation and required level of investigation is final.</a:t>
            </a:r>
            <a:endParaRPr lang="en-US" dirty="0">
              <a:solidFill>
                <a:srgbClr val="CC0000"/>
              </a:solidFill>
            </a:endParaRPr>
          </a:p>
        </p:txBody>
      </p:sp>
    </p:spTree>
    <p:extLst>
      <p:ext uri="{BB962C8B-B14F-4D97-AF65-F5344CB8AC3E}">
        <p14:creationId xmlns:p14="http://schemas.microsoft.com/office/powerpoint/2010/main" val="188437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Defense Counterintelligence and Security Agency in conjunction with the Office of Personnel Management developed the PDT tool to ensure a systematic, dependable and uniform way of designating federal government positions.</a:t>
            </a:r>
          </a:p>
          <a:p>
            <a:endParaRPr lang="en-US" dirty="0"/>
          </a:p>
        </p:txBody>
      </p:sp>
      <p:sp>
        <p:nvSpPr>
          <p:cNvPr id="4" name="Slide Number Placeholder 3"/>
          <p:cNvSpPr>
            <a:spLocks noGrp="1"/>
          </p:cNvSpPr>
          <p:nvPr>
            <p:ph type="sldNum" sz="quarter" idx="5"/>
          </p:nvPr>
        </p:nvSpPr>
        <p:spPr/>
        <p:txBody>
          <a:bodyPr/>
          <a:lstStyle/>
          <a:p>
            <a:fld id="{023B8486-8F4B-421E-86D4-1F9FF6182D50}" type="slidenum">
              <a:rPr lang="en-US" smtClean="0"/>
              <a:t>2</a:t>
            </a:fld>
            <a:endParaRPr lang="en-US"/>
          </a:p>
        </p:txBody>
      </p:sp>
    </p:spTree>
    <p:extLst>
      <p:ext uri="{BB962C8B-B14F-4D97-AF65-F5344CB8AC3E}">
        <p14:creationId xmlns:p14="http://schemas.microsoft.com/office/powerpoint/2010/main" val="4195270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According to federal regulations, agencies are required to adhere to the standards of proper designation by using the PDT tool to designate the sensitivity and risk of federal government positions, and calculate the corresponding background investigation requirement</a:t>
            </a:r>
          </a:p>
          <a:p>
            <a:endParaRPr lang="en-US" dirty="0"/>
          </a:p>
        </p:txBody>
      </p:sp>
      <p:sp>
        <p:nvSpPr>
          <p:cNvPr id="4" name="Slide Number Placeholder 3"/>
          <p:cNvSpPr>
            <a:spLocks noGrp="1"/>
          </p:cNvSpPr>
          <p:nvPr>
            <p:ph type="sldNum" sz="quarter" idx="5"/>
          </p:nvPr>
        </p:nvSpPr>
        <p:spPr/>
        <p:txBody>
          <a:bodyPr/>
          <a:lstStyle/>
          <a:p>
            <a:fld id="{023B8486-8F4B-421E-86D4-1F9FF6182D50}" type="slidenum">
              <a:rPr lang="en-US" smtClean="0"/>
              <a:t>3</a:t>
            </a:fld>
            <a:endParaRPr lang="en-US"/>
          </a:p>
        </p:txBody>
      </p:sp>
    </p:spTree>
    <p:extLst>
      <p:ext uri="{BB962C8B-B14F-4D97-AF65-F5344CB8AC3E}">
        <p14:creationId xmlns:p14="http://schemas.microsoft.com/office/powerpoint/2010/main" val="4257754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all positions requiring access to NIH facilities and information systems for 6 months or longer.</a:t>
            </a:r>
          </a:p>
        </p:txBody>
      </p:sp>
      <p:sp>
        <p:nvSpPr>
          <p:cNvPr id="4" name="Slide Number Placeholder 3"/>
          <p:cNvSpPr>
            <a:spLocks noGrp="1"/>
          </p:cNvSpPr>
          <p:nvPr>
            <p:ph type="sldNum" sz="quarter" idx="5"/>
          </p:nvPr>
        </p:nvSpPr>
        <p:spPr/>
        <p:txBody>
          <a:bodyPr/>
          <a:lstStyle/>
          <a:p>
            <a:fld id="{023B8486-8F4B-421E-86D4-1F9FF6182D50}" type="slidenum">
              <a:rPr lang="en-US" smtClean="0"/>
              <a:t>4</a:t>
            </a:fld>
            <a:endParaRPr lang="en-US"/>
          </a:p>
        </p:txBody>
      </p:sp>
    </p:spTree>
    <p:extLst>
      <p:ext uri="{BB962C8B-B14F-4D97-AF65-F5344CB8AC3E}">
        <p14:creationId xmlns:p14="http://schemas.microsoft.com/office/powerpoint/2010/main" val="27692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using the PDT, designators should first develop a thorough familiarity and understanding of the PDS. </a:t>
            </a:r>
          </a:p>
          <a:p>
            <a:endParaRPr lang="en-US" dirty="0"/>
          </a:p>
          <a:p>
            <a:r>
              <a:rPr lang="en-US" dirty="0"/>
              <a:t>The success and consistency of the PDT are directly connected to the user's understanding of the various possible selections related to the national security and suitability (public trust) requirements, duties, and responsibilities available within the PDS.</a:t>
            </a:r>
          </a:p>
          <a:p>
            <a:endParaRPr lang="en-US" dirty="0"/>
          </a:p>
          <a:p>
            <a:r>
              <a:rPr lang="en-US" dirty="0"/>
              <a:t> Without fully understanding the possible selections available, the users could inadvertently fail to make appropriate selections early in the PDT process, and this would impact the accuracy of the final position designation. A full understanding of the PDS and proper application of the PDT will ensure consistency.</a:t>
            </a:r>
          </a:p>
          <a:p>
            <a:endParaRPr lang="en-US" dirty="0"/>
          </a:p>
          <a:p>
            <a:r>
              <a:rPr lang="en-US" dirty="0"/>
              <a:t>The PDS is the underlying logic within the Position Designation Tool that contains all the various possible selections related to the national security and public trust duties, responsibilities and requirements </a:t>
            </a:r>
          </a:p>
        </p:txBody>
      </p:sp>
      <p:sp>
        <p:nvSpPr>
          <p:cNvPr id="4" name="Slide Number Placeholder 3"/>
          <p:cNvSpPr>
            <a:spLocks noGrp="1"/>
          </p:cNvSpPr>
          <p:nvPr>
            <p:ph type="sldNum" sz="quarter" idx="5"/>
          </p:nvPr>
        </p:nvSpPr>
        <p:spPr/>
        <p:txBody>
          <a:bodyPr/>
          <a:lstStyle/>
          <a:p>
            <a:fld id="{023B8486-8F4B-421E-86D4-1F9FF6182D50}" type="slidenum">
              <a:rPr lang="en-US" smtClean="0"/>
              <a:t>5</a:t>
            </a:fld>
            <a:endParaRPr lang="en-US"/>
          </a:p>
        </p:txBody>
      </p:sp>
    </p:spTree>
    <p:extLst>
      <p:ext uri="{BB962C8B-B14F-4D97-AF65-F5344CB8AC3E}">
        <p14:creationId xmlns:p14="http://schemas.microsoft.com/office/powerpoint/2010/main" val="3761233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Individuals completing the PDT must carefully evaluate the </a:t>
            </a:r>
            <a:r>
              <a:rPr lang="en-US" sz="1200" b="1" u="sng" dirty="0">
                <a:latin typeface="Arial" panose="020B0604020202020204" pitchFamily="34" charset="0"/>
                <a:cs typeface="Arial" panose="020B0604020202020204" pitchFamily="34" charset="0"/>
              </a:rPr>
              <a:t>Position Description</a:t>
            </a:r>
            <a:r>
              <a:rPr lang="en-US" sz="1200" b="1" dirty="0">
                <a:latin typeface="Arial" panose="020B0604020202020204" pitchFamily="34" charset="0"/>
                <a:cs typeface="Arial" panose="020B0604020202020204" pitchFamily="34" charset="0"/>
              </a:rPr>
              <a:t> (or equivalent) and any other position information to assess </a:t>
            </a:r>
            <a:r>
              <a:rPr lang="en-US" sz="1200" b="0" i="0" u="none" strike="noStrike" kern="1200" baseline="0" dirty="0">
                <a:solidFill>
                  <a:schemeClr val="tx1"/>
                </a:solidFill>
                <a:latin typeface="+mn-lt"/>
                <a:ea typeface="+mn-ea"/>
                <a:cs typeface="+mn-cs"/>
              </a:rPr>
              <a:t>the public trust and national security responsibilities associated with the position.</a:t>
            </a:r>
          </a:p>
          <a:p>
            <a:endParaRPr lang="en-US" sz="1200" b="0" i="0" u="none" strike="noStrike" kern="1200" baseline="0" dirty="0">
              <a:solidFill>
                <a:schemeClr val="tx1"/>
              </a:solidFill>
              <a:latin typeface="+mn-lt"/>
              <a:ea typeface="+mn-ea"/>
              <a:cs typeface="+mn-cs"/>
            </a:endParaRPr>
          </a:p>
          <a:p>
            <a:r>
              <a:rPr lang="en-US" dirty="0">
                <a:latin typeface="Arial" panose="020B0604020202020204" pitchFamily="34" charset="0"/>
                <a:cs typeface="Arial" panose="020B0604020202020204" pitchFamily="34" charset="0"/>
              </a:rPr>
              <a:t>Examination of the Position information to include position description is critical to assess the </a:t>
            </a:r>
            <a:r>
              <a:rPr lang="en-US" b="1" dirty="0">
                <a:latin typeface="Arial" panose="020B0604020202020204" pitchFamily="34" charset="0"/>
                <a:cs typeface="Arial" panose="020B0604020202020204" pitchFamily="34" charset="0"/>
              </a:rPr>
              <a:t>nature of the position </a:t>
            </a:r>
            <a:r>
              <a:rPr lang="en-US" dirty="0">
                <a:latin typeface="Arial" panose="020B0604020202020204" pitchFamily="34" charset="0"/>
                <a:cs typeface="Arial" panose="020B0604020202020204" pitchFamily="34" charset="0"/>
              </a:rPr>
              <a:t>as it relates to the </a:t>
            </a:r>
            <a:r>
              <a:rPr lang="en-US" b="1" dirty="0">
                <a:latin typeface="Arial" panose="020B0604020202020204" pitchFamily="34" charset="0"/>
                <a:cs typeface="Arial" panose="020B0604020202020204" pitchFamily="34" charset="0"/>
              </a:rPr>
              <a:t>potential material adverse impact to the national security and on the efficiency or integrity of the service.</a:t>
            </a:r>
          </a:p>
          <a:p>
            <a:endParaRPr lang="en-US" dirty="0"/>
          </a:p>
        </p:txBody>
      </p:sp>
      <p:sp>
        <p:nvSpPr>
          <p:cNvPr id="4" name="Slide Number Placeholder 3"/>
          <p:cNvSpPr>
            <a:spLocks noGrp="1"/>
          </p:cNvSpPr>
          <p:nvPr>
            <p:ph type="sldNum" sz="quarter" idx="5"/>
          </p:nvPr>
        </p:nvSpPr>
        <p:spPr/>
        <p:txBody>
          <a:bodyPr/>
          <a:lstStyle/>
          <a:p>
            <a:fld id="{023B8486-8F4B-421E-86D4-1F9FF6182D50}" type="slidenum">
              <a:rPr lang="en-US" smtClean="0"/>
              <a:t>6</a:t>
            </a:fld>
            <a:endParaRPr lang="en-US"/>
          </a:p>
        </p:txBody>
      </p:sp>
    </p:spTree>
    <p:extLst>
      <p:ext uri="{BB962C8B-B14F-4D97-AF65-F5344CB8AC3E}">
        <p14:creationId xmlns:p14="http://schemas.microsoft.com/office/powerpoint/2010/main" val="275031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position in the Federal service must be evaluated for a position sensitivity designation commensurate with the responsibilities and assignments of the position as they relate to the impact on the </a:t>
            </a:r>
            <a:r>
              <a:rPr lang="en-US" b="1" i="1" dirty="0"/>
              <a:t>national security </a:t>
            </a:r>
          </a:p>
          <a:p>
            <a:endParaRPr lang="en-US" dirty="0"/>
          </a:p>
        </p:txBody>
      </p:sp>
      <p:sp>
        <p:nvSpPr>
          <p:cNvPr id="4" name="Slide Number Placeholder 3"/>
          <p:cNvSpPr>
            <a:spLocks noGrp="1"/>
          </p:cNvSpPr>
          <p:nvPr>
            <p:ph type="sldNum" sz="quarter" idx="5"/>
          </p:nvPr>
        </p:nvSpPr>
        <p:spPr/>
        <p:txBody>
          <a:bodyPr/>
          <a:lstStyle/>
          <a:p>
            <a:fld id="{023B8486-8F4B-421E-86D4-1F9FF6182D50}" type="slidenum">
              <a:rPr lang="en-US" smtClean="0"/>
              <a:t>8</a:t>
            </a:fld>
            <a:endParaRPr lang="en-US"/>
          </a:p>
        </p:txBody>
      </p:sp>
    </p:spTree>
    <p:extLst>
      <p:ext uri="{BB962C8B-B14F-4D97-AF65-F5344CB8AC3E}">
        <p14:creationId xmlns:p14="http://schemas.microsoft.com/office/powerpoint/2010/main" val="2969578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are going to show you a graph that outlines all the position sensitivity and risk designations and their corresponding degree of potential damage to either the Public Trust or National Security. Starting out with the lowest risk to public trust and national security, you have your non-sensitive low risk Tier 1 positions. These positions have no material adverse affect on national security and low risk of damage to public trust. These positions require a Tier 1 background investigation.</a:t>
            </a:r>
          </a:p>
          <a:p>
            <a:endParaRPr lang="en-US" dirty="0"/>
          </a:p>
          <a:p>
            <a:r>
              <a:rPr lang="en-US" dirty="0"/>
              <a:t>[</a:t>
            </a:r>
            <a:r>
              <a:rPr lang="en-US" i="1" dirty="0"/>
              <a:t>Explain other tiers]</a:t>
            </a:r>
          </a:p>
          <a:p>
            <a:endParaRPr lang="en-US" i="1" dirty="0"/>
          </a:p>
          <a:p>
            <a:r>
              <a:rPr lang="en-US" i="1" dirty="0"/>
              <a:t>As you can see, the higher you go in sensitivity, the greater the potential damage to the efficiency or integrity of the service (as in “Public Trust) for non-sensitive positions, and the greater the potential damage to National Security, for sensitive positions. </a:t>
            </a:r>
            <a:endParaRPr lang="en-US" dirty="0"/>
          </a:p>
        </p:txBody>
      </p:sp>
      <p:sp>
        <p:nvSpPr>
          <p:cNvPr id="4" name="Slide Number Placeholder 3"/>
          <p:cNvSpPr>
            <a:spLocks noGrp="1"/>
          </p:cNvSpPr>
          <p:nvPr>
            <p:ph type="sldNum" sz="quarter" idx="5"/>
          </p:nvPr>
        </p:nvSpPr>
        <p:spPr/>
        <p:txBody>
          <a:bodyPr/>
          <a:lstStyle/>
          <a:p>
            <a:fld id="{023B8486-8F4B-421E-86D4-1F9FF6182D50}" type="slidenum">
              <a:rPr lang="en-US" smtClean="0"/>
              <a:t>10</a:t>
            </a:fld>
            <a:endParaRPr lang="en-US"/>
          </a:p>
        </p:txBody>
      </p:sp>
    </p:spTree>
    <p:extLst>
      <p:ext uri="{BB962C8B-B14F-4D97-AF65-F5344CB8AC3E}">
        <p14:creationId xmlns:p14="http://schemas.microsoft.com/office/powerpoint/2010/main" val="1664985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 positions at NIH are non-sensitive requiring either a Tier 1 or Tier 2 background investigation. Only 2 percent of the NIH population consists of sensitive positions. A fraction of those positions require a security clearance. It is important to note that NOT EVERY sensitive position requires a security clearance. </a:t>
            </a:r>
          </a:p>
        </p:txBody>
      </p:sp>
      <p:sp>
        <p:nvSpPr>
          <p:cNvPr id="4" name="Slide Number Placeholder 3"/>
          <p:cNvSpPr>
            <a:spLocks noGrp="1"/>
          </p:cNvSpPr>
          <p:nvPr>
            <p:ph type="sldNum" sz="quarter" idx="5"/>
          </p:nvPr>
        </p:nvSpPr>
        <p:spPr/>
        <p:txBody>
          <a:bodyPr/>
          <a:lstStyle/>
          <a:p>
            <a:fld id="{74B3A343-3B2C-47BD-B790-8A712AF61B00}" type="slidenum">
              <a:rPr lang="en-US" smtClean="0"/>
              <a:t>11</a:t>
            </a:fld>
            <a:endParaRPr lang="en-US" dirty="0"/>
          </a:p>
        </p:txBody>
      </p:sp>
    </p:spTree>
    <p:extLst>
      <p:ext uri="{BB962C8B-B14F-4D97-AF65-F5344CB8AC3E}">
        <p14:creationId xmlns:p14="http://schemas.microsoft.com/office/powerpoint/2010/main" val="19978260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Rectangle 5"/>
          <p:cNvSpPr>
            <a:spLocks noChangeArrowheads="1"/>
          </p:cNvSpPr>
          <p:nvPr userDrawn="1"/>
        </p:nvSpPr>
        <p:spPr bwMode="auto">
          <a:xfrm>
            <a:off x="0" y="1362075"/>
            <a:ext cx="9144000" cy="3998914"/>
          </a:xfrm>
          <a:prstGeom prst="rect">
            <a:avLst/>
          </a:prstGeom>
          <a:solidFill>
            <a:srgbClr val="20558A"/>
          </a:solidFill>
          <a:ln w="9525">
            <a:solidFill>
              <a:srgbClr val="005595"/>
            </a:solidFill>
            <a:miter lim="800000"/>
            <a:headEnd/>
            <a:tailEnd/>
          </a:ln>
          <a:effectLst>
            <a:outerShdw blurRad="40000" dist="23000" dir="5400000" rotWithShape="0">
              <a:srgbClr val="000000">
                <a:alpha val="34998"/>
              </a:srgbClr>
            </a:outerShdw>
          </a:effectLst>
        </p:spPr>
        <p:txBody>
          <a:bodyPr anchor="ctr"/>
          <a:lstStyle/>
          <a:p>
            <a:pPr algn="ctr">
              <a:defRPr/>
            </a:pPr>
            <a:endParaRPr lang="en-US" dirty="0">
              <a:solidFill>
                <a:srgbClr val="FFFFFF"/>
              </a:solidFill>
              <a:latin typeface="+mn-lt"/>
              <a:ea typeface="ＭＳ Ｐゴシック" charset="-128"/>
              <a:cs typeface="ＭＳ Ｐゴシック" charset="-128"/>
            </a:endParaRPr>
          </a:p>
        </p:txBody>
      </p:sp>
      <p:cxnSp>
        <p:nvCxnSpPr>
          <p:cNvPr id="8" name="Straight Connector 7"/>
          <p:cNvCxnSpPr/>
          <p:nvPr userDrawn="1"/>
        </p:nvCxnSpPr>
        <p:spPr>
          <a:xfrm>
            <a:off x="0" y="1362075"/>
            <a:ext cx="9144000"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1271016" y="1892808"/>
            <a:ext cx="6611112" cy="1197864"/>
          </a:xfrm>
        </p:spPr>
        <p:txBody>
          <a:bodyPr>
            <a:normAutofit/>
          </a:bodyPr>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a:off x="1271016" y="3986784"/>
            <a:ext cx="6611112" cy="731520"/>
          </a:xfrm>
        </p:spPr>
        <p:txBody>
          <a:bodyPr>
            <a:normAutofit/>
          </a:bodyPr>
          <a:lstStyle>
            <a:lvl1pPr marL="0" indent="0" algn="l">
              <a:buNone/>
              <a:defRPr sz="16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descr="ORS-NIH-HHS-rgtalign.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43149" y="5819878"/>
            <a:ext cx="2640476" cy="530352"/>
          </a:xfrm>
          <a:prstGeom prst="rect">
            <a:avLst/>
          </a:prstGeom>
        </p:spPr>
      </p:pic>
      <p:pic>
        <p:nvPicPr>
          <p:cNvPr id="9" name="Picture 8" descr="NIH_OM_Logo_2Color.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2437" y="457200"/>
            <a:ext cx="2441448" cy="376313"/>
          </a:xfrm>
          <a:prstGeom prst="rect">
            <a:avLst/>
          </a:prstGeom>
        </p:spPr>
      </p:pic>
      <p:cxnSp>
        <p:nvCxnSpPr>
          <p:cNvPr id="10" name="Straight Connector 9"/>
          <p:cNvCxnSpPr/>
          <p:nvPr userDrawn="1"/>
        </p:nvCxnSpPr>
        <p:spPr>
          <a:xfrm>
            <a:off x="0" y="5360988"/>
            <a:ext cx="9144000" cy="0"/>
          </a:xfrm>
          <a:prstGeom prst="line">
            <a:avLst/>
          </a:prstGeom>
          <a:ln w="38100">
            <a:solidFill>
              <a:srgbClr val="E5B53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8748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rgbClr val="616265"/>
                </a:solidFill>
              </a:defRPr>
            </a:lvl1pPr>
            <a:lvl2pPr>
              <a:defRPr>
                <a:solidFill>
                  <a:srgbClr val="616265"/>
                </a:solidFill>
              </a:defRPr>
            </a:lvl2pPr>
            <a:lvl3pPr>
              <a:defRPr>
                <a:solidFill>
                  <a:srgbClr val="616265"/>
                </a:solidFill>
              </a:defRPr>
            </a:lvl3pPr>
            <a:lvl4pPr>
              <a:defRPr sz="1800">
                <a:solidFill>
                  <a:srgbClr val="616265"/>
                </a:solidFill>
              </a:defRPr>
            </a:lvl4pPr>
            <a:lvl5pPr>
              <a:defRPr sz="1800">
                <a:solidFill>
                  <a:srgbClr val="61626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0BB609A-B74C-4621-AF04-E020DFE8DA6A}" type="slidenum">
              <a:rPr lang="en-US" smtClean="0"/>
              <a:t>‹#›</a:t>
            </a:fld>
            <a:endParaRPr lang="en-US"/>
          </a:p>
        </p:txBody>
      </p:sp>
    </p:spTree>
    <p:extLst>
      <p:ext uri="{BB962C8B-B14F-4D97-AF65-F5344CB8AC3E}">
        <p14:creationId xmlns:p14="http://schemas.microsoft.com/office/powerpoint/2010/main" val="1872165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4214813"/>
            <a:ext cx="7772400" cy="1500187"/>
          </a:xfrm>
        </p:spPr>
        <p:txBody>
          <a:bodyPr anchor="b"/>
          <a:lstStyle>
            <a:lvl1pPr marL="0" indent="0">
              <a:buNone/>
              <a:defRPr sz="2000" b="1">
                <a:solidFill>
                  <a:srgbClr val="61626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D0BB609A-B74C-4621-AF04-E020DFE8DA6A}" type="slidenum">
              <a:rPr lang="en-US" smtClean="0"/>
              <a:t>‹#›</a:t>
            </a:fld>
            <a:endParaRPr lang="en-US"/>
          </a:p>
        </p:txBody>
      </p:sp>
      <p:sp>
        <p:nvSpPr>
          <p:cNvPr id="11" name="Title 10"/>
          <p:cNvSpPr>
            <a:spLocks noGrp="1"/>
          </p:cNvSpPr>
          <p:nvPr>
            <p:ph type="title"/>
          </p:nvPr>
        </p:nvSpPr>
        <p:spPr>
          <a:xfrm>
            <a:off x="722376" y="2667000"/>
            <a:ext cx="7772400" cy="1499616"/>
          </a:xfrm>
        </p:spPr>
        <p:txBody>
          <a:bodyPr/>
          <a:lstStyle>
            <a:lvl1pPr>
              <a:defRPr>
                <a:solidFill>
                  <a:srgbClr val="20558A"/>
                </a:solidFill>
              </a:defRPr>
            </a:lvl1pPr>
          </a:lstStyle>
          <a:p>
            <a:r>
              <a:rPr lang="en-US"/>
              <a:t>Click to edit Master title style</a:t>
            </a:r>
            <a:endParaRPr lang="en-US" dirty="0"/>
          </a:p>
        </p:txBody>
      </p:sp>
    </p:spTree>
    <p:extLst>
      <p:ext uri="{BB962C8B-B14F-4D97-AF65-F5344CB8AC3E}">
        <p14:creationId xmlns:p14="http://schemas.microsoft.com/office/powerpoint/2010/main" val="3805994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038600" cy="4892040"/>
          </a:xfrm>
        </p:spPr>
        <p:txBody>
          <a:bodyPr/>
          <a:lstStyle>
            <a:lvl1pPr>
              <a:defRPr sz="2800">
                <a:solidFill>
                  <a:srgbClr val="616265"/>
                </a:solidFill>
              </a:defRPr>
            </a:lvl1pPr>
            <a:lvl2pPr>
              <a:defRPr sz="2400">
                <a:solidFill>
                  <a:srgbClr val="616265"/>
                </a:solidFill>
              </a:defRPr>
            </a:lvl2pPr>
            <a:lvl3pPr>
              <a:defRPr sz="2000">
                <a:solidFill>
                  <a:srgbClr val="616265"/>
                </a:solidFill>
              </a:defRPr>
            </a:lvl3pPr>
            <a:lvl4pPr>
              <a:defRPr sz="1800">
                <a:solidFill>
                  <a:srgbClr val="616265"/>
                </a:solidFill>
              </a:defRPr>
            </a:lvl4pPr>
            <a:lvl5pPr>
              <a:defRPr sz="1800">
                <a:solidFill>
                  <a:srgbClr val="616265"/>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143000"/>
            <a:ext cx="4038600" cy="4892040"/>
          </a:xfrm>
        </p:spPr>
        <p:txBody>
          <a:bodyPr/>
          <a:lstStyle>
            <a:lvl1pPr>
              <a:defRPr sz="2800">
                <a:solidFill>
                  <a:srgbClr val="616265"/>
                </a:solidFill>
              </a:defRPr>
            </a:lvl1pPr>
            <a:lvl2pPr>
              <a:defRPr sz="2400">
                <a:solidFill>
                  <a:srgbClr val="616265"/>
                </a:solidFill>
              </a:defRPr>
            </a:lvl2pPr>
            <a:lvl3pPr>
              <a:defRPr sz="2000">
                <a:solidFill>
                  <a:srgbClr val="616265"/>
                </a:solidFill>
              </a:defRPr>
            </a:lvl3pPr>
            <a:lvl4pPr>
              <a:defRPr sz="1800">
                <a:solidFill>
                  <a:srgbClr val="616265"/>
                </a:solidFill>
              </a:defRPr>
            </a:lvl4pPr>
            <a:lvl5pPr>
              <a:defRPr sz="1800">
                <a:solidFill>
                  <a:srgbClr val="616265"/>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D0BB609A-B74C-4621-AF04-E020DFE8DA6A}" type="slidenum">
              <a:rPr lang="en-US" smtClean="0"/>
              <a:t>‹#›</a:t>
            </a:fld>
            <a:endParaRPr lang="en-US"/>
          </a:p>
        </p:txBody>
      </p:sp>
    </p:spTree>
    <p:extLst>
      <p:ext uri="{BB962C8B-B14F-4D97-AF65-F5344CB8AC3E}">
        <p14:creationId xmlns:p14="http://schemas.microsoft.com/office/powerpoint/2010/main" val="103537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43000"/>
            <a:ext cx="4040188" cy="639762"/>
          </a:xfrm>
        </p:spPr>
        <p:txBody>
          <a:bodyPr anchor="b"/>
          <a:lstStyle>
            <a:lvl1pPr marL="0" indent="0">
              <a:buNone/>
              <a:defRPr sz="2400" b="1">
                <a:solidFill>
                  <a:srgbClr val="61626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0512"/>
            <a:ext cx="4040188" cy="4206240"/>
          </a:xfrm>
        </p:spPr>
        <p:txBody>
          <a:bodyPr/>
          <a:lstStyle>
            <a:lvl1pPr>
              <a:defRPr sz="2400">
                <a:solidFill>
                  <a:srgbClr val="616265"/>
                </a:solidFill>
              </a:defRPr>
            </a:lvl1pPr>
            <a:lvl2pPr>
              <a:defRPr sz="2000">
                <a:solidFill>
                  <a:srgbClr val="616265"/>
                </a:solidFill>
              </a:defRPr>
            </a:lvl2pPr>
            <a:lvl3pPr>
              <a:defRPr sz="1800">
                <a:solidFill>
                  <a:srgbClr val="616265"/>
                </a:solidFill>
              </a:defRPr>
            </a:lvl3pPr>
            <a:lvl4pPr>
              <a:defRPr sz="1600">
                <a:solidFill>
                  <a:srgbClr val="616265"/>
                </a:solidFill>
              </a:defRPr>
            </a:lvl4pPr>
            <a:lvl5pPr>
              <a:defRPr sz="1600">
                <a:solidFill>
                  <a:srgbClr val="616265"/>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solidFill>
                  <a:srgbClr val="61626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10512"/>
            <a:ext cx="4041775" cy="4206240"/>
          </a:xfrm>
        </p:spPr>
        <p:txBody>
          <a:bodyPr/>
          <a:lstStyle>
            <a:lvl1pPr>
              <a:defRPr sz="2400">
                <a:solidFill>
                  <a:srgbClr val="616265"/>
                </a:solidFill>
              </a:defRPr>
            </a:lvl1pPr>
            <a:lvl2pPr>
              <a:defRPr sz="2000">
                <a:solidFill>
                  <a:srgbClr val="616265"/>
                </a:solidFill>
              </a:defRPr>
            </a:lvl2pPr>
            <a:lvl3pPr>
              <a:defRPr sz="1800">
                <a:solidFill>
                  <a:srgbClr val="616265"/>
                </a:solidFill>
              </a:defRPr>
            </a:lvl3pPr>
            <a:lvl4pPr>
              <a:defRPr sz="1600">
                <a:solidFill>
                  <a:srgbClr val="616265"/>
                </a:solidFill>
              </a:defRPr>
            </a:lvl4pPr>
            <a:lvl5pPr>
              <a:defRPr sz="1600">
                <a:solidFill>
                  <a:srgbClr val="616265"/>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D0BB609A-B74C-4621-AF04-E020DFE8DA6A}" type="slidenum">
              <a:rPr lang="en-US" smtClean="0"/>
              <a:t>‹#›</a:t>
            </a:fld>
            <a:endParaRPr lang="en-US"/>
          </a:p>
        </p:txBody>
      </p:sp>
    </p:spTree>
    <p:extLst>
      <p:ext uri="{BB962C8B-B14F-4D97-AF65-F5344CB8AC3E}">
        <p14:creationId xmlns:p14="http://schemas.microsoft.com/office/powerpoint/2010/main" val="3915662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can use fo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D0BB609A-B74C-4621-AF04-E020DFE8DA6A}" type="slidenum">
              <a:rPr lang="en-US" smtClean="0"/>
              <a:t>‹#›</a:t>
            </a:fld>
            <a:endParaRPr lang="en-US"/>
          </a:p>
        </p:txBody>
      </p:sp>
    </p:spTree>
    <p:extLst>
      <p:ext uri="{BB962C8B-B14F-4D97-AF65-F5344CB8AC3E}">
        <p14:creationId xmlns:p14="http://schemas.microsoft.com/office/powerpoint/2010/main" val="3374990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6858000"/>
          </a:xfrm>
          <a:prstGeom prst="rect">
            <a:avLst/>
          </a:prstGeom>
          <a:solidFill>
            <a:srgbClr val="20558A"/>
          </a:solidFill>
          <a:ln w="9525">
            <a:solidFill>
              <a:srgbClr val="005595"/>
            </a:solidFill>
            <a:miter lim="800000"/>
            <a:headEnd/>
            <a:tailEnd/>
          </a:ln>
          <a:effectLst>
            <a:outerShdw blurRad="40000" dist="23000" dir="5400000" rotWithShape="0">
              <a:srgbClr val="000000">
                <a:alpha val="34998"/>
              </a:srgbClr>
            </a:outerShdw>
          </a:effectLst>
        </p:spPr>
        <p:txBody>
          <a:bodyPr anchor="ctr"/>
          <a:lstStyle/>
          <a:p>
            <a:pPr algn="ctr">
              <a:defRPr/>
            </a:pPr>
            <a:endParaRPr lang="en-US" dirty="0">
              <a:solidFill>
                <a:srgbClr val="FFFFFF"/>
              </a:solidFill>
              <a:latin typeface="+mn-lt"/>
              <a:ea typeface="ＭＳ Ｐゴシック" charset="-128"/>
              <a:cs typeface="ＭＳ Ｐゴシック" charset="-128"/>
            </a:endParaRPr>
          </a:p>
        </p:txBody>
      </p:sp>
      <p:pic>
        <p:nvPicPr>
          <p:cNvPr id="5" name="Picture 4" descr="NIH-OM-HHS_Lockup_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0" y="3136900"/>
            <a:ext cx="3048000" cy="584200"/>
          </a:xfrm>
          <a:prstGeom prst="rect">
            <a:avLst/>
          </a:prstGeom>
        </p:spPr>
      </p:pic>
    </p:spTree>
    <p:extLst>
      <p:ext uri="{BB962C8B-B14F-4D97-AF65-F5344CB8AC3E}">
        <p14:creationId xmlns:p14="http://schemas.microsoft.com/office/powerpoint/2010/main" val="113844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8" name="Title 1"/>
          <p:cNvSpPr>
            <a:spLocks noGrp="1"/>
          </p:cNvSpPr>
          <p:nvPr>
            <p:ph type="title"/>
          </p:nvPr>
        </p:nvSpPr>
        <p:spPr>
          <a:xfrm>
            <a:off x="3444875" y="163513"/>
            <a:ext cx="5246687" cy="493712"/>
          </a:xfrm>
        </p:spPr>
        <p:txBody>
          <a:bodyPr/>
          <a:lstStyle/>
          <a:p>
            <a:r>
              <a:rPr lang="en-US"/>
              <a:t>Click to edit Master title style</a:t>
            </a:r>
          </a:p>
        </p:txBody>
      </p:sp>
      <p:sp>
        <p:nvSpPr>
          <p:cNvPr id="2" name="Footer Placeholder 1"/>
          <p:cNvSpPr>
            <a:spLocks noGrp="1"/>
          </p:cNvSpPr>
          <p:nvPr>
            <p:ph type="ftr" sz="quarter" idx="10"/>
          </p:nvPr>
        </p:nvSpPr>
        <p:spPr/>
        <p:txBody>
          <a:bodyPr/>
          <a:lstStyle/>
          <a:p>
            <a:endParaRPr lang="en-US" dirty="0"/>
          </a:p>
        </p:txBody>
      </p:sp>
      <p:sp>
        <p:nvSpPr>
          <p:cNvPr id="3" name="Slide Number Placeholder 2"/>
          <p:cNvSpPr>
            <a:spLocks noGrp="1"/>
          </p:cNvSpPr>
          <p:nvPr>
            <p:ph type="sldNum" sz="quarter" idx="11"/>
          </p:nvPr>
        </p:nvSpPr>
        <p:spPr/>
        <p:txBody>
          <a:bodyPr/>
          <a:lstStyle/>
          <a:p>
            <a:fld id="{31AB89BE-9688-C444-B1BE-0DB34C102AFE}" type="slidenum">
              <a:rPr lang="en-US" smtClean="0"/>
              <a:pPr/>
              <a:t>‹#›</a:t>
            </a:fld>
            <a:endParaRPr lang="en-US" dirty="0"/>
          </a:p>
        </p:txBody>
      </p:sp>
    </p:spTree>
    <p:extLst>
      <p:ext uri="{BB962C8B-B14F-4D97-AF65-F5344CB8AC3E}">
        <p14:creationId xmlns:p14="http://schemas.microsoft.com/office/powerpoint/2010/main" val="116797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97280"/>
            <a:ext cx="7886700" cy="5029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7/23/2019</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r>
              <a:rPr lang="en-US" dirty="0">
                <a:solidFill>
                  <a:prstClr val="black">
                    <a:lumMod val="50000"/>
                    <a:lumOff val="50000"/>
                  </a:prstClr>
                </a:solidFill>
              </a:rPr>
              <a:t>ADD CLASSIFICATION HERE</a:t>
            </a:r>
          </a:p>
        </p:txBody>
      </p:sp>
      <p:sp>
        <p:nvSpPr>
          <p:cNvPr id="6" name="Slide Number Placeholder 5"/>
          <p:cNvSpPr>
            <a:spLocks noGrp="1"/>
          </p:cNvSpPr>
          <p:nvPr>
            <p:ph type="sldNum" sz="quarter" idx="12"/>
          </p:nvPr>
        </p:nvSpPr>
        <p:spPr/>
        <p:txBody>
          <a:bodyPr/>
          <a:lstStyle/>
          <a:p>
            <a:fld id="{B4935736-6DC4-47F4-9AC4-BE352C6182E9}" type="slidenum">
              <a:rPr lang="en-US" smtClean="0">
                <a:solidFill>
                  <a:prstClr val="black">
                    <a:tint val="75000"/>
                  </a:prstClr>
                </a:solidFill>
              </a:rPr>
              <a:pPr/>
              <a:t>‹#›</a:t>
            </a:fld>
            <a:endParaRPr lang="en-US" dirty="0">
              <a:solidFill>
                <a:prstClr val="black">
                  <a:tint val="75000"/>
                </a:prstClr>
              </a:solidFill>
            </a:endParaRPr>
          </a:p>
        </p:txBody>
      </p:sp>
      <p:sp>
        <p:nvSpPr>
          <p:cNvPr id="7" name="Text Placeholder 4">
            <a:extLst>
              <a:ext uri="{FF2B5EF4-FFF2-40B4-BE49-F238E27FC236}">
                <a16:creationId xmlns:a16="http://schemas.microsoft.com/office/drawing/2014/main" id="{524ED0E8-897D-4E18-A06C-1A0F5902354A}"/>
              </a:ext>
            </a:extLst>
          </p:cNvPr>
          <p:cNvSpPr>
            <a:spLocks noGrp="1"/>
          </p:cNvSpPr>
          <p:nvPr>
            <p:ph type="body" sz="quarter" idx="17" hasCustomPrompt="1"/>
          </p:nvPr>
        </p:nvSpPr>
        <p:spPr>
          <a:xfrm>
            <a:off x="3028950" y="-926"/>
            <a:ext cx="3086100" cy="338859"/>
          </a:xfrm>
        </p:spPr>
        <p:txBody>
          <a:bodyPr anchor="b">
            <a:normAutofit/>
          </a:bodyPr>
          <a:lstStyle>
            <a:lvl1pPr marL="0" indent="0" algn="ctr">
              <a:buNone/>
              <a:defRPr sz="825" b="1">
                <a:solidFill>
                  <a:schemeClr val="tx1">
                    <a:lumMod val="50000"/>
                    <a:lumOff val="50000"/>
                  </a:schemeClr>
                </a:solidFill>
                <a:latin typeface="Calibri" panose="020F0502020204030204" pitchFamily="34" charset="0"/>
                <a:cs typeface="Calibri" panose="020F0502020204030204" pitchFamily="34" charset="0"/>
              </a:defRPr>
            </a:lvl1pPr>
          </a:lstStyle>
          <a:p>
            <a:pPr lvl="0"/>
            <a:r>
              <a:rPr lang="en-US" dirty="0"/>
              <a:t>ADD CLASSIFICATION HERE</a:t>
            </a:r>
          </a:p>
        </p:txBody>
      </p:sp>
      <p:sp>
        <p:nvSpPr>
          <p:cNvPr id="10" name="Title Placeholder 1">
            <a:extLst>
              <a:ext uri="{FF2B5EF4-FFF2-40B4-BE49-F238E27FC236}">
                <a16:creationId xmlns:a16="http://schemas.microsoft.com/office/drawing/2014/main" id="{C981A91C-8EDB-41C9-91FD-F6A5E8DF33C6}"/>
              </a:ext>
            </a:extLst>
          </p:cNvPr>
          <p:cNvSpPr>
            <a:spLocks noGrp="1"/>
          </p:cNvSpPr>
          <p:nvPr>
            <p:ph type="title"/>
          </p:nvPr>
        </p:nvSpPr>
        <p:spPr>
          <a:xfrm>
            <a:off x="628651" y="217284"/>
            <a:ext cx="7195508" cy="543208"/>
          </a:xfrm>
          <a:prstGeom prst="rect">
            <a:avLst/>
          </a:prstGeom>
        </p:spPr>
        <p:txBody>
          <a:bodyPr vert="horz" lIns="91440" tIns="45720" rIns="91440" bIns="45720" rtlCol="0" anchor="b">
            <a:normAutofit/>
          </a:bodyPr>
          <a:lstStyle/>
          <a:p>
            <a:r>
              <a:rPr lang="en-US" dirty="0"/>
              <a:t>Click to edit Master title style</a:t>
            </a:r>
          </a:p>
        </p:txBody>
      </p:sp>
    </p:spTree>
    <p:extLst>
      <p:ext uri="{BB962C8B-B14F-4D97-AF65-F5344CB8AC3E}">
        <p14:creationId xmlns:p14="http://schemas.microsoft.com/office/powerpoint/2010/main" val="163296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841248"/>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142999"/>
            <a:ext cx="8229600" cy="48920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389120" y="6373368"/>
            <a:ext cx="381000" cy="365125"/>
          </a:xfrm>
          <a:prstGeom prst="rect">
            <a:avLst/>
          </a:prstGeom>
        </p:spPr>
        <p:txBody>
          <a:bodyPr vert="horz" lIns="91440" tIns="45720" rIns="91440" bIns="45720" rtlCol="0" anchor="ctr"/>
          <a:lstStyle>
            <a:lvl1pPr algn="ctr">
              <a:defRPr sz="1100">
                <a:solidFill>
                  <a:schemeClr val="tx1">
                    <a:tint val="75000"/>
                  </a:schemeClr>
                </a:solidFill>
                <a:latin typeface="Arial" pitchFamily="34" charset="0"/>
                <a:cs typeface="Arial" pitchFamily="34" charset="0"/>
              </a:defRPr>
            </a:lvl1pPr>
          </a:lstStyle>
          <a:p>
            <a:fld id="{D0BB609A-B74C-4621-AF04-E020DFE8DA6A}" type="slidenum">
              <a:rPr lang="en-US" smtClean="0"/>
              <a:pPr/>
              <a:t>‹#›</a:t>
            </a:fld>
            <a:endParaRPr lang="en-US"/>
          </a:p>
        </p:txBody>
      </p:sp>
      <p:cxnSp>
        <p:nvCxnSpPr>
          <p:cNvPr id="9" name="Straight Connector 8"/>
          <p:cNvCxnSpPr/>
          <p:nvPr/>
        </p:nvCxnSpPr>
        <p:spPr>
          <a:xfrm>
            <a:off x="0" y="6248400"/>
            <a:ext cx="9144000" cy="0"/>
          </a:xfrm>
          <a:prstGeom prst="line">
            <a:avLst/>
          </a:prstGeom>
          <a:ln w="38100">
            <a:solidFill>
              <a:srgbClr val="E5B53A"/>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838200"/>
            <a:ext cx="9144000" cy="0"/>
          </a:xfrm>
          <a:prstGeom prst="line">
            <a:avLst/>
          </a:prstGeom>
          <a:ln w="38100">
            <a:solidFill>
              <a:srgbClr val="E5B53A"/>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457200" y="164592"/>
            <a:ext cx="6312142" cy="457200"/>
          </a:xfrm>
          <a:prstGeom prst="rect">
            <a:avLst/>
          </a:prstGeom>
        </p:spPr>
        <p:txBody>
          <a:bodyPr vert="horz" lIns="91440" tIns="45720" rIns="91440" bIns="45720" rtlCol="0" anchor="ctr">
            <a:noAutofit/>
          </a:bodyPr>
          <a:lstStyle/>
          <a:p>
            <a:r>
              <a:rPr lang="en-US" dirty="0"/>
              <a:t>Click to edit Master title style</a:t>
            </a:r>
          </a:p>
        </p:txBody>
      </p:sp>
      <p:pic>
        <p:nvPicPr>
          <p:cNvPr id="11" name="Picture 10" descr="NIH_OM_Logo_2Color.eps"/>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457200" y="6375400"/>
            <a:ext cx="2195830" cy="338455"/>
          </a:xfrm>
          <a:prstGeom prst="rect">
            <a:avLst/>
          </a:prstGeom>
        </p:spPr>
      </p:pic>
      <p:pic>
        <p:nvPicPr>
          <p:cNvPr id="5" name="Picture 4"/>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268234" y="485201"/>
            <a:ext cx="1425600" cy="202124"/>
          </a:xfrm>
          <a:prstGeom prst="rect">
            <a:avLst/>
          </a:prstGeom>
        </p:spPr>
      </p:pic>
      <p:cxnSp>
        <p:nvCxnSpPr>
          <p:cNvPr id="12" name="Straight Connector 11"/>
          <p:cNvCxnSpPr/>
          <p:nvPr userDrawn="1"/>
        </p:nvCxnSpPr>
        <p:spPr>
          <a:xfrm>
            <a:off x="7268236" y="420624"/>
            <a:ext cx="142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848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7" r:id="rId7"/>
    <p:sldLayoutId id="2147483658" r:id="rId8"/>
    <p:sldLayoutId id="2147483659" r:id="rId9"/>
  </p:sldLayoutIdLst>
  <p:txStyles>
    <p:titleStyle>
      <a:lvl1pPr algn="l" defTabSz="914400" rtl="0" eaLnBrk="1" latinLnBrk="0" hangingPunct="1">
        <a:spcBef>
          <a:spcPct val="0"/>
        </a:spcBef>
        <a:buNone/>
        <a:defRPr sz="32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rgbClr val="61626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rgbClr val="61626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rgbClr val="61626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rgbClr val="61626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rgbClr val="61626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nbib.opm.gov/hr-security-personnel/requesting-opm-personnel-investigations/requesting-the-investigation/#ftn1"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pdt.nbis.mi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hyperlink" Target="https://pdt.nbis.mi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dcsa.mil/mc/tec/upcoming_course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hyperlink" Target="mailto:SUITEA@opm.gov" TargetMode="External"/><Relationship Id="rId2" Type="http://schemas.openxmlformats.org/officeDocument/2006/relationships/hyperlink" Target="mailto:ORSPersonnelSecurity@mail.nih.gov" TargetMode="External"/><Relationship Id="rId1" Type="http://schemas.openxmlformats.org/officeDocument/2006/relationships/slideLayout" Target="../slideLayouts/slideLayout2.xml"/><Relationship Id="rId5" Type="http://schemas.openxmlformats.org/officeDocument/2006/relationships/hyperlink" Target="https://www.opm.gov/leaving/index.aspx?link=https://youtu.be/LCrT_C_OIwg" TargetMode="External"/><Relationship Id="rId4" Type="http://schemas.openxmlformats.org/officeDocument/2006/relationships/hyperlink" Target="https://www.dcsa.mil/mc/tec/upcoming_course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ORSPersonnelSecurity@nih.gov" TargetMode="External"/><Relationship Id="rId2" Type="http://schemas.openxmlformats.org/officeDocument/2006/relationships/hyperlink" Target="https://cm.ors.od.nih.gov/ser/dpsac/administrators/onboarding-new-staff/Pages/position-designation-tool.aspx" TargetMode="External"/><Relationship Id="rId1" Type="http://schemas.openxmlformats.org/officeDocument/2006/relationships/slideLayout" Target="../slideLayouts/slideLayout2.xml"/><Relationship Id="rId4" Type="http://schemas.openxmlformats.org/officeDocument/2006/relationships/hyperlink" Target="mailto:ORSPersonnelSecurity@mail.nih.gov"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opm.gov/suitability/suitability-executive-agent/position-designation-tool/position-designation-system-with-glossary-2017.pdf"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Position Designation Tool (PDT)</a:t>
            </a:r>
          </a:p>
        </p:txBody>
      </p:sp>
      <p:sp>
        <p:nvSpPr>
          <p:cNvPr id="3" name="Subtitle 2"/>
          <p:cNvSpPr>
            <a:spLocks noGrp="1"/>
          </p:cNvSpPr>
          <p:nvPr>
            <p:ph type="subTitle" idx="1"/>
          </p:nvPr>
        </p:nvSpPr>
        <p:spPr/>
        <p:txBody>
          <a:bodyPr/>
          <a:lstStyle/>
          <a:p>
            <a:r>
              <a:rPr lang="en-US" dirty="0"/>
              <a:t>Job Aid for NIH</a:t>
            </a:r>
          </a:p>
          <a:p>
            <a:r>
              <a:rPr lang="en-US" dirty="0"/>
              <a:t>March/April 2020</a:t>
            </a:r>
          </a:p>
        </p:txBody>
      </p:sp>
      <p:sp>
        <p:nvSpPr>
          <p:cNvPr id="4" name="TextBox 3"/>
          <p:cNvSpPr txBox="1"/>
          <p:nvPr/>
        </p:nvSpPr>
        <p:spPr>
          <a:xfrm>
            <a:off x="452437" y="5961943"/>
            <a:ext cx="3930856" cy="246221"/>
          </a:xfrm>
          <a:prstGeom prst="rect">
            <a:avLst/>
          </a:prstGeom>
          <a:noFill/>
        </p:spPr>
        <p:txBody>
          <a:bodyPr wrap="square" lIns="0" rIns="0" rtlCol="0">
            <a:spAutoFit/>
          </a:bodyPr>
          <a:lstStyle/>
          <a:p>
            <a:pPr algn="l"/>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spTree>
    <p:extLst>
      <p:ext uri="{BB962C8B-B14F-4D97-AF65-F5344CB8AC3E}">
        <p14:creationId xmlns:p14="http://schemas.microsoft.com/office/powerpoint/2010/main" val="3726480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65F656-7B3F-4159-AC21-BC60E2D534B6}"/>
              </a:ext>
            </a:extLst>
          </p:cNvPr>
          <p:cNvSpPr/>
          <p:nvPr/>
        </p:nvSpPr>
        <p:spPr>
          <a:xfrm>
            <a:off x="989258" y="3982720"/>
            <a:ext cx="8037296" cy="210280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17268D-1365-409A-A632-3DB9D5746236}"/>
              </a:ext>
            </a:extLst>
          </p:cNvPr>
          <p:cNvSpPr>
            <a:spLocks noGrp="1"/>
          </p:cNvSpPr>
          <p:nvPr>
            <p:ph type="title"/>
          </p:nvPr>
        </p:nvSpPr>
        <p:spPr>
          <a:xfrm>
            <a:off x="457200" y="164592"/>
            <a:ext cx="6690220" cy="457200"/>
          </a:xfrm>
        </p:spPr>
        <p:txBody>
          <a:bodyPr>
            <a:noAutofit/>
          </a:bodyPr>
          <a:lstStyle/>
          <a:p>
            <a:r>
              <a:rPr lang="en-US" altLang="en-US" sz="1800" dirty="0"/>
              <a:t>Sensitivity &amp; Risk Levels with Corresponding Degree of Damage</a:t>
            </a:r>
            <a:endParaRPr lang="en-US" sz="1800" dirty="0"/>
          </a:p>
        </p:txBody>
      </p:sp>
      <p:sp>
        <p:nvSpPr>
          <p:cNvPr id="4" name="Slide Number Placeholder 3">
            <a:extLst>
              <a:ext uri="{FF2B5EF4-FFF2-40B4-BE49-F238E27FC236}">
                <a16:creationId xmlns:a16="http://schemas.microsoft.com/office/drawing/2014/main" id="{271BA523-8ACE-4DA4-A3B1-CCBBE2AE9A72}"/>
              </a:ext>
            </a:extLst>
          </p:cNvPr>
          <p:cNvSpPr>
            <a:spLocks noGrp="1"/>
          </p:cNvSpPr>
          <p:nvPr>
            <p:ph type="sldNum" sz="quarter" idx="12"/>
          </p:nvPr>
        </p:nvSpPr>
        <p:spPr/>
        <p:txBody>
          <a:bodyPr/>
          <a:lstStyle/>
          <a:p>
            <a:fld id="{D0BB609A-B74C-4621-AF04-E020DFE8DA6A}" type="slidenum">
              <a:rPr lang="en-US" smtClean="0"/>
              <a:t>10</a:t>
            </a:fld>
            <a:endParaRPr lang="en-US"/>
          </a:p>
        </p:txBody>
      </p:sp>
      <p:graphicFrame>
        <p:nvGraphicFramePr>
          <p:cNvPr id="5" name="Content Placeholder 3">
            <a:extLst>
              <a:ext uri="{FF2B5EF4-FFF2-40B4-BE49-F238E27FC236}">
                <a16:creationId xmlns:a16="http://schemas.microsoft.com/office/drawing/2014/main" id="{2ED2CDA0-43D4-4185-9FF0-BEEAB2877622}"/>
              </a:ext>
            </a:extLst>
          </p:cNvPr>
          <p:cNvGraphicFramePr>
            <a:graphicFrameLocks noGrp="1"/>
          </p:cNvGraphicFramePr>
          <p:nvPr>
            <p:ph idx="1"/>
            <p:extLst>
              <p:ext uri="{D42A27DB-BD31-4B8C-83A1-F6EECF244321}">
                <p14:modId xmlns:p14="http://schemas.microsoft.com/office/powerpoint/2010/main" val="587432620"/>
              </p:ext>
            </p:extLst>
          </p:nvPr>
        </p:nvGraphicFramePr>
        <p:xfrm>
          <a:off x="1561563" y="995363"/>
          <a:ext cx="7018557"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Left Brace 13">
            <a:extLst>
              <a:ext uri="{FF2B5EF4-FFF2-40B4-BE49-F238E27FC236}">
                <a16:creationId xmlns:a16="http://schemas.microsoft.com/office/drawing/2014/main" id="{1CEF4D16-43E3-4028-934D-506F0F03544F}"/>
              </a:ext>
            </a:extLst>
          </p:cNvPr>
          <p:cNvSpPr/>
          <p:nvPr/>
        </p:nvSpPr>
        <p:spPr>
          <a:xfrm>
            <a:off x="1351280" y="1015683"/>
            <a:ext cx="188709" cy="296703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e 14">
            <a:extLst>
              <a:ext uri="{FF2B5EF4-FFF2-40B4-BE49-F238E27FC236}">
                <a16:creationId xmlns:a16="http://schemas.microsoft.com/office/drawing/2014/main" id="{9F866EA4-7771-4C6B-BFEA-EA4C5A05B0A2}"/>
              </a:ext>
            </a:extLst>
          </p:cNvPr>
          <p:cNvSpPr/>
          <p:nvPr/>
        </p:nvSpPr>
        <p:spPr>
          <a:xfrm>
            <a:off x="1351280" y="4104640"/>
            <a:ext cx="195061" cy="198088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a:extLst>
              <a:ext uri="{FF2B5EF4-FFF2-40B4-BE49-F238E27FC236}">
                <a16:creationId xmlns:a16="http://schemas.microsoft.com/office/drawing/2014/main" id="{BCAFC5CC-93A3-4BA5-9827-EAC103EE5DF5}"/>
              </a:ext>
            </a:extLst>
          </p:cNvPr>
          <p:cNvSpPr txBox="1"/>
          <p:nvPr/>
        </p:nvSpPr>
        <p:spPr>
          <a:xfrm>
            <a:off x="989258" y="133653"/>
            <a:ext cx="430887" cy="3077082"/>
          </a:xfrm>
          <a:prstGeom prst="rect">
            <a:avLst/>
          </a:prstGeom>
          <a:noFill/>
        </p:spPr>
        <p:txBody>
          <a:bodyPr vert="vert270" wrap="square" rtlCol="0">
            <a:spAutoFit/>
          </a:bodyPr>
          <a:lstStyle/>
          <a:p>
            <a:r>
              <a:rPr lang="en-US" sz="1600" b="1" dirty="0">
                <a:solidFill>
                  <a:srgbClr val="C00000"/>
                </a:solidFill>
              </a:rPr>
              <a:t>To National Security</a:t>
            </a:r>
          </a:p>
        </p:txBody>
      </p:sp>
      <p:sp>
        <p:nvSpPr>
          <p:cNvPr id="17" name="TextBox 16">
            <a:extLst>
              <a:ext uri="{FF2B5EF4-FFF2-40B4-BE49-F238E27FC236}">
                <a16:creationId xmlns:a16="http://schemas.microsoft.com/office/drawing/2014/main" id="{5A59CC25-0787-4C7E-A94C-E9DE8A8D6B35}"/>
              </a:ext>
            </a:extLst>
          </p:cNvPr>
          <p:cNvSpPr txBox="1"/>
          <p:nvPr/>
        </p:nvSpPr>
        <p:spPr>
          <a:xfrm>
            <a:off x="994991" y="2757584"/>
            <a:ext cx="430887" cy="3077082"/>
          </a:xfrm>
          <a:prstGeom prst="rect">
            <a:avLst/>
          </a:prstGeom>
          <a:noFill/>
        </p:spPr>
        <p:txBody>
          <a:bodyPr vert="vert270" wrap="square" rtlCol="0">
            <a:spAutoFit/>
          </a:bodyPr>
          <a:lstStyle/>
          <a:p>
            <a:r>
              <a:rPr lang="en-US" sz="1600" b="1" dirty="0"/>
              <a:t>To Public Trust</a:t>
            </a:r>
          </a:p>
        </p:txBody>
      </p:sp>
      <p:sp>
        <p:nvSpPr>
          <p:cNvPr id="18" name="Oval 17">
            <a:extLst>
              <a:ext uri="{FF2B5EF4-FFF2-40B4-BE49-F238E27FC236}">
                <a16:creationId xmlns:a16="http://schemas.microsoft.com/office/drawing/2014/main" id="{3E2760F2-F144-41FF-A53D-8A6C8B1B4D12}"/>
              </a:ext>
            </a:extLst>
          </p:cNvPr>
          <p:cNvSpPr/>
          <p:nvPr/>
        </p:nvSpPr>
        <p:spPr>
          <a:xfrm>
            <a:off x="8580116" y="1205137"/>
            <a:ext cx="547891" cy="508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T5</a:t>
            </a:r>
          </a:p>
        </p:txBody>
      </p:sp>
      <p:sp>
        <p:nvSpPr>
          <p:cNvPr id="19" name="Oval 18">
            <a:extLst>
              <a:ext uri="{FF2B5EF4-FFF2-40B4-BE49-F238E27FC236}">
                <a16:creationId xmlns:a16="http://schemas.microsoft.com/office/drawing/2014/main" id="{8E45910E-FE95-4580-B076-65C493047A2C}"/>
              </a:ext>
            </a:extLst>
          </p:cNvPr>
          <p:cNvSpPr/>
          <p:nvPr/>
        </p:nvSpPr>
        <p:spPr>
          <a:xfrm>
            <a:off x="8580117" y="2249584"/>
            <a:ext cx="547891" cy="508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T5</a:t>
            </a:r>
          </a:p>
        </p:txBody>
      </p:sp>
      <p:sp>
        <p:nvSpPr>
          <p:cNvPr id="20" name="Oval 19">
            <a:extLst>
              <a:ext uri="{FF2B5EF4-FFF2-40B4-BE49-F238E27FC236}">
                <a16:creationId xmlns:a16="http://schemas.microsoft.com/office/drawing/2014/main" id="{3A7DAA53-288C-40DA-B1D1-FE14ACE09AC4}"/>
              </a:ext>
            </a:extLst>
          </p:cNvPr>
          <p:cNvSpPr/>
          <p:nvPr/>
        </p:nvSpPr>
        <p:spPr>
          <a:xfrm>
            <a:off x="8592819" y="3271869"/>
            <a:ext cx="547891" cy="508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T3orT5</a:t>
            </a:r>
          </a:p>
        </p:txBody>
      </p:sp>
      <p:sp>
        <p:nvSpPr>
          <p:cNvPr id="21" name="Oval 20">
            <a:extLst>
              <a:ext uri="{FF2B5EF4-FFF2-40B4-BE49-F238E27FC236}">
                <a16:creationId xmlns:a16="http://schemas.microsoft.com/office/drawing/2014/main" id="{0A269DF4-B978-48F6-8B86-BA4337958770}"/>
              </a:ext>
            </a:extLst>
          </p:cNvPr>
          <p:cNvSpPr/>
          <p:nvPr/>
        </p:nvSpPr>
        <p:spPr>
          <a:xfrm>
            <a:off x="8592818" y="4341716"/>
            <a:ext cx="547891" cy="48174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T2orT4</a:t>
            </a:r>
          </a:p>
        </p:txBody>
      </p:sp>
      <p:sp>
        <p:nvSpPr>
          <p:cNvPr id="22" name="Oval 21">
            <a:extLst>
              <a:ext uri="{FF2B5EF4-FFF2-40B4-BE49-F238E27FC236}">
                <a16:creationId xmlns:a16="http://schemas.microsoft.com/office/drawing/2014/main" id="{0ACC96C3-8030-4D38-AC4B-4BD25DE85A59}"/>
              </a:ext>
            </a:extLst>
          </p:cNvPr>
          <p:cNvSpPr/>
          <p:nvPr/>
        </p:nvSpPr>
        <p:spPr>
          <a:xfrm>
            <a:off x="8580118" y="5372607"/>
            <a:ext cx="547891" cy="48174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T1</a:t>
            </a:r>
          </a:p>
        </p:txBody>
      </p:sp>
      <p:grpSp>
        <p:nvGrpSpPr>
          <p:cNvPr id="7" name="Group 6">
            <a:extLst>
              <a:ext uri="{FF2B5EF4-FFF2-40B4-BE49-F238E27FC236}">
                <a16:creationId xmlns:a16="http://schemas.microsoft.com/office/drawing/2014/main" id="{A12A00B3-1A52-4FFC-A349-A1BDCD622E84}"/>
              </a:ext>
            </a:extLst>
          </p:cNvPr>
          <p:cNvGrpSpPr/>
          <p:nvPr/>
        </p:nvGrpSpPr>
        <p:grpSpPr>
          <a:xfrm>
            <a:off x="15989" y="1096963"/>
            <a:ext cx="1213371" cy="5029200"/>
            <a:chOff x="15989" y="1096963"/>
            <a:chExt cx="1213371" cy="5029200"/>
          </a:xfrm>
        </p:grpSpPr>
        <p:sp>
          <p:nvSpPr>
            <p:cNvPr id="8" name="Up Arrow 5">
              <a:extLst>
                <a:ext uri="{FF2B5EF4-FFF2-40B4-BE49-F238E27FC236}">
                  <a16:creationId xmlns:a16="http://schemas.microsoft.com/office/drawing/2014/main" id="{5E54A978-E75E-4858-8129-10B5965A67BA}"/>
                </a:ext>
              </a:extLst>
            </p:cNvPr>
            <p:cNvSpPr/>
            <p:nvPr/>
          </p:nvSpPr>
          <p:spPr>
            <a:xfrm>
              <a:off x="15989" y="1096963"/>
              <a:ext cx="1213371" cy="5029200"/>
            </a:xfrm>
            <a:prstGeom prst="up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9" name="TextBox 8">
              <a:extLst>
                <a:ext uri="{FF2B5EF4-FFF2-40B4-BE49-F238E27FC236}">
                  <a16:creationId xmlns:a16="http://schemas.microsoft.com/office/drawing/2014/main" id="{FDE3B9D4-8F71-4679-A272-154F37447604}"/>
                </a:ext>
              </a:extLst>
            </p:cNvPr>
            <p:cNvSpPr txBox="1"/>
            <p:nvPr/>
          </p:nvSpPr>
          <p:spPr>
            <a:xfrm>
              <a:off x="274658" y="1676717"/>
              <a:ext cx="677108" cy="4084320"/>
            </a:xfrm>
            <a:prstGeom prst="rect">
              <a:avLst/>
            </a:prstGeom>
            <a:noFill/>
          </p:spPr>
          <p:txBody>
            <a:bodyPr vert="vert270" wrap="square" rtlCol="0">
              <a:spAutoFit/>
            </a:bodyPr>
            <a:lstStyle/>
            <a:p>
              <a:r>
                <a:rPr lang="en-US" sz="3200" b="1" dirty="0">
                  <a:solidFill>
                    <a:schemeClr val="bg1"/>
                  </a:solidFill>
                </a:rPr>
                <a:t>Potential Damage  </a:t>
              </a:r>
            </a:p>
          </p:txBody>
        </p:sp>
      </p:grpSp>
    </p:spTree>
    <p:extLst>
      <p:ext uri="{BB962C8B-B14F-4D97-AF65-F5344CB8AC3E}">
        <p14:creationId xmlns:p14="http://schemas.microsoft.com/office/powerpoint/2010/main" val="186483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52C800E7-76D5-4BE6-AF0F-FCD8B32D5333}"/>
                                            </p:graphicEl>
                                          </p:spTgt>
                                        </p:tgtEl>
                                        <p:attrNameLst>
                                          <p:attrName>style.visibility</p:attrName>
                                        </p:attrNameLst>
                                      </p:cBhvr>
                                      <p:to>
                                        <p:strVal val="visible"/>
                                      </p:to>
                                    </p:set>
                                    <p:animEffect transition="in" filter="wipe(down)">
                                      <p:cBhvr>
                                        <p:cTn id="7" dur="500"/>
                                        <p:tgtEl>
                                          <p:spTgt spid="5">
                                            <p:graphicEl>
                                              <a:dgm id="{52C800E7-76D5-4BE6-AF0F-FCD8B32D533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9DD002B2-0E57-43AE-A5D4-94659EF6CA69}"/>
                                            </p:graphicEl>
                                          </p:spTgt>
                                        </p:tgtEl>
                                        <p:attrNameLst>
                                          <p:attrName>style.visibility</p:attrName>
                                        </p:attrNameLst>
                                      </p:cBhvr>
                                      <p:to>
                                        <p:strVal val="visible"/>
                                      </p:to>
                                    </p:set>
                                    <p:animEffect transition="in" filter="wipe(down)">
                                      <p:cBhvr>
                                        <p:cTn id="12" dur="500"/>
                                        <p:tgtEl>
                                          <p:spTgt spid="5">
                                            <p:graphicEl>
                                              <a:dgm id="{9DD002B2-0E57-43AE-A5D4-94659EF6CA6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graphicEl>
                                              <a:dgm id="{69C40BFB-660A-4791-9C5B-6E3B25E91B3A}"/>
                                            </p:graphicEl>
                                          </p:spTgt>
                                        </p:tgtEl>
                                        <p:attrNameLst>
                                          <p:attrName>style.visibility</p:attrName>
                                        </p:attrNameLst>
                                      </p:cBhvr>
                                      <p:to>
                                        <p:strVal val="visible"/>
                                      </p:to>
                                    </p:set>
                                    <p:animEffect transition="in" filter="wipe(down)">
                                      <p:cBhvr>
                                        <p:cTn id="17" dur="500"/>
                                        <p:tgtEl>
                                          <p:spTgt spid="5">
                                            <p:graphicEl>
                                              <a:dgm id="{69C40BFB-660A-4791-9C5B-6E3B25E91B3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graphicEl>
                                              <a:dgm id="{A46070B5-D5F2-4065-ACAC-5AB4D62DA00B}"/>
                                            </p:graphicEl>
                                          </p:spTgt>
                                        </p:tgtEl>
                                        <p:attrNameLst>
                                          <p:attrName>style.visibility</p:attrName>
                                        </p:attrNameLst>
                                      </p:cBhvr>
                                      <p:to>
                                        <p:strVal val="visible"/>
                                      </p:to>
                                    </p:set>
                                    <p:animEffect transition="in" filter="wipe(down)">
                                      <p:cBhvr>
                                        <p:cTn id="22" dur="500"/>
                                        <p:tgtEl>
                                          <p:spTgt spid="5">
                                            <p:graphicEl>
                                              <a:dgm id="{A46070B5-D5F2-4065-ACAC-5AB4D62DA00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graphicEl>
                                              <a:dgm id="{15D36D36-F0BC-414D-8E71-82522E094BB5}"/>
                                            </p:graphicEl>
                                          </p:spTgt>
                                        </p:tgtEl>
                                        <p:attrNameLst>
                                          <p:attrName>style.visibility</p:attrName>
                                        </p:attrNameLst>
                                      </p:cBhvr>
                                      <p:to>
                                        <p:strVal val="visible"/>
                                      </p:to>
                                    </p:set>
                                    <p:animEffect transition="in" filter="wipe(down)">
                                      <p:cBhvr>
                                        <p:cTn id="27" dur="500"/>
                                        <p:tgtEl>
                                          <p:spTgt spid="5">
                                            <p:graphicEl>
                                              <a:dgm id="{15D36D36-F0BC-414D-8E71-82522E094BB5}"/>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graphicEl>
                                              <a:dgm id="{FB2721D7-7BFF-491C-9F2A-234C838FF427}"/>
                                            </p:graphicEl>
                                          </p:spTgt>
                                        </p:tgtEl>
                                        <p:attrNameLst>
                                          <p:attrName>style.visibility</p:attrName>
                                        </p:attrNameLst>
                                      </p:cBhvr>
                                      <p:to>
                                        <p:strVal val="visible"/>
                                      </p:to>
                                    </p:set>
                                    <p:animEffect transition="in" filter="wipe(down)">
                                      <p:cBhvr>
                                        <p:cTn id="32" dur="500"/>
                                        <p:tgtEl>
                                          <p:spTgt spid="5">
                                            <p:graphicEl>
                                              <a:dgm id="{FB2721D7-7BFF-491C-9F2A-234C838FF427}"/>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graphicEl>
                                              <a:dgm id="{5393B96E-1F0E-47F6-9693-67E6E307B1BC}"/>
                                            </p:graphicEl>
                                          </p:spTgt>
                                        </p:tgtEl>
                                        <p:attrNameLst>
                                          <p:attrName>style.visibility</p:attrName>
                                        </p:attrNameLst>
                                      </p:cBhvr>
                                      <p:to>
                                        <p:strVal val="visible"/>
                                      </p:to>
                                    </p:set>
                                    <p:animEffect transition="in" filter="wipe(down)">
                                      <p:cBhvr>
                                        <p:cTn id="37" dur="500"/>
                                        <p:tgtEl>
                                          <p:spTgt spid="5">
                                            <p:graphicEl>
                                              <a:dgm id="{5393B96E-1F0E-47F6-9693-67E6E307B1BC}"/>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graphicEl>
                                              <a:dgm id="{96A6F427-903D-46D6-87FE-3271EAA49A64}"/>
                                            </p:graphicEl>
                                          </p:spTgt>
                                        </p:tgtEl>
                                        <p:attrNameLst>
                                          <p:attrName>style.visibility</p:attrName>
                                        </p:attrNameLst>
                                      </p:cBhvr>
                                      <p:to>
                                        <p:strVal val="visible"/>
                                      </p:to>
                                    </p:set>
                                    <p:animEffect transition="in" filter="wipe(down)">
                                      <p:cBhvr>
                                        <p:cTn id="42" dur="500"/>
                                        <p:tgtEl>
                                          <p:spTgt spid="5">
                                            <p:graphicEl>
                                              <a:dgm id="{96A6F427-903D-46D6-87FE-3271EAA49A64}"/>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graphicEl>
                                              <a:dgm id="{9F6DEB27-9A2C-4B46-A1D8-37A64471CF58}"/>
                                            </p:graphicEl>
                                          </p:spTgt>
                                        </p:tgtEl>
                                        <p:attrNameLst>
                                          <p:attrName>style.visibility</p:attrName>
                                        </p:attrNameLst>
                                      </p:cBhvr>
                                      <p:to>
                                        <p:strVal val="visible"/>
                                      </p:to>
                                    </p:set>
                                    <p:animEffect transition="in" filter="wipe(down)">
                                      <p:cBhvr>
                                        <p:cTn id="47" dur="500"/>
                                        <p:tgtEl>
                                          <p:spTgt spid="5">
                                            <p:graphicEl>
                                              <a:dgm id="{9F6DEB27-9A2C-4B46-A1D8-37A64471CF58}"/>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graphicEl>
                                              <a:dgm id="{62A5AF93-1ED0-49B2-B400-05C3A3412263}"/>
                                            </p:graphicEl>
                                          </p:spTgt>
                                        </p:tgtEl>
                                        <p:attrNameLst>
                                          <p:attrName>style.visibility</p:attrName>
                                        </p:attrNameLst>
                                      </p:cBhvr>
                                      <p:to>
                                        <p:strVal val="visible"/>
                                      </p:to>
                                    </p:set>
                                    <p:animEffect transition="in" filter="wipe(down)">
                                      <p:cBhvr>
                                        <p:cTn id="52" dur="500"/>
                                        <p:tgtEl>
                                          <p:spTgt spid="5">
                                            <p:graphicEl>
                                              <a:dgm id="{62A5AF93-1ED0-49B2-B400-05C3A341226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rev="1"/>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881" y="245821"/>
            <a:ext cx="6357153" cy="493712"/>
          </a:xfrm>
        </p:spPr>
        <p:txBody>
          <a:bodyPr>
            <a:noAutofit/>
          </a:bodyPr>
          <a:lstStyle/>
          <a:p>
            <a:r>
              <a:rPr lang="en-US" sz="2800" dirty="0"/>
              <a:t>Position Designation Final Output</a:t>
            </a:r>
          </a:p>
        </p:txBody>
      </p:sp>
      <p:sp>
        <p:nvSpPr>
          <p:cNvPr id="3" name="Content Placeholder 2"/>
          <p:cNvSpPr txBox="1">
            <a:spLocks/>
          </p:cNvSpPr>
          <p:nvPr/>
        </p:nvSpPr>
        <p:spPr>
          <a:xfrm>
            <a:off x="457200" y="1166018"/>
            <a:ext cx="8229600" cy="4525963"/>
          </a:xfrm>
          <a:prstGeom prst="rect">
            <a:avLst/>
          </a:prstGeom>
        </p:spPr>
        <p:txBody>
          <a:bodyPr>
            <a:normAutofit/>
          </a:bodyPr>
          <a:lstStyle>
            <a:lvl1pPr marL="342900" indent="-342900" algn="l" defTabSz="457200" rtl="0" eaLnBrk="1" fontAlgn="base" hangingPunct="1">
              <a:spcBef>
                <a:spcPts val="600"/>
              </a:spcBef>
              <a:spcAft>
                <a:spcPct val="0"/>
              </a:spcAft>
              <a:buFont typeface="Arial" charset="0"/>
              <a:buChar char="•"/>
              <a:defRPr sz="2400" b="1" kern="1200">
                <a:solidFill>
                  <a:srgbClr val="404040"/>
                </a:solidFill>
                <a:latin typeface="Arial"/>
                <a:ea typeface="ＭＳ Ｐゴシック" charset="-128"/>
                <a:cs typeface="Arial"/>
              </a:defRPr>
            </a:lvl1pPr>
            <a:lvl2pPr marL="742950" indent="-285750" algn="l" defTabSz="457200" rtl="0" eaLnBrk="1" fontAlgn="base" hangingPunct="1">
              <a:spcBef>
                <a:spcPts val="600"/>
              </a:spcBef>
              <a:spcAft>
                <a:spcPct val="0"/>
              </a:spcAft>
              <a:buFont typeface="Arial" charset="0"/>
              <a:buChar char="–"/>
              <a:defRPr sz="2200" kern="1200">
                <a:solidFill>
                  <a:srgbClr val="404040"/>
                </a:solidFill>
                <a:latin typeface="Arial"/>
                <a:ea typeface="ＭＳ Ｐゴシック" charset="-128"/>
                <a:cs typeface="Arial"/>
              </a:defRPr>
            </a:lvl2pPr>
            <a:lvl3pPr marL="1143000" indent="-228600" algn="l" defTabSz="457200" rtl="0" eaLnBrk="1" fontAlgn="base" hangingPunct="1">
              <a:spcBef>
                <a:spcPts val="600"/>
              </a:spcBef>
              <a:spcAft>
                <a:spcPct val="0"/>
              </a:spcAft>
              <a:buFont typeface="Arial" charset="0"/>
              <a:buChar char="•"/>
              <a:defRPr kern="1200">
                <a:solidFill>
                  <a:srgbClr val="404040"/>
                </a:solidFill>
                <a:latin typeface="Arial"/>
                <a:ea typeface="ＭＳ Ｐゴシック" charset="-128"/>
                <a:cs typeface="Arial"/>
              </a:defRPr>
            </a:lvl3pPr>
            <a:lvl4pPr marL="1600200" indent="-228600" algn="l" defTabSz="457200" rtl="0" eaLnBrk="1" fontAlgn="base" hangingPunct="1">
              <a:spcBef>
                <a:spcPts val="600"/>
              </a:spcBef>
              <a:spcAft>
                <a:spcPct val="0"/>
              </a:spcAft>
              <a:buFont typeface="Arial" charset="0"/>
              <a:buChar char="–"/>
              <a:defRPr kern="1200">
                <a:solidFill>
                  <a:srgbClr val="404040"/>
                </a:solidFill>
                <a:latin typeface="Arial"/>
                <a:ea typeface="ＭＳ Ｐゴシック" charset="-128"/>
                <a:cs typeface="Arial"/>
              </a:defRPr>
            </a:lvl4pPr>
            <a:lvl5pPr marL="2057400" indent="-228600" algn="l" defTabSz="457200" rtl="0" eaLnBrk="1" fontAlgn="base" hangingPunct="1">
              <a:spcBef>
                <a:spcPts val="600"/>
              </a:spcBef>
              <a:spcAft>
                <a:spcPct val="0"/>
              </a:spcAft>
              <a:buFont typeface="Arial" charset="0"/>
              <a:buChar char="»"/>
              <a:defRPr kern="1200">
                <a:solidFill>
                  <a:srgbClr val="404040"/>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200" dirty="0"/>
              <a:t>Proper position designation is required for:</a:t>
            </a:r>
          </a:p>
          <a:p>
            <a:pPr lvl="2"/>
            <a:r>
              <a:rPr lang="en-US" dirty="0"/>
              <a:t>Accurate calculation and processing of background investigations and security clearance requirements</a:t>
            </a:r>
          </a:p>
          <a:p>
            <a:pPr lvl="2"/>
            <a:r>
              <a:rPr lang="en-US" dirty="0"/>
              <a:t>Effective employee screening and suitability determinations</a:t>
            </a:r>
          </a:p>
          <a:p>
            <a:pPr marL="914400" lvl="2" indent="0">
              <a:buNone/>
            </a:pPr>
            <a:endParaRPr lang="en-US" dirty="0"/>
          </a:p>
          <a:p>
            <a:pPr marL="0" indent="0">
              <a:buNone/>
            </a:pPr>
            <a:endParaRPr lang="en-US" sz="2200" dirty="0"/>
          </a:p>
          <a:p>
            <a:pPr marL="457200" lvl="1" indent="0">
              <a:buNone/>
            </a:pPr>
            <a:endParaRPr lang="en-US" dirty="0"/>
          </a:p>
          <a:p>
            <a:pPr marL="457200" lvl="1" indent="0">
              <a:buNone/>
            </a:pPr>
            <a:endParaRPr lang="en-US" dirty="0"/>
          </a:p>
          <a:p>
            <a:pPr lvl="2"/>
            <a:endParaRPr lang="en-US" dirty="0"/>
          </a:p>
          <a:p>
            <a:pPr lvl="1"/>
            <a:endParaRPr lang="en-US" sz="2400" b="0" dirty="0"/>
          </a:p>
        </p:txBody>
      </p:sp>
      <p:graphicFrame>
        <p:nvGraphicFramePr>
          <p:cNvPr id="4" name="Table 3">
            <a:extLst>
              <a:ext uri="{FF2B5EF4-FFF2-40B4-BE49-F238E27FC236}">
                <a16:creationId xmlns:a16="http://schemas.microsoft.com/office/drawing/2014/main" id="{CDADDF64-0FD8-4CA5-BAA4-22B48D184003}"/>
              </a:ext>
            </a:extLst>
          </p:cNvPr>
          <p:cNvGraphicFramePr>
            <a:graphicFrameLocks noGrp="1"/>
          </p:cNvGraphicFramePr>
          <p:nvPr>
            <p:extLst>
              <p:ext uri="{D42A27DB-BD31-4B8C-83A1-F6EECF244321}">
                <p14:modId xmlns:p14="http://schemas.microsoft.com/office/powerpoint/2010/main" val="646096722"/>
              </p:ext>
            </p:extLst>
          </p:nvPr>
        </p:nvGraphicFramePr>
        <p:xfrm>
          <a:off x="1612240" y="2978149"/>
          <a:ext cx="7127734" cy="2829275"/>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1857109">
                  <a:extLst>
                    <a:ext uri="{9D8B030D-6E8A-4147-A177-3AD203B41FA5}">
                      <a16:colId xmlns:a16="http://schemas.microsoft.com/office/drawing/2014/main" val="3257600390"/>
                    </a:ext>
                  </a:extLst>
                </a:gridCol>
                <a:gridCol w="1857109">
                  <a:extLst>
                    <a:ext uri="{9D8B030D-6E8A-4147-A177-3AD203B41FA5}">
                      <a16:colId xmlns:a16="http://schemas.microsoft.com/office/drawing/2014/main" val="3316048982"/>
                    </a:ext>
                  </a:extLst>
                </a:gridCol>
                <a:gridCol w="1191770">
                  <a:extLst>
                    <a:ext uri="{9D8B030D-6E8A-4147-A177-3AD203B41FA5}">
                      <a16:colId xmlns:a16="http://schemas.microsoft.com/office/drawing/2014/main" val="1714926723"/>
                    </a:ext>
                  </a:extLst>
                </a:gridCol>
                <a:gridCol w="1191770">
                  <a:extLst>
                    <a:ext uri="{9D8B030D-6E8A-4147-A177-3AD203B41FA5}">
                      <a16:colId xmlns:a16="http://schemas.microsoft.com/office/drawing/2014/main" val="1983568627"/>
                    </a:ext>
                  </a:extLst>
                </a:gridCol>
                <a:gridCol w="514988">
                  <a:extLst>
                    <a:ext uri="{9D8B030D-6E8A-4147-A177-3AD203B41FA5}">
                      <a16:colId xmlns:a16="http://schemas.microsoft.com/office/drawing/2014/main" val="2887712796"/>
                    </a:ext>
                  </a:extLst>
                </a:gridCol>
                <a:gridCol w="514988">
                  <a:extLst>
                    <a:ext uri="{9D8B030D-6E8A-4147-A177-3AD203B41FA5}">
                      <a16:colId xmlns:a16="http://schemas.microsoft.com/office/drawing/2014/main" val="216078520"/>
                    </a:ext>
                  </a:extLst>
                </a:gridCol>
              </a:tblGrid>
              <a:tr h="139663">
                <a:tc gridSpan="6">
                  <a:txBody>
                    <a:bodyPr/>
                    <a:lstStyle/>
                    <a:p>
                      <a:pPr marL="0" marR="0" algn="ctr">
                        <a:lnSpc>
                          <a:spcPct val="115000"/>
                        </a:lnSpc>
                        <a:spcBef>
                          <a:spcPts val="500"/>
                        </a:spcBef>
                        <a:spcAft>
                          <a:spcPts val="0"/>
                        </a:spcAft>
                      </a:pPr>
                      <a:r>
                        <a:rPr lang="en-US" sz="1800" dirty="0">
                          <a:effectLst/>
                          <a:latin typeface="+mn-lt"/>
                        </a:rPr>
                        <a:t>Position Sensitivity &amp; Risk Designation  Chart</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89893873"/>
                  </a:ext>
                </a:extLst>
              </a:tr>
              <a:tr h="491086">
                <a:tc>
                  <a:txBody>
                    <a:bodyPr/>
                    <a:lstStyle/>
                    <a:p>
                      <a:pPr marL="0" marR="0" algn="ctr">
                        <a:lnSpc>
                          <a:spcPct val="115000"/>
                        </a:lnSpc>
                        <a:spcBef>
                          <a:spcPts val="500"/>
                        </a:spcBef>
                        <a:spcAft>
                          <a:spcPts val="0"/>
                        </a:spcAft>
                      </a:pPr>
                      <a:r>
                        <a:rPr lang="en-US" sz="1100" dirty="0">
                          <a:solidFill>
                            <a:schemeClr val="bg1"/>
                          </a:solidFill>
                          <a:effectLst/>
                          <a:latin typeface="+mn-lt"/>
                        </a:rPr>
                        <a:t>Final Sensitivity Designation from PDT</a:t>
                      </a:r>
                      <a:endParaRPr lang="en-US" sz="11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tx1">
                        <a:lumMod val="65000"/>
                        <a:lumOff val="35000"/>
                      </a:schemeClr>
                    </a:solidFill>
                  </a:tcPr>
                </a:tc>
                <a:tc>
                  <a:txBody>
                    <a:bodyPr/>
                    <a:lstStyle/>
                    <a:p>
                      <a:pPr marL="0" marR="0" algn="ctr">
                        <a:lnSpc>
                          <a:spcPct val="115000"/>
                        </a:lnSpc>
                        <a:spcBef>
                          <a:spcPts val="500"/>
                        </a:spcBef>
                        <a:spcAft>
                          <a:spcPts val="0"/>
                        </a:spcAft>
                      </a:pPr>
                      <a:r>
                        <a:rPr lang="en-US" sz="1100" b="1" dirty="0">
                          <a:solidFill>
                            <a:schemeClr val="bg1"/>
                          </a:solidFill>
                          <a:effectLst/>
                          <a:latin typeface="+mn-lt"/>
                        </a:rPr>
                        <a:t>Final Risk Designation from PDT</a:t>
                      </a:r>
                      <a:endParaRPr lang="en-US" sz="11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tx1">
                        <a:lumMod val="65000"/>
                        <a:lumOff val="35000"/>
                      </a:schemeClr>
                    </a:solidFill>
                  </a:tcPr>
                </a:tc>
                <a:tc>
                  <a:txBody>
                    <a:bodyPr/>
                    <a:lstStyle/>
                    <a:p>
                      <a:pPr marL="0" marR="0" algn="ctr">
                        <a:lnSpc>
                          <a:spcPct val="115000"/>
                        </a:lnSpc>
                        <a:spcBef>
                          <a:spcPts val="500"/>
                        </a:spcBef>
                        <a:spcAft>
                          <a:spcPts val="0"/>
                        </a:spcAft>
                      </a:pPr>
                      <a:r>
                        <a:rPr lang="en-US" sz="1100" b="1" dirty="0">
                          <a:solidFill>
                            <a:schemeClr val="bg1"/>
                          </a:solidFill>
                          <a:effectLst/>
                          <a:latin typeface="+mn-lt"/>
                        </a:rPr>
                        <a:t>Type of Investigation</a:t>
                      </a:r>
                      <a:br>
                        <a:rPr lang="en-US" sz="1100" b="1" u="sng" baseline="30000" dirty="0">
                          <a:solidFill>
                            <a:schemeClr val="bg1"/>
                          </a:solidFill>
                          <a:effectLst/>
                          <a:latin typeface="+mn-lt"/>
                          <a:hlinkClick r:id="rId3">
                            <a:extLst>
                              <a:ext uri="{A12FA001-AC4F-418D-AE19-62706E023703}">
                                <ahyp:hlinkClr xmlns:ahyp="http://schemas.microsoft.com/office/drawing/2018/hyperlinkcolor" val="tx"/>
                              </a:ext>
                            </a:extLst>
                          </a:hlinkClick>
                        </a:rPr>
                      </a:br>
                      <a:endParaRPr lang="en-US" sz="11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tx1">
                        <a:lumMod val="65000"/>
                        <a:lumOff val="35000"/>
                      </a:schemeClr>
                    </a:solidFill>
                  </a:tcPr>
                </a:tc>
                <a:tc>
                  <a:txBody>
                    <a:bodyPr/>
                    <a:lstStyle/>
                    <a:p>
                      <a:pPr marL="0" marR="0" algn="ctr">
                        <a:lnSpc>
                          <a:spcPct val="115000"/>
                        </a:lnSpc>
                        <a:spcBef>
                          <a:spcPts val="500"/>
                        </a:spcBef>
                        <a:spcAft>
                          <a:spcPts val="0"/>
                        </a:spcAft>
                      </a:pPr>
                      <a:r>
                        <a:rPr lang="en-US" sz="1100" b="1" dirty="0">
                          <a:solidFill>
                            <a:schemeClr val="bg1"/>
                          </a:solidFill>
                          <a:effectLst/>
                          <a:latin typeface="+mn-lt"/>
                        </a:rPr>
                        <a:t>Form Type</a:t>
                      </a:r>
                      <a:endParaRPr lang="en-US" sz="11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tx1">
                        <a:lumMod val="65000"/>
                        <a:lumOff val="35000"/>
                      </a:schemeClr>
                    </a:solidFill>
                  </a:tcPr>
                </a:tc>
                <a:tc gridSpan="2">
                  <a:txBody>
                    <a:bodyPr/>
                    <a:lstStyle/>
                    <a:p>
                      <a:pPr marL="0" marR="0" algn="ctr">
                        <a:lnSpc>
                          <a:spcPct val="115000"/>
                        </a:lnSpc>
                        <a:spcBef>
                          <a:spcPts val="500"/>
                        </a:spcBef>
                        <a:spcAft>
                          <a:spcPts val="0"/>
                        </a:spcAft>
                      </a:pPr>
                      <a:r>
                        <a:rPr lang="en-US" sz="1100" b="1" i="1" dirty="0">
                          <a:solidFill>
                            <a:schemeClr val="bg1"/>
                          </a:solidFill>
                          <a:effectLst/>
                          <a:latin typeface="+mn-lt"/>
                        </a:rPr>
                        <a:t>Previous NIH PSL Designation</a:t>
                      </a:r>
                      <a:endParaRPr lang="en-US" sz="1100" b="1" i="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tx1">
                        <a:lumMod val="65000"/>
                        <a:lumOff val="35000"/>
                      </a:schemeClr>
                    </a:solidFill>
                  </a:tcPr>
                </a:tc>
                <a:tc hMerge="1">
                  <a:txBody>
                    <a:bodyPr/>
                    <a:lstStyle/>
                    <a:p>
                      <a:endParaRPr lang="en-US"/>
                    </a:p>
                  </a:txBody>
                  <a:tcPr/>
                </a:tc>
                <a:extLst>
                  <a:ext uri="{0D108BD9-81ED-4DB2-BD59-A6C34878D82A}">
                    <a16:rowId xmlns:a16="http://schemas.microsoft.com/office/drawing/2014/main" val="80121750"/>
                  </a:ext>
                </a:extLst>
              </a:tr>
              <a:tr h="491086">
                <a:tc>
                  <a:txBody>
                    <a:bodyPr/>
                    <a:lstStyle/>
                    <a:p>
                      <a:pPr marL="0" marR="0" algn="ctr">
                        <a:lnSpc>
                          <a:spcPct val="115000"/>
                        </a:lnSpc>
                        <a:spcBef>
                          <a:spcPts val="500"/>
                        </a:spcBef>
                        <a:spcAft>
                          <a:spcPts val="0"/>
                        </a:spcAft>
                      </a:pPr>
                      <a:r>
                        <a:rPr lang="en-US" sz="1100" dirty="0">
                          <a:effectLst/>
                          <a:latin typeface="+mn-lt"/>
                        </a:rPr>
                        <a:t>Special-Sensitive or Critical-Sensitive</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dirty="0">
                          <a:effectLst/>
                          <a:latin typeface="+mn-lt"/>
                        </a:rPr>
                        <a:t>High Risk</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b="1" dirty="0">
                          <a:effectLst/>
                          <a:latin typeface="+mn-lt"/>
                        </a:rPr>
                        <a:t>Tier 5 </a:t>
                      </a:r>
                      <a:endParaRPr lang="en-US" sz="11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dirty="0">
                          <a:effectLst/>
                          <a:latin typeface="+mn-lt"/>
                        </a:rPr>
                        <a:t>SF 86</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i="1" dirty="0">
                          <a:effectLst/>
                          <a:latin typeface="+mn-lt"/>
                        </a:rPr>
                        <a:t>PSL 4 </a:t>
                      </a:r>
                      <a:endParaRPr lang="en-US" sz="11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i="1" dirty="0">
                          <a:effectLst/>
                          <a:latin typeface="+mn-lt"/>
                          <a:ea typeface="Times New Roman" panose="02020603050405020304" pitchFamily="18" charset="0"/>
                          <a:cs typeface="Times New Roman" panose="02020603050405020304" pitchFamily="18" charset="0"/>
                        </a:rPr>
                        <a:t>SSBI + TS/SCI</a:t>
                      </a:r>
                    </a:p>
                  </a:txBody>
                  <a:tcPr marL="68580" marR="68580" marT="0" marB="0"/>
                </a:tc>
                <a:extLst>
                  <a:ext uri="{0D108BD9-81ED-4DB2-BD59-A6C34878D82A}">
                    <a16:rowId xmlns:a16="http://schemas.microsoft.com/office/drawing/2014/main" val="463230507"/>
                  </a:ext>
                </a:extLst>
              </a:tr>
              <a:tr h="366488">
                <a:tc rowSpan="2">
                  <a:txBody>
                    <a:bodyPr/>
                    <a:lstStyle/>
                    <a:p>
                      <a:pPr marL="0" marR="0" algn="ctr">
                        <a:lnSpc>
                          <a:spcPct val="115000"/>
                        </a:lnSpc>
                        <a:spcBef>
                          <a:spcPts val="500"/>
                        </a:spcBef>
                        <a:spcAft>
                          <a:spcPts val="0"/>
                        </a:spcAft>
                      </a:pPr>
                      <a:r>
                        <a:rPr lang="en-US" sz="1100" dirty="0">
                          <a:effectLst/>
                          <a:latin typeface="+mn-lt"/>
                        </a:rPr>
                        <a:t>Non-critical Sensitive</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dirty="0">
                          <a:effectLst/>
                          <a:latin typeface="+mn-lt"/>
                        </a:rPr>
                        <a:t>"High Risk"</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b="1" dirty="0">
                          <a:effectLst/>
                          <a:latin typeface="+mn-lt"/>
                        </a:rPr>
                        <a:t>Tier 5 </a:t>
                      </a:r>
                      <a:endParaRPr lang="en-US" sz="11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a:effectLst/>
                          <a:latin typeface="+mn-lt"/>
                        </a:rPr>
                        <a:t>SF 86</a:t>
                      </a:r>
                      <a:endParaRPr lang="en-US" sz="11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i="1" dirty="0">
                          <a:effectLst/>
                          <a:latin typeface="+mn-lt"/>
                        </a:rPr>
                        <a:t>PSL 3 </a:t>
                      </a:r>
                      <a:endParaRPr lang="en-US" sz="11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i="1" dirty="0">
                          <a:effectLst/>
                          <a:latin typeface="+mn-lt"/>
                          <a:ea typeface="Times New Roman" panose="02020603050405020304" pitchFamily="18" charset="0"/>
                          <a:cs typeface="Times New Roman" panose="02020603050405020304" pitchFamily="18" charset="0"/>
                        </a:rPr>
                        <a:t>SSBI + TS</a:t>
                      </a:r>
                    </a:p>
                  </a:txBody>
                  <a:tcPr marL="68580" marR="68580" marT="0" marB="0"/>
                </a:tc>
                <a:extLst>
                  <a:ext uri="{0D108BD9-81ED-4DB2-BD59-A6C34878D82A}">
                    <a16:rowId xmlns:a16="http://schemas.microsoft.com/office/drawing/2014/main" val="790203639"/>
                  </a:ext>
                </a:extLst>
              </a:tr>
              <a:tr h="241890">
                <a:tc vMerge="1">
                  <a:txBody>
                    <a:bodyPr/>
                    <a:lstStyle/>
                    <a:p>
                      <a:endParaRPr lang="en-US"/>
                    </a:p>
                  </a:txBody>
                  <a:tcPr/>
                </a:tc>
                <a:tc>
                  <a:txBody>
                    <a:bodyPr/>
                    <a:lstStyle/>
                    <a:p>
                      <a:pPr marL="0" marR="0" algn="ctr">
                        <a:lnSpc>
                          <a:spcPct val="115000"/>
                        </a:lnSpc>
                        <a:spcBef>
                          <a:spcPts val="500"/>
                        </a:spcBef>
                        <a:spcAft>
                          <a:spcPts val="0"/>
                        </a:spcAft>
                      </a:pPr>
                      <a:r>
                        <a:rPr lang="en-US" sz="1100" dirty="0">
                          <a:effectLst/>
                          <a:latin typeface="+mn-lt"/>
                        </a:rPr>
                        <a:t>"Moderate Risk"</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b="1" dirty="0">
                          <a:effectLst/>
                          <a:latin typeface="+mn-lt"/>
                        </a:rPr>
                        <a:t>Tier 3 </a:t>
                      </a:r>
                      <a:endParaRPr lang="en-US" sz="11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a:effectLst/>
                          <a:latin typeface="+mn-lt"/>
                        </a:rPr>
                        <a:t>SF 86</a:t>
                      </a:r>
                      <a:endParaRPr lang="en-US" sz="11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i="1" dirty="0">
                          <a:effectLst/>
                          <a:latin typeface="+mn-lt"/>
                        </a:rPr>
                        <a:t>PSL 2 </a:t>
                      </a:r>
                      <a:endParaRPr lang="en-US" sz="11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i="1" dirty="0">
                          <a:effectLst/>
                          <a:latin typeface="+mn-lt"/>
                          <a:ea typeface="Times New Roman" panose="02020603050405020304" pitchFamily="18" charset="0"/>
                          <a:cs typeface="Times New Roman" panose="02020603050405020304" pitchFamily="18" charset="0"/>
                        </a:rPr>
                        <a:t>ANACI</a:t>
                      </a:r>
                    </a:p>
                  </a:txBody>
                  <a:tcPr marL="68580" marR="68580" marT="0" marB="0"/>
                </a:tc>
                <a:extLst>
                  <a:ext uri="{0D108BD9-81ED-4DB2-BD59-A6C34878D82A}">
                    <a16:rowId xmlns:a16="http://schemas.microsoft.com/office/drawing/2014/main" val="1706127417"/>
                  </a:ext>
                </a:extLst>
              </a:tr>
              <a:tr h="241890">
                <a:tc rowSpan="2">
                  <a:txBody>
                    <a:bodyPr/>
                    <a:lstStyle/>
                    <a:p>
                      <a:pPr marL="0" marR="0" algn="ctr">
                        <a:lnSpc>
                          <a:spcPct val="115000"/>
                        </a:lnSpc>
                        <a:spcBef>
                          <a:spcPts val="500"/>
                        </a:spcBef>
                        <a:spcAft>
                          <a:spcPts val="0"/>
                        </a:spcAft>
                      </a:pPr>
                      <a:r>
                        <a:rPr lang="en-US" sz="1100" dirty="0">
                          <a:effectLst/>
                          <a:latin typeface="+mn-lt"/>
                        </a:rPr>
                        <a:t>Non-sensitive Public Trust</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dirty="0">
                          <a:effectLst/>
                          <a:latin typeface="+mn-lt"/>
                        </a:rPr>
                        <a:t>"High Risk"</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b="1" dirty="0">
                          <a:effectLst/>
                          <a:latin typeface="+mn-lt"/>
                        </a:rPr>
                        <a:t>Tier 4 </a:t>
                      </a:r>
                      <a:endParaRPr lang="en-US" sz="11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dirty="0">
                          <a:effectLst/>
                          <a:latin typeface="+mn-lt"/>
                        </a:rPr>
                        <a:t>SF 85P</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i="1" dirty="0">
                          <a:effectLst/>
                          <a:latin typeface="+mn-lt"/>
                        </a:rPr>
                        <a:t>PSL 6</a:t>
                      </a:r>
                      <a:endParaRPr lang="en-US" sz="11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i="1" dirty="0">
                          <a:effectLst/>
                          <a:latin typeface="+mn-lt"/>
                          <a:ea typeface="Times New Roman" panose="02020603050405020304" pitchFamily="18" charset="0"/>
                          <a:cs typeface="Times New Roman" panose="02020603050405020304" pitchFamily="18" charset="0"/>
                        </a:rPr>
                        <a:t>BI</a:t>
                      </a:r>
                    </a:p>
                  </a:txBody>
                  <a:tcPr marL="68580" marR="68580" marT="0" marB="0"/>
                </a:tc>
                <a:extLst>
                  <a:ext uri="{0D108BD9-81ED-4DB2-BD59-A6C34878D82A}">
                    <a16:rowId xmlns:a16="http://schemas.microsoft.com/office/drawing/2014/main" val="3251153118"/>
                  </a:ext>
                </a:extLst>
              </a:tr>
              <a:tr h="366488">
                <a:tc vMerge="1">
                  <a:txBody>
                    <a:bodyPr/>
                    <a:lstStyle/>
                    <a:p>
                      <a:endParaRPr lang="en-US"/>
                    </a:p>
                  </a:txBody>
                  <a:tcPr/>
                </a:tc>
                <a:tc>
                  <a:txBody>
                    <a:bodyPr/>
                    <a:lstStyle/>
                    <a:p>
                      <a:pPr marL="0" marR="0" algn="ctr">
                        <a:lnSpc>
                          <a:spcPct val="115000"/>
                        </a:lnSpc>
                        <a:spcBef>
                          <a:spcPts val="500"/>
                        </a:spcBef>
                        <a:spcAft>
                          <a:spcPts val="0"/>
                        </a:spcAft>
                      </a:pPr>
                      <a:r>
                        <a:rPr lang="en-US" sz="1100" dirty="0">
                          <a:effectLst/>
                          <a:latin typeface="+mn-lt"/>
                        </a:rPr>
                        <a:t>"Moderate Risk"</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b="1" dirty="0">
                          <a:effectLst/>
                          <a:latin typeface="+mn-lt"/>
                        </a:rPr>
                        <a:t>Tier 2 </a:t>
                      </a:r>
                      <a:endParaRPr lang="en-US" sz="11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a:effectLst/>
                          <a:latin typeface="+mn-lt"/>
                        </a:rPr>
                        <a:t>SF 85P</a:t>
                      </a:r>
                      <a:endParaRPr lang="en-US" sz="11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i="1" dirty="0">
                          <a:effectLst/>
                          <a:latin typeface="+mn-lt"/>
                        </a:rPr>
                        <a:t>PSL 5/5C </a:t>
                      </a:r>
                      <a:endParaRPr lang="en-US" sz="11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i="1" dirty="0">
                          <a:effectLst/>
                          <a:latin typeface="+mn-lt"/>
                          <a:ea typeface="Times New Roman" panose="02020603050405020304" pitchFamily="18" charset="0"/>
                          <a:cs typeface="Times New Roman" panose="02020603050405020304" pitchFamily="18" charset="0"/>
                        </a:rPr>
                        <a:t>MBI</a:t>
                      </a:r>
                    </a:p>
                  </a:txBody>
                  <a:tcPr marL="68580" marR="68580" marT="0" marB="0"/>
                </a:tc>
                <a:extLst>
                  <a:ext uri="{0D108BD9-81ED-4DB2-BD59-A6C34878D82A}">
                    <a16:rowId xmlns:a16="http://schemas.microsoft.com/office/drawing/2014/main" val="1503736256"/>
                  </a:ext>
                </a:extLst>
              </a:tr>
              <a:tr h="241890">
                <a:tc>
                  <a:txBody>
                    <a:bodyPr/>
                    <a:lstStyle/>
                    <a:p>
                      <a:pPr marL="0" marR="0" algn="ctr">
                        <a:lnSpc>
                          <a:spcPct val="115000"/>
                        </a:lnSpc>
                        <a:spcBef>
                          <a:spcPts val="500"/>
                        </a:spcBef>
                        <a:spcAft>
                          <a:spcPts val="0"/>
                        </a:spcAft>
                      </a:pPr>
                      <a:r>
                        <a:rPr lang="en-US" sz="1100" dirty="0">
                          <a:effectLst/>
                          <a:latin typeface="+mn-lt"/>
                        </a:rPr>
                        <a:t>Non-sensitive</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a:effectLst/>
                          <a:latin typeface="+mn-lt"/>
                        </a:rPr>
                        <a:t>"Low Risk"</a:t>
                      </a:r>
                      <a:endParaRPr lang="en-US" sz="11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b="1" dirty="0">
                          <a:effectLst/>
                          <a:latin typeface="+mn-lt"/>
                        </a:rPr>
                        <a:t>Tier 1  &amp; T1C</a:t>
                      </a:r>
                      <a:endParaRPr lang="en-US" sz="11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dirty="0">
                          <a:effectLst/>
                          <a:latin typeface="+mn-lt"/>
                        </a:rPr>
                        <a:t>SF 85</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i="1" dirty="0">
                          <a:effectLst/>
                          <a:latin typeface="+mn-lt"/>
                        </a:rPr>
                        <a:t>PSL 1 </a:t>
                      </a:r>
                      <a:endParaRPr lang="en-US" sz="11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500"/>
                        </a:spcBef>
                        <a:spcAft>
                          <a:spcPts val="0"/>
                        </a:spcAft>
                      </a:pPr>
                      <a:r>
                        <a:rPr lang="en-US" sz="1100" i="1" dirty="0">
                          <a:effectLst/>
                          <a:latin typeface="+mn-lt"/>
                          <a:ea typeface="Times New Roman" panose="02020603050405020304" pitchFamily="18" charset="0"/>
                          <a:cs typeface="Times New Roman" panose="02020603050405020304" pitchFamily="18" charset="0"/>
                        </a:rPr>
                        <a:t>NACI</a:t>
                      </a:r>
                    </a:p>
                  </a:txBody>
                  <a:tcPr marL="68580" marR="68580" marT="0" marB="0"/>
                </a:tc>
                <a:extLst>
                  <a:ext uri="{0D108BD9-81ED-4DB2-BD59-A6C34878D82A}">
                    <a16:rowId xmlns:a16="http://schemas.microsoft.com/office/drawing/2014/main" val="3245969239"/>
                  </a:ext>
                </a:extLst>
              </a:tr>
            </a:tbl>
          </a:graphicData>
        </a:graphic>
      </p:graphicFrame>
      <p:sp>
        <p:nvSpPr>
          <p:cNvPr id="5" name="Rectangle 4">
            <a:extLst>
              <a:ext uri="{FF2B5EF4-FFF2-40B4-BE49-F238E27FC236}">
                <a16:creationId xmlns:a16="http://schemas.microsoft.com/office/drawing/2014/main" id="{9C2D82DC-8A9B-4680-8E84-A63372CD80F5}"/>
              </a:ext>
            </a:extLst>
          </p:cNvPr>
          <p:cNvSpPr/>
          <p:nvPr/>
        </p:nvSpPr>
        <p:spPr>
          <a:xfrm>
            <a:off x="1612240" y="4952068"/>
            <a:ext cx="7127734" cy="873917"/>
          </a:xfrm>
          <a:prstGeom prst="rect">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Left Brace 5">
            <a:extLst>
              <a:ext uri="{FF2B5EF4-FFF2-40B4-BE49-F238E27FC236}">
                <a16:creationId xmlns:a16="http://schemas.microsoft.com/office/drawing/2014/main" id="{1D5EA3BB-F81A-4503-8220-619FE37A9C88}"/>
              </a:ext>
            </a:extLst>
          </p:cNvPr>
          <p:cNvSpPr/>
          <p:nvPr/>
        </p:nvSpPr>
        <p:spPr>
          <a:xfrm>
            <a:off x="1297172" y="4912242"/>
            <a:ext cx="191386" cy="89518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Left Brace 6">
            <a:extLst>
              <a:ext uri="{FF2B5EF4-FFF2-40B4-BE49-F238E27FC236}">
                <a16:creationId xmlns:a16="http://schemas.microsoft.com/office/drawing/2014/main" id="{214A801A-D6F2-41C3-8120-18F9C70DEB90}"/>
              </a:ext>
            </a:extLst>
          </p:cNvPr>
          <p:cNvSpPr/>
          <p:nvPr/>
        </p:nvSpPr>
        <p:spPr>
          <a:xfrm>
            <a:off x="1297172" y="3855881"/>
            <a:ext cx="191386" cy="94091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D1A8B5A7-2CB0-4BB6-AEEE-5628D3CE7304}"/>
              </a:ext>
            </a:extLst>
          </p:cNvPr>
          <p:cNvSpPr txBox="1"/>
          <p:nvPr/>
        </p:nvSpPr>
        <p:spPr>
          <a:xfrm>
            <a:off x="106327" y="3855881"/>
            <a:ext cx="1052633" cy="553998"/>
          </a:xfrm>
          <a:prstGeom prst="rect">
            <a:avLst/>
          </a:prstGeom>
          <a:noFill/>
        </p:spPr>
        <p:txBody>
          <a:bodyPr wrap="square" rtlCol="0">
            <a:spAutoFit/>
          </a:bodyPr>
          <a:lstStyle/>
          <a:p>
            <a:pPr algn="ctr"/>
            <a:r>
              <a:rPr lang="en-US" sz="1000" dirty="0"/>
              <a:t>(2% of NIH)</a:t>
            </a:r>
          </a:p>
          <a:p>
            <a:pPr algn="ctr"/>
            <a:r>
              <a:rPr lang="en-US" sz="1000" b="1" dirty="0"/>
              <a:t>Sensitive Positions</a:t>
            </a:r>
          </a:p>
        </p:txBody>
      </p:sp>
      <p:sp>
        <p:nvSpPr>
          <p:cNvPr id="9" name="TextBox 8">
            <a:extLst>
              <a:ext uri="{FF2B5EF4-FFF2-40B4-BE49-F238E27FC236}">
                <a16:creationId xmlns:a16="http://schemas.microsoft.com/office/drawing/2014/main" id="{C1B783ED-A340-4A8E-ADA4-AB7E95F109EC}"/>
              </a:ext>
            </a:extLst>
          </p:cNvPr>
          <p:cNvSpPr txBox="1"/>
          <p:nvPr/>
        </p:nvSpPr>
        <p:spPr>
          <a:xfrm>
            <a:off x="106327" y="5149538"/>
            <a:ext cx="1071936" cy="553998"/>
          </a:xfrm>
          <a:prstGeom prst="rect">
            <a:avLst/>
          </a:prstGeom>
          <a:noFill/>
        </p:spPr>
        <p:txBody>
          <a:bodyPr wrap="square" rtlCol="0">
            <a:spAutoFit/>
          </a:bodyPr>
          <a:lstStyle/>
          <a:p>
            <a:pPr algn="ctr"/>
            <a:r>
              <a:rPr lang="en-US" sz="1000" dirty="0"/>
              <a:t>(98% of NIH)</a:t>
            </a:r>
          </a:p>
          <a:p>
            <a:pPr algn="ctr"/>
            <a:r>
              <a:rPr lang="en-US" sz="1000" b="1" dirty="0"/>
              <a:t>Non-Sensitive Positions</a:t>
            </a:r>
          </a:p>
        </p:txBody>
      </p:sp>
      <p:sp>
        <p:nvSpPr>
          <p:cNvPr id="11" name="Slide Number Placeholder 10"/>
          <p:cNvSpPr>
            <a:spLocks noGrp="1"/>
          </p:cNvSpPr>
          <p:nvPr>
            <p:ph type="sldNum" sz="quarter" idx="11"/>
          </p:nvPr>
        </p:nvSpPr>
        <p:spPr/>
        <p:txBody>
          <a:bodyPr/>
          <a:lstStyle/>
          <a:p>
            <a:fld id="{31AB89BE-9688-C444-B1BE-0DB34C102AFE}" type="slidenum">
              <a:rPr lang="en-US" smtClean="0"/>
              <a:pPr/>
              <a:t>11</a:t>
            </a:fld>
            <a:endParaRPr lang="en-US" dirty="0"/>
          </a:p>
        </p:txBody>
      </p:sp>
      <p:sp>
        <p:nvSpPr>
          <p:cNvPr id="12" name="Rectangle 11">
            <a:extLst>
              <a:ext uri="{FF2B5EF4-FFF2-40B4-BE49-F238E27FC236}">
                <a16:creationId xmlns:a16="http://schemas.microsoft.com/office/drawing/2014/main" id="{AD00B088-E5A8-4749-BC63-8741FC7C5461}"/>
              </a:ext>
            </a:extLst>
          </p:cNvPr>
          <p:cNvSpPr/>
          <p:nvPr/>
        </p:nvSpPr>
        <p:spPr>
          <a:xfrm rot="16200000">
            <a:off x="4640546" y="3981841"/>
            <a:ext cx="2547388" cy="1140899"/>
          </a:xfrm>
          <a:prstGeom prst="rect">
            <a:avLst/>
          </a:prstGeom>
          <a:solidFill>
            <a:srgbClr val="FF0000">
              <a:alpha val="18000"/>
            </a:srgbClr>
          </a:solidFill>
          <a:ln w="3175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168B52B5-19FC-42B2-87AF-C2B8442D9B7F}"/>
              </a:ext>
            </a:extLst>
          </p:cNvPr>
          <p:cNvSpPr/>
          <p:nvPr/>
        </p:nvSpPr>
        <p:spPr>
          <a:xfrm rot="5400000">
            <a:off x="5757864" y="2598468"/>
            <a:ext cx="312750" cy="33287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0777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44D0E-EDE1-464E-8F26-799C294922B3}"/>
              </a:ext>
            </a:extLst>
          </p:cNvPr>
          <p:cNvSpPr>
            <a:spLocks noGrp="1"/>
          </p:cNvSpPr>
          <p:nvPr>
            <p:ph type="title"/>
          </p:nvPr>
        </p:nvSpPr>
        <p:spPr/>
        <p:txBody>
          <a:bodyPr/>
          <a:lstStyle/>
          <a:p>
            <a:r>
              <a:rPr lang="en-US" dirty="0"/>
              <a:t>DPSAC Responsibility</a:t>
            </a:r>
          </a:p>
        </p:txBody>
      </p:sp>
      <p:sp>
        <p:nvSpPr>
          <p:cNvPr id="3" name="Content Placeholder 2">
            <a:extLst>
              <a:ext uri="{FF2B5EF4-FFF2-40B4-BE49-F238E27FC236}">
                <a16:creationId xmlns:a16="http://schemas.microsoft.com/office/drawing/2014/main" id="{5A440480-BFC2-4943-81BA-DF295036B7E4}"/>
              </a:ext>
            </a:extLst>
          </p:cNvPr>
          <p:cNvSpPr>
            <a:spLocks noGrp="1"/>
          </p:cNvSpPr>
          <p:nvPr>
            <p:ph idx="1"/>
          </p:nvPr>
        </p:nvSpPr>
        <p:spPr/>
        <p:txBody>
          <a:bodyPr/>
          <a:lstStyle/>
          <a:p>
            <a:r>
              <a:rPr lang="en-US" b="1" dirty="0">
                <a:solidFill>
                  <a:schemeClr val="tx1"/>
                </a:solidFill>
              </a:rPr>
              <a:t>Once the final Position Designation is made, DPSAC </a:t>
            </a:r>
            <a:r>
              <a:rPr lang="en-US" dirty="0">
                <a:solidFill>
                  <a:schemeClr val="tx1"/>
                </a:solidFill>
              </a:rPr>
              <a:t>is responsible for:</a:t>
            </a:r>
          </a:p>
          <a:p>
            <a:pPr marL="0" indent="0">
              <a:buNone/>
            </a:pPr>
            <a:endParaRPr lang="en-US" dirty="0">
              <a:solidFill>
                <a:schemeClr val="tx1"/>
              </a:solidFill>
            </a:endParaRPr>
          </a:p>
          <a:p>
            <a:pPr lvl="1"/>
            <a:r>
              <a:rPr lang="en-US" dirty="0">
                <a:solidFill>
                  <a:schemeClr val="tx1"/>
                </a:solidFill>
              </a:rPr>
              <a:t>Ensuring the correct investigation is conducted based on the individuals calculated </a:t>
            </a:r>
            <a:r>
              <a:rPr lang="en-US" b="1" dirty="0">
                <a:solidFill>
                  <a:schemeClr val="tx1"/>
                </a:solidFill>
              </a:rPr>
              <a:t>Position Designation</a:t>
            </a:r>
          </a:p>
          <a:p>
            <a:pPr marL="457200" lvl="1" indent="0">
              <a:buNone/>
            </a:pPr>
            <a:endParaRPr lang="en-US" b="1" dirty="0">
              <a:solidFill>
                <a:schemeClr val="tx1"/>
              </a:solidFill>
            </a:endParaRPr>
          </a:p>
          <a:p>
            <a:pPr lvl="1"/>
            <a:r>
              <a:rPr lang="en-US" dirty="0">
                <a:solidFill>
                  <a:schemeClr val="tx1"/>
                </a:solidFill>
              </a:rPr>
              <a:t>Ensuring</a:t>
            </a:r>
            <a:r>
              <a:rPr lang="en-US" b="1" dirty="0">
                <a:solidFill>
                  <a:schemeClr val="tx1"/>
                </a:solidFill>
              </a:rPr>
              <a:t> </a:t>
            </a:r>
            <a:r>
              <a:rPr lang="en-US" dirty="0">
                <a:solidFill>
                  <a:schemeClr val="tx1"/>
                </a:solidFill>
              </a:rPr>
              <a:t>a </a:t>
            </a:r>
            <a:r>
              <a:rPr lang="en-US" b="1" dirty="0">
                <a:solidFill>
                  <a:schemeClr val="tx1"/>
                </a:solidFill>
              </a:rPr>
              <a:t>suitability determination</a:t>
            </a:r>
            <a:r>
              <a:rPr lang="en-US" dirty="0">
                <a:solidFill>
                  <a:schemeClr val="tx1"/>
                </a:solidFill>
              </a:rPr>
              <a:t> is made based on that investigation</a:t>
            </a:r>
          </a:p>
          <a:p>
            <a:pPr marL="0" indent="0">
              <a:buNone/>
            </a:pPr>
            <a:endParaRPr lang="en-US" dirty="0"/>
          </a:p>
        </p:txBody>
      </p:sp>
    </p:spTree>
    <p:extLst>
      <p:ext uri="{BB962C8B-B14F-4D97-AF65-F5344CB8AC3E}">
        <p14:creationId xmlns:p14="http://schemas.microsoft.com/office/powerpoint/2010/main" val="3718671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2F138D-A7E0-4429-8184-B6F9AECD98E3}"/>
              </a:ext>
            </a:extLst>
          </p:cNvPr>
          <p:cNvPicPr>
            <a:picLocks noChangeAspect="1"/>
          </p:cNvPicPr>
          <p:nvPr/>
        </p:nvPicPr>
        <p:blipFill rotWithShape="1">
          <a:blip r:embed="rId3"/>
          <a:srcRect t="3643"/>
          <a:stretch/>
        </p:blipFill>
        <p:spPr>
          <a:xfrm>
            <a:off x="574766" y="1517715"/>
            <a:ext cx="7892430" cy="4208818"/>
          </a:xfrm>
          <a:prstGeom prst="rect">
            <a:avLst/>
          </a:prstGeom>
        </p:spPr>
      </p:pic>
      <p:sp>
        <p:nvSpPr>
          <p:cNvPr id="2" name="Title 1">
            <a:extLst>
              <a:ext uri="{FF2B5EF4-FFF2-40B4-BE49-F238E27FC236}">
                <a16:creationId xmlns:a16="http://schemas.microsoft.com/office/drawing/2014/main" id="{30F62463-E076-414D-A841-8FCD10C3C632}"/>
              </a:ext>
            </a:extLst>
          </p:cNvPr>
          <p:cNvSpPr>
            <a:spLocks noGrp="1"/>
          </p:cNvSpPr>
          <p:nvPr>
            <p:ph type="title"/>
          </p:nvPr>
        </p:nvSpPr>
        <p:spPr/>
        <p:txBody>
          <a:bodyPr/>
          <a:lstStyle/>
          <a:p>
            <a:r>
              <a:rPr lang="en-US" dirty="0"/>
              <a:t>PDT Landing Page</a:t>
            </a:r>
          </a:p>
        </p:txBody>
      </p:sp>
      <p:sp>
        <p:nvSpPr>
          <p:cNvPr id="4" name="TextBox 3">
            <a:extLst>
              <a:ext uri="{FF2B5EF4-FFF2-40B4-BE49-F238E27FC236}">
                <a16:creationId xmlns:a16="http://schemas.microsoft.com/office/drawing/2014/main" id="{A67076D6-13A4-46BD-B7BA-D1408F449894}"/>
              </a:ext>
            </a:extLst>
          </p:cNvPr>
          <p:cNvSpPr txBox="1"/>
          <p:nvPr/>
        </p:nvSpPr>
        <p:spPr>
          <a:xfrm>
            <a:off x="7254110" y="78941"/>
            <a:ext cx="1425600" cy="369332"/>
          </a:xfrm>
          <a:prstGeom prst="rect">
            <a:avLst/>
          </a:prstGeom>
          <a:noFill/>
        </p:spPr>
        <p:txBody>
          <a:bodyPr wrap="square" lIns="0" rIns="0" rtlCol="0">
            <a:spAutoFit/>
          </a:bodyPr>
          <a:lstStyle/>
          <a:p>
            <a:r>
              <a:rPr lang="en-US" b="0" i="0" kern="1100" baseline="0" dirty="0">
                <a:solidFill>
                  <a:schemeClr val="bg1"/>
                </a:solidFill>
                <a:latin typeface="Arial" charset="0"/>
                <a:ea typeface="Arial" charset="0"/>
                <a:cs typeface="Arial" charset="0"/>
              </a:rPr>
              <a:t>OD</a:t>
            </a:r>
          </a:p>
        </p:txBody>
      </p:sp>
      <p:sp>
        <p:nvSpPr>
          <p:cNvPr id="5" name="TextBox 4">
            <a:extLst>
              <a:ext uri="{FF2B5EF4-FFF2-40B4-BE49-F238E27FC236}">
                <a16:creationId xmlns:a16="http://schemas.microsoft.com/office/drawing/2014/main" id="{18DCE690-27CB-49D2-9244-F5B75CCF16B9}"/>
              </a:ext>
            </a:extLst>
          </p:cNvPr>
          <p:cNvSpPr txBox="1"/>
          <p:nvPr/>
        </p:nvSpPr>
        <p:spPr>
          <a:xfrm>
            <a:off x="4770120" y="6422984"/>
            <a:ext cx="3930856" cy="246221"/>
          </a:xfrm>
          <a:prstGeom prst="rect">
            <a:avLst/>
          </a:prstGeom>
          <a:noFill/>
        </p:spPr>
        <p:txBody>
          <a:bodyPr wrap="square" lIns="0" rIns="0" rtlCol="0">
            <a:spAutoFit/>
          </a:bodyPr>
          <a:lstStyle/>
          <a:p>
            <a:pPr algn="r"/>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sp>
        <p:nvSpPr>
          <p:cNvPr id="8" name="Rectangle 7">
            <a:extLst>
              <a:ext uri="{FF2B5EF4-FFF2-40B4-BE49-F238E27FC236}">
                <a16:creationId xmlns:a16="http://schemas.microsoft.com/office/drawing/2014/main" id="{F1ED031E-E5A3-4901-B372-13944D3B2D18}"/>
              </a:ext>
            </a:extLst>
          </p:cNvPr>
          <p:cNvSpPr/>
          <p:nvPr/>
        </p:nvSpPr>
        <p:spPr>
          <a:xfrm>
            <a:off x="227542" y="981385"/>
            <a:ext cx="5433923" cy="369332"/>
          </a:xfrm>
          <a:prstGeom prst="rect">
            <a:avLst/>
          </a:prstGeom>
        </p:spPr>
        <p:txBody>
          <a:bodyPr wrap="none">
            <a:spAutoFit/>
          </a:bodyPr>
          <a:lstStyle/>
          <a:p>
            <a:r>
              <a:rPr lang="en-US" dirty="0"/>
              <a:t>You can access the PDT by visiting: </a:t>
            </a:r>
            <a:r>
              <a:rPr lang="en-US" dirty="0">
                <a:hlinkClick r:id="rId4"/>
              </a:rPr>
              <a:t>https://pdt.nbis.mil/</a:t>
            </a:r>
            <a:r>
              <a:rPr lang="en-US" dirty="0"/>
              <a:t> </a:t>
            </a:r>
          </a:p>
        </p:txBody>
      </p:sp>
      <p:sp>
        <p:nvSpPr>
          <p:cNvPr id="17" name="Rectangle 16">
            <a:extLst>
              <a:ext uri="{FF2B5EF4-FFF2-40B4-BE49-F238E27FC236}">
                <a16:creationId xmlns:a16="http://schemas.microsoft.com/office/drawing/2014/main" id="{BB377AB0-A724-4A25-8C6F-9BBEDD8C7037}"/>
              </a:ext>
            </a:extLst>
          </p:cNvPr>
          <p:cNvSpPr/>
          <p:nvPr/>
        </p:nvSpPr>
        <p:spPr>
          <a:xfrm>
            <a:off x="632942" y="5849141"/>
            <a:ext cx="7878116" cy="307777"/>
          </a:xfrm>
          <a:prstGeom prst="rect">
            <a:avLst/>
          </a:prstGeom>
        </p:spPr>
        <p:txBody>
          <a:bodyPr wrap="square">
            <a:spAutoFit/>
          </a:bodyPr>
          <a:lstStyle/>
          <a:p>
            <a:r>
              <a:rPr lang="en-US" sz="1400" b="1" i="0" u="none" strike="noStrike" dirty="0">
                <a:solidFill>
                  <a:srgbClr val="A94442"/>
                </a:solidFill>
                <a:effectLst/>
                <a:latin typeface="&amp;quot"/>
              </a:rPr>
              <a:t>Fields are free text. Valid characters for all fields are: a-z, 0-9, spaces, and special characters: () " ' - _ . , </a:t>
            </a:r>
            <a:endParaRPr lang="en-US" sz="1400" b="1" dirty="0"/>
          </a:p>
        </p:txBody>
      </p:sp>
      <p:sp>
        <p:nvSpPr>
          <p:cNvPr id="19" name="TextBox 18">
            <a:extLst>
              <a:ext uri="{FF2B5EF4-FFF2-40B4-BE49-F238E27FC236}">
                <a16:creationId xmlns:a16="http://schemas.microsoft.com/office/drawing/2014/main" id="{A88E3210-92B5-4353-99F6-219652B1EAC5}"/>
              </a:ext>
            </a:extLst>
          </p:cNvPr>
          <p:cNvSpPr txBox="1"/>
          <p:nvPr/>
        </p:nvSpPr>
        <p:spPr>
          <a:xfrm>
            <a:off x="2944503" y="3486652"/>
            <a:ext cx="4720944" cy="276999"/>
          </a:xfrm>
          <a:prstGeom prst="rect">
            <a:avLst/>
          </a:prstGeom>
          <a:noFill/>
        </p:spPr>
        <p:txBody>
          <a:bodyPr wrap="square" rtlCol="0">
            <a:spAutoFit/>
          </a:bodyPr>
          <a:lstStyle/>
          <a:p>
            <a:r>
              <a:rPr lang="en-US" sz="1200" dirty="0">
                <a:solidFill>
                  <a:srgbClr val="C00000"/>
                </a:solidFill>
              </a:rPr>
              <a:t>[enter position title here] </a:t>
            </a:r>
            <a:r>
              <a:rPr lang="en-US" sz="1200" i="1" dirty="0">
                <a:solidFill>
                  <a:srgbClr val="C00000"/>
                </a:solidFill>
              </a:rPr>
              <a:t>Can be more specific than what is listed in NED</a:t>
            </a:r>
            <a:endParaRPr lang="en-US" sz="1200" dirty="0">
              <a:solidFill>
                <a:srgbClr val="C00000"/>
              </a:solidFill>
            </a:endParaRPr>
          </a:p>
        </p:txBody>
      </p:sp>
      <p:sp>
        <p:nvSpPr>
          <p:cNvPr id="20" name="TextBox 19">
            <a:extLst>
              <a:ext uri="{FF2B5EF4-FFF2-40B4-BE49-F238E27FC236}">
                <a16:creationId xmlns:a16="http://schemas.microsoft.com/office/drawing/2014/main" id="{D8803410-3006-434D-A086-0C5E1F3AC46E}"/>
              </a:ext>
            </a:extLst>
          </p:cNvPr>
          <p:cNvSpPr txBox="1"/>
          <p:nvPr/>
        </p:nvSpPr>
        <p:spPr>
          <a:xfrm>
            <a:off x="2944503" y="3884637"/>
            <a:ext cx="5007669" cy="276999"/>
          </a:xfrm>
          <a:prstGeom prst="rect">
            <a:avLst/>
          </a:prstGeom>
          <a:noFill/>
        </p:spPr>
        <p:txBody>
          <a:bodyPr wrap="square" rtlCol="0">
            <a:spAutoFit/>
          </a:bodyPr>
          <a:lstStyle/>
          <a:p>
            <a:r>
              <a:rPr lang="en-US" sz="1200" dirty="0">
                <a:solidFill>
                  <a:srgbClr val="C00000"/>
                </a:solidFill>
              </a:rPr>
              <a:t>[optional: enter position description here]</a:t>
            </a:r>
          </a:p>
        </p:txBody>
      </p:sp>
      <p:sp>
        <p:nvSpPr>
          <p:cNvPr id="21" name="TextBox 20">
            <a:extLst>
              <a:ext uri="{FF2B5EF4-FFF2-40B4-BE49-F238E27FC236}">
                <a16:creationId xmlns:a16="http://schemas.microsoft.com/office/drawing/2014/main" id="{A777C5F9-8C7C-4DEE-B2F9-A282BB529702}"/>
              </a:ext>
            </a:extLst>
          </p:cNvPr>
          <p:cNvSpPr txBox="1"/>
          <p:nvPr/>
        </p:nvSpPr>
        <p:spPr>
          <a:xfrm>
            <a:off x="2944503" y="4550769"/>
            <a:ext cx="5277395" cy="276999"/>
          </a:xfrm>
          <a:prstGeom prst="rect">
            <a:avLst/>
          </a:prstGeom>
          <a:noFill/>
        </p:spPr>
        <p:txBody>
          <a:bodyPr wrap="square" rtlCol="0">
            <a:spAutoFit/>
          </a:bodyPr>
          <a:lstStyle/>
          <a:p>
            <a:r>
              <a:rPr lang="en-US" sz="1200" dirty="0">
                <a:solidFill>
                  <a:srgbClr val="C00000"/>
                </a:solidFill>
              </a:rPr>
              <a:t>[enter series and grade for FTE; enter “not applicable” for non-FTE]</a:t>
            </a:r>
          </a:p>
        </p:txBody>
      </p:sp>
      <p:sp>
        <p:nvSpPr>
          <p:cNvPr id="22" name="TextBox 21">
            <a:extLst>
              <a:ext uri="{FF2B5EF4-FFF2-40B4-BE49-F238E27FC236}">
                <a16:creationId xmlns:a16="http://schemas.microsoft.com/office/drawing/2014/main" id="{5A947880-D9F0-472D-80D9-DD19F309CF80}"/>
              </a:ext>
            </a:extLst>
          </p:cNvPr>
          <p:cNvSpPr txBox="1"/>
          <p:nvPr/>
        </p:nvSpPr>
        <p:spPr>
          <a:xfrm>
            <a:off x="2944503" y="4948754"/>
            <a:ext cx="5203374" cy="276999"/>
          </a:xfrm>
          <a:prstGeom prst="rect">
            <a:avLst/>
          </a:prstGeom>
          <a:noFill/>
        </p:spPr>
        <p:txBody>
          <a:bodyPr wrap="square" rtlCol="0">
            <a:spAutoFit/>
          </a:bodyPr>
          <a:lstStyle/>
          <a:p>
            <a:r>
              <a:rPr lang="en-US" sz="1200" dirty="0">
                <a:solidFill>
                  <a:srgbClr val="C00000"/>
                </a:solidFill>
              </a:rPr>
              <a:t>[enter position description number for FTE; enter “not applicable” for non-FTE]</a:t>
            </a:r>
          </a:p>
        </p:txBody>
      </p:sp>
      <p:sp>
        <p:nvSpPr>
          <p:cNvPr id="23" name="TextBox 22">
            <a:extLst>
              <a:ext uri="{FF2B5EF4-FFF2-40B4-BE49-F238E27FC236}">
                <a16:creationId xmlns:a16="http://schemas.microsoft.com/office/drawing/2014/main" id="{502D6795-698D-4119-A70E-2DCEF8AF992C}"/>
              </a:ext>
            </a:extLst>
          </p:cNvPr>
          <p:cNvSpPr txBox="1"/>
          <p:nvPr/>
        </p:nvSpPr>
        <p:spPr>
          <a:xfrm>
            <a:off x="2944503" y="5297243"/>
            <a:ext cx="5277395" cy="276999"/>
          </a:xfrm>
          <a:prstGeom prst="rect">
            <a:avLst/>
          </a:prstGeom>
          <a:noFill/>
        </p:spPr>
        <p:txBody>
          <a:bodyPr wrap="square" rtlCol="0">
            <a:spAutoFit/>
          </a:bodyPr>
          <a:lstStyle/>
          <a:p>
            <a:r>
              <a:rPr lang="en-US" sz="1200" dirty="0">
                <a:solidFill>
                  <a:srgbClr val="C00000"/>
                </a:solidFill>
              </a:rPr>
              <a:t>[enter individual who completed the PDT who DPSAC can contact with questions]</a:t>
            </a:r>
          </a:p>
        </p:txBody>
      </p:sp>
      <p:sp>
        <p:nvSpPr>
          <p:cNvPr id="15" name="TextBox 14">
            <a:extLst>
              <a:ext uri="{FF2B5EF4-FFF2-40B4-BE49-F238E27FC236}">
                <a16:creationId xmlns:a16="http://schemas.microsoft.com/office/drawing/2014/main" id="{048EABF1-F500-48ED-8852-479353D023B1}"/>
              </a:ext>
            </a:extLst>
          </p:cNvPr>
          <p:cNvSpPr txBox="1"/>
          <p:nvPr/>
        </p:nvSpPr>
        <p:spPr>
          <a:xfrm>
            <a:off x="2944503" y="3120103"/>
            <a:ext cx="4720944" cy="276999"/>
          </a:xfrm>
          <a:prstGeom prst="rect">
            <a:avLst/>
          </a:prstGeom>
          <a:noFill/>
        </p:spPr>
        <p:txBody>
          <a:bodyPr wrap="square" rtlCol="0">
            <a:spAutoFit/>
          </a:bodyPr>
          <a:lstStyle/>
          <a:p>
            <a:r>
              <a:rPr lang="en-US" sz="1200" dirty="0">
                <a:solidFill>
                  <a:srgbClr val="C00000"/>
                </a:solidFill>
              </a:rPr>
              <a:t>[enter supplemental duty here]</a:t>
            </a:r>
          </a:p>
        </p:txBody>
      </p:sp>
      <p:sp>
        <p:nvSpPr>
          <p:cNvPr id="16" name="TextBox 15">
            <a:extLst>
              <a:ext uri="{FF2B5EF4-FFF2-40B4-BE49-F238E27FC236}">
                <a16:creationId xmlns:a16="http://schemas.microsoft.com/office/drawing/2014/main" id="{00F01B36-FAF5-4AC1-8E65-9E5AAC33BD4D}"/>
              </a:ext>
            </a:extLst>
          </p:cNvPr>
          <p:cNvSpPr txBox="1"/>
          <p:nvPr/>
        </p:nvSpPr>
        <p:spPr>
          <a:xfrm>
            <a:off x="3958766" y="2746866"/>
            <a:ext cx="4720944" cy="276999"/>
          </a:xfrm>
          <a:prstGeom prst="rect">
            <a:avLst/>
          </a:prstGeom>
          <a:noFill/>
        </p:spPr>
        <p:txBody>
          <a:bodyPr wrap="square" rtlCol="0">
            <a:spAutoFit/>
          </a:bodyPr>
          <a:lstStyle/>
          <a:p>
            <a:r>
              <a:rPr lang="en-US" sz="1200" dirty="0">
                <a:solidFill>
                  <a:srgbClr val="C00000"/>
                </a:solidFill>
              </a:rPr>
              <a:t>[select Department of Health and Human Services/NIH]</a:t>
            </a:r>
          </a:p>
        </p:txBody>
      </p:sp>
    </p:spTree>
    <p:extLst>
      <p:ext uri="{BB962C8B-B14F-4D97-AF65-F5344CB8AC3E}">
        <p14:creationId xmlns:p14="http://schemas.microsoft.com/office/powerpoint/2010/main" val="1248431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D95B6-2D15-4465-8347-4C2F13E855F3}"/>
              </a:ext>
            </a:extLst>
          </p:cNvPr>
          <p:cNvSpPr>
            <a:spLocks noGrp="1"/>
          </p:cNvSpPr>
          <p:nvPr>
            <p:ph type="title"/>
          </p:nvPr>
        </p:nvSpPr>
        <p:spPr/>
        <p:txBody>
          <a:bodyPr>
            <a:normAutofit fontScale="90000"/>
          </a:bodyPr>
          <a:lstStyle/>
          <a:p>
            <a:r>
              <a:rPr lang="en-US" dirty="0"/>
              <a:t>Step 1. National Security Responsibilities</a:t>
            </a:r>
          </a:p>
        </p:txBody>
      </p:sp>
      <p:sp>
        <p:nvSpPr>
          <p:cNvPr id="3" name="Content Placeholder 2">
            <a:extLst>
              <a:ext uri="{FF2B5EF4-FFF2-40B4-BE49-F238E27FC236}">
                <a16:creationId xmlns:a16="http://schemas.microsoft.com/office/drawing/2014/main" id="{1087482E-9267-4837-B3D3-27ED923823A4}"/>
              </a:ext>
            </a:extLst>
          </p:cNvPr>
          <p:cNvSpPr>
            <a:spLocks noGrp="1"/>
          </p:cNvSpPr>
          <p:nvPr>
            <p:ph idx="1"/>
          </p:nvPr>
        </p:nvSpPr>
        <p:spPr>
          <a:xfrm>
            <a:off x="457200" y="1142999"/>
            <a:ext cx="8229600" cy="4892040"/>
          </a:xfrm>
        </p:spPr>
        <p:txBody>
          <a:bodyPr>
            <a:normAutofit/>
          </a:bodyPr>
          <a:lstStyle/>
          <a:p>
            <a:pPr>
              <a:spcAft>
                <a:spcPts val="1200"/>
              </a:spcAft>
            </a:pPr>
            <a:r>
              <a:rPr lang="en-US" sz="2400" dirty="0"/>
              <a:t>Any national security duties will be selected by checking the appropriate box as outlined on the next slide.</a:t>
            </a:r>
          </a:p>
          <a:p>
            <a:pPr lvl="1">
              <a:spcAft>
                <a:spcPts val="1200"/>
              </a:spcAft>
            </a:pPr>
            <a:r>
              <a:rPr lang="en-US" sz="2000" dirty="0"/>
              <a:t>Reminder:</a:t>
            </a:r>
          </a:p>
          <a:p>
            <a:pPr lvl="2">
              <a:spcAft>
                <a:spcPts val="1200"/>
              </a:spcAft>
            </a:pPr>
            <a:r>
              <a:rPr lang="en-US" sz="1600" dirty="0"/>
              <a:t>For contractor positions, you assess the duties the position will be performing for the Federal Government and not for their contractor employer.</a:t>
            </a:r>
          </a:p>
          <a:p>
            <a:pPr lvl="2">
              <a:spcAft>
                <a:spcPts val="1200"/>
              </a:spcAft>
            </a:pPr>
            <a:r>
              <a:rPr lang="en-US" sz="1600" dirty="0">
                <a:solidFill>
                  <a:srgbClr val="C00000"/>
                </a:solidFill>
              </a:rPr>
              <a:t>If you are not sure if any of the boxes are applicable, please contact the supervisor or project officer who will be overseeing the person filling the position.</a:t>
            </a:r>
          </a:p>
        </p:txBody>
      </p:sp>
      <p:sp>
        <p:nvSpPr>
          <p:cNvPr id="4" name="TextBox 3">
            <a:extLst>
              <a:ext uri="{FF2B5EF4-FFF2-40B4-BE49-F238E27FC236}">
                <a16:creationId xmlns:a16="http://schemas.microsoft.com/office/drawing/2014/main" id="{9B299841-1639-4E13-A8ED-F64F2F46069F}"/>
              </a:ext>
            </a:extLst>
          </p:cNvPr>
          <p:cNvSpPr txBox="1"/>
          <p:nvPr/>
        </p:nvSpPr>
        <p:spPr>
          <a:xfrm>
            <a:off x="7254110" y="78941"/>
            <a:ext cx="1425600" cy="369332"/>
          </a:xfrm>
          <a:prstGeom prst="rect">
            <a:avLst/>
          </a:prstGeom>
          <a:noFill/>
        </p:spPr>
        <p:txBody>
          <a:bodyPr wrap="square" lIns="0" rIns="0" rtlCol="0">
            <a:spAutoFit/>
          </a:bodyPr>
          <a:lstStyle/>
          <a:p>
            <a:r>
              <a:rPr lang="en-US" b="0" i="0" kern="1100" baseline="0" dirty="0">
                <a:solidFill>
                  <a:schemeClr val="bg1"/>
                </a:solidFill>
                <a:latin typeface="Arial" charset="0"/>
                <a:ea typeface="Arial" charset="0"/>
                <a:cs typeface="Arial" charset="0"/>
              </a:rPr>
              <a:t>OD</a:t>
            </a:r>
          </a:p>
        </p:txBody>
      </p:sp>
      <p:sp>
        <p:nvSpPr>
          <p:cNvPr id="5" name="TextBox 4">
            <a:extLst>
              <a:ext uri="{FF2B5EF4-FFF2-40B4-BE49-F238E27FC236}">
                <a16:creationId xmlns:a16="http://schemas.microsoft.com/office/drawing/2014/main" id="{58676F27-A03A-4658-BD98-2F0603BD5819}"/>
              </a:ext>
            </a:extLst>
          </p:cNvPr>
          <p:cNvSpPr txBox="1"/>
          <p:nvPr/>
        </p:nvSpPr>
        <p:spPr>
          <a:xfrm>
            <a:off x="4770120" y="6422984"/>
            <a:ext cx="3930856" cy="246221"/>
          </a:xfrm>
          <a:prstGeom prst="rect">
            <a:avLst/>
          </a:prstGeom>
          <a:noFill/>
        </p:spPr>
        <p:txBody>
          <a:bodyPr wrap="square" lIns="0" rIns="0" rtlCol="0">
            <a:spAutoFit/>
          </a:bodyPr>
          <a:lstStyle/>
          <a:p>
            <a:pPr algn="r"/>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spTree>
    <p:extLst>
      <p:ext uri="{BB962C8B-B14F-4D97-AF65-F5344CB8AC3E}">
        <p14:creationId xmlns:p14="http://schemas.microsoft.com/office/powerpoint/2010/main" val="2346378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1E708-E4D3-4293-AA09-93C2CBF8EB02}"/>
              </a:ext>
            </a:extLst>
          </p:cNvPr>
          <p:cNvSpPr>
            <a:spLocks noGrp="1"/>
          </p:cNvSpPr>
          <p:nvPr>
            <p:ph type="title"/>
          </p:nvPr>
        </p:nvSpPr>
        <p:spPr/>
        <p:txBody>
          <a:bodyPr/>
          <a:lstStyle/>
          <a:p>
            <a:r>
              <a:rPr lang="en-US" dirty="0"/>
              <a:t>Step 1: Identify National Security Responsibilities </a:t>
            </a:r>
          </a:p>
        </p:txBody>
      </p:sp>
      <p:pic>
        <p:nvPicPr>
          <p:cNvPr id="4" name="Picture 3">
            <a:extLst>
              <a:ext uri="{FF2B5EF4-FFF2-40B4-BE49-F238E27FC236}">
                <a16:creationId xmlns:a16="http://schemas.microsoft.com/office/drawing/2014/main" id="{979B7C4F-F3E0-4F2B-8536-9060DF2032C1}"/>
              </a:ext>
            </a:extLst>
          </p:cNvPr>
          <p:cNvPicPr>
            <a:picLocks noChangeAspect="1"/>
          </p:cNvPicPr>
          <p:nvPr/>
        </p:nvPicPr>
        <p:blipFill>
          <a:blip r:embed="rId3"/>
          <a:stretch>
            <a:fillRect/>
          </a:stretch>
        </p:blipFill>
        <p:spPr>
          <a:xfrm>
            <a:off x="1328329" y="1291566"/>
            <a:ext cx="6810614" cy="4658649"/>
          </a:xfrm>
          <a:prstGeom prst="rect">
            <a:avLst/>
          </a:prstGeom>
        </p:spPr>
      </p:pic>
      <p:sp>
        <p:nvSpPr>
          <p:cNvPr id="5" name="TextBox 4">
            <a:extLst>
              <a:ext uri="{FF2B5EF4-FFF2-40B4-BE49-F238E27FC236}">
                <a16:creationId xmlns:a16="http://schemas.microsoft.com/office/drawing/2014/main" id="{72660AC7-43D0-42FF-BC18-393E4395DD84}"/>
              </a:ext>
            </a:extLst>
          </p:cNvPr>
          <p:cNvSpPr txBox="1"/>
          <p:nvPr/>
        </p:nvSpPr>
        <p:spPr>
          <a:xfrm>
            <a:off x="4770120" y="6422984"/>
            <a:ext cx="3930856" cy="246221"/>
          </a:xfrm>
          <a:prstGeom prst="rect">
            <a:avLst/>
          </a:prstGeom>
          <a:noFill/>
        </p:spPr>
        <p:txBody>
          <a:bodyPr wrap="square" lIns="0" rIns="0" rtlCol="0">
            <a:spAutoFit/>
          </a:bodyPr>
          <a:lstStyle/>
          <a:p>
            <a:pPr algn="r"/>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sp>
        <p:nvSpPr>
          <p:cNvPr id="6" name="Left Brace 5">
            <a:extLst>
              <a:ext uri="{FF2B5EF4-FFF2-40B4-BE49-F238E27FC236}">
                <a16:creationId xmlns:a16="http://schemas.microsoft.com/office/drawing/2014/main" id="{C3BE67E4-A9A1-4ACA-80FE-6BDFA5716F99}"/>
              </a:ext>
            </a:extLst>
          </p:cNvPr>
          <p:cNvSpPr/>
          <p:nvPr/>
        </p:nvSpPr>
        <p:spPr>
          <a:xfrm>
            <a:off x="1005056" y="1533543"/>
            <a:ext cx="323273" cy="3594639"/>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8CBC4AD7-B290-44AE-8EBD-F12867B00F69}"/>
              </a:ext>
            </a:extLst>
          </p:cNvPr>
          <p:cNvSpPr txBox="1"/>
          <p:nvPr/>
        </p:nvSpPr>
        <p:spPr>
          <a:xfrm>
            <a:off x="235289" y="3105834"/>
            <a:ext cx="822036" cy="1015663"/>
          </a:xfrm>
          <a:prstGeom prst="rect">
            <a:avLst/>
          </a:prstGeom>
          <a:noFill/>
        </p:spPr>
        <p:txBody>
          <a:bodyPr wrap="square" rtlCol="0">
            <a:spAutoFit/>
          </a:bodyPr>
          <a:lstStyle/>
          <a:p>
            <a:pPr algn="ctr"/>
            <a:r>
              <a:rPr lang="en-US" sz="1200" dirty="0">
                <a:solidFill>
                  <a:srgbClr val="C00000"/>
                </a:solidFill>
              </a:rPr>
              <a:t>Select all National Security factors that apply</a:t>
            </a:r>
          </a:p>
        </p:txBody>
      </p:sp>
      <p:sp>
        <p:nvSpPr>
          <p:cNvPr id="8" name="TextBox 7">
            <a:extLst>
              <a:ext uri="{FF2B5EF4-FFF2-40B4-BE49-F238E27FC236}">
                <a16:creationId xmlns:a16="http://schemas.microsoft.com/office/drawing/2014/main" id="{56DF3C2D-33AE-46BE-BF67-91D7C19974C2}"/>
              </a:ext>
            </a:extLst>
          </p:cNvPr>
          <p:cNvSpPr txBox="1"/>
          <p:nvPr/>
        </p:nvSpPr>
        <p:spPr>
          <a:xfrm>
            <a:off x="193964" y="5047458"/>
            <a:ext cx="822036" cy="276999"/>
          </a:xfrm>
          <a:prstGeom prst="rect">
            <a:avLst/>
          </a:prstGeom>
          <a:noFill/>
        </p:spPr>
        <p:txBody>
          <a:bodyPr wrap="square" rtlCol="0">
            <a:spAutoFit/>
          </a:bodyPr>
          <a:lstStyle/>
          <a:p>
            <a:pPr algn="ctr"/>
            <a:r>
              <a:rPr lang="en-US" sz="1200" dirty="0">
                <a:solidFill>
                  <a:srgbClr val="C00000"/>
                </a:solidFill>
              </a:rPr>
              <a:t>- OR -</a:t>
            </a:r>
          </a:p>
        </p:txBody>
      </p:sp>
      <p:sp>
        <p:nvSpPr>
          <p:cNvPr id="9" name="TextBox 8">
            <a:extLst>
              <a:ext uri="{FF2B5EF4-FFF2-40B4-BE49-F238E27FC236}">
                <a16:creationId xmlns:a16="http://schemas.microsoft.com/office/drawing/2014/main" id="{0B45EB2C-23B9-4B0F-A367-8FE76D29DDCD}"/>
              </a:ext>
            </a:extLst>
          </p:cNvPr>
          <p:cNvSpPr txBox="1"/>
          <p:nvPr/>
        </p:nvSpPr>
        <p:spPr>
          <a:xfrm>
            <a:off x="240146" y="5509491"/>
            <a:ext cx="822036" cy="646331"/>
          </a:xfrm>
          <a:prstGeom prst="rect">
            <a:avLst/>
          </a:prstGeom>
          <a:noFill/>
        </p:spPr>
        <p:txBody>
          <a:bodyPr wrap="square" rtlCol="0">
            <a:spAutoFit/>
          </a:bodyPr>
          <a:lstStyle/>
          <a:p>
            <a:pPr algn="ctr"/>
            <a:r>
              <a:rPr lang="en-US" sz="1200" dirty="0">
                <a:solidFill>
                  <a:srgbClr val="C00000"/>
                </a:solidFill>
              </a:rPr>
              <a:t>Select no factors apply</a:t>
            </a:r>
          </a:p>
        </p:txBody>
      </p:sp>
      <p:sp>
        <p:nvSpPr>
          <p:cNvPr id="10" name="Left Brace 9">
            <a:extLst>
              <a:ext uri="{FF2B5EF4-FFF2-40B4-BE49-F238E27FC236}">
                <a16:creationId xmlns:a16="http://schemas.microsoft.com/office/drawing/2014/main" id="{C1A87210-DE6B-4E3F-B95C-109396FA8B8B}"/>
              </a:ext>
            </a:extLst>
          </p:cNvPr>
          <p:cNvSpPr/>
          <p:nvPr/>
        </p:nvSpPr>
        <p:spPr>
          <a:xfrm>
            <a:off x="1062182" y="5698836"/>
            <a:ext cx="209022" cy="456986"/>
          </a:xfrm>
          <a:prstGeom prst="lef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12" name="Picture 11">
            <a:extLst>
              <a:ext uri="{FF2B5EF4-FFF2-40B4-BE49-F238E27FC236}">
                <a16:creationId xmlns:a16="http://schemas.microsoft.com/office/drawing/2014/main" id="{65FAC321-14D5-4A8F-8E80-694CCDAB26B6}"/>
              </a:ext>
            </a:extLst>
          </p:cNvPr>
          <p:cNvPicPr>
            <a:picLocks noChangeAspect="1"/>
          </p:cNvPicPr>
          <p:nvPr/>
        </p:nvPicPr>
        <p:blipFill rotWithShape="1">
          <a:blip r:embed="rId4"/>
          <a:srcRect t="11612" b="9348"/>
          <a:stretch/>
        </p:blipFill>
        <p:spPr>
          <a:xfrm>
            <a:off x="6024782" y="5834558"/>
            <a:ext cx="2676194" cy="369332"/>
          </a:xfrm>
          <a:prstGeom prst="rect">
            <a:avLst/>
          </a:prstGeom>
        </p:spPr>
      </p:pic>
    </p:spTree>
    <p:extLst>
      <p:ext uri="{BB962C8B-B14F-4D97-AF65-F5344CB8AC3E}">
        <p14:creationId xmlns:p14="http://schemas.microsoft.com/office/powerpoint/2010/main" val="3410900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C1E91-142D-4176-88B8-E3FF50DED7DE}"/>
              </a:ext>
            </a:extLst>
          </p:cNvPr>
          <p:cNvSpPr>
            <a:spLocks noGrp="1"/>
          </p:cNvSpPr>
          <p:nvPr>
            <p:ph type="title"/>
          </p:nvPr>
        </p:nvSpPr>
        <p:spPr/>
        <p:txBody>
          <a:bodyPr/>
          <a:lstStyle/>
          <a:p>
            <a:r>
              <a:rPr lang="en-US" dirty="0"/>
              <a:t>National Security Defined</a:t>
            </a:r>
          </a:p>
        </p:txBody>
      </p:sp>
      <p:sp>
        <p:nvSpPr>
          <p:cNvPr id="4" name="Content Placeholder 3">
            <a:extLst>
              <a:ext uri="{FF2B5EF4-FFF2-40B4-BE49-F238E27FC236}">
                <a16:creationId xmlns:a16="http://schemas.microsoft.com/office/drawing/2014/main" id="{797F66E7-7500-48E3-B771-4C9B9D2CC6E0}"/>
              </a:ext>
            </a:extLst>
          </p:cNvPr>
          <p:cNvSpPr>
            <a:spLocks noGrp="1"/>
          </p:cNvSpPr>
          <p:nvPr>
            <p:ph idx="1"/>
          </p:nvPr>
        </p:nvSpPr>
        <p:spPr>
          <a:xfrm>
            <a:off x="457200" y="3420246"/>
            <a:ext cx="8229600" cy="18193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sz="2400" dirty="0">
                <a:solidFill>
                  <a:schemeClr val="bg1"/>
                </a:solidFill>
              </a:rPr>
              <a:t>As defined in 5 CFR 1400.102(a), </a:t>
            </a:r>
            <a:r>
              <a:rPr lang="en-US" sz="2400" b="1" dirty="0">
                <a:solidFill>
                  <a:schemeClr val="bg1"/>
                </a:solidFill>
              </a:rPr>
              <a:t>national security </a:t>
            </a:r>
            <a:r>
              <a:rPr lang="en-US" sz="2400" dirty="0">
                <a:solidFill>
                  <a:schemeClr val="bg1"/>
                </a:solidFill>
              </a:rPr>
              <a:t>“refers to those activities which are directly concerned with the foreign relations of the United States, or protection of the Nation from internal subversion, foreign aggression, or terrorism.”</a:t>
            </a:r>
          </a:p>
        </p:txBody>
      </p:sp>
      <p:sp>
        <p:nvSpPr>
          <p:cNvPr id="6" name="Rectangle 5">
            <a:extLst>
              <a:ext uri="{FF2B5EF4-FFF2-40B4-BE49-F238E27FC236}">
                <a16:creationId xmlns:a16="http://schemas.microsoft.com/office/drawing/2014/main" id="{2E16AACC-D56C-4F98-9D09-FD355A524E95}"/>
              </a:ext>
            </a:extLst>
          </p:cNvPr>
          <p:cNvSpPr/>
          <p:nvPr/>
        </p:nvSpPr>
        <p:spPr>
          <a:xfrm>
            <a:off x="212103" y="1262423"/>
            <a:ext cx="8026924" cy="1569660"/>
          </a:xfrm>
          <a:prstGeom prst="rect">
            <a:avLst/>
          </a:prstGeom>
        </p:spPr>
        <p:txBody>
          <a:bodyPr wrap="square">
            <a:spAutoFit/>
          </a:bodyPr>
          <a:lstStyle/>
          <a:p>
            <a:pPr marL="285750" indent="-285750">
              <a:buFont typeface="Arial" panose="020B0604020202020204" pitchFamily="34" charset="0"/>
              <a:buChar char="•"/>
            </a:pPr>
            <a:r>
              <a:rPr lang="en-US" sz="2400" b="1" dirty="0"/>
              <a:t>National Security Position: </a:t>
            </a:r>
            <a:r>
              <a:rPr lang="en-US" sz="2400" dirty="0"/>
              <a:t>Any position in a department or agency, the occupant of which could bring about, by virtue of the nature of the position, a material adverse effect on the national security.</a:t>
            </a:r>
          </a:p>
        </p:txBody>
      </p:sp>
    </p:spTree>
    <p:extLst>
      <p:ext uri="{BB962C8B-B14F-4D97-AF65-F5344CB8AC3E}">
        <p14:creationId xmlns:p14="http://schemas.microsoft.com/office/powerpoint/2010/main" val="3263000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1055-89B1-4C8E-9451-B758C41B883A}"/>
              </a:ext>
            </a:extLst>
          </p:cNvPr>
          <p:cNvSpPr>
            <a:spLocks noGrp="1"/>
          </p:cNvSpPr>
          <p:nvPr>
            <p:ph type="title"/>
          </p:nvPr>
        </p:nvSpPr>
        <p:spPr>
          <a:xfrm>
            <a:off x="306198" y="294996"/>
            <a:ext cx="6312142" cy="457200"/>
          </a:xfrm>
        </p:spPr>
        <p:txBody>
          <a:bodyPr>
            <a:noAutofit/>
          </a:bodyPr>
          <a:lstStyle/>
          <a:p>
            <a:r>
              <a:rPr lang="en-US" sz="2000" dirty="0"/>
              <a:t>Step 1a: Determine the Potential Damage to the National Security</a:t>
            </a:r>
            <a:br>
              <a:rPr lang="en-US" sz="2000" dirty="0"/>
            </a:br>
            <a:endParaRPr lang="en-US" sz="2000" dirty="0"/>
          </a:p>
        </p:txBody>
      </p:sp>
      <p:sp>
        <p:nvSpPr>
          <p:cNvPr id="4" name="TextBox 3">
            <a:extLst>
              <a:ext uri="{FF2B5EF4-FFF2-40B4-BE49-F238E27FC236}">
                <a16:creationId xmlns:a16="http://schemas.microsoft.com/office/drawing/2014/main" id="{3D71C2C8-9ED4-4CF9-BE7F-32E5FB8FE486}"/>
              </a:ext>
            </a:extLst>
          </p:cNvPr>
          <p:cNvSpPr txBox="1"/>
          <p:nvPr/>
        </p:nvSpPr>
        <p:spPr>
          <a:xfrm>
            <a:off x="7254110" y="78941"/>
            <a:ext cx="1425600" cy="369332"/>
          </a:xfrm>
          <a:prstGeom prst="rect">
            <a:avLst/>
          </a:prstGeom>
          <a:noFill/>
        </p:spPr>
        <p:txBody>
          <a:bodyPr wrap="square" lIns="0" rIns="0" rtlCol="0">
            <a:spAutoFit/>
          </a:bodyPr>
          <a:lstStyle/>
          <a:p>
            <a:r>
              <a:rPr lang="en-US" b="0" i="0" kern="1100" baseline="0" dirty="0">
                <a:solidFill>
                  <a:schemeClr val="bg1"/>
                </a:solidFill>
                <a:latin typeface="Arial" charset="0"/>
                <a:ea typeface="Arial" charset="0"/>
                <a:cs typeface="Arial" charset="0"/>
              </a:rPr>
              <a:t>OD</a:t>
            </a:r>
          </a:p>
        </p:txBody>
      </p:sp>
      <p:sp>
        <p:nvSpPr>
          <p:cNvPr id="5" name="TextBox 4">
            <a:extLst>
              <a:ext uri="{FF2B5EF4-FFF2-40B4-BE49-F238E27FC236}">
                <a16:creationId xmlns:a16="http://schemas.microsoft.com/office/drawing/2014/main" id="{7123A023-E959-478A-A4FD-BF7C34C3B2BF}"/>
              </a:ext>
            </a:extLst>
          </p:cNvPr>
          <p:cNvSpPr txBox="1"/>
          <p:nvPr/>
        </p:nvSpPr>
        <p:spPr>
          <a:xfrm>
            <a:off x="4770120" y="6422984"/>
            <a:ext cx="3930856" cy="246221"/>
          </a:xfrm>
          <a:prstGeom prst="rect">
            <a:avLst/>
          </a:prstGeom>
          <a:noFill/>
        </p:spPr>
        <p:txBody>
          <a:bodyPr wrap="square" lIns="0" rIns="0" rtlCol="0">
            <a:spAutoFit/>
          </a:bodyPr>
          <a:lstStyle/>
          <a:p>
            <a:pPr algn="r"/>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pic>
        <p:nvPicPr>
          <p:cNvPr id="6" name="Picture 5">
            <a:extLst>
              <a:ext uri="{FF2B5EF4-FFF2-40B4-BE49-F238E27FC236}">
                <a16:creationId xmlns:a16="http://schemas.microsoft.com/office/drawing/2014/main" id="{2E6B660D-34E1-4BB7-AC9E-CC6E88138834}"/>
              </a:ext>
            </a:extLst>
          </p:cNvPr>
          <p:cNvPicPr>
            <a:picLocks noChangeAspect="1"/>
          </p:cNvPicPr>
          <p:nvPr/>
        </p:nvPicPr>
        <p:blipFill rotWithShape="1">
          <a:blip r:embed="rId2"/>
          <a:srcRect r="3990"/>
          <a:stretch/>
        </p:blipFill>
        <p:spPr>
          <a:xfrm>
            <a:off x="955963" y="3334327"/>
            <a:ext cx="8141855" cy="2496695"/>
          </a:xfrm>
          <a:prstGeom prst="rect">
            <a:avLst/>
          </a:prstGeom>
        </p:spPr>
      </p:pic>
      <p:sp>
        <p:nvSpPr>
          <p:cNvPr id="7" name="Content Placeholder 2">
            <a:extLst>
              <a:ext uri="{FF2B5EF4-FFF2-40B4-BE49-F238E27FC236}">
                <a16:creationId xmlns:a16="http://schemas.microsoft.com/office/drawing/2014/main" id="{40BF7F90-93A9-41A9-9F4E-E5CEBDDA46BE}"/>
              </a:ext>
            </a:extLst>
          </p:cNvPr>
          <p:cNvSpPr>
            <a:spLocks noGrp="1"/>
          </p:cNvSpPr>
          <p:nvPr>
            <p:ph idx="1"/>
          </p:nvPr>
        </p:nvSpPr>
        <p:spPr>
          <a:xfrm>
            <a:off x="457200" y="1142999"/>
            <a:ext cx="8229600" cy="2191328"/>
          </a:xfrm>
        </p:spPr>
        <p:txBody>
          <a:bodyPr>
            <a:normAutofit/>
          </a:bodyPr>
          <a:lstStyle/>
          <a:p>
            <a:pPr>
              <a:spcAft>
                <a:spcPts val="1200"/>
              </a:spcAft>
            </a:pPr>
            <a:r>
              <a:rPr lang="en-US" sz="2400" dirty="0"/>
              <a:t>For any National Security factors selected, indicate the level of damage that may be caused by the position:</a:t>
            </a:r>
          </a:p>
          <a:p>
            <a:pPr lvl="1">
              <a:spcAft>
                <a:spcPts val="1200"/>
              </a:spcAft>
            </a:pPr>
            <a:r>
              <a:rPr lang="en-US" sz="2000" i="1" dirty="0">
                <a:solidFill>
                  <a:srgbClr val="C00000"/>
                </a:solidFill>
              </a:rPr>
              <a:t>Please contact the supervisor or project officer who will be overseeing the person filling the position if unsure of which selections to make.</a:t>
            </a:r>
          </a:p>
        </p:txBody>
      </p:sp>
      <p:sp>
        <p:nvSpPr>
          <p:cNvPr id="8" name="Left Brace 7">
            <a:extLst>
              <a:ext uri="{FF2B5EF4-FFF2-40B4-BE49-F238E27FC236}">
                <a16:creationId xmlns:a16="http://schemas.microsoft.com/office/drawing/2014/main" id="{72E08386-45B1-4B54-8CDE-18B8CFDB4C82}"/>
              </a:ext>
            </a:extLst>
          </p:cNvPr>
          <p:cNvSpPr/>
          <p:nvPr/>
        </p:nvSpPr>
        <p:spPr>
          <a:xfrm>
            <a:off x="868218" y="3725130"/>
            <a:ext cx="323273" cy="1800525"/>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314DBBBD-ED56-401F-AB73-50F22AD89B6A}"/>
              </a:ext>
            </a:extLst>
          </p:cNvPr>
          <p:cNvSpPr txBox="1"/>
          <p:nvPr/>
        </p:nvSpPr>
        <p:spPr>
          <a:xfrm>
            <a:off x="133927" y="4351842"/>
            <a:ext cx="822036" cy="461665"/>
          </a:xfrm>
          <a:prstGeom prst="rect">
            <a:avLst/>
          </a:prstGeom>
          <a:noFill/>
        </p:spPr>
        <p:txBody>
          <a:bodyPr wrap="square" rtlCol="0">
            <a:spAutoFit/>
          </a:bodyPr>
          <a:lstStyle/>
          <a:p>
            <a:pPr algn="ctr"/>
            <a:r>
              <a:rPr lang="en-US" sz="1200" dirty="0">
                <a:solidFill>
                  <a:srgbClr val="C00000"/>
                </a:solidFill>
              </a:rPr>
              <a:t>Select only one</a:t>
            </a:r>
          </a:p>
        </p:txBody>
      </p:sp>
    </p:spTree>
    <p:extLst>
      <p:ext uri="{BB962C8B-B14F-4D97-AF65-F5344CB8AC3E}">
        <p14:creationId xmlns:p14="http://schemas.microsoft.com/office/powerpoint/2010/main" val="2083685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5A6D-0101-49BE-990C-7FB90DA075B4}"/>
              </a:ext>
            </a:extLst>
          </p:cNvPr>
          <p:cNvSpPr>
            <a:spLocks noGrp="1"/>
          </p:cNvSpPr>
          <p:nvPr>
            <p:ph type="title"/>
          </p:nvPr>
        </p:nvSpPr>
        <p:spPr/>
        <p:txBody>
          <a:bodyPr>
            <a:normAutofit fontScale="90000"/>
          </a:bodyPr>
          <a:lstStyle/>
          <a:p>
            <a:r>
              <a:rPr lang="en-US" dirty="0"/>
              <a:t>Step 2: Identify Public Trust Responsibilities</a:t>
            </a:r>
          </a:p>
        </p:txBody>
      </p:sp>
      <p:sp>
        <p:nvSpPr>
          <p:cNvPr id="3" name="Content Placeholder 2">
            <a:extLst>
              <a:ext uri="{FF2B5EF4-FFF2-40B4-BE49-F238E27FC236}">
                <a16:creationId xmlns:a16="http://schemas.microsoft.com/office/drawing/2014/main" id="{E569A96E-C4E9-47EB-B690-64D11990A7A5}"/>
              </a:ext>
            </a:extLst>
          </p:cNvPr>
          <p:cNvSpPr>
            <a:spLocks noGrp="1"/>
          </p:cNvSpPr>
          <p:nvPr>
            <p:ph idx="1"/>
          </p:nvPr>
        </p:nvSpPr>
        <p:spPr/>
        <p:txBody>
          <a:bodyPr>
            <a:normAutofit/>
          </a:bodyPr>
          <a:lstStyle/>
          <a:p>
            <a:pPr>
              <a:spcAft>
                <a:spcPts val="1200"/>
              </a:spcAft>
            </a:pPr>
            <a:r>
              <a:rPr lang="en-US" sz="2200" dirty="0"/>
              <a:t>Any public trust duties will be selected by checking the appropriate box as outlined on the next slide.</a:t>
            </a:r>
          </a:p>
          <a:p>
            <a:pPr lvl="1">
              <a:spcAft>
                <a:spcPts val="1200"/>
              </a:spcAft>
            </a:pPr>
            <a:r>
              <a:rPr lang="en-US" sz="2000" b="1" i="1" dirty="0"/>
              <a:t>Reminder:</a:t>
            </a:r>
          </a:p>
          <a:p>
            <a:pPr lvl="2">
              <a:spcAft>
                <a:spcPts val="1200"/>
              </a:spcAft>
            </a:pPr>
            <a:r>
              <a:rPr lang="en-US" dirty="0"/>
              <a:t>For contractor positions, you assess the duties the position will be performing for the Federal Government and not for their contractor employer.</a:t>
            </a:r>
          </a:p>
          <a:p>
            <a:pPr lvl="2">
              <a:spcAft>
                <a:spcPts val="1200"/>
              </a:spcAft>
            </a:pPr>
            <a:r>
              <a:rPr lang="en-US" dirty="0">
                <a:solidFill>
                  <a:srgbClr val="C00000"/>
                </a:solidFill>
              </a:rPr>
              <a:t>If you are not sure if any of the boxes are applicable, please contact the supervisor or project officer who will be overseeing the person filling the position.</a:t>
            </a:r>
          </a:p>
          <a:p>
            <a:pPr>
              <a:spcAft>
                <a:spcPts val="1200"/>
              </a:spcAft>
            </a:pPr>
            <a:endParaRPr lang="en-US" dirty="0"/>
          </a:p>
        </p:txBody>
      </p:sp>
      <p:sp>
        <p:nvSpPr>
          <p:cNvPr id="4" name="TextBox 3">
            <a:extLst>
              <a:ext uri="{FF2B5EF4-FFF2-40B4-BE49-F238E27FC236}">
                <a16:creationId xmlns:a16="http://schemas.microsoft.com/office/drawing/2014/main" id="{0C51041D-B2A4-4C8D-BB5E-8C07B0D58014}"/>
              </a:ext>
            </a:extLst>
          </p:cNvPr>
          <p:cNvSpPr txBox="1"/>
          <p:nvPr/>
        </p:nvSpPr>
        <p:spPr>
          <a:xfrm>
            <a:off x="7254110" y="78941"/>
            <a:ext cx="1425600" cy="369332"/>
          </a:xfrm>
          <a:prstGeom prst="rect">
            <a:avLst/>
          </a:prstGeom>
          <a:noFill/>
        </p:spPr>
        <p:txBody>
          <a:bodyPr wrap="square" lIns="0" rIns="0" rtlCol="0">
            <a:spAutoFit/>
          </a:bodyPr>
          <a:lstStyle/>
          <a:p>
            <a:r>
              <a:rPr lang="en-US" b="0" i="0" kern="1100" baseline="0" dirty="0">
                <a:solidFill>
                  <a:schemeClr val="bg1"/>
                </a:solidFill>
                <a:latin typeface="Arial" charset="0"/>
                <a:ea typeface="Arial" charset="0"/>
                <a:cs typeface="Arial" charset="0"/>
              </a:rPr>
              <a:t>OD</a:t>
            </a:r>
          </a:p>
        </p:txBody>
      </p:sp>
      <p:sp>
        <p:nvSpPr>
          <p:cNvPr id="5" name="TextBox 4">
            <a:extLst>
              <a:ext uri="{FF2B5EF4-FFF2-40B4-BE49-F238E27FC236}">
                <a16:creationId xmlns:a16="http://schemas.microsoft.com/office/drawing/2014/main" id="{FBACA9F2-34B0-4039-9699-0A0ABF820C65}"/>
              </a:ext>
            </a:extLst>
          </p:cNvPr>
          <p:cNvSpPr txBox="1"/>
          <p:nvPr/>
        </p:nvSpPr>
        <p:spPr>
          <a:xfrm>
            <a:off x="4770120" y="6422984"/>
            <a:ext cx="3930856" cy="246221"/>
          </a:xfrm>
          <a:prstGeom prst="rect">
            <a:avLst/>
          </a:prstGeom>
          <a:noFill/>
        </p:spPr>
        <p:txBody>
          <a:bodyPr wrap="square" lIns="0" rIns="0" rtlCol="0">
            <a:spAutoFit/>
          </a:bodyPr>
          <a:lstStyle/>
          <a:p>
            <a:pPr algn="r"/>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spTree>
    <p:extLst>
      <p:ext uri="{BB962C8B-B14F-4D97-AF65-F5344CB8AC3E}">
        <p14:creationId xmlns:p14="http://schemas.microsoft.com/office/powerpoint/2010/main" val="3396670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DFD09-6B39-4FF7-A74B-75E7E967ECD0}"/>
              </a:ext>
            </a:extLst>
          </p:cNvPr>
          <p:cNvSpPr>
            <a:spLocks noGrp="1"/>
          </p:cNvSpPr>
          <p:nvPr>
            <p:ph type="title"/>
          </p:nvPr>
        </p:nvSpPr>
        <p:spPr/>
        <p:txBody>
          <a:bodyPr>
            <a:normAutofit fontScale="90000"/>
          </a:bodyPr>
          <a:lstStyle/>
          <a:p>
            <a:r>
              <a:rPr lang="en-US" dirty="0"/>
              <a:t>Step 2: Identify Public Trust Responsibilities </a:t>
            </a:r>
          </a:p>
        </p:txBody>
      </p:sp>
      <p:sp>
        <p:nvSpPr>
          <p:cNvPr id="4" name="TextBox 3">
            <a:extLst>
              <a:ext uri="{FF2B5EF4-FFF2-40B4-BE49-F238E27FC236}">
                <a16:creationId xmlns:a16="http://schemas.microsoft.com/office/drawing/2014/main" id="{6AE522A3-5427-4911-8467-B060780907C2}"/>
              </a:ext>
            </a:extLst>
          </p:cNvPr>
          <p:cNvSpPr txBox="1"/>
          <p:nvPr/>
        </p:nvSpPr>
        <p:spPr>
          <a:xfrm>
            <a:off x="7254110" y="78941"/>
            <a:ext cx="1425600" cy="369332"/>
          </a:xfrm>
          <a:prstGeom prst="rect">
            <a:avLst/>
          </a:prstGeom>
          <a:noFill/>
        </p:spPr>
        <p:txBody>
          <a:bodyPr wrap="square" lIns="0" rIns="0" rtlCol="0">
            <a:spAutoFit/>
          </a:bodyPr>
          <a:lstStyle/>
          <a:p>
            <a:r>
              <a:rPr lang="en-US" b="0" i="0" kern="1100" baseline="0" dirty="0">
                <a:solidFill>
                  <a:schemeClr val="bg1"/>
                </a:solidFill>
                <a:latin typeface="Arial" charset="0"/>
                <a:ea typeface="Arial" charset="0"/>
                <a:cs typeface="Arial" charset="0"/>
              </a:rPr>
              <a:t>OD</a:t>
            </a:r>
          </a:p>
        </p:txBody>
      </p:sp>
      <p:sp>
        <p:nvSpPr>
          <p:cNvPr id="5" name="TextBox 4">
            <a:extLst>
              <a:ext uri="{FF2B5EF4-FFF2-40B4-BE49-F238E27FC236}">
                <a16:creationId xmlns:a16="http://schemas.microsoft.com/office/drawing/2014/main" id="{ECD9250D-2105-41B3-BAA5-A873AFA4AED8}"/>
              </a:ext>
            </a:extLst>
          </p:cNvPr>
          <p:cNvSpPr txBox="1"/>
          <p:nvPr/>
        </p:nvSpPr>
        <p:spPr>
          <a:xfrm>
            <a:off x="4770120" y="6422984"/>
            <a:ext cx="3930856" cy="246221"/>
          </a:xfrm>
          <a:prstGeom prst="rect">
            <a:avLst/>
          </a:prstGeom>
          <a:noFill/>
        </p:spPr>
        <p:txBody>
          <a:bodyPr wrap="square" lIns="0" rIns="0" rtlCol="0">
            <a:spAutoFit/>
          </a:bodyPr>
          <a:lstStyle/>
          <a:p>
            <a:pPr algn="r"/>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pic>
        <p:nvPicPr>
          <p:cNvPr id="6" name="Picture 5">
            <a:extLst>
              <a:ext uri="{FF2B5EF4-FFF2-40B4-BE49-F238E27FC236}">
                <a16:creationId xmlns:a16="http://schemas.microsoft.com/office/drawing/2014/main" id="{20F5E84C-032F-4FE7-813A-74F9A6320864}"/>
              </a:ext>
            </a:extLst>
          </p:cNvPr>
          <p:cNvPicPr>
            <a:picLocks noChangeAspect="1"/>
          </p:cNvPicPr>
          <p:nvPr/>
        </p:nvPicPr>
        <p:blipFill>
          <a:blip r:embed="rId3"/>
          <a:stretch>
            <a:fillRect/>
          </a:stretch>
        </p:blipFill>
        <p:spPr>
          <a:xfrm>
            <a:off x="1339273" y="950694"/>
            <a:ext cx="7293339" cy="5117820"/>
          </a:xfrm>
          <a:prstGeom prst="rect">
            <a:avLst/>
          </a:prstGeom>
        </p:spPr>
      </p:pic>
      <p:sp>
        <p:nvSpPr>
          <p:cNvPr id="7" name="Left Brace 6">
            <a:extLst>
              <a:ext uri="{FF2B5EF4-FFF2-40B4-BE49-F238E27FC236}">
                <a16:creationId xmlns:a16="http://schemas.microsoft.com/office/drawing/2014/main" id="{4B3BBF94-0F8F-4DC2-839D-8BC1A408016B}"/>
              </a:ext>
            </a:extLst>
          </p:cNvPr>
          <p:cNvSpPr/>
          <p:nvPr/>
        </p:nvSpPr>
        <p:spPr>
          <a:xfrm>
            <a:off x="1016000" y="1348509"/>
            <a:ext cx="323273" cy="3806512"/>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A2E632B4-FD87-4B8A-91F2-0D6188A6AB46}"/>
              </a:ext>
            </a:extLst>
          </p:cNvPr>
          <p:cNvSpPr txBox="1"/>
          <p:nvPr/>
        </p:nvSpPr>
        <p:spPr>
          <a:xfrm>
            <a:off x="103695" y="2863273"/>
            <a:ext cx="912305" cy="830997"/>
          </a:xfrm>
          <a:prstGeom prst="rect">
            <a:avLst/>
          </a:prstGeom>
          <a:noFill/>
        </p:spPr>
        <p:txBody>
          <a:bodyPr wrap="square" rtlCol="0">
            <a:spAutoFit/>
          </a:bodyPr>
          <a:lstStyle/>
          <a:p>
            <a:pPr algn="ctr"/>
            <a:r>
              <a:rPr lang="en-US" sz="1200" dirty="0">
                <a:solidFill>
                  <a:srgbClr val="C00000"/>
                </a:solidFill>
              </a:rPr>
              <a:t>Select all public trust factors that apply</a:t>
            </a:r>
          </a:p>
        </p:txBody>
      </p:sp>
      <p:sp>
        <p:nvSpPr>
          <p:cNvPr id="9" name="TextBox 8">
            <a:extLst>
              <a:ext uri="{FF2B5EF4-FFF2-40B4-BE49-F238E27FC236}">
                <a16:creationId xmlns:a16="http://schemas.microsoft.com/office/drawing/2014/main" id="{E996D0AC-F31F-484D-A64D-D4B4D298864B}"/>
              </a:ext>
            </a:extLst>
          </p:cNvPr>
          <p:cNvSpPr txBox="1"/>
          <p:nvPr/>
        </p:nvSpPr>
        <p:spPr>
          <a:xfrm>
            <a:off x="193964" y="5047458"/>
            <a:ext cx="822036" cy="276999"/>
          </a:xfrm>
          <a:prstGeom prst="rect">
            <a:avLst/>
          </a:prstGeom>
          <a:noFill/>
        </p:spPr>
        <p:txBody>
          <a:bodyPr wrap="square" rtlCol="0">
            <a:spAutoFit/>
          </a:bodyPr>
          <a:lstStyle/>
          <a:p>
            <a:pPr algn="ctr"/>
            <a:r>
              <a:rPr lang="en-US" sz="1200" dirty="0">
                <a:solidFill>
                  <a:srgbClr val="C00000"/>
                </a:solidFill>
              </a:rPr>
              <a:t>- OR -</a:t>
            </a:r>
          </a:p>
        </p:txBody>
      </p:sp>
      <p:sp>
        <p:nvSpPr>
          <p:cNvPr id="10" name="TextBox 9">
            <a:extLst>
              <a:ext uri="{FF2B5EF4-FFF2-40B4-BE49-F238E27FC236}">
                <a16:creationId xmlns:a16="http://schemas.microsoft.com/office/drawing/2014/main" id="{8EFB85A0-F4DA-461A-8789-5945314B62C2}"/>
              </a:ext>
            </a:extLst>
          </p:cNvPr>
          <p:cNvSpPr txBox="1"/>
          <p:nvPr/>
        </p:nvSpPr>
        <p:spPr>
          <a:xfrm>
            <a:off x="240146" y="5509491"/>
            <a:ext cx="822036" cy="646331"/>
          </a:xfrm>
          <a:prstGeom prst="rect">
            <a:avLst/>
          </a:prstGeom>
          <a:noFill/>
        </p:spPr>
        <p:txBody>
          <a:bodyPr wrap="square" rtlCol="0">
            <a:spAutoFit/>
          </a:bodyPr>
          <a:lstStyle/>
          <a:p>
            <a:pPr algn="ctr"/>
            <a:r>
              <a:rPr lang="en-US" sz="1200" dirty="0">
                <a:solidFill>
                  <a:srgbClr val="C00000"/>
                </a:solidFill>
              </a:rPr>
              <a:t>Select no factors apply</a:t>
            </a:r>
          </a:p>
        </p:txBody>
      </p:sp>
      <p:sp>
        <p:nvSpPr>
          <p:cNvPr id="11" name="Left Brace 10">
            <a:extLst>
              <a:ext uri="{FF2B5EF4-FFF2-40B4-BE49-F238E27FC236}">
                <a16:creationId xmlns:a16="http://schemas.microsoft.com/office/drawing/2014/main" id="{B315D242-9728-4A0F-A9EF-65C713CD64D3}"/>
              </a:ext>
            </a:extLst>
          </p:cNvPr>
          <p:cNvSpPr/>
          <p:nvPr/>
        </p:nvSpPr>
        <p:spPr>
          <a:xfrm>
            <a:off x="1062182" y="5698836"/>
            <a:ext cx="209022" cy="456986"/>
          </a:xfrm>
          <a:prstGeom prst="lef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12" name="Picture 11">
            <a:extLst>
              <a:ext uri="{FF2B5EF4-FFF2-40B4-BE49-F238E27FC236}">
                <a16:creationId xmlns:a16="http://schemas.microsoft.com/office/drawing/2014/main" id="{6F4244A5-D382-4770-B8E7-9D934A1981F4}"/>
              </a:ext>
            </a:extLst>
          </p:cNvPr>
          <p:cNvPicPr>
            <a:picLocks noChangeAspect="1"/>
          </p:cNvPicPr>
          <p:nvPr/>
        </p:nvPicPr>
        <p:blipFill rotWithShape="1">
          <a:blip r:embed="rId4"/>
          <a:srcRect t="11612" b="9348"/>
          <a:stretch/>
        </p:blipFill>
        <p:spPr>
          <a:xfrm>
            <a:off x="6024782" y="5834558"/>
            <a:ext cx="2676194" cy="369332"/>
          </a:xfrm>
          <a:prstGeom prst="rect">
            <a:avLst/>
          </a:prstGeom>
        </p:spPr>
      </p:pic>
    </p:spTree>
    <p:extLst>
      <p:ext uri="{BB962C8B-B14F-4D97-AF65-F5344CB8AC3E}">
        <p14:creationId xmlns:p14="http://schemas.microsoft.com/office/powerpoint/2010/main" val="58140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PDT</a:t>
            </a:r>
          </a:p>
        </p:txBody>
      </p:sp>
      <p:sp>
        <p:nvSpPr>
          <p:cNvPr id="9" name="Content Placeholder 8"/>
          <p:cNvSpPr>
            <a:spLocks noGrp="1"/>
          </p:cNvSpPr>
          <p:nvPr>
            <p:ph idx="1"/>
          </p:nvPr>
        </p:nvSpPr>
        <p:spPr/>
        <p:txBody>
          <a:bodyPr>
            <a:normAutofit fontScale="70000" lnSpcReduction="20000"/>
          </a:bodyPr>
          <a:lstStyle/>
          <a:p>
            <a:pPr>
              <a:spcAft>
                <a:spcPts val="1200"/>
              </a:spcAft>
            </a:pPr>
            <a:r>
              <a:rPr lang="en-US" sz="2400" b="1" dirty="0"/>
              <a:t>The Position Designation Tool (PDT) is the required method to determine the correct background investigation for a position.</a:t>
            </a:r>
          </a:p>
          <a:p>
            <a:pPr lvl="1">
              <a:spcAft>
                <a:spcPts val="1200"/>
              </a:spcAft>
            </a:pPr>
            <a:r>
              <a:rPr lang="en-US" sz="2000" dirty="0"/>
              <a:t>The tool is maintained by the Defense Counterintelligence &amp; Security Agency (DCSA) in DOD.</a:t>
            </a:r>
          </a:p>
          <a:p>
            <a:pPr lvl="1">
              <a:spcAft>
                <a:spcPts val="1200"/>
              </a:spcAft>
            </a:pPr>
            <a:r>
              <a:rPr lang="en-US" sz="2000" dirty="0"/>
              <a:t>The PDT provides the ability to identify any national security or public trust responsibilities associated with a position.</a:t>
            </a:r>
          </a:p>
          <a:p>
            <a:pPr lvl="1">
              <a:spcAft>
                <a:spcPts val="1200"/>
              </a:spcAft>
            </a:pPr>
            <a:r>
              <a:rPr lang="en-US" sz="2000" dirty="0"/>
              <a:t>The link to access the PDT is </a:t>
            </a:r>
            <a:r>
              <a:rPr lang="en-US" sz="2000" dirty="0">
                <a:hlinkClick r:id="rId3"/>
              </a:rPr>
              <a:t>https://pdt.nbis.mil/</a:t>
            </a:r>
            <a:r>
              <a:rPr lang="en-US" sz="2000" dirty="0"/>
              <a:t> </a:t>
            </a:r>
          </a:p>
          <a:p>
            <a:pPr lvl="1">
              <a:spcAft>
                <a:spcPts val="1200"/>
              </a:spcAft>
            </a:pPr>
            <a:r>
              <a:rPr lang="en-US" sz="2000" dirty="0"/>
              <a:t>DCSA PDT Training Course: </a:t>
            </a:r>
            <a:r>
              <a:rPr lang="en-US" sz="2000" dirty="0">
                <a:hlinkClick r:id="rId4"/>
              </a:rPr>
              <a:t>https://www.dcsa.mil/mc/tec/upcoming_courses/</a:t>
            </a:r>
            <a:br>
              <a:rPr lang="en-US" sz="2000" dirty="0"/>
            </a:br>
            <a:endParaRPr lang="en-US" sz="2000" dirty="0"/>
          </a:p>
          <a:p>
            <a:pPr>
              <a:spcAft>
                <a:spcPts val="1200"/>
              </a:spcAft>
            </a:pPr>
            <a:r>
              <a:rPr lang="en-US" sz="2400" b="1" dirty="0"/>
              <a:t>In the NED 5.2 release, a copy of the PDT must be uploaded to NED.</a:t>
            </a:r>
          </a:p>
          <a:p>
            <a:pPr lvl="1">
              <a:spcAft>
                <a:spcPts val="1200"/>
              </a:spcAft>
            </a:pPr>
            <a:r>
              <a:rPr lang="en-US" sz="2000" dirty="0">
                <a:solidFill>
                  <a:srgbClr val="C00000"/>
                </a:solidFill>
              </a:rPr>
              <a:t>Individuals responsible for designating positions are encouraged to attend formal PDT training offered by DCSA.</a:t>
            </a:r>
          </a:p>
          <a:p>
            <a:pPr lvl="1">
              <a:spcAft>
                <a:spcPts val="1200"/>
              </a:spcAft>
            </a:pPr>
            <a:r>
              <a:rPr lang="en-US" sz="2000" dirty="0">
                <a:solidFill>
                  <a:srgbClr val="C00000"/>
                </a:solidFill>
              </a:rPr>
              <a:t>AOs are encouraged to work with HR, supervisors, contracting officers, etc. to accurately complete the PDT.</a:t>
            </a:r>
          </a:p>
          <a:p>
            <a:pPr lvl="1">
              <a:spcAft>
                <a:spcPts val="1200"/>
              </a:spcAft>
            </a:pPr>
            <a:r>
              <a:rPr lang="en-US" sz="2000" dirty="0"/>
              <a:t>DPSAC in partnership with the NED Team will be offering training and job aids to the AO community.</a:t>
            </a:r>
          </a:p>
        </p:txBody>
      </p:sp>
      <p:sp>
        <p:nvSpPr>
          <p:cNvPr id="4" name="TextBox 3"/>
          <p:cNvSpPr txBox="1"/>
          <p:nvPr/>
        </p:nvSpPr>
        <p:spPr>
          <a:xfrm>
            <a:off x="7254110" y="78941"/>
            <a:ext cx="1425600" cy="369332"/>
          </a:xfrm>
          <a:prstGeom prst="rect">
            <a:avLst/>
          </a:prstGeom>
          <a:noFill/>
        </p:spPr>
        <p:txBody>
          <a:bodyPr wrap="squar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100" cap="none" spc="0" normalizeH="0" baseline="0" noProof="0" dirty="0">
                <a:ln>
                  <a:noFill/>
                </a:ln>
                <a:solidFill>
                  <a:prstClr val="white"/>
                </a:solidFill>
                <a:effectLst/>
                <a:uLnTx/>
                <a:uFillTx/>
                <a:latin typeface="Arial" charset="0"/>
                <a:ea typeface="Arial" charset="0"/>
                <a:cs typeface="Arial" charset="0"/>
              </a:rPr>
              <a:t>OD</a:t>
            </a:r>
          </a:p>
        </p:txBody>
      </p:sp>
      <p:sp>
        <p:nvSpPr>
          <p:cNvPr id="5" name="TextBox 4"/>
          <p:cNvSpPr txBox="1"/>
          <p:nvPr/>
        </p:nvSpPr>
        <p:spPr>
          <a:xfrm>
            <a:off x="4770120" y="6422984"/>
            <a:ext cx="3930856" cy="246221"/>
          </a:xfrm>
          <a:prstGeom prst="rect">
            <a:avLst/>
          </a:prstGeom>
          <a:noFill/>
        </p:spPr>
        <p:txBody>
          <a:bodyPr wrap="square" lIns="0" r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1F497D"/>
                </a:solidFill>
                <a:effectLst/>
                <a:uLnTx/>
                <a:uFillTx/>
                <a:latin typeface="Arial" charset="0"/>
                <a:ea typeface="Arial" charset="0"/>
                <a:cs typeface="Arial" charset="0"/>
              </a:rPr>
              <a:t>ORS Office of the Director </a:t>
            </a:r>
            <a:r>
              <a:rPr kumimoji="0" lang="en-US" sz="1000" b="0" i="0" u="none" strike="noStrike" kern="1200" cap="none" spc="0" normalizeH="0" baseline="0" noProof="0" dirty="0">
                <a:ln>
                  <a:noFill/>
                </a:ln>
                <a:solidFill>
                  <a:prstClr val="black">
                    <a:lumMod val="50000"/>
                    <a:lumOff val="50000"/>
                  </a:prstClr>
                </a:solidFill>
                <a:effectLst/>
                <a:uLnTx/>
                <a:uFillTx/>
                <a:latin typeface="Arial" charset="0"/>
                <a:ea typeface="Arial" charset="0"/>
                <a:cs typeface="Arial" charset="0"/>
              </a:rPr>
              <a:t>| ors.od.nih.gov</a:t>
            </a:r>
          </a:p>
        </p:txBody>
      </p:sp>
    </p:spTree>
    <p:extLst>
      <p:ext uri="{BB962C8B-B14F-4D97-AF65-F5344CB8AC3E}">
        <p14:creationId xmlns:p14="http://schemas.microsoft.com/office/powerpoint/2010/main" val="4071762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EBA58-2216-4ACD-B993-DA9A2CC9B5E6}"/>
              </a:ext>
            </a:extLst>
          </p:cNvPr>
          <p:cNvSpPr>
            <a:spLocks noGrp="1"/>
          </p:cNvSpPr>
          <p:nvPr>
            <p:ph type="title"/>
          </p:nvPr>
        </p:nvSpPr>
        <p:spPr/>
        <p:txBody>
          <a:bodyPr>
            <a:noAutofit/>
          </a:bodyPr>
          <a:lstStyle/>
          <a:p>
            <a:r>
              <a:rPr lang="en-US" sz="2000" dirty="0"/>
              <a:t>Step 2a: Determine the potential impact on the efficiency or integrity of the service</a:t>
            </a:r>
          </a:p>
        </p:txBody>
      </p:sp>
      <p:sp>
        <p:nvSpPr>
          <p:cNvPr id="4" name="TextBox 3">
            <a:extLst>
              <a:ext uri="{FF2B5EF4-FFF2-40B4-BE49-F238E27FC236}">
                <a16:creationId xmlns:a16="http://schemas.microsoft.com/office/drawing/2014/main" id="{F9228261-0CF7-4075-83AE-5678496137D2}"/>
              </a:ext>
            </a:extLst>
          </p:cNvPr>
          <p:cNvSpPr txBox="1"/>
          <p:nvPr/>
        </p:nvSpPr>
        <p:spPr>
          <a:xfrm>
            <a:off x="7254110" y="78941"/>
            <a:ext cx="1425600" cy="369332"/>
          </a:xfrm>
          <a:prstGeom prst="rect">
            <a:avLst/>
          </a:prstGeom>
          <a:noFill/>
        </p:spPr>
        <p:txBody>
          <a:bodyPr wrap="square" lIns="0" rIns="0" rtlCol="0">
            <a:spAutoFit/>
          </a:bodyPr>
          <a:lstStyle/>
          <a:p>
            <a:r>
              <a:rPr lang="en-US" b="0" i="0" kern="1100" baseline="0" dirty="0">
                <a:solidFill>
                  <a:schemeClr val="bg1"/>
                </a:solidFill>
                <a:latin typeface="Arial" charset="0"/>
                <a:ea typeface="Arial" charset="0"/>
                <a:cs typeface="Arial" charset="0"/>
              </a:rPr>
              <a:t>OD</a:t>
            </a:r>
          </a:p>
        </p:txBody>
      </p:sp>
      <p:sp>
        <p:nvSpPr>
          <p:cNvPr id="5" name="TextBox 4">
            <a:extLst>
              <a:ext uri="{FF2B5EF4-FFF2-40B4-BE49-F238E27FC236}">
                <a16:creationId xmlns:a16="http://schemas.microsoft.com/office/drawing/2014/main" id="{18350FBC-0BE2-4ACE-9E80-C6E101CBB042}"/>
              </a:ext>
            </a:extLst>
          </p:cNvPr>
          <p:cNvSpPr txBox="1"/>
          <p:nvPr/>
        </p:nvSpPr>
        <p:spPr>
          <a:xfrm>
            <a:off x="4770120" y="6422984"/>
            <a:ext cx="3930856" cy="246221"/>
          </a:xfrm>
          <a:prstGeom prst="rect">
            <a:avLst/>
          </a:prstGeom>
          <a:noFill/>
        </p:spPr>
        <p:txBody>
          <a:bodyPr wrap="square" lIns="0" rIns="0" rtlCol="0">
            <a:spAutoFit/>
          </a:bodyPr>
          <a:lstStyle/>
          <a:p>
            <a:pPr algn="r"/>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pic>
        <p:nvPicPr>
          <p:cNvPr id="6" name="Picture 5">
            <a:extLst>
              <a:ext uri="{FF2B5EF4-FFF2-40B4-BE49-F238E27FC236}">
                <a16:creationId xmlns:a16="http://schemas.microsoft.com/office/drawing/2014/main" id="{6B4ADEE5-C21A-45AA-9E63-DFCD7792AAC1}"/>
              </a:ext>
            </a:extLst>
          </p:cNvPr>
          <p:cNvPicPr>
            <a:picLocks noChangeAspect="1"/>
          </p:cNvPicPr>
          <p:nvPr/>
        </p:nvPicPr>
        <p:blipFill rotWithShape="1">
          <a:blip r:embed="rId2"/>
          <a:srcRect l="1213" t="8694" r="2127" b="3266"/>
          <a:stretch/>
        </p:blipFill>
        <p:spPr>
          <a:xfrm>
            <a:off x="923636" y="1441958"/>
            <a:ext cx="7361382" cy="4415247"/>
          </a:xfrm>
          <a:prstGeom prst="rect">
            <a:avLst/>
          </a:prstGeom>
        </p:spPr>
      </p:pic>
      <p:sp>
        <p:nvSpPr>
          <p:cNvPr id="7" name="Rectangle 6">
            <a:extLst>
              <a:ext uri="{FF2B5EF4-FFF2-40B4-BE49-F238E27FC236}">
                <a16:creationId xmlns:a16="http://schemas.microsoft.com/office/drawing/2014/main" id="{26555926-29E5-486D-803E-594271E9C73F}"/>
              </a:ext>
            </a:extLst>
          </p:cNvPr>
          <p:cNvSpPr/>
          <p:nvPr/>
        </p:nvSpPr>
        <p:spPr>
          <a:xfrm>
            <a:off x="166255" y="884310"/>
            <a:ext cx="8876145" cy="338554"/>
          </a:xfrm>
          <a:prstGeom prst="rect">
            <a:avLst/>
          </a:prstGeom>
        </p:spPr>
        <p:txBody>
          <a:bodyPr wrap="square">
            <a:spAutoFit/>
          </a:bodyPr>
          <a:lstStyle/>
          <a:p>
            <a:r>
              <a:rPr lang="en-US" sz="1600" b="1" dirty="0">
                <a:solidFill>
                  <a:srgbClr val="616265"/>
                </a:solidFill>
              </a:rPr>
              <a:t>For any Public Trust factors selected, indicate the level of damage that may be caused by the position:</a:t>
            </a:r>
          </a:p>
        </p:txBody>
      </p:sp>
      <p:sp>
        <p:nvSpPr>
          <p:cNvPr id="8" name="Left Brace 7">
            <a:extLst>
              <a:ext uri="{FF2B5EF4-FFF2-40B4-BE49-F238E27FC236}">
                <a16:creationId xmlns:a16="http://schemas.microsoft.com/office/drawing/2014/main" id="{9455039D-5AF0-4DB1-BBCA-EBF7790ECEEC}"/>
              </a:ext>
            </a:extLst>
          </p:cNvPr>
          <p:cNvSpPr/>
          <p:nvPr/>
        </p:nvSpPr>
        <p:spPr>
          <a:xfrm>
            <a:off x="697345" y="1570375"/>
            <a:ext cx="323273" cy="3717250"/>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31BAB24E-9673-45E3-B64C-9B8AE051008C}"/>
              </a:ext>
            </a:extLst>
          </p:cNvPr>
          <p:cNvSpPr txBox="1"/>
          <p:nvPr/>
        </p:nvSpPr>
        <p:spPr>
          <a:xfrm>
            <a:off x="0" y="3198167"/>
            <a:ext cx="822036" cy="461665"/>
          </a:xfrm>
          <a:prstGeom prst="rect">
            <a:avLst/>
          </a:prstGeom>
          <a:noFill/>
        </p:spPr>
        <p:txBody>
          <a:bodyPr wrap="square" rtlCol="0">
            <a:spAutoFit/>
          </a:bodyPr>
          <a:lstStyle/>
          <a:p>
            <a:pPr algn="ctr"/>
            <a:r>
              <a:rPr lang="en-US" sz="1200" dirty="0">
                <a:solidFill>
                  <a:srgbClr val="C00000"/>
                </a:solidFill>
              </a:rPr>
              <a:t>Select only one</a:t>
            </a:r>
          </a:p>
        </p:txBody>
      </p:sp>
      <p:pic>
        <p:nvPicPr>
          <p:cNvPr id="10" name="Picture 9">
            <a:extLst>
              <a:ext uri="{FF2B5EF4-FFF2-40B4-BE49-F238E27FC236}">
                <a16:creationId xmlns:a16="http://schemas.microsoft.com/office/drawing/2014/main" id="{1CFA8D89-16AD-40E0-9133-541BCECB11BF}"/>
              </a:ext>
            </a:extLst>
          </p:cNvPr>
          <p:cNvPicPr>
            <a:picLocks noChangeAspect="1"/>
          </p:cNvPicPr>
          <p:nvPr/>
        </p:nvPicPr>
        <p:blipFill rotWithShape="1">
          <a:blip r:embed="rId3"/>
          <a:srcRect t="11612" b="9348"/>
          <a:stretch/>
        </p:blipFill>
        <p:spPr>
          <a:xfrm>
            <a:off x="6551628" y="5907266"/>
            <a:ext cx="2149347" cy="296624"/>
          </a:xfrm>
          <a:prstGeom prst="rect">
            <a:avLst/>
          </a:prstGeom>
        </p:spPr>
      </p:pic>
    </p:spTree>
    <p:extLst>
      <p:ext uri="{BB962C8B-B14F-4D97-AF65-F5344CB8AC3E}">
        <p14:creationId xmlns:p14="http://schemas.microsoft.com/office/powerpoint/2010/main" val="1837067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D3DD8-74E3-47FE-82D4-DE96A2ABA2A4}"/>
              </a:ext>
            </a:extLst>
          </p:cNvPr>
          <p:cNvSpPr>
            <a:spLocks noGrp="1"/>
          </p:cNvSpPr>
          <p:nvPr>
            <p:ph type="title"/>
          </p:nvPr>
        </p:nvSpPr>
        <p:spPr/>
        <p:txBody>
          <a:bodyPr>
            <a:normAutofit fontScale="90000"/>
          </a:bodyPr>
          <a:lstStyle/>
          <a:p>
            <a:r>
              <a:rPr lang="en-US" dirty="0"/>
              <a:t>Step 3a: Point Adjustments for Scope of Impact for Damage</a:t>
            </a:r>
          </a:p>
        </p:txBody>
      </p:sp>
      <p:sp>
        <p:nvSpPr>
          <p:cNvPr id="4" name="TextBox 3">
            <a:extLst>
              <a:ext uri="{FF2B5EF4-FFF2-40B4-BE49-F238E27FC236}">
                <a16:creationId xmlns:a16="http://schemas.microsoft.com/office/drawing/2014/main" id="{57CFA176-77FB-46D3-91A4-64CFEBA7B44A}"/>
              </a:ext>
            </a:extLst>
          </p:cNvPr>
          <p:cNvSpPr txBox="1"/>
          <p:nvPr/>
        </p:nvSpPr>
        <p:spPr>
          <a:xfrm>
            <a:off x="7254110" y="78941"/>
            <a:ext cx="1425600" cy="369332"/>
          </a:xfrm>
          <a:prstGeom prst="rect">
            <a:avLst/>
          </a:prstGeom>
          <a:noFill/>
        </p:spPr>
        <p:txBody>
          <a:bodyPr wrap="square" lIns="0" rIns="0" rtlCol="0">
            <a:spAutoFit/>
          </a:bodyPr>
          <a:lstStyle/>
          <a:p>
            <a:r>
              <a:rPr lang="en-US" b="0" i="0" kern="1100" baseline="0" dirty="0">
                <a:solidFill>
                  <a:schemeClr val="bg1"/>
                </a:solidFill>
                <a:latin typeface="Arial" charset="0"/>
                <a:ea typeface="Arial" charset="0"/>
                <a:cs typeface="Arial" charset="0"/>
              </a:rPr>
              <a:t>OD</a:t>
            </a:r>
          </a:p>
        </p:txBody>
      </p:sp>
      <p:sp>
        <p:nvSpPr>
          <p:cNvPr id="5" name="TextBox 4">
            <a:extLst>
              <a:ext uri="{FF2B5EF4-FFF2-40B4-BE49-F238E27FC236}">
                <a16:creationId xmlns:a16="http://schemas.microsoft.com/office/drawing/2014/main" id="{5C2D3E5B-3FF6-4FDF-980C-058C83BC4FF9}"/>
              </a:ext>
            </a:extLst>
          </p:cNvPr>
          <p:cNvSpPr txBox="1"/>
          <p:nvPr/>
        </p:nvSpPr>
        <p:spPr>
          <a:xfrm>
            <a:off x="4770120" y="6422984"/>
            <a:ext cx="3930856" cy="246221"/>
          </a:xfrm>
          <a:prstGeom prst="rect">
            <a:avLst/>
          </a:prstGeom>
          <a:noFill/>
        </p:spPr>
        <p:txBody>
          <a:bodyPr wrap="square" lIns="0" rIns="0" rtlCol="0">
            <a:spAutoFit/>
          </a:bodyPr>
          <a:lstStyle/>
          <a:p>
            <a:pPr algn="r"/>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pic>
        <p:nvPicPr>
          <p:cNvPr id="6" name="Picture 5">
            <a:extLst>
              <a:ext uri="{FF2B5EF4-FFF2-40B4-BE49-F238E27FC236}">
                <a16:creationId xmlns:a16="http://schemas.microsoft.com/office/drawing/2014/main" id="{F63CD948-2D51-4A4D-AC19-F1EECCF5AE21}"/>
              </a:ext>
            </a:extLst>
          </p:cNvPr>
          <p:cNvPicPr>
            <a:picLocks noChangeAspect="1"/>
          </p:cNvPicPr>
          <p:nvPr/>
        </p:nvPicPr>
        <p:blipFill rotWithShape="1">
          <a:blip r:embed="rId3"/>
          <a:srcRect l="1844" r="1403" b="7684"/>
          <a:stretch/>
        </p:blipFill>
        <p:spPr>
          <a:xfrm>
            <a:off x="1177636" y="2532543"/>
            <a:ext cx="7809345" cy="3026637"/>
          </a:xfrm>
          <a:prstGeom prst="rect">
            <a:avLst/>
          </a:prstGeom>
        </p:spPr>
      </p:pic>
      <p:sp>
        <p:nvSpPr>
          <p:cNvPr id="7" name="Rectangle 6">
            <a:extLst>
              <a:ext uri="{FF2B5EF4-FFF2-40B4-BE49-F238E27FC236}">
                <a16:creationId xmlns:a16="http://schemas.microsoft.com/office/drawing/2014/main" id="{B4E8103A-E67C-44E2-BF08-951578844D72}"/>
              </a:ext>
            </a:extLst>
          </p:cNvPr>
          <p:cNvSpPr/>
          <p:nvPr/>
        </p:nvSpPr>
        <p:spPr>
          <a:xfrm>
            <a:off x="263236" y="1150524"/>
            <a:ext cx="8617527" cy="923330"/>
          </a:xfrm>
          <a:prstGeom prst="rect">
            <a:avLst/>
          </a:prstGeom>
        </p:spPr>
        <p:txBody>
          <a:bodyPr wrap="square">
            <a:spAutoFit/>
          </a:bodyPr>
          <a:lstStyle/>
          <a:p>
            <a:pPr marL="285750" indent="-285750">
              <a:spcAft>
                <a:spcPts val="1200"/>
              </a:spcAft>
              <a:buFont typeface="Arial" panose="020B0604020202020204" pitchFamily="34" charset="0"/>
              <a:buChar char="•"/>
            </a:pPr>
            <a:r>
              <a:rPr lang="en-US" sz="1600" b="1" dirty="0">
                <a:solidFill>
                  <a:srgbClr val="616265"/>
                </a:solidFill>
              </a:rPr>
              <a:t>Select the scope of impact for any damage that may be caused by the position</a:t>
            </a:r>
          </a:p>
          <a:p>
            <a:pPr marL="742950" lvl="1" indent="-285750">
              <a:spcAft>
                <a:spcPts val="1200"/>
              </a:spcAft>
              <a:buFont typeface="Arial" panose="020B0604020202020204" pitchFamily="34" charset="0"/>
              <a:buChar char="•"/>
            </a:pPr>
            <a:r>
              <a:rPr lang="en-US" sz="1400" b="1" i="1" dirty="0">
                <a:solidFill>
                  <a:srgbClr val="C00000"/>
                </a:solidFill>
              </a:rPr>
              <a:t>If you are not sure which selections are applicable, please contact the supervisor or project officer who will be overseeing position</a:t>
            </a:r>
          </a:p>
        </p:txBody>
      </p:sp>
      <p:sp>
        <p:nvSpPr>
          <p:cNvPr id="8" name="Left Brace 7">
            <a:extLst>
              <a:ext uri="{FF2B5EF4-FFF2-40B4-BE49-F238E27FC236}">
                <a16:creationId xmlns:a16="http://schemas.microsoft.com/office/drawing/2014/main" id="{C13A7EF7-F125-45B4-9711-B12BAB54A301}"/>
              </a:ext>
            </a:extLst>
          </p:cNvPr>
          <p:cNvSpPr/>
          <p:nvPr/>
        </p:nvSpPr>
        <p:spPr>
          <a:xfrm>
            <a:off x="868218" y="3011044"/>
            <a:ext cx="323273" cy="2105892"/>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59582677-A0DF-48ED-9A55-5639DEEAAE76}"/>
              </a:ext>
            </a:extLst>
          </p:cNvPr>
          <p:cNvSpPr txBox="1"/>
          <p:nvPr/>
        </p:nvSpPr>
        <p:spPr>
          <a:xfrm>
            <a:off x="46182" y="3833157"/>
            <a:ext cx="822036" cy="461665"/>
          </a:xfrm>
          <a:prstGeom prst="rect">
            <a:avLst/>
          </a:prstGeom>
          <a:noFill/>
        </p:spPr>
        <p:txBody>
          <a:bodyPr wrap="square" rtlCol="0">
            <a:spAutoFit/>
          </a:bodyPr>
          <a:lstStyle/>
          <a:p>
            <a:pPr algn="ctr"/>
            <a:r>
              <a:rPr lang="en-US" sz="1200" dirty="0">
                <a:solidFill>
                  <a:srgbClr val="C00000"/>
                </a:solidFill>
              </a:rPr>
              <a:t>Select only one</a:t>
            </a:r>
          </a:p>
        </p:txBody>
      </p:sp>
    </p:spTree>
    <p:extLst>
      <p:ext uri="{BB962C8B-B14F-4D97-AF65-F5344CB8AC3E}">
        <p14:creationId xmlns:p14="http://schemas.microsoft.com/office/powerpoint/2010/main" val="705394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02DC9-4175-498F-B4F7-C7C643D6C979}"/>
              </a:ext>
            </a:extLst>
          </p:cNvPr>
          <p:cNvSpPr>
            <a:spLocks noGrp="1"/>
          </p:cNvSpPr>
          <p:nvPr>
            <p:ph type="title"/>
          </p:nvPr>
        </p:nvSpPr>
        <p:spPr/>
        <p:txBody>
          <a:bodyPr>
            <a:normAutofit fontScale="90000"/>
          </a:bodyPr>
          <a:lstStyle/>
          <a:p>
            <a:r>
              <a:rPr lang="en-US" dirty="0"/>
              <a:t>Step 3b: Point Adjustments for Level of Supervision</a:t>
            </a:r>
          </a:p>
        </p:txBody>
      </p:sp>
      <p:sp>
        <p:nvSpPr>
          <p:cNvPr id="4" name="TextBox 3">
            <a:extLst>
              <a:ext uri="{FF2B5EF4-FFF2-40B4-BE49-F238E27FC236}">
                <a16:creationId xmlns:a16="http://schemas.microsoft.com/office/drawing/2014/main" id="{6DA60C3D-46B0-483D-BF30-6AA79B85A7F2}"/>
              </a:ext>
            </a:extLst>
          </p:cNvPr>
          <p:cNvSpPr txBox="1"/>
          <p:nvPr/>
        </p:nvSpPr>
        <p:spPr>
          <a:xfrm>
            <a:off x="7254110" y="78941"/>
            <a:ext cx="1425600" cy="369332"/>
          </a:xfrm>
          <a:prstGeom prst="rect">
            <a:avLst/>
          </a:prstGeom>
          <a:noFill/>
        </p:spPr>
        <p:txBody>
          <a:bodyPr wrap="square" lIns="0" rIns="0" rtlCol="0">
            <a:spAutoFit/>
          </a:bodyPr>
          <a:lstStyle/>
          <a:p>
            <a:r>
              <a:rPr lang="en-US" b="0" i="0" kern="1100" baseline="0" dirty="0">
                <a:solidFill>
                  <a:schemeClr val="bg1"/>
                </a:solidFill>
                <a:latin typeface="Arial" charset="0"/>
                <a:ea typeface="Arial" charset="0"/>
                <a:cs typeface="Arial" charset="0"/>
              </a:rPr>
              <a:t>OD</a:t>
            </a:r>
          </a:p>
        </p:txBody>
      </p:sp>
      <p:sp>
        <p:nvSpPr>
          <p:cNvPr id="5" name="TextBox 4">
            <a:extLst>
              <a:ext uri="{FF2B5EF4-FFF2-40B4-BE49-F238E27FC236}">
                <a16:creationId xmlns:a16="http://schemas.microsoft.com/office/drawing/2014/main" id="{93ACC096-B305-4A45-9C0F-F62A41C60AE0}"/>
              </a:ext>
            </a:extLst>
          </p:cNvPr>
          <p:cNvSpPr txBox="1"/>
          <p:nvPr/>
        </p:nvSpPr>
        <p:spPr>
          <a:xfrm>
            <a:off x="4770120" y="6422984"/>
            <a:ext cx="3930856" cy="246221"/>
          </a:xfrm>
          <a:prstGeom prst="rect">
            <a:avLst/>
          </a:prstGeom>
          <a:noFill/>
        </p:spPr>
        <p:txBody>
          <a:bodyPr wrap="square" lIns="0" rIns="0" rtlCol="0">
            <a:spAutoFit/>
          </a:bodyPr>
          <a:lstStyle/>
          <a:p>
            <a:pPr algn="r"/>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pic>
        <p:nvPicPr>
          <p:cNvPr id="6" name="Picture 5">
            <a:extLst>
              <a:ext uri="{FF2B5EF4-FFF2-40B4-BE49-F238E27FC236}">
                <a16:creationId xmlns:a16="http://schemas.microsoft.com/office/drawing/2014/main" id="{8271DF76-5FF4-452A-A505-98CD759F925F}"/>
              </a:ext>
            </a:extLst>
          </p:cNvPr>
          <p:cNvPicPr>
            <a:picLocks noChangeAspect="1"/>
          </p:cNvPicPr>
          <p:nvPr/>
        </p:nvPicPr>
        <p:blipFill rotWithShape="1">
          <a:blip r:embed="rId3"/>
          <a:srcRect l="1175" r="995" b="8073"/>
          <a:stretch/>
        </p:blipFill>
        <p:spPr>
          <a:xfrm>
            <a:off x="1122218" y="2689830"/>
            <a:ext cx="7827820" cy="2640921"/>
          </a:xfrm>
          <a:prstGeom prst="rect">
            <a:avLst/>
          </a:prstGeom>
        </p:spPr>
      </p:pic>
      <p:sp>
        <p:nvSpPr>
          <p:cNvPr id="7" name="Rectangle 6">
            <a:extLst>
              <a:ext uri="{FF2B5EF4-FFF2-40B4-BE49-F238E27FC236}">
                <a16:creationId xmlns:a16="http://schemas.microsoft.com/office/drawing/2014/main" id="{08D9819F-5324-4357-A89A-34DC6C551C12}"/>
              </a:ext>
            </a:extLst>
          </p:cNvPr>
          <p:cNvSpPr/>
          <p:nvPr/>
        </p:nvSpPr>
        <p:spPr>
          <a:xfrm>
            <a:off x="263236" y="1263934"/>
            <a:ext cx="8617527" cy="923330"/>
          </a:xfrm>
          <a:prstGeom prst="rect">
            <a:avLst/>
          </a:prstGeom>
        </p:spPr>
        <p:txBody>
          <a:bodyPr wrap="square">
            <a:spAutoFit/>
          </a:bodyPr>
          <a:lstStyle/>
          <a:p>
            <a:pPr marL="285750" indent="-285750">
              <a:spcAft>
                <a:spcPts val="1200"/>
              </a:spcAft>
              <a:buFont typeface="Arial" panose="020B0604020202020204" pitchFamily="34" charset="0"/>
              <a:buChar char="•"/>
            </a:pPr>
            <a:r>
              <a:rPr lang="en-US" sz="1600" b="1" dirty="0">
                <a:solidFill>
                  <a:srgbClr val="616265"/>
                </a:solidFill>
              </a:rPr>
              <a:t>For any factors that were selected in Section 2, indicate the level of supervision over the position</a:t>
            </a:r>
          </a:p>
          <a:p>
            <a:pPr marL="742950" lvl="1" indent="-285750">
              <a:spcAft>
                <a:spcPts val="1200"/>
              </a:spcAft>
              <a:buFont typeface="Arial" panose="020B0604020202020204" pitchFamily="34" charset="0"/>
              <a:buChar char="•"/>
            </a:pPr>
            <a:r>
              <a:rPr lang="en-US" sz="1400" b="1" i="1" dirty="0">
                <a:solidFill>
                  <a:srgbClr val="C00000"/>
                </a:solidFill>
              </a:rPr>
              <a:t>If you are not sure which selections are applicable, please contact the supervisor or project officer who will be overseeing position</a:t>
            </a:r>
          </a:p>
        </p:txBody>
      </p:sp>
      <p:sp>
        <p:nvSpPr>
          <p:cNvPr id="9" name="Left Brace 8">
            <a:extLst>
              <a:ext uri="{FF2B5EF4-FFF2-40B4-BE49-F238E27FC236}">
                <a16:creationId xmlns:a16="http://schemas.microsoft.com/office/drawing/2014/main" id="{404619F6-339F-41DA-A2AA-B7FFA3595465}"/>
              </a:ext>
            </a:extLst>
          </p:cNvPr>
          <p:cNvSpPr/>
          <p:nvPr/>
        </p:nvSpPr>
        <p:spPr>
          <a:xfrm>
            <a:off x="868218" y="3075628"/>
            <a:ext cx="323273" cy="2105892"/>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31053F7C-A8CF-45E3-A79D-59E34EA519BC}"/>
              </a:ext>
            </a:extLst>
          </p:cNvPr>
          <p:cNvSpPr txBox="1"/>
          <p:nvPr/>
        </p:nvSpPr>
        <p:spPr>
          <a:xfrm>
            <a:off x="159326" y="3897741"/>
            <a:ext cx="822036" cy="461665"/>
          </a:xfrm>
          <a:prstGeom prst="rect">
            <a:avLst/>
          </a:prstGeom>
          <a:noFill/>
        </p:spPr>
        <p:txBody>
          <a:bodyPr wrap="square" rtlCol="0">
            <a:spAutoFit/>
          </a:bodyPr>
          <a:lstStyle/>
          <a:p>
            <a:pPr algn="ctr"/>
            <a:r>
              <a:rPr lang="en-US" sz="1200" dirty="0">
                <a:solidFill>
                  <a:srgbClr val="C00000"/>
                </a:solidFill>
              </a:rPr>
              <a:t>Select only one</a:t>
            </a:r>
          </a:p>
        </p:txBody>
      </p:sp>
    </p:spTree>
    <p:extLst>
      <p:ext uri="{BB962C8B-B14F-4D97-AF65-F5344CB8AC3E}">
        <p14:creationId xmlns:p14="http://schemas.microsoft.com/office/powerpoint/2010/main" val="1828878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C2366-31DD-4E7B-B99B-BBF10B52A718}"/>
              </a:ext>
            </a:extLst>
          </p:cNvPr>
          <p:cNvSpPr>
            <a:spLocks noGrp="1"/>
          </p:cNvSpPr>
          <p:nvPr>
            <p:ph type="title"/>
          </p:nvPr>
        </p:nvSpPr>
        <p:spPr/>
        <p:txBody>
          <a:bodyPr/>
          <a:lstStyle/>
          <a:p>
            <a:r>
              <a:rPr lang="en-US" dirty="0"/>
              <a:t>4. PDT Final Designation</a:t>
            </a:r>
          </a:p>
        </p:txBody>
      </p:sp>
      <p:sp>
        <p:nvSpPr>
          <p:cNvPr id="4" name="TextBox 3">
            <a:extLst>
              <a:ext uri="{FF2B5EF4-FFF2-40B4-BE49-F238E27FC236}">
                <a16:creationId xmlns:a16="http://schemas.microsoft.com/office/drawing/2014/main" id="{5765EA1A-28F3-4B15-97FE-2760C66539BB}"/>
              </a:ext>
            </a:extLst>
          </p:cNvPr>
          <p:cNvSpPr txBox="1"/>
          <p:nvPr/>
        </p:nvSpPr>
        <p:spPr>
          <a:xfrm>
            <a:off x="7254110" y="78941"/>
            <a:ext cx="1425600" cy="369332"/>
          </a:xfrm>
          <a:prstGeom prst="rect">
            <a:avLst/>
          </a:prstGeom>
          <a:noFill/>
        </p:spPr>
        <p:txBody>
          <a:bodyPr wrap="square" lIns="0" rIns="0" rtlCol="0">
            <a:spAutoFit/>
          </a:bodyPr>
          <a:lstStyle/>
          <a:p>
            <a:r>
              <a:rPr lang="en-US" b="0" i="0" kern="1100" baseline="0" dirty="0">
                <a:solidFill>
                  <a:schemeClr val="bg1"/>
                </a:solidFill>
                <a:latin typeface="Arial" charset="0"/>
                <a:ea typeface="Arial" charset="0"/>
                <a:cs typeface="Arial" charset="0"/>
              </a:rPr>
              <a:t>OD</a:t>
            </a:r>
          </a:p>
        </p:txBody>
      </p:sp>
      <p:sp>
        <p:nvSpPr>
          <p:cNvPr id="5" name="TextBox 4">
            <a:extLst>
              <a:ext uri="{FF2B5EF4-FFF2-40B4-BE49-F238E27FC236}">
                <a16:creationId xmlns:a16="http://schemas.microsoft.com/office/drawing/2014/main" id="{9F43ECBA-8E61-44BA-B323-D96E03212C67}"/>
              </a:ext>
            </a:extLst>
          </p:cNvPr>
          <p:cNvSpPr txBox="1"/>
          <p:nvPr/>
        </p:nvSpPr>
        <p:spPr>
          <a:xfrm>
            <a:off x="4770120" y="6422984"/>
            <a:ext cx="3930856" cy="246221"/>
          </a:xfrm>
          <a:prstGeom prst="rect">
            <a:avLst/>
          </a:prstGeom>
          <a:noFill/>
        </p:spPr>
        <p:txBody>
          <a:bodyPr wrap="square" lIns="0" rIns="0" rtlCol="0">
            <a:spAutoFit/>
          </a:bodyPr>
          <a:lstStyle/>
          <a:p>
            <a:pPr algn="r"/>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pic>
        <p:nvPicPr>
          <p:cNvPr id="6" name="Picture 5">
            <a:extLst>
              <a:ext uri="{FF2B5EF4-FFF2-40B4-BE49-F238E27FC236}">
                <a16:creationId xmlns:a16="http://schemas.microsoft.com/office/drawing/2014/main" id="{A1FAC630-CD97-467F-B128-86792C4DCACA}"/>
              </a:ext>
            </a:extLst>
          </p:cNvPr>
          <p:cNvPicPr>
            <a:picLocks noChangeAspect="1"/>
          </p:cNvPicPr>
          <p:nvPr/>
        </p:nvPicPr>
        <p:blipFill>
          <a:blip r:embed="rId2"/>
          <a:stretch>
            <a:fillRect/>
          </a:stretch>
        </p:blipFill>
        <p:spPr>
          <a:xfrm>
            <a:off x="2459893" y="1902683"/>
            <a:ext cx="6684107" cy="4308266"/>
          </a:xfrm>
          <a:prstGeom prst="rect">
            <a:avLst/>
          </a:prstGeom>
        </p:spPr>
      </p:pic>
      <p:sp>
        <p:nvSpPr>
          <p:cNvPr id="7" name="Rectangle 6">
            <a:extLst>
              <a:ext uri="{FF2B5EF4-FFF2-40B4-BE49-F238E27FC236}">
                <a16:creationId xmlns:a16="http://schemas.microsoft.com/office/drawing/2014/main" id="{03C45A8E-D526-49CB-91DF-603F69762A7F}"/>
              </a:ext>
            </a:extLst>
          </p:cNvPr>
          <p:cNvSpPr/>
          <p:nvPr/>
        </p:nvSpPr>
        <p:spPr>
          <a:xfrm>
            <a:off x="263236" y="1105873"/>
            <a:ext cx="8617527" cy="584775"/>
          </a:xfrm>
          <a:prstGeom prst="rect">
            <a:avLst/>
          </a:prstGeom>
        </p:spPr>
        <p:txBody>
          <a:bodyPr wrap="square">
            <a:spAutoFit/>
          </a:bodyPr>
          <a:lstStyle/>
          <a:p>
            <a:pPr marL="285750" indent="-285750">
              <a:spcAft>
                <a:spcPts val="1200"/>
              </a:spcAft>
              <a:buFont typeface="Arial" panose="020B0604020202020204" pitchFamily="34" charset="0"/>
              <a:buChar char="•"/>
            </a:pPr>
            <a:r>
              <a:rPr lang="en-US" sz="1600" b="1" dirty="0">
                <a:solidFill>
                  <a:srgbClr val="616265"/>
                </a:solidFill>
              </a:rPr>
              <a:t>Once complete, you will see the final position designation record. You can then save a copy of the record as a PDF file for uploading to NED.</a:t>
            </a:r>
          </a:p>
        </p:txBody>
      </p:sp>
      <p:sp>
        <p:nvSpPr>
          <p:cNvPr id="8" name="Left Brace 7">
            <a:extLst>
              <a:ext uri="{FF2B5EF4-FFF2-40B4-BE49-F238E27FC236}">
                <a16:creationId xmlns:a16="http://schemas.microsoft.com/office/drawing/2014/main" id="{0B7FFD33-97FA-4D9F-898F-A316BE14AE2A}"/>
              </a:ext>
            </a:extLst>
          </p:cNvPr>
          <p:cNvSpPr/>
          <p:nvPr/>
        </p:nvSpPr>
        <p:spPr>
          <a:xfrm>
            <a:off x="2298256" y="5752127"/>
            <a:ext cx="323273" cy="380818"/>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F7D21DC-BAD6-4F30-BB92-06C79261AAA9}"/>
              </a:ext>
            </a:extLst>
          </p:cNvPr>
          <p:cNvSpPr txBox="1"/>
          <p:nvPr/>
        </p:nvSpPr>
        <p:spPr>
          <a:xfrm>
            <a:off x="610313" y="5711703"/>
            <a:ext cx="1687943" cy="461665"/>
          </a:xfrm>
          <a:prstGeom prst="rect">
            <a:avLst/>
          </a:prstGeom>
          <a:noFill/>
        </p:spPr>
        <p:txBody>
          <a:bodyPr wrap="square" rtlCol="0">
            <a:spAutoFit/>
          </a:bodyPr>
          <a:lstStyle/>
          <a:p>
            <a:pPr algn="ctr"/>
            <a:r>
              <a:rPr lang="en-US" sz="1200" dirty="0">
                <a:solidFill>
                  <a:srgbClr val="C00000"/>
                </a:solidFill>
              </a:rPr>
              <a:t>Use this to save the file for uploading to NED</a:t>
            </a:r>
          </a:p>
        </p:txBody>
      </p:sp>
    </p:spTree>
    <p:extLst>
      <p:ext uri="{BB962C8B-B14F-4D97-AF65-F5344CB8AC3E}">
        <p14:creationId xmlns:p14="http://schemas.microsoft.com/office/powerpoint/2010/main" val="3356177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8ECD8-7522-4A1E-A499-5A3DCEABE6CD}"/>
              </a:ext>
            </a:extLst>
          </p:cNvPr>
          <p:cNvSpPr>
            <a:spLocks noGrp="1"/>
          </p:cNvSpPr>
          <p:nvPr>
            <p:ph type="title"/>
          </p:nvPr>
        </p:nvSpPr>
        <p:spPr/>
        <p:txBody>
          <a:bodyPr/>
          <a:lstStyle/>
          <a:p>
            <a:r>
              <a:rPr lang="en-US" dirty="0"/>
              <a:t>NED &amp; PDT</a:t>
            </a:r>
          </a:p>
        </p:txBody>
      </p:sp>
      <p:sp>
        <p:nvSpPr>
          <p:cNvPr id="11" name="Title 1">
            <a:extLst>
              <a:ext uri="{FF2B5EF4-FFF2-40B4-BE49-F238E27FC236}">
                <a16:creationId xmlns:a16="http://schemas.microsoft.com/office/drawing/2014/main" id="{ED29D1B9-5539-4064-95FB-1B11914A097F}"/>
              </a:ext>
            </a:extLst>
          </p:cNvPr>
          <p:cNvSpPr txBox="1">
            <a:spLocks/>
          </p:cNvSpPr>
          <p:nvPr/>
        </p:nvSpPr>
        <p:spPr>
          <a:xfrm>
            <a:off x="239086" y="869963"/>
            <a:ext cx="8229600" cy="990600"/>
          </a:xfrm>
          <a:prstGeom prst="rect">
            <a:avLst/>
          </a:prstGeom>
        </p:spPr>
        <p:txBody>
          <a:bodyPr vert="horz" lIns="91440" tIns="45720" rIns="91440" bIns="45720" rtlCol="0" anchor="ctr">
            <a:normAutofit lnSpcReduction="10000"/>
          </a:bodyPr>
          <a:lstStyle>
            <a:lvl1pPr algn="l" defTabSz="685800" rtl="0" eaLnBrk="1" latinLnBrk="0" hangingPunct="1">
              <a:spcBef>
                <a:spcPct val="0"/>
              </a:spcBef>
              <a:buNone/>
              <a:defRPr sz="3000" kern="1200" spc="-75" baseline="0">
                <a:solidFill>
                  <a:schemeClr val="tx2"/>
                </a:solidFill>
                <a:latin typeface="+mj-lt"/>
                <a:ea typeface="+mj-ea"/>
                <a:cs typeface="+mj-cs"/>
              </a:defRPr>
            </a:lvl1pPr>
          </a:lstStyle>
          <a:p>
            <a:pPr marL="0" marR="0" lvl="0" indent="0" algn="l" defTabSz="6858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75" normalizeH="0" baseline="0" noProof="0" dirty="0">
                <a:ln>
                  <a:noFill/>
                </a:ln>
                <a:solidFill>
                  <a:srgbClr val="1F497D"/>
                </a:solidFill>
                <a:effectLst/>
                <a:uLnTx/>
                <a:uFillTx/>
                <a:latin typeface="Tw Cen MT"/>
                <a:ea typeface="+mj-ea"/>
                <a:cs typeface="+mj-cs"/>
              </a:rPr>
              <a:t>Enter the PDT Tier Value into the NED system and upload the file:</a:t>
            </a:r>
          </a:p>
        </p:txBody>
      </p:sp>
      <p:grpSp>
        <p:nvGrpSpPr>
          <p:cNvPr id="18" name="Group 17">
            <a:extLst>
              <a:ext uri="{FF2B5EF4-FFF2-40B4-BE49-F238E27FC236}">
                <a16:creationId xmlns:a16="http://schemas.microsoft.com/office/drawing/2014/main" id="{C54416D4-DA52-45A6-B940-A0460074AC6F}"/>
              </a:ext>
            </a:extLst>
          </p:cNvPr>
          <p:cNvGrpSpPr/>
          <p:nvPr/>
        </p:nvGrpSpPr>
        <p:grpSpPr>
          <a:xfrm>
            <a:off x="762649" y="1862355"/>
            <a:ext cx="7618702" cy="4572271"/>
            <a:chOff x="518619" y="1149516"/>
            <a:chExt cx="8163275" cy="5243166"/>
          </a:xfrm>
        </p:grpSpPr>
        <p:pic>
          <p:nvPicPr>
            <p:cNvPr id="12" name="Picture 11">
              <a:extLst>
                <a:ext uri="{FF2B5EF4-FFF2-40B4-BE49-F238E27FC236}">
                  <a16:creationId xmlns:a16="http://schemas.microsoft.com/office/drawing/2014/main" id="{3F7A5201-D05F-435B-9642-5D6C008B2B81}"/>
                </a:ext>
              </a:extLst>
            </p:cNvPr>
            <p:cNvPicPr>
              <a:picLocks noChangeAspect="1"/>
            </p:cNvPicPr>
            <p:nvPr/>
          </p:nvPicPr>
          <p:blipFill>
            <a:blip r:embed="rId2"/>
            <a:stretch>
              <a:fillRect/>
            </a:stretch>
          </p:blipFill>
          <p:spPr>
            <a:xfrm>
              <a:off x="2713706" y="1149516"/>
              <a:ext cx="5968188" cy="2835416"/>
            </a:xfrm>
            <a:prstGeom prst="rect">
              <a:avLst/>
            </a:prstGeom>
            <a:ln>
              <a:solidFill>
                <a:srgbClr val="385D8A"/>
              </a:solidFill>
            </a:ln>
          </p:spPr>
        </p:pic>
        <p:sp>
          <p:nvSpPr>
            <p:cNvPr id="13" name="Arrow: Right 12">
              <a:extLst>
                <a:ext uri="{FF2B5EF4-FFF2-40B4-BE49-F238E27FC236}">
                  <a16:creationId xmlns:a16="http://schemas.microsoft.com/office/drawing/2014/main" id="{83F86C3A-650F-4679-943F-480ADD607859}"/>
                </a:ext>
              </a:extLst>
            </p:cNvPr>
            <p:cNvSpPr/>
            <p:nvPr/>
          </p:nvSpPr>
          <p:spPr>
            <a:xfrm>
              <a:off x="518619" y="1432046"/>
              <a:ext cx="1633762" cy="990600"/>
            </a:xfrm>
            <a:prstGeom prst="rightArrow">
              <a:avLst/>
            </a:prstGeom>
            <a:solidFill>
              <a:srgbClr val="4F81BD"/>
            </a:solidFill>
            <a:ln w="264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Tw Cen MT"/>
                  <a:ea typeface="+mn-ea"/>
                  <a:cs typeface="+mn-cs"/>
                </a:rPr>
                <a:t>Instructions</a:t>
              </a:r>
            </a:p>
          </p:txBody>
        </p:sp>
        <p:sp>
          <p:nvSpPr>
            <p:cNvPr id="14" name="Arrow: Right 13">
              <a:extLst>
                <a:ext uri="{FF2B5EF4-FFF2-40B4-BE49-F238E27FC236}">
                  <a16:creationId xmlns:a16="http://schemas.microsoft.com/office/drawing/2014/main" id="{4ADDC0E1-C1DA-46E9-9C1B-68F0DBAB0959}"/>
                </a:ext>
              </a:extLst>
            </p:cNvPr>
            <p:cNvSpPr/>
            <p:nvPr/>
          </p:nvSpPr>
          <p:spPr>
            <a:xfrm>
              <a:off x="894736" y="3113622"/>
              <a:ext cx="1814064" cy="990600"/>
            </a:xfrm>
            <a:prstGeom prst="rightArrow">
              <a:avLst/>
            </a:prstGeom>
            <a:solidFill>
              <a:srgbClr val="4F81BD"/>
            </a:solidFill>
            <a:ln w="264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Tw Cen MT"/>
                  <a:ea typeface="+mn-ea"/>
                  <a:cs typeface="+mn-cs"/>
                </a:rPr>
                <a:t>Select Tier Level</a:t>
              </a:r>
            </a:p>
          </p:txBody>
        </p:sp>
        <p:pic>
          <p:nvPicPr>
            <p:cNvPr id="15" name="Picture 14">
              <a:extLst>
                <a:ext uri="{FF2B5EF4-FFF2-40B4-BE49-F238E27FC236}">
                  <a16:creationId xmlns:a16="http://schemas.microsoft.com/office/drawing/2014/main" id="{F2E5E071-66FA-4413-9D8F-99E6F90EE2D0}"/>
                </a:ext>
              </a:extLst>
            </p:cNvPr>
            <p:cNvPicPr>
              <a:picLocks noChangeAspect="1"/>
            </p:cNvPicPr>
            <p:nvPr/>
          </p:nvPicPr>
          <p:blipFill>
            <a:blip r:embed="rId3"/>
            <a:stretch>
              <a:fillRect/>
            </a:stretch>
          </p:blipFill>
          <p:spPr>
            <a:xfrm>
              <a:off x="3339415" y="4104222"/>
              <a:ext cx="5223259" cy="2118326"/>
            </a:xfrm>
            <a:prstGeom prst="rect">
              <a:avLst/>
            </a:prstGeom>
            <a:ln>
              <a:solidFill>
                <a:srgbClr val="385D8A"/>
              </a:solidFill>
            </a:ln>
          </p:spPr>
        </p:pic>
        <p:sp>
          <p:nvSpPr>
            <p:cNvPr id="16" name="Arrow: Right 15">
              <a:extLst>
                <a:ext uri="{FF2B5EF4-FFF2-40B4-BE49-F238E27FC236}">
                  <a16:creationId xmlns:a16="http://schemas.microsoft.com/office/drawing/2014/main" id="{59660C94-81B0-4557-8A0F-396384C369BC}"/>
                </a:ext>
              </a:extLst>
            </p:cNvPr>
            <p:cNvSpPr/>
            <p:nvPr/>
          </p:nvSpPr>
          <p:spPr>
            <a:xfrm>
              <a:off x="1106131" y="4858853"/>
              <a:ext cx="2118848" cy="990600"/>
            </a:xfrm>
            <a:prstGeom prst="rightArrow">
              <a:avLst/>
            </a:prstGeom>
            <a:solidFill>
              <a:srgbClr val="4F81BD"/>
            </a:solidFill>
            <a:ln w="264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Tw Cen MT"/>
                  <a:ea typeface="+mn-ea"/>
                  <a:cs typeface="+mn-cs"/>
                </a:rPr>
                <a:t>Upload PDT file</a:t>
              </a:r>
            </a:p>
          </p:txBody>
        </p:sp>
        <p:pic>
          <p:nvPicPr>
            <p:cNvPr id="17" name="Picture 16">
              <a:extLst>
                <a:ext uri="{FF2B5EF4-FFF2-40B4-BE49-F238E27FC236}">
                  <a16:creationId xmlns:a16="http://schemas.microsoft.com/office/drawing/2014/main" id="{100F250C-5611-470D-AEC5-DDA30FB333A3}"/>
                </a:ext>
              </a:extLst>
            </p:cNvPr>
            <p:cNvPicPr>
              <a:picLocks noChangeAspect="1"/>
            </p:cNvPicPr>
            <p:nvPr/>
          </p:nvPicPr>
          <p:blipFill>
            <a:blip r:embed="rId4"/>
            <a:stretch>
              <a:fillRect/>
            </a:stretch>
          </p:blipFill>
          <p:spPr>
            <a:xfrm>
              <a:off x="5192730" y="5454975"/>
              <a:ext cx="1708503" cy="937707"/>
            </a:xfrm>
            <a:prstGeom prst="rect">
              <a:avLst/>
            </a:prstGeom>
            <a:ln>
              <a:solidFill>
                <a:srgbClr val="385D8A"/>
              </a:solidFill>
            </a:ln>
            <a:effectLst>
              <a:glow rad="139700">
                <a:srgbClr val="FF0000">
                  <a:alpha val="40000"/>
                </a:srgbClr>
              </a:glow>
            </a:effectLst>
            <a:scene3d>
              <a:camera prst="obliqueTopRight"/>
              <a:lightRig rig="threePt" dir="t"/>
            </a:scene3d>
          </p:spPr>
        </p:pic>
      </p:grpSp>
    </p:spTree>
    <p:extLst>
      <p:ext uri="{BB962C8B-B14F-4D97-AF65-F5344CB8AC3E}">
        <p14:creationId xmlns:p14="http://schemas.microsoft.com/office/powerpoint/2010/main" val="2564785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44D0E-EDE1-464E-8F26-799C294922B3}"/>
              </a:ext>
            </a:extLst>
          </p:cNvPr>
          <p:cNvSpPr>
            <a:spLocks noGrp="1"/>
          </p:cNvSpPr>
          <p:nvPr>
            <p:ph type="title"/>
          </p:nvPr>
        </p:nvSpPr>
        <p:spPr/>
        <p:txBody>
          <a:bodyPr/>
          <a:lstStyle/>
          <a:p>
            <a:r>
              <a:rPr lang="en-US" dirty="0"/>
              <a:t>DPSAC Responsibility</a:t>
            </a:r>
          </a:p>
        </p:txBody>
      </p:sp>
      <p:sp>
        <p:nvSpPr>
          <p:cNvPr id="3" name="Content Placeholder 2">
            <a:extLst>
              <a:ext uri="{FF2B5EF4-FFF2-40B4-BE49-F238E27FC236}">
                <a16:creationId xmlns:a16="http://schemas.microsoft.com/office/drawing/2014/main" id="{5A440480-BFC2-4943-81BA-DF295036B7E4}"/>
              </a:ext>
            </a:extLst>
          </p:cNvPr>
          <p:cNvSpPr>
            <a:spLocks noGrp="1"/>
          </p:cNvSpPr>
          <p:nvPr>
            <p:ph idx="1"/>
          </p:nvPr>
        </p:nvSpPr>
        <p:spPr/>
        <p:txBody>
          <a:bodyPr/>
          <a:lstStyle/>
          <a:p>
            <a:r>
              <a:rPr lang="en-US" b="1" dirty="0">
                <a:solidFill>
                  <a:schemeClr val="tx1"/>
                </a:solidFill>
              </a:rPr>
              <a:t>Once the final Position Designation is made, DPSAC </a:t>
            </a:r>
            <a:r>
              <a:rPr lang="en-US" dirty="0">
                <a:solidFill>
                  <a:schemeClr val="tx1"/>
                </a:solidFill>
              </a:rPr>
              <a:t>is responsible for:</a:t>
            </a:r>
          </a:p>
          <a:p>
            <a:pPr marL="0" indent="0">
              <a:buNone/>
            </a:pPr>
            <a:endParaRPr lang="en-US" dirty="0">
              <a:solidFill>
                <a:schemeClr val="tx1"/>
              </a:solidFill>
            </a:endParaRPr>
          </a:p>
          <a:p>
            <a:pPr lvl="1"/>
            <a:r>
              <a:rPr lang="en-US" dirty="0">
                <a:solidFill>
                  <a:schemeClr val="tx1"/>
                </a:solidFill>
              </a:rPr>
              <a:t>Ensuring the correct investigation is conducted based on the individuals calculated </a:t>
            </a:r>
            <a:r>
              <a:rPr lang="en-US" b="1" dirty="0">
                <a:solidFill>
                  <a:schemeClr val="tx1"/>
                </a:solidFill>
              </a:rPr>
              <a:t>Position Designation</a:t>
            </a:r>
          </a:p>
          <a:p>
            <a:pPr marL="457200" lvl="1" indent="0">
              <a:buNone/>
            </a:pPr>
            <a:endParaRPr lang="en-US" b="1" dirty="0">
              <a:solidFill>
                <a:schemeClr val="tx1"/>
              </a:solidFill>
            </a:endParaRPr>
          </a:p>
          <a:p>
            <a:pPr lvl="1"/>
            <a:r>
              <a:rPr lang="en-US" dirty="0">
                <a:solidFill>
                  <a:schemeClr val="tx1"/>
                </a:solidFill>
              </a:rPr>
              <a:t>Ensuring</a:t>
            </a:r>
            <a:r>
              <a:rPr lang="en-US" b="1" dirty="0">
                <a:solidFill>
                  <a:schemeClr val="tx1"/>
                </a:solidFill>
              </a:rPr>
              <a:t> </a:t>
            </a:r>
            <a:r>
              <a:rPr lang="en-US" dirty="0">
                <a:solidFill>
                  <a:schemeClr val="tx1"/>
                </a:solidFill>
              </a:rPr>
              <a:t>a </a:t>
            </a:r>
            <a:r>
              <a:rPr lang="en-US" b="1" dirty="0">
                <a:solidFill>
                  <a:schemeClr val="tx1"/>
                </a:solidFill>
              </a:rPr>
              <a:t>suitability determination</a:t>
            </a:r>
            <a:r>
              <a:rPr lang="en-US" dirty="0">
                <a:solidFill>
                  <a:schemeClr val="tx1"/>
                </a:solidFill>
              </a:rPr>
              <a:t> is made based on that investigation</a:t>
            </a:r>
          </a:p>
          <a:p>
            <a:pPr marL="0" indent="0">
              <a:buNone/>
            </a:pPr>
            <a:endParaRPr lang="en-US" dirty="0"/>
          </a:p>
        </p:txBody>
      </p:sp>
    </p:spTree>
    <p:extLst>
      <p:ext uri="{BB962C8B-B14F-4D97-AF65-F5344CB8AC3E}">
        <p14:creationId xmlns:p14="http://schemas.microsoft.com/office/powerpoint/2010/main" val="2614777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3"/>
          <p:cNvSpPr>
            <a:spLocks noGrp="1"/>
          </p:cNvSpPr>
          <p:nvPr>
            <p:ph idx="1"/>
          </p:nvPr>
        </p:nvSpPr>
        <p:spPr/>
        <p:txBody>
          <a:bodyPr/>
          <a:lstStyle/>
          <a:p>
            <a:pPr marL="457200" lvl="1" indent="0">
              <a:buFont typeface="Arial" charset="0"/>
              <a:buNone/>
            </a:pPr>
            <a:r>
              <a:rPr lang="en-US" altLang="en-US" sz="2800" dirty="0"/>
              <a:t>May the true PDT results be modified if the agency is not in agreement with the results?</a:t>
            </a:r>
          </a:p>
          <a:p>
            <a:pPr marL="457200" lvl="1" indent="0">
              <a:buFont typeface="Arial" charset="0"/>
              <a:buNone/>
            </a:pPr>
            <a:endParaRPr lang="en-US" altLang="en-US" sz="2800" dirty="0"/>
          </a:p>
          <a:p>
            <a:pPr marL="457200" lvl="1" indent="0">
              <a:buFont typeface="Arial" charset="0"/>
              <a:buNone/>
            </a:pPr>
            <a:r>
              <a:rPr lang="en-US" altLang="en-US" sz="2800" dirty="0"/>
              <a:t>For example, if a Division Director wants a Top Secret security clearance; however their final Position Designation is Tier 2 </a:t>
            </a:r>
            <a:r>
              <a:rPr lang="en-US" altLang="en-US" sz="2800" i="1" dirty="0"/>
              <a:t>(non-sensitive moderate risk public trust)</a:t>
            </a:r>
          </a:p>
        </p:txBody>
      </p:sp>
      <p:sp>
        <p:nvSpPr>
          <p:cNvPr id="2" name="Date Placeholder 1"/>
          <p:cNvSpPr>
            <a:spLocks noGrp="1"/>
          </p:cNvSpPr>
          <p:nvPr>
            <p:ph type="dt" sz="half" idx="10"/>
          </p:nvPr>
        </p:nvSpPr>
        <p:spPr/>
        <p:txBody>
          <a:bodyPr/>
          <a:lstStyle/>
          <a:p>
            <a:pPr>
              <a:defRPr/>
            </a:pPr>
            <a:endParaRPr lang="en-US" dirty="0">
              <a:solidFill>
                <a:schemeClr val="bg1"/>
              </a:solidFill>
            </a:endParaRPr>
          </a:p>
        </p:txBody>
      </p:sp>
      <p:sp>
        <p:nvSpPr>
          <p:cNvPr id="5" name="Slide Number Placeholder 5"/>
          <p:cNvSpPr>
            <a:spLocks noGrp="1"/>
          </p:cNvSpPr>
          <p:nvPr>
            <p:ph type="sldNum" sz="quarter" idx="12"/>
          </p:nvPr>
        </p:nvSpPr>
        <p:spPr/>
        <p:txBody>
          <a:bodyPr/>
          <a:lstStyle/>
          <a:p>
            <a:pPr>
              <a:defRPr/>
            </a:pPr>
            <a:fld id="{2C3E1DB0-C5A7-47C2-8467-57860DC4469B}" type="slidenum">
              <a:rPr lang="en-US"/>
              <a:pPr>
                <a:defRPr/>
              </a:pPr>
              <a:t>26</a:t>
            </a:fld>
            <a:endParaRPr lang="en-US"/>
          </a:p>
        </p:txBody>
      </p:sp>
      <p:sp>
        <p:nvSpPr>
          <p:cNvPr id="6" name="Rectangle 3"/>
          <p:cNvSpPr txBox="1">
            <a:spLocks/>
          </p:cNvSpPr>
          <p:nvPr/>
        </p:nvSpPr>
        <p:spPr bwMode="auto">
          <a:xfrm>
            <a:off x="1981985" y="4202783"/>
            <a:ext cx="434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algn="ctr">
              <a:buFont typeface="Arial" charset="0"/>
              <a:buNone/>
            </a:pPr>
            <a:r>
              <a:rPr lang="en-US" altLang="en-US" sz="11500" dirty="0">
                <a:solidFill>
                  <a:srgbClr val="FF0000"/>
                </a:solidFill>
              </a:rPr>
              <a:t>NO</a:t>
            </a:r>
          </a:p>
        </p:txBody>
      </p:sp>
      <p:sp>
        <p:nvSpPr>
          <p:cNvPr id="4" name="Title 3"/>
          <p:cNvSpPr>
            <a:spLocks noGrp="1"/>
          </p:cNvSpPr>
          <p:nvPr>
            <p:ph type="title"/>
          </p:nvPr>
        </p:nvSpPr>
        <p:spPr/>
        <p:txBody>
          <a:bodyPr anchor="ctr">
            <a:normAutofit fontScale="90000"/>
          </a:bodyPr>
          <a:lstStyle/>
          <a:p>
            <a:r>
              <a:rPr lang="en-US" altLang="en-US" dirty="0"/>
              <a:t>Common Question</a:t>
            </a:r>
            <a:endParaRPr lang="en-US" dirty="0"/>
          </a:p>
        </p:txBody>
      </p:sp>
    </p:spTree>
    <p:extLst>
      <p:ext uri="{BB962C8B-B14F-4D97-AF65-F5344CB8AC3E}">
        <p14:creationId xmlns:p14="http://schemas.microsoft.com/office/powerpoint/2010/main" val="33363795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PDT Resources</a:t>
            </a:r>
          </a:p>
        </p:txBody>
      </p:sp>
      <p:sp>
        <p:nvSpPr>
          <p:cNvPr id="9" name="Content Placeholder 8"/>
          <p:cNvSpPr>
            <a:spLocks noGrp="1"/>
          </p:cNvSpPr>
          <p:nvPr>
            <p:ph idx="1"/>
          </p:nvPr>
        </p:nvSpPr>
        <p:spPr/>
        <p:txBody>
          <a:bodyPr>
            <a:normAutofit lnSpcReduction="10000"/>
          </a:bodyPr>
          <a:lstStyle/>
          <a:p>
            <a:pPr>
              <a:spcAft>
                <a:spcPts val="1200"/>
              </a:spcAft>
            </a:pPr>
            <a:r>
              <a:rPr lang="en-US" sz="2000" dirty="0">
                <a:solidFill>
                  <a:schemeClr val="tx1"/>
                </a:solidFill>
              </a:rPr>
              <a:t>For </a:t>
            </a:r>
            <a:r>
              <a:rPr lang="en-US" sz="2000" b="1" i="1" dirty="0">
                <a:solidFill>
                  <a:schemeClr val="tx1"/>
                </a:solidFill>
              </a:rPr>
              <a:t>generic questions on the PDT</a:t>
            </a:r>
            <a:r>
              <a:rPr lang="en-US" sz="2000" dirty="0">
                <a:solidFill>
                  <a:schemeClr val="tx1"/>
                </a:solidFill>
              </a:rPr>
              <a:t>, please contact the ORS Division of Personnel Security &amp; Access Control at 301-402-9755 or </a:t>
            </a:r>
            <a:r>
              <a:rPr lang="en-US" sz="2000" dirty="0">
                <a:hlinkClick r:id="rId2"/>
              </a:rPr>
              <a:t>ORSPersonnelSecurity@mail.nih.gov</a:t>
            </a:r>
            <a:r>
              <a:rPr lang="en-US" sz="2000" dirty="0"/>
              <a:t>.</a:t>
            </a:r>
          </a:p>
          <a:p>
            <a:pPr>
              <a:spcAft>
                <a:spcPts val="1200"/>
              </a:spcAft>
            </a:pPr>
            <a:r>
              <a:rPr lang="en-US" sz="2000" dirty="0">
                <a:solidFill>
                  <a:schemeClr val="tx1"/>
                </a:solidFill>
              </a:rPr>
              <a:t>If you have questions on </a:t>
            </a:r>
            <a:r>
              <a:rPr lang="en-US" sz="2000" b="1" i="1" dirty="0">
                <a:solidFill>
                  <a:schemeClr val="tx1"/>
                </a:solidFill>
              </a:rPr>
              <a:t>how to properly designate a position</a:t>
            </a:r>
            <a:r>
              <a:rPr lang="en-US" sz="2000" i="1" dirty="0">
                <a:solidFill>
                  <a:schemeClr val="tx1"/>
                </a:solidFill>
              </a:rPr>
              <a:t>, </a:t>
            </a:r>
            <a:r>
              <a:rPr lang="en-US" sz="2000" b="1" i="1" dirty="0">
                <a:solidFill>
                  <a:schemeClr val="tx1"/>
                </a:solidFill>
              </a:rPr>
              <a:t>or would like assistance designating a position</a:t>
            </a:r>
            <a:r>
              <a:rPr lang="en-US" sz="2000" dirty="0">
                <a:solidFill>
                  <a:schemeClr val="tx1"/>
                </a:solidFill>
              </a:rPr>
              <a:t>, please contact DCSA Suitability Adjudications at (724) 794-5612, extension 7400 or email  </a:t>
            </a:r>
            <a:r>
              <a:rPr lang="en-US" sz="2000" dirty="0">
                <a:hlinkClick r:id="rId3"/>
              </a:rPr>
              <a:t>SUITEA@opm.gov</a:t>
            </a:r>
            <a:r>
              <a:rPr lang="en-US" sz="2000" dirty="0"/>
              <a:t>. </a:t>
            </a:r>
            <a:r>
              <a:rPr lang="en-US" sz="2000" i="1" dirty="0">
                <a:solidFill>
                  <a:srgbClr val="FF0000"/>
                </a:solidFill>
              </a:rPr>
              <a:t>DPSAC does not offer assistance completing the PDT.</a:t>
            </a:r>
          </a:p>
          <a:p>
            <a:pPr>
              <a:spcAft>
                <a:spcPts val="1200"/>
              </a:spcAft>
            </a:pPr>
            <a:r>
              <a:rPr lang="en-US" sz="2000" dirty="0">
                <a:solidFill>
                  <a:schemeClr val="tx1"/>
                </a:solidFill>
              </a:rPr>
              <a:t>DCSA Position Designation training is highly recommended. Please view </a:t>
            </a:r>
            <a:r>
              <a:rPr lang="en-US" sz="2000" dirty="0">
                <a:hlinkClick r:id="rId4"/>
              </a:rPr>
              <a:t>https://www.dcsa.mil/mc/tec/upcoming_courses/</a:t>
            </a:r>
            <a:r>
              <a:rPr lang="en-US" sz="2000" dirty="0"/>
              <a:t> </a:t>
            </a:r>
            <a:r>
              <a:rPr lang="en-US" sz="2000" dirty="0">
                <a:solidFill>
                  <a:schemeClr val="tx1"/>
                </a:solidFill>
              </a:rPr>
              <a:t>for a list of available courses.</a:t>
            </a:r>
          </a:p>
          <a:p>
            <a:pPr>
              <a:spcAft>
                <a:spcPts val="1200"/>
              </a:spcAft>
            </a:pPr>
            <a:r>
              <a:rPr lang="en-US" sz="2000" dirty="0">
                <a:solidFill>
                  <a:schemeClr val="tx1"/>
                </a:solidFill>
              </a:rPr>
              <a:t>To see a quick tutorial on the PDT, please visit: </a:t>
            </a:r>
            <a:r>
              <a:rPr lang="en-US" sz="2000" dirty="0">
                <a:hlinkClick r:id="rId5"/>
              </a:rPr>
              <a:t>https://www.opm.gov/leaving/index.aspx?link=https://youtu.be/LCrT_C_OIwg</a:t>
            </a:r>
            <a:r>
              <a:rPr lang="en-US" sz="2000" dirty="0"/>
              <a:t> </a:t>
            </a:r>
          </a:p>
        </p:txBody>
      </p:sp>
      <p:sp>
        <p:nvSpPr>
          <p:cNvPr id="4" name="TextBox 3"/>
          <p:cNvSpPr txBox="1"/>
          <p:nvPr/>
        </p:nvSpPr>
        <p:spPr>
          <a:xfrm>
            <a:off x="7254110" y="78941"/>
            <a:ext cx="1425600" cy="369332"/>
          </a:xfrm>
          <a:prstGeom prst="rect">
            <a:avLst/>
          </a:prstGeom>
          <a:noFill/>
        </p:spPr>
        <p:txBody>
          <a:bodyPr wrap="square" lIns="0" rIns="0" rtlCol="0">
            <a:spAutoFit/>
          </a:bodyPr>
          <a:lstStyle/>
          <a:p>
            <a:r>
              <a:rPr lang="en-US" b="0" i="0" kern="1100" baseline="0" dirty="0">
                <a:solidFill>
                  <a:schemeClr val="bg1"/>
                </a:solidFill>
                <a:latin typeface="Arial" charset="0"/>
                <a:ea typeface="Arial" charset="0"/>
                <a:cs typeface="Arial" charset="0"/>
              </a:rPr>
              <a:t>OD</a:t>
            </a:r>
          </a:p>
        </p:txBody>
      </p:sp>
      <p:sp>
        <p:nvSpPr>
          <p:cNvPr id="5" name="TextBox 4"/>
          <p:cNvSpPr txBox="1"/>
          <p:nvPr/>
        </p:nvSpPr>
        <p:spPr>
          <a:xfrm>
            <a:off x="4770120" y="6422984"/>
            <a:ext cx="3930856" cy="246221"/>
          </a:xfrm>
          <a:prstGeom prst="rect">
            <a:avLst/>
          </a:prstGeom>
          <a:noFill/>
        </p:spPr>
        <p:txBody>
          <a:bodyPr wrap="square" lIns="0" rIns="0" rtlCol="0">
            <a:spAutoFit/>
          </a:bodyPr>
          <a:lstStyle/>
          <a:p>
            <a:pPr algn="r"/>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spTree>
    <p:extLst>
      <p:ext uri="{BB962C8B-B14F-4D97-AF65-F5344CB8AC3E}">
        <p14:creationId xmlns:p14="http://schemas.microsoft.com/office/powerpoint/2010/main" val="236191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down)">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ACD870-DE85-40E8-916C-CE87F8AFC766}"/>
              </a:ext>
            </a:extLst>
          </p:cNvPr>
          <p:cNvSpPr>
            <a:spLocks noGrp="1"/>
          </p:cNvSpPr>
          <p:nvPr>
            <p:ph type="title"/>
          </p:nvPr>
        </p:nvSpPr>
        <p:spPr/>
        <p:txBody>
          <a:bodyPr/>
          <a:lstStyle/>
          <a:p>
            <a:r>
              <a:rPr lang="en-US" dirty="0"/>
              <a:t>Contact Information</a:t>
            </a:r>
          </a:p>
        </p:txBody>
      </p:sp>
      <p:sp>
        <p:nvSpPr>
          <p:cNvPr id="2" name="TextBox 1">
            <a:extLst>
              <a:ext uri="{FF2B5EF4-FFF2-40B4-BE49-F238E27FC236}">
                <a16:creationId xmlns:a16="http://schemas.microsoft.com/office/drawing/2014/main" id="{C1142441-7132-4B27-9334-755CC106E3E3}"/>
              </a:ext>
            </a:extLst>
          </p:cNvPr>
          <p:cNvSpPr txBox="1"/>
          <p:nvPr/>
        </p:nvSpPr>
        <p:spPr>
          <a:xfrm>
            <a:off x="523875" y="1181817"/>
            <a:ext cx="7886700" cy="4062651"/>
          </a:xfrm>
          <a:prstGeom prst="rect">
            <a:avLst/>
          </a:prstGeom>
          <a:noFill/>
        </p:spPr>
        <p:txBody>
          <a:bodyPr wrap="square" rtlCol="0">
            <a:spAutoFit/>
          </a:bodyPr>
          <a:lstStyle/>
          <a:p>
            <a:r>
              <a:rPr lang="en-US" b="1" dirty="0"/>
              <a:t>For general inquiries on the referenced materials, please visit the DPSAC website at </a:t>
            </a:r>
            <a:r>
              <a:rPr lang="en-US" dirty="0">
                <a:hlinkClick r:id="rId2"/>
              </a:rPr>
              <a:t>https://www.ors.od.nih.gov/ser/dpsac/resources/Pages/investigation-requirements-for-your-position.aspx</a:t>
            </a:r>
            <a:r>
              <a:rPr lang="en-US" dirty="0"/>
              <a:t> </a:t>
            </a:r>
          </a:p>
          <a:p>
            <a:endParaRPr lang="en-US" dirty="0"/>
          </a:p>
          <a:p>
            <a:r>
              <a:rPr lang="en-US" b="1" dirty="0"/>
              <a:t>Contact:</a:t>
            </a:r>
          </a:p>
          <a:p>
            <a:endParaRPr lang="en-US" dirty="0"/>
          </a:p>
          <a:p>
            <a:pPr marL="285750" indent="-285750">
              <a:buFont typeface="Arial" panose="020B0604020202020204" pitchFamily="34" charset="0"/>
              <a:buChar char="•"/>
            </a:pPr>
            <a:r>
              <a:rPr lang="en-US" i="1" u="sng" dirty="0"/>
              <a:t>DPSAC Helpdesk: 301-402-9755</a:t>
            </a:r>
          </a:p>
          <a:p>
            <a:pPr marL="285750" indent="-285750">
              <a:buFont typeface="Arial" panose="020B0604020202020204" pitchFamily="34" charset="0"/>
              <a:buChar char="•"/>
            </a:pPr>
            <a:endParaRPr lang="en-US" i="1" dirty="0">
              <a:hlinkClick r:id="rId3"/>
            </a:endParaRPr>
          </a:p>
          <a:p>
            <a:pPr marL="285750" indent="-285750">
              <a:buFont typeface="Arial" panose="020B0604020202020204" pitchFamily="34" charset="0"/>
              <a:buChar char="•"/>
            </a:pPr>
            <a:r>
              <a:rPr lang="en-US" i="1" dirty="0">
                <a:hlinkClick r:id="rId3">
                  <a:extLst>
                    <a:ext uri="{A12FA001-AC4F-418D-AE19-62706E023703}">
                      <ahyp:hlinkClr xmlns:ahyp="http://schemas.microsoft.com/office/drawing/2018/hyperlinkcolor" val="tx"/>
                    </a:ext>
                  </a:extLst>
                </a:hlinkClick>
              </a:rPr>
              <a:t>Email:</a:t>
            </a:r>
            <a:r>
              <a:rPr lang="en-US" i="1" u="sng" dirty="0">
                <a:hlinkClick r:id="rId3">
                  <a:extLst>
                    <a:ext uri="{A12FA001-AC4F-418D-AE19-62706E023703}">
                      <ahyp:hlinkClr xmlns:ahyp="http://schemas.microsoft.com/office/drawing/2018/hyperlinkcolor" val="tx"/>
                    </a:ext>
                  </a:extLst>
                </a:hlinkClick>
              </a:rPr>
              <a:t> </a:t>
            </a:r>
            <a:r>
              <a:rPr lang="en-US" i="1" dirty="0">
                <a:hlinkClick r:id="rId4"/>
              </a:rPr>
              <a:t>ORSPersonnelSecurity@mail.nih.gov</a:t>
            </a:r>
            <a:endParaRPr lang="en-US" i="1" dirty="0"/>
          </a:p>
          <a:p>
            <a:endParaRPr lang="en-US" i="1" dirty="0"/>
          </a:p>
          <a:p>
            <a:endParaRPr lang="en-US" dirty="0"/>
          </a:p>
          <a:p>
            <a:endParaRPr lang="en-US" sz="1400" i="1" dirty="0"/>
          </a:p>
          <a:p>
            <a:endParaRPr lang="en-US" sz="1400" i="1" dirty="0"/>
          </a:p>
          <a:p>
            <a:endParaRPr lang="en-US" sz="1400" i="1" dirty="0"/>
          </a:p>
          <a:p>
            <a:endParaRPr lang="en-US" dirty="0"/>
          </a:p>
        </p:txBody>
      </p:sp>
      <p:sp>
        <p:nvSpPr>
          <p:cNvPr id="5" name="Slide Number Placeholder 4"/>
          <p:cNvSpPr>
            <a:spLocks noGrp="1"/>
          </p:cNvSpPr>
          <p:nvPr>
            <p:ph type="sldNum" sz="quarter" idx="4"/>
          </p:nvPr>
        </p:nvSpPr>
        <p:spPr>
          <a:xfrm>
            <a:off x="6553200" y="6249833"/>
            <a:ext cx="2133600" cy="365125"/>
          </a:xfrm>
          <a:prstGeom prst="rect">
            <a:avLst/>
          </a:prstGeom>
        </p:spPr>
        <p:txBody>
          <a:bodyPr vert="horz" lIns="91440" tIns="45720" rIns="91440" bIns="45720" rtlCol="0" anchor="ctr"/>
          <a:lstStyle>
            <a:defPPr>
              <a:defRPr lang="en-US"/>
            </a:defPPr>
            <a:lvl1pPr algn="r" defTabSz="457200" rtl="0" fontAlgn="base">
              <a:spcBef>
                <a:spcPct val="0"/>
              </a:spcBef>
              <a:spcAft>
                <a:spcPct val="0"/>
              </a:spcAft>
              <a:defRPr sz="1200" kern="1200">
                <a:solidFill>
                  <a:schemeClr val="tx1">
                    <a:tint val="75000"/>
                  </a:schemeClr>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fld id="{31AB89BE-9688-C444-B1BE-0DB34C102AFE}" type="slidenum">
              <a:rPr lang="en-US" smtClean="0"/>
              <a:pPr/>
              <a:t>28</a:t>
            </a:fld>
            <a:endParaRPr lang="en-US" dirty="0"/>
          </a:p>
        </p:txBody>
      </p:sp>
    </p:spTree>
    <p:extLst>
      <p:ext uri="{BB962C8B-B14F-4D97-AF65-F5344CB8AC3E}">
        <p14:creationId xmlns:p14="http://schemas.microsoft.com/office/powerpoint/2010/main" val="4128344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254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Guidance</a:t>
            </a:r>
          </a:p>
        </p:txBody>
      </p:sp>
      <p:sp>
        <p:nvSpPr>
          <p:cNvPr id="9" name="Content Placeholder 8"/>
          <p:cNvSpPr>
            <a:spLocks noGrp="1"/>
          </p:cNvSpPr>
          <p:nvPr>
            <p:ph idx="1"/>
          </p:nvPr>
        </p:nvSpPr>
        <p:spPr/>
        <p:txBody>
          <a:bodyPr>
            <a:normAutofit/>
          </a:bodyPr>
          <a:lstStyle/>
          <a:p>
            <a:pPr>
              <a:spcAft>
                <a:spcPts val="1200"/>
              </a:spcAft>
            </a:pPr>
            <a:r>
              <a:rPr lang="en-US" sz="2000" dirty="0">
                <a:solidFill>
                  <a:schemeClr val="tx1"/>
                </a:solidFill>
              </a:rPr>
              <a:t>Per Parts 1400 and 731 of Title 5, Code of Federal Regulations, agencies are required to demonstrate adherence to the standards for proper designation of positions</a:t>
            </a:r>
          </a:p>
          <a:p>
            <a:pPr>
              <a:spcAft>
                <a:spcPts val="1200"/>
              </a:spcAft>
            </a:pPr>
            <a:r>
              <a:rPr lang="en-US" sz="2000" dirty="0">
                <a:solidFill>
                  <a:schemeClr val="tx1"/>
                </a:solidFill>
              </a:rPr>
              <a:t>The PDT is designed to ensure a </a:t>
            </a:r>
            <a:r>
              <a:rPr lang="en-US" sz="2000" i="1" dirty="0">
                <a:solidFill>
                  <a:schemeClr val="tx1"/>
                </a:solidFill>
              </a:rPr>
              <a:t>systematic, dependable</a:t>
            </a:r>
            <a:r>
              <a:rPr lang="en-US" sz="2000" dirty="0">
                <a:solidFill>
                  <a:schemeClr val="tx1"/>
                </a:solidFill>
              </a:rPr>
              <a:t>, and </a:t>
            </a:r>
            <a:r>
              <a:rPr lang="en-US" sz="2000" i="1" dirty="0">
                <a:solidFill>
                  <a:schemeClr val="tx1"/>
                </a:solidFill>
              </a:rPr>
              <a:t>uniform</a:t>
            </a:r>
            <a:r>
              <a:rPr lang="en-US" sz="2000" dirty="0">
                <a:solidFill>
                  <a:schemeClr val="tx1"/>
                </a:solidFill>
              </a:rPr>
              <a:t> way of designating federal government positions</a:t>
            </a:r>
          </a:p>
          <a:p>
            <a:pPr>
              <a:spcAft>
                <a:spcPts val="1200"/>
              </a:spcAft>
            </a:pPr>
            <a:r>
              <a:rPr lang="en-US" sz="2000" dirty="0">
                <a:solidFill>
                  <a:schemeClr val="tx1"/>
                </a:solidFill>
              </a:rPr>
              <a:t>Proper position designation is the foundation of an </a:t>
            </a:r>
            <a:r>
              <a:rPr lang="en-US" sz="2000" b="1" dirty="0">
                <a:solidFill>
                  <a:schemeClr val="tx1"/>
                </a:solidFill>
              </a:rPr>
              <a:t>effective </a:t>
            </a:r>
            <a:r>
              <a:rPr lang="en-US" sz="2000" dirty="0">
                <a:solidFill>
                  <a:schemeClr val="tx1"/>
                </a:solidFill>
              </a:rPr>
              <a:t>and </a:t>
            </a:r>
            <a:r>
              <a:rPr lang="en-US" sz="2000" b="1" dirty="0">
                <a:solidFill>
                  <a:schemeClr val="tx1"/>
                </a:solidFill>
              </a:rPr>
              <a:t>consistent</a:t>
            </a:r>
            <a:r>
              <a:rPr lang="en-US" sz="2000" dirty="0">
                <a:solidFill>
                  <a:schemeClr val="tx1"/>
                </a:solidFill>
              </a:rPr>
              <a:t> suitability and personnel security program and is in line with DPSACs mission to reduce the potential for abuse of public trust</a:t>
            </a:r>
          </a:p>
          <a:p>
            <a:pPr lvl="1">
              <a:spcAft>
                <a:spcPts val="1200"/>
              </a:spcAft>
            </a:pPr>
            <a:endParaRPr lang="en-US" sz="1600" dirty="0">
              <a:solidFill>
                <a:schemeClr val="tx1"/>
              </a:solidFill>
            </a:endParaRPr>
          </a:p>
          <a:p>
            <a:pPr marL="457200" lvl="1" indent="0">
              <a:spcAft>
                <a:spcPts val="1200"/>
              </a:spcAft>
              <a:buNone/>
            </a:pPr>
            <a:endParaRPr lang="en-US" sz="1600" dirty="0">
              <a:solidFill>
                <a:schemeClr val="tx1"/>
              </a:solidFill>
            </a:endParaRPr>
          </a:p>
          <a:p>
            <a:pPr>
              <a:spcAft>
                <a:spcPts val="1200"/>
              </a:spcAft>
            </a:pPr>
            <a:endParaRPr lang="en-US" sz="2000" dirty="0">
              <a:solidFill>
                <a:schemeClr val="tx1"/>
              </a:solidFill>
            </a:endParaRPr>
          </a:p>
        </p:txBody>
      </p:sp>
      <p:sp>
        <p:nvSpPr>
          <p:cNvPr id="4" name="TextBox 3"/>
          <p:cNvSpPr txBox="1"/>
          <p:nvPr/>
        </p:nvSpPr>
        <p:spPr>
          <a:xfrm>
            <a:off x="7254110" y="78941"/>
            <a:ext cx="1425600" cy="369332"/>
          </a:xfrm>
          <a:prstGeom prst="rect">
            <a:avLst/>
          </a:prstGeom>
          <a:noFill/>
        </p:spPr>
        <p:txBody>
          <a:bodyPr wrap="square" lIns="0" rIns="0" rtlCol="0">
            <a:spAutoFit/>
          </a:bodyPr>
          <a:lstStyle/>
          <a:p>
            <a:r>
              <a:rPr lang="en-US" b="0" i="0" kern="1100" baseline="0" dirty="0">
                <a:solidFill>
                  <a:schemeClr val="bg1"/>
                </a:solidFill>
                <a:latin typeface="Arial" charset="0"/>
                <a:ea typeface="Arial" charset="0"/>
                <a:cs typeface="Arial" charset="0"/>
              </a:rPr>
              <a:t>OD</a:t>
            </a:r>
          </a:p>
        </p:txBody>
      </p:sp>
      <p:sp>
        <p:nvSpPr>
          <p:cNvPr id="5" name="TextBox 4"/>
          <p:cNvSpPr txBox="1"/>
          <p:nvPr/>
        </p:nvSpPr>
        <p:spPr>
          <a:xfrm>
            <a:off x="4770120" y="6422984"/>
            <a:ext cx="3930856" cy="246221"/>
          </a:xfrm>
          <a:prstGeom prst="rect">
            <a:avLst/>
          </a:prstGeom>
          <a:noFill/>
        </p:spPr>
        <p:txBody>
          <a:bodyPr wrap="square" lIns="0" rIns="0" rtlCol="0">
            <a:spAutoFit/>
          </a:bodyPr>
          <a:lstStyle/>
          <a:p>
            <a:pPr algn="r"/>
            <a:r>
              <a:rPr lang="en-US" sz="1000" b="1" i="0" dirty="0">
                <a:solidFill>
                  <a:schemeClr val="tx2"/>
                </a:solidFill>
                <a:latin typeface="Arial" charset="0"/>
                <a:ea typeface="Arial" charset="0"/>
                <a:cs typeface="Arial" charset="0"/>
              </a:rPr>
              <a:t>ORS Office of the Director </a:t>
            </a:r>
            <a:r>
              <a:rPr lang="en-US" sz="1000" b="0" i="0" baseline="0" dirty="0">
                <a:solidFill>
                  <a:schemeClr val="tx1">
                    <a:lumMod val="50000"/>
                    <a:lumOff val="50000"/>
                  </a:schemeClr>
                </a:solidFill>
                <a:latin typeface="Arial" charset="0"/>
                <a:ea typeface="Arial" charset="0"/>
                <a:cs typeface="Arial" charset="0"/>
              </a:rPr>
              <a:t>| </a:t>
            </a:r>
            <a:r>
              <a:rPr lang="en-US" sz="1000" b="0" i="0" baseline="0" dirty="0" err="1">
                <a:solidFill>
                  <a:schemeClr val="tx1">
                    <a:lumMod val="50000"/>
                    <a:lumOff val="50000"/>
                  </a:schemeClr>
                </a:solidFill>
                <a:latin typeface="Arial" charset="0"/>
                <a:ea typeface="Arial" charset="0"/>
                <a:cs typeface="Arial" charset="0"/>
              </a:rPr>
              <a:t>ors.od.nih.gov</a:t>
            </a:r>
            <a:endParaRPr lang="en-US" sz="1000" b="0" i="0" dirty="0">
              <a:solidFill>
                <a:schemeClr val="tx1">
                  <a:lumMod val="50000"/>
                  <a:lumOff val="50000"/>
                </a:schemeClr>
              </a:solidFill>
              <a:latin typeface="Arial" charset="0"/>
              <a:ea typeface="Arial" charset="0"/>
              <a:cs typeface="Arial" charset="0"/>
            </a:endParaRPr>
          </a:p>
        </p:txBody>
      </p:sp>
      <p:sp>
        <p:nvSpPr>
          <p:cNvPr id="7" name="Rectangle 6">
            <a:extLst>
              <a:ext uri="{FF2B5EF4-FFF2-40B4-BE49-F238E27FC236}">
                <a16:creationId xmlns:a16="http://schemas.microsoft.com/office/drawing/2014/main" id="{AA91B642-10C8-4DD8-9687-F454D9499780}"/>
              </a:ext>
            </a:extLst>
          </p:cNvPr>
          <p:cNvSpPr/>
          <p:nvPr/>
        </p:nvSpPr>
        <p:spPr>
          <a:xfrm>
            <a:off x="691241" y="4569800"/>
            <a:ext cx="7927759" cy="13437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dirty="0"/>
              <a:t>Parts 1400 and 731 of Title 5, Code of Federal Regulations establish the requirements for agencies to evaluate relevant covered positions for a position </a:t>
            </a:r>
            <a:r>
              <a:rPr lang="en-US" b="1" dirty="0"/>
              <a:t>sensitivity</a:t>
            </a:r>
            <a:r>
              <a:rPr lang="en-US" dirty="0"/>
              <a:t> and position </a:t>
            </a:r>
            <a:r>
              <a:rPr lang="en-US" b="1" dirty="0"/>
              <a:t>risk designation </a:t>
            </a:r>
            <a:r>
              <a:rPr lang="en-US" dirty="0"/>
              <a:t>commensurate with the duties and responsibilities of those positions. 	</a:t>
            </a:r>
          </a:p>
        </p:txBody>
      </p:sp>
    </p:spTree>
    <p:extLst>
      <p:ext uri="{BB962C8B-B14F-4D97-AF65-F5344CB8AC3E}">
        <p14:creationId xmlns:p14="http://schemas.microsoft.com/office/powerpoint/2010/main" val="205990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F46E7-A4BE-4708-A416-85D7808E1701}"/>
              </a:ext>
            </a:extLst>
          </p:cNvPr>
          <p:cNvSpPr>
            <a:spLocks noGrp="1"/>
          </p:cNvSpPr>
          <p:nvPr>
            <p:ph type="title"/>
          </p:nvPr>
        </p:nvSpPr>
        <p:spPr>
          <a:xfrm>
            <a:off x="457200" y="164592"/>
            <a:ext cx="6312142" cy="457200"/>
          </a:xfrm>
        </p:spPr>
        <p:txBody>
          <a:bodyPr>
            <a:noAutofit/>
          </a:bodyPr>
          <a:lstStyle/>
          <a:p>
            <a:r>
              <a:rPr lang="en-US" sz="2400" dirty="0"/>
              <a:t>What Positions require a PDT at NIH?</a:t>
            </a:r>
          </a:p>
        </p:txBody>
      </p:sp>
      <p:sp>
        <p:nvSpPr>
          <p:cNvPr id="3" name="Content Placeholder 2">
            <a:extLst>
              <a:ext uri="{FF2B5EF4-FFF2-40B4-BE49-F238E27FC236}">
                <a16:creationId xmlns:a16="http://schemas.microsoft.com/office/drawing/2014/main" id="{3B4F8C96-6B81-4653-9CF8-C0901A31C5BE}"/>
              </a:ext>
            </a:extLst>
          </p:cNvPr>
          <p:cNvSpPr>
            <a:spLocks noGrp="1"/>
          </p:cNvSpPr>
          <p:nvPr>
            <p:ph idx="1"/>
          </p:nvPr>
        </p:nvSpPr>
        <p:spPr/>
        <p:txBody>
          <a:bodyPr>
            <a:normAutofit fontScale="77500" lnSpcReduction="20000"/>
          </a:bodyPr>
          <a:lstStyle/>
          <a:p>
            <a:pPr marL="0" indent="0" algn="ctr">
              <a:buNone/>
            </a:pPr>
            <a:r>
              <a:rPr lang="en-US" i="1" dirty="0">
                <a:solidFill>
                  <a:srgbClr val="FF0000"/>
                </a:solidFill>
              </a:rPr>
              <a:t>***Position Designation is not to be confused with Emergency Tier Designation***</a:t>
            </a:r>
          </a:p>
          <a:p>
            <a:endParaRPr lang="en-US" dirty="0"/>
          </a:p>
          <a:p>
            <a:r>
              <a:rPr lang="en-US" dirty="0"/>
              <a:t>All positions that require logical (account) and/or physical access to NIH that are subject to a background investigation must be designated using the PDT.</a:t>
            </a:r>
          </a:p>
          <a:p>
            <a:endParaRPr lang="en-US" dirty="0"/>
          </a:p>
          <a:p>
            <a:r>
              <a:rPr lang="en-US" dirty="0"/>
              <a:t>For federal contractor/non-Federal positions, the designator must assess the duties the position will be performing on behalf of the Federal Government and not those performed on behalf of the contract employer.</a:t>
            </a:r>
          </a:p>
          <a:p>
            <a:pPr marL="0" indent="0">
              <a:buNone/>
            </a:pPr>
            <a:endParaRPr lang="en-US" dirty="0"/>
          </a:p>
          <a:p>
            <a:r>
              <a:rPr lang="en-US" dirty="0"/>
              <a:t>If the individual completing the PDT is not sure which selections within the PDT are applicable, they should contact the supervisor or project officer who will be providing oversight for the position.</a:t>
            </a:r>
          </a:p>
          <a:p>
            <a:endParaRPr lang="en-US" dirty="0"/>
          </a:p>
          <a:p>
            <a:pPr marL="0" indent="0" algn="ctr">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813754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2253-1B2E-42FD-9AE0-DF790070958D}"/>
              </a:ext>
            </a:extLst>
          </p:cNvPr>
          <p:cNvSpPr>
            <a:spLocks noGrp="1"/>
          </p:cNvSpPr>
          <p:nvPr>
            <p:ph type="title"/>
          </p:nvPr>
        </p:nvSpPr>
        <p:spPr>
          <a:xfrm>
            <a:off x="213918" y="146516"/>
            <a:ext cx="6861585" cy="493712"/>
          </a:xfrm>
        </p:spPr>
        <p:txBody>
          <a:bodyPr>
            <a:noAutofit/>
          </a:bodyPr>
          <a:lstStyle/>
          <a:p>
            <a:r>
              <a:rPr lang="en-US" sz="2400" dirty="0"/>
              <a:t>Position Designation System </a:t>
            </a:r>
          </a:p>
        </p:txBody>
      </p:sp>
      <p:sp>
        <p:nvSpPr>
          <p:cNvPr id="3" name="Slide Number Placeholder 2">
            <a:extLst>
              <a:ext uri="{FF2B5EF4-FFF2-40B4-BE49-F238E27FC236}">
                <a16:creationId xmlns:a16="http://schemas.microsoft.com/office/drawing/2014/main" id="{9CC6A681-1824-4142-8321-F691D51D87D9}"/>
              </a:ext>
            </a:extLst>
          </p:cNvPr>
          <p:cNvSpPr>
            <a:spLocks noGrp="1"/>
          </p:cNvSpPr>
          <p:nvPr>
            <p:ph type="sldNum" sz="quarter" idx="11"/>
          </p:nvPr>
        </p:nvSpPr>
        <p:spPr/>
        <p:txBody>
          <a:bodyPr/>
          <a:lstStyle/>
          <a:p>
            <a:fld id="{31AB89BE-9688-C444-B1BE-0DB34C102AFE}" type="slidenum">
              <a:rPr lang="en-US" smtClean="0"/>
              <a:pPr/>
              <a:t>5</a:t>
            </a:fld>
            <a:endParaRPr lang="en-US" dirty="0"/>
          </a:p>
        </p:txBody>
      </p:sp>
      <p:sp>
        <p:nvSpPr>
          <p:cNvPr id="6" name="TextBox 5">
            <a:extLst>
              <a:ext uri="{FF2B5EF4-FFF2-40B4-BE49-F238E27FC236}">
                <a16:creationId xmlns:a16="http://schemas.microsoft.com/office/drawing/2014/main" id="{12618FE9-AB9F-47C0-B315-196FE395E916}"/>
              </a:ext>
            </a:extLst>
          </p:cNvPr>
          <p:cNvSpPr txBox="1"/>
          <p:nvPr/>
        </p:nvSpPr>
        <p:spPr>
          <a:xfrm>
            <a:off x="213918" y="1016243"/>
            <a:ext cx="8716163" cy="5098807"/>
          </a:xfrm>
          <a:prstGeom prst="rect">
            <a:avLst/>
          </a:prstGeom>
          <a:noFill/>
        </p:spPr>
        <p:txBody>
          <a:bodyPr wrap="square" rtlCol="0">
            <a:normAutofit fontScale="92500" lnSpcReduction="10000"/>
          </a:bodyPr>
          <a:lstStyle/>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Developing a familiarity and understanding of the underlying logic for the Position Designation tool, </a:t>
            </a:r>
            <a:r>
              <a:rPr lang="en-US" sz="2000" b="1" u="sng" dirty="0">
                <a:latin typeface="Arial" panose="020B0604020202020204" pitchFamily="34" charset="0"/>
                <a:cs typeface="Arial" panose="020B0604020202020204" pitchFamily="34" charset="0"/>
              </a:rPr>
              <a:t>Position Designation System (PDS),</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is essential </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The success and consistency of the PDT are connected to the user's understanding of the </a:t>
            </a:r>
            <a:r>
              <a:rPr lang="en-US" sz="2000" b="1" dirty="0">
                <a:latin typeface="Arial" panose="020B0604020202020204" pitchFamily="34" charset="0"/>
                <a:cs typeface="Arial" panose="020B0604020202020204" pitchFamily="34" charset="0"/>
              </a:rPr>
              <a:t>various possible selections </a:t>
            </a:r>
            <a:r>
              <a:rPr lang="en-US" sz="2000" dirty="0">
                <a:latin typeface="Arial" panose="020B0604020202020204" pitchFamily="34" charset="0"/>
                <a:cs typeface="Arial" panose="020B0604020202020204" pitchFamily="34" charset="0"/>
              </a:rPr>
              <a:t>related to the </a:t>
            </a:r>
            <a:r>
              <a:rPr lang="en-US" sz="2000" b="1" dirty="0">
                <a:latin typeface="Arial" panose="020B0604020202020204" pitchFamily="34" charset="0"/>
                <a:cs typeface="Arial" panose="020B0604020202020204" pitchFamily="34" charset="0"/>
              </a:rPr>
              <a:t>national security </a:t>
            </a:r>
            <a:r>
              <a:rPr lang="en-US" sz="2000" dirty="0">
                <a:latin typeface="Arial" panose="020B0604020202020204" pitchFamily="34" charset="0"/>
                <a:cs typeface="Arial" panose="020B0604020202020204" pitchFamily="34" charset="0"/>
              </a:rPr>
              <a:t>and </a:t>
            </a:r>
            <a:r>
              <a:rPr lang="en-US" sz="2000" b="1" dirty="0">
                <a:latin typeface="Arial" panose="020B0604020202020204" pitchFamily="34" charset="0"/>
                <a:cs typeface="Arial" panose="020B0604020202020204" pitchFamily="34" charset="0"/>
              </a:rPr>
              <a:t>public trust requirements </a:t>
            </a:r>
            <a:r>
              <a:rPr lang="en-US" sz="2000" dirty="0">
                <a:latin typeface="Arial" panose="020B0604020202020204" pitchFamily="34" charset="0"/>
                <a:cs typeface="Arial" panose="020B0604020202020204" pitchFamily="34" charset="0"/>
              </a:rPr>
              <a:t>within the Position Designation System. </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solidFill>
                  <a:srgbClr val="FF0000"/>
                </a:solidFill>
                <a:latin typeface="Arial" panose="020B0604020202020204" pitchFamily="34" charset="0"/>
                <a:cs typeface="Arial" panose="020B0604020202020204" pitchFamily="34" charset="0"/>
              </a:rPr>
              <a:t>It is recommended that individuals completing the PDT use the Position Designation System as a reference guide</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i="1" dirty="0">
                <a:latin typeface="Arial" panose="020B0604020202020204" pitchFamily="34" charset="0"/>
                <a:cs typeface="Arial" panose="020B0604020202020204" pitchFamily="34" charset="0"/>
              </a:rPr>
              <a:t>The PDS is accessible here: </a:t>
            </a:r>
            <a:r>
              <a:rPr lang="en-US" sz="1400" i="1" dirty="0">
                <a:latin typeface="Arial" panose="020B0604020202020204" pitchFamily="34" charset="0"/>
                <a:cs typeface="Arial" panose="020B0604020202020204" pitchFamily="34" charset="0"/>
                <a:hlinkClick r:id="rId3"/>
              </a:rPr>
              <a:t>https://www.opm.gov/suitability/suitability-executive-agent/position-designation-tool/position-designation-system-with-glossary-2017.pdf</a:t>
            </a:r>
            <a:r>
              <a:rPr lang="en-US" sz="1400" i="1" dirty="0">
                <a:latin typeface="Arial" panose="020B0604020202020204" pitchFamily="34" charset="0"/>
                <a:cs typeface="Arial" panose="020B0604020202020204" pitchFamily="34" charset="0"/>
              </a:rPr>
              <a:t> </a:t>
            </a:r>
          </a:p>
          <a:p>
            <a:endParaRPr lang="en-US" sz="1600" dirty="0"/>
          </a:p>
        </p:txBody>
      </p:sp>
    </p:spTree>
    <p:extLst>
      <p:ext uri="{BB962C8B-B14F-4D97-AF65-F5344CB8AC3E}">
        <p14:creationId xmlns:p14="http://schemas.microsoft.com/office/powerpoint/2010/main" val="222652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2253-1B2E-42FD-9AE0-DF790070958D}"/>
              </a:ext>
            </a:extLst>
          </p:cNvPr>
          <p:cNvSpPr>
            <a:spLocks noGrp="1"/>
          </p:cNvSpPr>
          <p:nvPr>
            <p:ph type="title"/>
          </p:nvPr>
        </p:nvSpPr>
        <p:spPr>
          <a:xfrm>
            <a:off x="213918" y="146516"/>
            <a:ext cx="6861585" cy="493712"/>
          </a:xfrm>
        </p:spPr>
        <p:txBody>
          <a:bodyPr>
            <a:noAutofit/>
          </a:bodyPr>
          <a:lstStyle/>
          <a:p>
            <a:r>
              <a:rPr lang="en-US" sz="2400" dirty="0"/>
              <a:t>Position Designation Responsibilities</a:t>
            </a:r>
          </a:p>
        </p:txBody>
      </p:sp>
      <p:sp>
        <p:nvSpPr>
          <p:cNvPr id="3" name="Slide Number Placeholder 2">
            <a:extLst>
              <a:ext uri="{FF2B5EF4-FFF2-40B4-BE49-F238E27FC236}">
                <a16:creationId xmlns:a16="http://schemas.microsoft.com/office/drawing/2014/main" id="{9CC6A681-1824-4142-8321-F691D51D87D9}"/>
              </a:ext>
            </a:extLst>
          </p:cNvPr>
          <p:cNvSpPr>
            <a:spLocks noGrp="1"/>
          </p:cNvSpPr>
          <p:nvPr>
            <p:ph type="sldNum" sz="quarter" idx="11"/>
          </p:nvPr>
        </p:nvSpPr>
        <p:spPr/>
        <p:txBody>
          <a:bodyPr/>
          <a:lstStyle/>
          <a:p>
            <a:fld id="{31AB89BE-9688-C444-B1BE-0DB34C102AFE}" type="slidenum">
              <a:rPr lang="en-US" smtClean="0"/>
              <a:pPr/>
              <a:t>6</a:t>
            </a:fld>
            <a:endParaRPr lang="en-US" dirty="0"/>
          </a:p>
        </p:txBody>
      </p:sp>
      <p:sp>
        <p:nvSpPr>
          <p:cNvPr id="6" name="TextBox 5">
            <a:extLst>
              <a:ext uri="{FF2B5EF4-FFF2-40B4-BE49-F238E27FC236}">
                <a16:creationId xmlns:a16="http://schemas.microsoft.com/office/drawing/2014/main" id="{12618FE9-AB9F-47C0-B315-196FE395E916}"/>
              </a:ext>
            </a:extLst>
          </p:cNvPr>
          <p:cNvSpPr txBox="1"/>
          <p:nvPr/>
        </p:nvSpPr>
        <p:spPr>
          <a:xfrm>
            <a:off x="213918" y="1016243"/>
            <a:ext cx="8716163" cy="5098807"/>
          </a:xfrm>
          <a:prstGeom prst="rect">
            <a:avLst/>
          </a:prstGeom>
          <a:noFill/>
        </p:spPr>
        <p:txBody>
          <a:bodyPr wrap="square" rtlCol="0">
            <a:normAutofit/>
          </a:bodyPr>
          <a:lstStyle/>
          <a:p>
            <a:pPr marL="285750" indent="-285750">
              <a:buFont typeface="Arial" panose="020B0604020202020204" pitchFamily="34" charset="0"/>
              <a:buChar char="•"/>
            </a:pPr>
            <a:r>
              <a:rPr lang="en-US" sz="2000" b="1" dirty="0">
                <a:latin typeface="Arial" panose="020B0604020202020204" pitchFamily="34" charset="0"/>
                <a:cs typeface="Arial" panose="020B0604020202020204" pitchFamily="34" charset="0"/>
              </a:rPr>
              <a:t>Individuals completing the PDT must carefully evaluate the </a:t>
            </a:r>
            <a:r>
              <a:rPr lang="en-US" sz="2000" b="1" u="sng" dirty="0">
                <a:latin typeface="Arial" panose="020B0604020202020204" pitchFamily="34" charset="0"/>
                <a:cs typeface="Arial" panose="020B0604020202020204" pitchFamily="34" charset="0"/>
              </a:rPr>
              <a:t>Position Description</a:t>
            </a:r>
            <a:r>
              <a:rPr lang="en-US" sz="2000" b="1" dirty="0">
                <a:latin typeface="Arial" panose="020B0604020202020204" pitchFamily="34" charset="0"/>
                <a:cs typeface="Arial" panose="020B0604020202020204" pitchFamily="34" charset="0"/>
              </a:rPr>
              <a:t> (or equivalent) and any other position information to:</a:t>
            </a:r>
          </a:p>
          <a:p>
            <a:endParaRPr lang="en-US" sz="20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Assess the nature of the position as it relates to the potential material adverse impact to the national security, or public trust</a:t>
            </a:r>
          </a:p>
          <a:p>
            <a:pPr lvl="1"/>
            <a:endParaRPr lang="en-US" sz="2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Determine the proper designation and required level of investigation </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1" dirty="0">
                <a:latin typeface="Arial" panose="020B0604020202020204" pitchFamily="34" charset="0"/>
                <a:cs typeface="Arial" panose="020B0604020202020204" pitchFamily="34" charset="0"/>
              </a:rPr>
              <a:t>Individuals who may be responsible for completing the PDT at NIH </a:t>
            </a:r>
            <a:r>
              <a:rPr lang="en-US" sz="2000" b="1" u="sng" dirty="0">
                <a:latin typeface="Arial" panose="020B0604020202020204" pitchFamily="34" charset="0"/>
                <a:cs typeface="Arial" panose="020B0604020202020204" pitchFamily="34" charset="0"/>
              </a:rPr>
              <a:t>may</a:t>
            </a:r>
            <a:r>
              <a:rPr lang="en-US" sz="2000" b="1" dirty="0">
                <a:latin typeface="Arial" panose="020B0604020202020204" pitchFamily="34" charset="0"/>
                <a:cs typeface="Arial" panose="020B0604020202020204" pitchFamily="34" charset="0"/>
              </a:rPr>
              <a:t> include:</a:t>
            </a:r>
          </a:p>
          <a:p>
            <a:endParaRPr lang="en-US" sz="20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NIH Office of Human Resources (for Federal Staff)</a:t>
            </a:r>
          </a:p>
          <a:p>
            <a:pPr lvl="1"/>
            <a:endParaRPr lang="en-US" sz="2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Contract Officers Representatives, Project Officers or Administrative Officers (for non-Federal Staff)</a:t>
            </a:r>
          </a:p>
          <a:p>
            <a:pPr lvl="1"/>
            <a:endParaRPr lang="en-US" dirty="0">
              <a:latin typeface="Arial" panose="020B0604020202020204" pitchFamily="34" charset="0"/>
              <a:cs typeface="Arial" panose="020B0604020202020204" pitchFamily="34" charset="0"/>
            </a:endParaRPr>
          </a:p>
          <a:p>
            <a:endParaRPr lang="en-US" sz="1600" dirty="0"/>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220709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2253-1B2E-42FD-9AE0-DF790070958D}"/>
              </a:ext>
            </a:extLst>
          </p:cNvPr>
          <p:cNvSpPr>
            <a:spLocks noGrp="1"/>
          </p:cNvSpPr>
          <p:nvPr>
            <p:ph type="title"/>
          </p:nvPr>
        </p:nvSpPr>
        <p:spPr>
          <a:xfrm>
            <a:off x="213918" y="146516"/>
            <a:ext cx="6861585" cy="493712"/>
          </a:xfrm>
        </p:spPr>
        <p:txBody>
          <a:bodyPr>
            <a:noAutofit/>
          </a:bodyPr>
          <a:lstStyle/>
          <a:p>
            <a:r>
              <a:rPr lang="en-US" sz="2400" dirty="0"/>
              <a:t>Position Designation Steps</a:t>
            </a:r>
          </a:p>
        </p:txBody>
      </p:sp>
      <p:sp>
        <p:nvSpPr>
          <p:cNvPr id="3" name="Slide Number Placeholder 2">
            <a:extLst>
              <a:ext uri="{FF2B5EF4-FFF2-40B4-BE49-F238E27FC236}">
                <a16:creationId xmlns:a16="http://schemas.microsoft.com/office/drawing/2014/main" id="{9CC6A681-1824-4142-8321-F691D51D87D9}"/>
              </a:ext>
            </a:extLst>
          </p:cNvPr>
          <p:cNvSpPr>
            <a:spLocks noGrp="1"/>
          </p:cNvSpPr>
          <p:nvPr>
            <p:ph type="sldNum" sz="quarter" idx="11"/>
          </p:nvPr>
        </p:nvSpPr>
        <p:spPr/>
        <p:txBody>
          <a:bodyPr/>
          <a:lstStyle/>
          <a:p>
            <a:fld id="{31AB89BE-9688-C444-B1BE-0DB34C102AFE}" type="slidenum">
              <a:rPr lang="en-US" smtClean="0"/>
              <a:pPr/>
              <a:t>7</a:t>
            </a:fld>
            <a:endParaRPr lang="en-US" dirty="0"/>
          </a:p>
        </p:txBody>
      </p:sp>
      <p:sp>
        <p:nvSpPr>
          <p:cNvPr id="6" name="TextBox 5">
            <a:extLst>
              <a:ext uri="{FF2B5EF4-FFF2-40B4-BE49-F238E27FC236}">
                <a16:creationId xmlns:a16="http://schemas.microsoft.com/office/drawing/2014/main" id="{12618FE9-AB9F-47C0-B315-196FE395E916}"/>
              </a:ext>
            </a:extLst>
          </p:cNvPr>
          <p:cNvSpPr txBox="1"/>
          <p:nvPr/>
        </p:nvSpPr>
        <p:spPr>
          <a:xfrm>
            <a:off x="213918" y="1016243"/>
            <a:ext cx="8716163" cy="5098807"/>
          </a:xfrm>
          <a:prstGeom prst="rect">
            <a:avLst/>
          </a:prstGeom>
          <a:noFill/>
        </p:spPr>
        <p:txBody>
          <a:bodyPr wrap="square" rtlCol="0">
            <a:normAutofit/>
          </a:bodyPr>
          <a:lstStyle/>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Use of the PDT consists of a four-step process that guides the designator through an examination of the position’s duties and responsibilities</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The completion of the PDT process will result in a final designation for the position which, in turn, will </a:t>
            </a:r>
            <a:r>
              <a:rPr lang="en-US" sz="2000" b="1" dirty="0">
                <a:latin typeface="Arial" panose="020B0604020202020204" pitchFamily="34" charset="0"/>
                <a:cs typeface="Arial" panose="020B0604020202020204" pitchFamily="34" charset="0"/>
              </a:rPr>
              <a:t>determine the investigative requirement</a:t>
            </a:r>
            <a:r>
              <a:rPr lang="en-US" sz="2000" dirty="0">
                <a:latin typeface="Arial" panose="020B0604020202020204" pitchFamily="34" charset="0"/>
                <a:cs typeface="Arial" panose="020B0604020202020204" pitchFamily="34" charset="0"/>
              </a:rPr>
              <a:t> for the position</a:t>
            </a: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a:p>
        </p:txBody>
      </p:sp>
      <p:pic>
        <p:nvPicPr>
          <p:cNvPr id="5" name="Graphic 4" descr="Checklist">
            <a:extLst>
              <a:ext uri="{FF2B5EF4-FFF2-40B4-BE49-F238E27FC236}">
                <a16:creationId xmlns:a16="http://schemas.microsoft.com/office/drawing/2014/main" id="{AB8543A1-9D0B-4527-9E15-A28A2939BB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9800" y="4005375"/>
            <a:ext cx="1491448" cy="1491448"/>
          </a:xfrm>
          <a:prstGeom prst="rect">
            <a:avLst/>
          </a:prstGeom>
        </p:spPr>
      </p:pic>
      <p:pic>
        <p:nvPicPr>
          <p:cNvPr id="8" name="Graphic 7" descr="Circle with left arrow">
            <a:extLst>
              <a:ext uri="{FF2B5EF4-FFF2-40B4-BE49-F238E27FC236}">
                <a16:creationId xmlns:a16="http://schemas.microsoft.com/office/drawing/2014/main" id="{16AEDE3C-2FC1-48E7-914D-B0265D0BACA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931920" y="4293899"/>
            <a:ext cx="914400" cy="914400"/>
          </a:xfrm>
          <a:prstGeom prst="rect">
            <a:avLst/>
          </a:prstGeom>
        </p:spPr>
      </p:pic>
      <p:pic>
        <p:nvPicPr>
          <p:cNvPr id="11" name="Graphic 10" descr="Target Audience">
            <a:extLst>
              <a:ext uri="{FF2B5EF4-FFF2-40B4-BE49-F238E27FC236}">
                <a16:creationId xmlns:a16="http://schemas.microsoft.com/office/drawing/2014/main" id="{3178BA44-A8EE-4275-A0DE-F25C183D66B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55928" y="4301115"/>
            <a:ext cx="914400" cy="914400"/>
          </a:xfrm>
          <a:prstGeom prst="rect">
            <a:avLst/>
          </a:prstGeom>
        </p:spPr>
      </p:pic>
    </p:spTree>
    <p:extLst>
      <p:ext uri="{BB962C8B-B14F-4D97-AF65-F5344CB8AC3E}">
        <p14:creationId xmlns:p14="http://schemas.microsoft.com/office/powerpoint/2010/main" val="1875069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4B3C9-0F71-4544-8028-C1A4922A9039}"/>
              </a:ext>
            </a:extLst>
          </p:cNvPr>
          <p:cNvSpPr>
            <a:spLocks noGrp="1"/>
          </p:cNvSpPr>
          <p:nvPr>
            <p:ph type="title"/>
          </p:nvPr>
        </p:nvSpPr>
        <p:spPr/>
        <p:txBody>
          <a:bodyPr>
            <a:normAutofit fontScale="90000"/>
          </a:bodyPr>
          <a:lstStyle/>
          <a:p>
            <a:r>
              <a:rPr lang="en-US" dirty="0"/>
              <a:t>Position Designation Steps</a:t>
            </a:r>
          </a:p>
        </p:txBody>
      </p:sp>
      <p:sp>
        <p:nvSpPr>
          <p:cNvPr id="3" name="Content Placeholder 2">
            <a:extLst>
              <a:ext uri="{FF2B5EF4-FFF2-40B4-BE49-F238E27FC236}">
                <a16:creationId xmlns:a16="http://schemas.microsoft.com/office/drawing/2014/main" id="{51C14FFE-C272-4BE6-9DEE-1CCB2BEE7C2C}"/>
              </a:ext>
            </a:extLst>
          </p:cNvPr>
          <p:cNvSpPr>
            <a:spLocks noGrp="1"/>
          </p:cNvSpPr>
          <p:nvPr>
            <p:ph idx="1"/>
          </p:nvPr>
        </p:nvSpPr>
        <p:spPr>
          <a:xfrm>
            <a:off x="172720" y="1461584"/>
            <a:ext cx="8229600" cy="3873987"/>
          </a:xfrm>
        </p:spPr>
        <p:txBody>
          <a:bodyPr>
            <a:normAutofit fontScale="77500" lnSpcReduction="20000"/>
          </a:bodyPr>
          <a:lstStyle/>
          <a:p>
            <a:pPr marL="514350" indent="-514350">
              <a:buFont typeface="+mj-lt"/>
              <a:buAutoNum type="arabicPeriod"/>
            </a:pPr>
            <a:r>
              <a:rPr lang="en-US" sz="2600" b="1" dirty="0">
                <a:solidFill>
                  <a:schemeClr val="tx1"/>
                </a:solidFill>
              </a:rPr>
              <a:t>Examine and select the </a:t>
            </a:r>
            <a:r>
              <a:rPr lang="en-US" sz="2600" b="1" i="1" dirty="0">
                <a:solidFill>
                  <a:schemeClr val="accent6">
                    <a:lumMod val="75000"/>
                  </a:schemeClr>
                </a:solidFill>
              </a:rPr>
              <a:t>National Security Requirements </a:t>
            </a:r>
            <a:r>
              <a:rPr lang="en-US" sz="2600" dirty="0">
                <a:solidFill>
                  <a:schemeClr val="tx1"/>
                </a:solidFill>
              </a:rPr>
              <a:t>of the Position </a:t>
            </a:r>
            <a:r>
              <a:rPr lang="en-US" sz="2600" dirty="0">
                <a:solidFill>
                  <a:schemeClr val="tx1">
                    <a:lumMod val="65000"/>
                    <a:lumOff val="35000"/>
                  </a:schemeClr>
                </a:solidFill>
              </a:rPr>
              <a:t>and determine the Potential Damage to the National Security</a:t>
            </a:r>
          </a:p>
          <a:p>
            <a:pPr marL="514350" indent="-514350">
              <a:buFont typeface="+mj-lt"/>
              <a:buAutoNum type="arabicPeriod" startAt="2"/>
            </a:pPr>
            <a:endParaRPr lang="en-US" sz="2600" dirty="0">
              <a:solidFill>
                <a:schemeClr val="tx1"/>
              </a:solidFill>
            </a:endParaRPr>
          </a:p>
          <a:p>
            <a:pPr marL="514350" indent="-514350">
              <a:buFont typeface="+mj-lt"/>
              <a:buAutoNum type="arabicPeriod" startAt="2"/>
            </a:pPr>
            <a:r>
              <a:rPr lang="en-US" sz="2600" b="1" dirty="0">
                <a:solidFill>
                  <a:schemeClr val="tx1"/>
                </a:solidFill>
              </a:rPr>
              <a:t>Examine and select the </a:t>
            </a:r>
            <a:r>
              <a:rPr lang="en-US" sz="2600" b="1" i="1" dirty="0">
                <a:solidFill>
                  <a:srgbClr val="0070C0"/>
                </a:solidFill>
              </a:rPr>
              <a:t>Public Trust Requirements </a:t>
            </a:r>
            <a:r>
              <a:rPr lang="en-US" sz="2600" dirty="0">
                <a:solidFill>
                  <a:schemeClr val="tx1"/>
                </a:solidFill>
              </a:rPr>
              <a:t>of the Position </a:t>
            </a:r>
            <a:r>
              <a:rPr lang="en-US" sz="2600" dirty="0">
                <a:solidFill>
                  <a:schemeClr val="tx1">
                    <a:lumMod val="65000"/>
                    <a:lumOff val="35000"/>
                  </a:schemeClr>
                </a:solidFill>
              </a:rPr>
              <a:t>(unrelated to National Security) and determine the potential impact on the efficiency or integrity of the service</a:t>
            </a:r>
          </a:p>
          <a:p>
            <a:pPr marL="0" indent="0">
              <a:buNone/>
            </a:pPr>
            <a:endParaRPr lang="en-US" sz="2600" dirty="0">
              <a:solidFill>
                <a:schemeClr val="tx1"/>
              </a:solidFill>
            </a:endParaRPr>
          </a:p>
          <a:p>
            <a:pPr marL="514350" indent="-514350">
              <a:buAutoNum type="arabicPeriod" startAt="3"/>
            </a:pPr>
            <a:r>
              <a:rPr lang="en-US" sz="2600" b="1" dirty="0">
                <a:solidFill>
                  <a:schemeClr val="tx1"/>
                </a:solidFill>
              </a:rPr>
              <a:t>Apply adjustments for scope of program impact and level of supervision </a:t>
            </a:r>
            <a:endParaRPr lang="en-US" sz="2600" dirty="0">
              <a:solidFill>
                <a:schemeClr val="tx1">
                  <a:lumMod val="65000"/>
                  <a:lumOff val="35000"/>
                </a:schemeClr>
              </a:solidFill>
            </a:endParaRPr>
          </a:p>
          <a:p>
            <a:pPr marL="514350" indent="-514350">
              <a:buAutoNum type="arabicPeriod" startAt="3"/>
            </a:pPr>
            <a:endParaRPr lang="en-US" sz="2600" b="1" dirty="0">
              <a:solidFill>
                <a:schemeClr val="tx1"/>
              </a:solidFill>
            </a:endParaRPr>
          </a:p>
          <a:p>
            <a:pPr marL="514350" indent="-514350">
              <a:buAutoNum type="arabicPeriod" startAt="3"/>
            </a:pPr>
            <a:r>
              <a:rPr lang="en-US" sz="2600" b="1" dirty="0">
                <a:solidFill>
                  <a:schemeClr val="tx1"/>
                </a:solidFill>
              </a:rPr>
              <a:t>Final Position Designation and Investigation Requirement</a:t>
            </a:r>
            <a:endParaRPr lang="en-US" dirty="0"/>
          </a:p>
          <a:p>
            <a:pPr marL="514350" indent="-514350">
              <a:buFont typeface="+mj-lt"/>
              <a:buAutoNum type="arabicPeriod" startAt="2"/>
            </a:pPr>
            <a:endParaRPr lang="en-US" dirty="0"/>
          </a:p>
          <a:p>
            <a:pPr marL="514350" indent="-514350">
              <a:buFont typeface="+mj-lt"/>
              <a:buAutoNum type="arabicPeriod" startAt="2"/>
            </a:pPr>
            <a:endParaRPr lang="en-US" dirty="0"/>
          </a:p>
        </p:txBody>
      </p:sp>
      <p:sp>
        <p:nvSpPr>
          <p:cNvPr id="4" name="Rectangle 3">
            <a:extLst>
              <a:ext uri="{FF2B5EF4-FFF2-40B4-BE49-F238E27FC236}">
                <a16:creationId xmlns:a16="http://schemas.microsoft.com/office/drawing/2014/main" id="{188BCBC8-811B-469E-A670-FF3E6E43231E}"/>
              </a:ext>
            </a:extLst>
          </p:cNvPr>
          <p:cNvSpPr/>
          <p:nvPr/>
        </p:nvSpPr>
        <p:spPr>
          <a:xfrm>
            <a:off x="608120" y="5135003"/>
            <a:ext cx="7927759" cy="8256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As defined in 5 CFR 1400.102(a), </a:t>
            </a:r>
            <a:r>
              <a:rPr lang="en-US" b="1" dirty="0"/>
              <a:t>national security </a:t>
            </a:r>
            <a:r>
              <a:rPr lang="en-US" dirty="0"/>
              <a:t>“refers to those activities which are directly concerned with the foreign relations of the United States, or protection of the Nation from internal subversion, foreign aggression, or terrorism.” 	</a:t>
            </a:r>
          </a:p>
        </p:txBody>
      </p:sp>
      <p:sp>
        <p:nvSpPr>
          <p:cNvPr id="5" name="Rectangle 4">
            <a:extLst>
              <a:ext uri="{FF2B5EF4-FFF2-40B4-BE49-F238E27FC236}">
                <a16:creationId xmlns:a16="http://schemas.microsoft.com/office/drawing/2014/main" id="{F96660B5-D43A-491F-B9C0-85D519CB2311}"/>
              </a:ext>
            </a:extLst>
          </p:cNvPr>
          <p:cNvSpPr/>
          <p:nvPr/>
        </p:nvSpPr>
        <p:spPr>
          <a:xfrm>
            <a:off x="75677" y="897374"/>
            <a:ext cx="3997826" cy="461665"/>
          </a:xfrm>
          <a:prstGeom prst="rect">
            <a:avLst/>
          </a:prstGeom>
        </p:spPr>
        <p:txBody>
          <a:bodyPr wrap="none">
            <a:spAutoFit/>
          </a:bodyPr>
          <a:lstStyle/>
          <a:p>
            <a:r>
              <a:rPr lang="en-US" sz="2400" b="1" u="sng" dirty="0"/>
              <a:t>Position Designation Process: </a:t>
            </a:r>
          </a:p>
        </p:txBody>
      </p:sp>
    </p:spTree>
    <p:extLst>
      <p:ext uri="{BB962C8B-B14F-4D97-AF65-F5344CB8AC3E}">
        <p14:creationId xmlns:p14="http://schemas.microsoft.com/office/powerpoint/2010/main" val="252496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EA7C-F46C-4997-850C-F6777FA838D9}"/>
              </a:ext>
            </a:extLst>
          </p:cNvPr>
          <p:cNvSpPr>
            <a:spLocks noGrp="1"/>
          </p:cNvSpPr>
          <p:nvPr>
            <p:ph type="title"/>
          </p:nvPr>
        </p:nvSpPr>
        <p:spPr/>
        <p:txBody>
          <a:bodyPr/>
          <a:lstStyle/>
          <a:p>
            <a:r>
              <a:rPr lang="en-US" sz="2800" dirty="0"/>
              <a:t>Position Sensitivity &amp; Risk Calculations</a:t>
            </a:r>
          </a:p>
        </p:txBody>
      </p:sp>
      <p:sp>
        <p:nvSpPr>
          <p:cNvPr id="3" name="Content Placeholder 2">
            <a:extLst>
              <a:ext uri="{FF2B5EF4-FFF2-40B4-BE49-F238E27FC236}">
                <a16:creationId xmlns:a16="http://schemas.microsoft.com/office/drawing/2014/main" id="{649EDBC8-64C0-4EAD-A7B9-65AADCD6F3D5}"/>
              </a:ext>
            </a:extLst>
          </p:cNvPr>
          <p:cNvSpPr>
            <a:spLocks noGrp="1"/>
          </p:cNvSpPr>
          <p:nvPr>
            <p:ph idx="1"/>
          </p:nvPr>
        </p:nvSpPr>
        <p:spPr/>
        <p:txBody>
          <a:bodyPr>
            <a:normAutofit fontScale="92500" lnSpcReduction="10000"/>
          </a:bodyPr>
          <a:lstStyle/>
          <a:p>
            <a:r>
              <a:rPr lang="en-US" dirty="0">
                <a:solidFill>
                  <a:schemeClr val="tx1"/>
                </a:solidFill>
              </a:rPr>
              <a:t>Once all selections are made, the PDT will automatically calculate the </a:t>
            </a:r>
            <a:r>
              <a:rPr lang="en-US" b="1" dirty="0">
                <a:solidFill>
                  <a:schemeClr val="tx1"/>
                </a:solidFill>
              </a:rPr>
              <a:t>Sensitivity</a:t>
            </a:r>
            <a:r>
              <a:rPr lang="en-US" dirty="0">
                <a:solidFill>
                  <a:schemeClr val="tx1"/>
                </a:solidFill>
              </a:rPr>
              <a:t> and </a:t>
            </a:r>
            <a:r>
              <a:rPr lang="en-US" b="1" dirty="0">
                <a:solidFill>
                  <a:schemeClr val="tx1"/>
                </a:solidFill>
              </a:rPr>
              <a:t>Risk Level </a:t>
            </a:r>
            <a:r>
              <a:rPr lang="en-US" dirty="0">
                <a:solidFill>
                  <a:schemeClr val="tx1"/>
                </a:solidFill>
              </a:rPr>
              <a:t>of the position, and the corresponding </a:t>
            </a:r>
            <a:r>
              <a:rPr lang="en-US" b="1" dirty="0">
                <a:solidFill>
                  <a:schemeClr val="tx1"/>
                </a:solidFill>
              </a:rPr>
              <a:t>Investigation requirement</a:t>
            </a:r>
          </a:p>
          <a:p>
            <a:pPr marL="0" indent="0">
              <a:buNone/>
            </a:pPr>
            <a:endParaRPr lang="en-US" b="1" dirty="0">
              <a:solidFill>
                <a:schemeClr val="tx1"/>
              </a:solidFill>
            </a:endParaRPr>
          </a:p>
          <a:p>
            <a:pPr lvl="1"/>
            <a:r>
              <a:rPr lang="en-US" b="1" dirty="0">
                <a:solidFill>
                  <a:schemeClr val="tx1"/>
                </a:solidFill>
              </a:rPr>
              <a:t>Sensitivity Level: </a:t>
            </a:r>
            <a:r>
              <a:rPr lang="en-US" dirty="0">
                <a:solidFill>
                  <a:schemeClr val="tx1"/>
                </a:solidFill>
              </a:rPr>
              <a:t>Degree of potential material adverse effect on the national security  from misconduct of an incumbent of a position</a:t>
            </a:r>
          </a:p>
          <a:p>
            <a:pPr marL="457200" lvl="1" indent="0">
              <a:buNone/>
            </a:pPr>
            <a:endParaRPr lang="en-US" dirty="0">
              <a:solidFill>
                <a:schemeClr val="tx1"/>
              </a:solidFill>
            </a:endParaRPr>
          </a:p>
          <a:p>
            <a:pPr marL="0" indent="0">
              <a:buNone/>
            </a:pPr>
            <a:endParaRPr lang="en-US" dirty="0">
              <a:solidFill>
                <a:schemeClr val="tx1"/>
              </a:solidFill>
            </a:endParaRPr>
          </a:p>
          <a:p>
            <a:pPr lvl="1"/>
            <a:r>
              <a:rPr lang="en-US" b="1" dirty="0">
                <a:solidFill>
                  <a:schemeClr val="tx1"/>
                </a:solidFill>
              </a:rPr>
              <a:t>Risk Level: </a:t>
            </a:r>
            <a:r>
              <a:rPr lang="en-US" dirty="0">
                <a:solidFill>
                  <a:schemeClr val="tx1"/>
                </a:solidFill>
              </a:rPr>
              <a:t>Degree of potential damage to the efficiency or integrity of the service from misconduct of an incumbent of a position</a:t>
            </a:r>
          </a:p>
          <a:p>
            <a:endParaRPr lang="en-US" b="1" dirty="0"/>
          </a:p>
        </p:txBody>
      </p:sp>
    </p:spTree>
    <p:extLst>
      <p:ext uri="{BB962C8B-B14F-4D97-AF65-F5344CB8AC3E}">
        <p14:creationId xmlns:p14="http://schemas.microsoft.com/office/powerpoint/2010/main" val="2476040663"/>
      </p:ext>
    </p:extLst>
  </p:cSld>
  <p:clrMapOvr>
    <a:masterClrMapping/>
  </p:clrMapOvr>
</p:sld>
</file>

<file path=ppt/theme/theme1.xml><?xml version="1.0" encoding="utf-8"?>
<a:theme xmlns:a="http://schemas.openxmlformats.org/drawingml/2006/main" name="NIHL-Template-2014-PPT_asof2014031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44D8250D5D62A46820DD8FB1D6BFFBA" ma:contentTypeVersion="2" ma:contentTypeDescription="Create a new document." ma:contentTypeScope="" ma:versionID="57c37a858076fcb8fc58c62ffe2ed957">
  <xsd:schema xmlns:xsd="http://www.w3.org/2001/XMLSchema" xmlns:xs="http://www.w3.org/2001/XMLSchema" xmlns:p="http://schemas.microsoft.com/office/2006/metadata/properties" xmlns:ns1="http://schemas.microsoft.com/sharepoint/v3" targetNamespace="http://schemas.microsoft.com/office/2006/metadata/properties" ma:root="true" ma:fieldsID="e94e33749a3a131a3802b7dbdd179a5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92FCDF-C8C1-44BD-8B8F-C5DBF56C5768}"/>
</file>

<file path=customXml/itemProps2.xml><?xml version="1.0" encoding="utf-8"?>
<ds:datastoreItem xmlns:ds="http://schemas.openxmlformats.org/officeDocument/2006/customXml" ds:itemID="{2A34BAE0-87F4-4BF9-9501-BDE818854200}"/>
</file>

<file path=customXml/itemProps3.xml><?xml version="1.0" encoding="utf-8"?>
<ds:datastoreItem xmlns:ds="http://schemas.openxmlformats.org/officeDocument/2006/customXml" ds:itemID="{FB26BB68-D78D-4F59-804E-7FCEB096E22A}"/>
</file>

<file path=docProps/app.xml><?xml version="1.0" encoding="utf-8"?>
<Properties xmlns="http://schemas.openxmlformats.org/officeDocument/2006/extended-properties" xmlns:vt="http://schemas.openxmlformats.org/officeDocument/2006/docPropsVTypes">
  <Template>NIHL-Template-2014-PPT_asof20140318</Template>
  <TotalTime>21580</TotalTime>
  <Words>3545</Words>
  <Application>Microsoft Office PowerPoint</Application>
  <PresentationFormat>On-screen Show (4:3)</PresentationFormat>
  <Paragraphs>326</Paragraphs>
  <Slides>29</Slides>
  <Notes>16</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&amp;quot</vt:lpstr>
      <vt:lpstr>Arial</vt:lpstr>
      <vt:lpstr>Calibri</vt:lpstr>
      <vt:lpstr>Times</vt:lpstr>
      <vt:lpstr>Tw Cen MT</vt:lpstr>
      <vt:lpstr>NIHL-Template-2014-PPT_asof20140318</vt:lpstr>
      <vt:lpstr>Position Designation Tool (PDT)</vt:lpstr>
      <vt:lpstr>PDT</vt:lpstr>
      <vt:lpstr>Regulatory Guidance</vt:lpstr>
      <vt:lpstr>What Positions require a PDT at NIH?</vt:lpstr>
      <vt:lpstr>Position Designation System </vt:lpstr>
      <vt:lpstr>Position Designation Responsibilities</vt:lpstr>
      <vt:lpstr>Position Designation Steps</vt:lpstr>
      <vt:lpstr>Position Designation Steps</vt:lpstr>
      <vt:lpstr>Position Sensitivity &amp; Risk Calculations</vt:lpstr>
      <vt:lpstr>Sensitivity &amp; Risk Levels with Corresponding Degree of Damage</vt:lpstr>
      <vt:lpstr>Position Designation Final Output</vt:lpstr>
      <vt:lpstr>DPSAC Responsibility</vt:lpstr>
      <vt:lpstr>PDT Landing Page</vt:lpstr>
      <vt:lpstr>Step 1. National Security Responsibilities</vt:lpstr>
      <vt:lpstr>Step 1: Identify National Security Responsibilities </vt:lpstr>
      <vt:lpstr>National Security Defined</vt:lpstr>
      <vt:lpstr>Step 1a: Determine the Potential Damage to the National Security </vt:lpstr>
      <vt:lpstr>Step 2: Identify Public Trust Responsibilities</vt:lpstr>
      <vt:lpstr>Step 2: Identify Public Trust Responsibilities </vt:lpstr>
      <vt:lpstr>Step 2a: Determine the potential impact on the efficiency or integrity of the service</vt:lpstr>
      <vt:lpstr>Step 3a: Point Adjustments for Scope of Impact for Damage</vt:lpstr>
      <vt:lpstr>Step 3b: Point Adjustments for Level of Supervision</vt:lpstr>
      <vt:lpstr>4. PDT Final Designation</vt:lpstr>
      <vt:lpstr>NED &amp; PDT</vt:lpstr>
      <vt:lpstr>DPSAC Responsibility</vt:lpstr>
      <vt:lpstr>Common Question</vt:lpstr>
      <vt:lpstr>PDT Resources</vt:lpstr>
      <vt:lpstr>Contact Information</vt:lpstr>
      <vt:lpstr>PowerPoint Presentation</vt:lpstr>
    </vt:vector>
  </TitlesOfParts>
  <Company>NIH/ORS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Template</dc:subject>
  <dc:creator>davisma2</dc:creator>
  <cp:keywords>NIH Library, PowerPoint, template</cp:keywords>
  <cp:lastModifiedBy>Newman, Lanny (NIH/OD/ORS) [C]</cp:lastModifiedBy>
  <cp:revision>87</cp:revision>
  <cp:lastPrinted>2020-01-28T18:48:14Z</cp:lastPrinted>
  <dcterms:created xsi:type="dcterms:W3CDTF">2014-05-14T12:20:36Z</dcterms:created>
  <dcterms:modified xsi:type="dcterms:W3CDTF">2020-03-24T15:23:47Z</dcterms:modified>
  <cp:category>Communications</cp:category>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0x010100544D8250D5D62A46820DD8FB1D6BFFBA</vt:lpwstr>
  </property>
</Properties>
</file>