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39"/>
  </p:handoutMasterIdLst>
  <p:sldIdLst>
    <p:sldId id="274" r:id="rId5"/>
    <p:sldId id="281" r:id="rId6"/>
    <p:sldId id="276" r:id="rId7"/>
    <p:sldId id="280" r:id="rId8"/>
    <p:sldId id="284" r:id="rId9"/>
    <p:sldId id="279" r:id="rId10"/>
    <p:sldId id="283" r:id="rId11"/>
    <p:sldId id="282" r:id="rId12"/>
    <p:sldId id="278" r:id="rId13"/>
    <p:sldId id="277" r:id="rId14"/>
    <p:sldId id="290" r:id="rId15"/>
    <p:sldId id="289" r:id="rId16"/>
    <p:sldId id="288" r:id="rId17"/>
    <p:sldId id="287" r:id="rId18"/>
    <p:sldId id="286" r:id="rId19"/>
    <p:sldId id="294" r:id="rId20"/>
    <p:sldId id="293" r:id="rId21"/>
    <p:sldId id="292" r:id="rId22"/>
    <p:sldId id="291" r:id="rId23"/>
    <p:sldId id="298" r:id="rId24"/>
    <p:sldId id="297" r:id="rId25"/>
    <p:sldId id="296" r:id="rId26"/>
    <p:sldId id="295" r:id="rId27"/>
    <p:sldId id="302" r:id="rId28"/>
    <p:sldId id="301" r:id="rId29"/>
    <p:sldId id="300" r:id="rId30"/>
    <p:sldId id="299" r:id="rId31"/>
    <p:sldId id="303" r:id="rId32"/>
    <p:sldId id="308" r:id="rId33"/>
    <p:sldId id="307" r:id="rId34"/>
    <p:sldId id="306" r:id="rId35"/>
    <p:sldId id="305" r:id="rId36"/>
    <p:sldId id="285" r:id="rId37"/>
    <p:sldId id="304"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377">
          <p15:clr>
            <a:srgbClr val="A4A3A4"/>
          </p15:clr>
        </p15:guide>
        <p15:guide id="2" orient="horz" pos="858">
          <p15:clr>
            <a:srgbClr val="A4A3A4"/>
          </p15:clr>
        </p15:guide>
        <p15:guide id="3" pos="801">
          <p15:clr>
            <a:srgbClr val="A4A3A4"/>
          </p15:clr>
        </p15:guide>
        <p15:guide id="4" pos="5470">
          <p15:clr>
            <a:srgbClr val="A4A3A4"/>
          </p15:clr>
        </p15:guide>
        <p15:guide id="5" pos="2881">
          <p15:clr>
            <a:srgbClr val="A4A3A4"/>
          </p15:clr>
        </p15:guide>
        <p15:guide id="6" pos="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F2F2F2"/>
    <a:srgbClr val="005595"/>
    <a:srgbClr val="E5B53A"/>
    <a:srgbClr val="5191CD"/>
    <a:srgbClr val="CFAA7A"/>
    <a:srgbClr val="D9B6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9" autoAdjust="0"/>
    <p:restoredTop sz="94660"/>
  </p:normalViewPr>
  <p:slideViewPr>
    <p:cSldViewPr snapToGrid="0" showGuides="1">
      <p:cViewPr varScale="1">
        <p:scale>
          <a:sx n="84" d="100"/>
          <a:sy n="84" d="100"/>
        </p:scale>
        <p:origin x="1440" y="78"/>
      </p:cViewPr>
      <p:guideLst>
        <p:guide orient="horz" pos="3377"/>
        <p:guide orient="horz" pos="858"/>
        <p:guide pos="801"/>
        <p:guide pos="5470"/>
        <p:guide pos="2881"/>
        <p:guide pos="285"/>
      </p:guideLst>
    </p:cSldViewPr>
  </p:slideViewPr>
  <p:notesTextViewPr>
    <p:cViewPr>
      <p:scale>
        <a:sx n="3" d="2"/>
        <a:sy n="3" d="2"/>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AB4B05A-45EA-C145-A37F-5BC17B902E27}" type="datetime1">
              <a:rPr lang="en-US"/>
              <a:pPr/>
              <a:t>8/25/2015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391DD0E-0102-8949-8BB8-62DF14F32558}" type="slidenum">
              <a:rPr lang="en-US"/>
              <a:pPr/>
              <a:t>‹#›</a:t>
            </a:fld>
            <a:endParaRPr lang="en-US"/>
          </a:p>
        </p:txBody>
      </p:sp>
    </p:spTree>
    <p:extLst>
      <p:ext uri="{BB962C8B-B14F-4D97-AF65-F5344CB8AC3E}">
        <p14:creationId xmlns:p14="http://schemas.microsoft.com/office/powerpoint/2010/main" val="15055664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0" y="1362075"/>
            <a:ext cx="9144000" cy="3998914"/>
          </a:xfrm>
          <a:prstGeom prst="rect">
            <a:avLst/>
          </a:prstGeom>
          <a:solidFill>
            <a:schemeClr val="tx2"/>
          </a:solidFill>
          <a:ln w="9525">
            <a:solidFill>
              <a:srgbClr val="00559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rgbClr val="FFFFFF"/>
              </a:solidFill>
              <a:latin typeface="+mn-lt"/>
              <a:ea typeface="ＭＳ Ｐゴシック" charset="-128"/>
              <a:cs typeface="ＭＳ Ｐゴシック" charset="-128"/>
            </a:endParaRPr>
          </a:p>
        </p:txBody>
      </p:sp>
      <p:sp>
        <p:nvSpPr>
          <p:cNvPr id="2" name="Title 1"/>
          <p:cNvSpPr>
            <a:spLocks noGrp="1"/>
          </p:cNvSpPr>
          <p:nvPr>
            <p:ph type="ctrTitle" hasCustomPrompt="1"/>
          </p:nvPr>
        </p:nvSpPr>
        <p:spPr>
          <a:xfrm>
            <a:off x="1271589" y="1895220"/>
            <a:ext cx="6610606" cy="1193747"/>
          </a:xfrm>
        </p:spPr>
        <p:txBody>
          <a:bodyPr anchor="t"/>
          <a:lstStyle>
            <a:lvl1pPr algn="l">
              <a:defRPr sz="3200">
                <a:solidFill>
                  <a:schemeClr val="bg1"/>
                </a:solidFill>
              </a:defRPr>
            </a:lvl1pPr>
          </a:lstStyle>
          <a:p>
            <a:r>
              <a:rPr lang="en-US" dirty="0" smtClean="0"/>
              <a:t>Click to edit Master title style</a:t>
            </a:r>
            <a:br>
              <a:rPr lang="en-US" dirty="0" smtClean="0"/>
            </a:br>
            <a:endParaRPr lang="en-US" dirty="0"/>
          </a:p>
        </p:txBody>
      </p:sp>
      <p:sp>
        <p:nvSpPr>
          <p:cNvPr id="21" name="Subtitle 2"/>
          <p:cNvSpPr>
            <a:spLocks noGrp="1"/>
          </p:cNvSpPr>
          <p:nvPr>
            <p:ph type="subTitle" idx="1"/>
          </p:nvPr>
        </p:nvSpPr>
        <p:spPr>
          <a:xfrm>
            <a:off x="1271588" y="3985981"/>
            <a:ext cx="6586025" cy="733503"/>
          </a:xfrm>
        </p:spPr>
        <p:txBody>
          <a:bodyPr/>
          <a:lstStyle>
            <a:lvl1pPr marL="0" indent="0" algn="l">
              <a:lnSpc>
                <a:spcPts val="1440"/>
              </a:lnSpc>
              <a:spcBef>
                <a:spcPts val="200"/>
              </a:spcBef>
              <a:buNone/>
              <a:defRPr sz="1400" b="1"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13" name="Picture 12" descr="NIH_OM_Logo_2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437" y="442900"/>
            <a:ext cx="2441448" cy="376313"/>
          </a:xfrm>
          <a:prstGeom prst="rect">
            <a:avLst/>
          </a:prstGeom>
        </p:spPr>
      </p:pic>
      <p:cxnSp>
        <p:nvCxnSpPr>
          <p:cNvPr id="14" name="Straight Connector 13"/>
          <p:cNvCxnSpPr/>
          <p:nvPr userDrawn="1"/>
        </p:nvCxnSpPr>
        <p:spPr>
          <a:xfrm>
            <a:off x="0" y="1362075"/>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5360988"/>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pic>
        <p:nvPicPr>
          <p:cNvPr id="3" name="Picture 2" descr="ORS-NIH-HHS-rgtalig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43149" y="5819878"/>
            <a:ext cx="2640476" cy="530352"/>
          </a:xfrm>
          <a:prstGeom prst="rect">
            <a:avLst/>
          </a:prstGeom>
        </p:spPr>
      </p:pic>
    </p:spTree>
    <p:extLst>
      <p:ext uri="{BB962C8B-B14F-4D97-AF65-F5344CB8AC3E}">
        <p14:creationId xmlns:p14="http://schemas.microsoft.com/office/powerpoint/2010/main" val="33999723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3"/>
          <p:cNvSpPr>
            <a:spLocks noGrp="1"/>
          </p:cNvSpPr>
          <p:nvPr>
            <p:ph type="ftr" sz="quarter" idx="3"/>
          </p:nvPr>
        </p:nvSpPr>
        <p:spPr>
          <a:xfrm>
            <a:off x="3124200" y="624983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14"/>
          <p:cNvSpPr>
            <a:spLocks noGrp="1"/>
          </p:cNvSpPr>
          <p:nvPr>
            <p:ph type="sldNum" sz="quarter" idx="4"/>
          </p:nvPr>
        </p:nvSpPr>
        <p:spPr>
          <a:xfrm>
            <a:off x="6553200" y="624983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B89BE-9688-C444-B1BE-0DB34C102AFE}" type="slidenum">
              <a:rPr lang="en-US" smtClean="0"/>
              <a:pPr/>
              <a:t>‹#›</a:t>
            </a:fld>
            <a:endParaRPr lang="en-US"/>
          </a:p>
        </p:txBody>
      </p:sp>
    </p:spTree>
    <p:extLst>
      <p:ext uri="{BB962C8B-B14F-4D97-AF65-F5344CB8AC3E}">
        <p14:creationId xmlns:p14="http://schemas.microsoft.com/office/powerpoint/2010/main" val="18930587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p:cNvSpPr>
            <a:spLocks noGrp="1"/>
          </p:cNvSpPr>
          <p:nvPr>
            <p:ph type="title"/>
          </p:nvPr>
        </p:nvSpPr>
        <p:spPr>
          <a:xfrm>
            <a:off x="3444875" y="163513"/>
            <a:ext cx="5246687" cy="493712"/>
          </a:xfrm>
        </p:spPr>
        <p:txBody>
          <a:bodyPr/>
          <a:lstStyle/>
          <a:p>
            <a:r>
              <a:rPr lang="en-US" smtClean="0"/>
              <a:t>Click to edit Master title style</a:t>
            </a:r>
            <a:endParaRPr lang="en-US"/>
          </a:p>
        </p:txBody>
      </p:sp>
    </p:spTree>
    <p:extLst>
      <p:ext uri="{BB962C8B-B14F-4D97-AF65-F5344CB8AC3E}">
        <p14:creationId xmlns:p14="http://schemas.microsoft.com/office/powerpoint/2010/main" val="3908490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0" y="863910"/>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a:spLocks noChangeArrowheads="1"/>
          </p:cNvSpPr>
          <p:nvPr/>
        </p:nvSpPr>
        <p:spPr bwMode="auto">
          <a:xfrm>
            <a:off x="0" y="0"/>
            <a:ext cx="9144000" cy="838200"/>
          </a:xfrm>
          <a:prstGeom prst="rect">
            <a:avLst/>
          </a:prstGeom>
          <a:solidFill>
            <a:schemeClr val="tx2"/>
          </a:solidFill>
          <a:ln w="9525">
            <a:solidFill>
              <a:srgbClr val="00559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rgbClr val="FFFFFF"/>
              </a:solidFill>
              <a:latin typeface="+mn-lt"/>
              <a:ea typeface="ＭＳ Ｐゴシック" charset="-128"/>
              <a:cs typeface="ＭＳ Ｐゴシック" charset="-128"/>
            </a:endParaRPr>
          </a:p>
        </p:txBody>
      </p:sp>
      <p:sp>
        <p:nvSpPr>
          <p:cNvPr id="1026" name="Text Placeholder 2"/>
          <p:cNvSpPr>
            <a:spLocks noGrp="1"/>
          </p:cNvSpPr>
          <p:nvPr>
            <p:ph type="body" idx="1"/>
          </p:nvPr>
        </p:nvSpPr>
        <p:spPr bwMode="auto">
          <a:xfrm>
            <a:off x="457200" y="138906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8" name="Title Placeholder 1"/>
          <p:cNvSpPr>
            <a:spLocks noGrp="1"/>
          </p:cNvSpPr>
          <p:nvPr>
            <p:ph type="title"/>
          </p:nvPr>
        </p:nvSpPr>
        <p:spPr bwMode="auto">
          <a:xfrm>
            <a:off x="2523613" y="163513"/>
            <a:ext cx="61679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4" name="Footer Placeholder 13"/>
          <p:cNvSpPr>
            <a:spLocks noGrp="1"/>
          </p:cNvSpPr>
          <p:nvPr>
            <p:ph type="ftr" sz="quarter" idx="3"/>
          </p:nvPr>
        </p:nvSpPr>
        <p:spPr>
          <a:xfrm>
            <a:off x="3124200" y="624983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lide Number Placeholder 14"/>
          <p:cNvSpPr>
            <a:spLocks noGrp="1"/>
          </p:cNvSpPr>
          <p:nvPr>
            <p:ph type="sldNum" sz="quarter" idx="4"/>
          </p:nvPr>
        </p:nvSpPr>
        <p:spPr>
          <a:xfrm>
            <a:off x="6553200" y="624983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B89BE-9688-C444-B1BE-0DB34C102AFE}" type="slidenum">
              <a:rPr lang="en-US" smtClean="0"/>
              <a:pPr/>
              <a:t>‹#›</a:t>
            </a:fld>
            <a:endParaRPr lang="en-US"/>
          </a:p>
        </p:txBody>
      </p:sp>
      <p:pic>
        <p:nvPicPr>
          <p:cNvPr id="5" name="Picture 4" descr="NIH_OM_Logo_2Color.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2438" y="6251269"/>
            <a:ext cx="2254331" cy="347472"/>
          </a:xfrm>
          <a:prstGeom prst="rect">
            <a:avLst/>
          </a:prstGeom>
        </p:spPr>
      </p:pic>
      <p:pic>
        <p:nvPicPr>
          <p:cNvPr id="6" name="Picture 5" descr="ORS_Helvetica_White.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2438" y="276941"/>
            <a:ext cx="1755648" cy="256032"/>
          </a:xfrm>
          <a:prstGeom prst="rect">
            <a:avLst/>
          </a:prstGeom>
        </p:spPr>
      </p:pic>
      <p:cxnSp>
        <p:nvCxnSpPr>
          <p:cNvPr id="18" name="Straight Connector 17"/>
          <p:cNvCxnSpPr/>
          <p:nvPr userDrawn="1"/>
        </p:nvCxnSpPr>
        <p:spPr>
          <a:xfrm>
            <a:off x="0" y="6025332"/>
            <a:ext cx="9144000" cy="0"/>
          </a:xfrm>
          <a:prstGeom prst="line">
            <a:avLst/>
          </a:prstGeom>
          <a:ln w="38100">
            <a:solidFill>
              <a:srgbClr val="E5B53A"/>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7" r:id="rId1"/>
    <p:sldLayoutId id="2147483685" r:id="rId2"/>
    <p:sldLayoutId id="2147483686" r:id="rId3"/>
  </p:sldLayoutIdLst>
  <p:timing>
    <p:tnLst>
      <p:par>
        <p:cTn id="1" dur="indefinite" restart="never" nodeType="tmRoot"/>
      </p:par>
    </p:tnLst>
  </p:timing>
  <p:txStyles>
    <p:titleStyle>
      <a:lvl1pPr algn="l" defTabSz="457200" rtl="0" eaLnBrk="1" fontAlgn="base" hangingPunct="1">
        <a:spcBef>
          <a:spcPct val="0"/>
        </a:spcBef>
        <a:spcAft>
          <a:spcPct val="0"/>
        </a:spcAft>
        <a:defRPr sz="2400" b="1" kern="1200">
          <a:solidFill>
            <a:srgbClr val="F2F2F2"/>
          </a:solidFill>
          <a:latin typeface="Arial"/>
          <a:ea typeface="ＭＳ Ｐゴシック" charset="-128"/>
          <a:cs typeface="Arial"/>
        </a:defRPr>
      </a:lvl1pPr>
      <a:lvl2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2pPr>
      <a:lvl3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3pPr>
      <a:lvl4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4pPr>
      <a:lvl5pPr algn="l" defTabSz="457200" rtl="0" eaLnBrk="1" fontAlgn="base" hangingPunct="1">
        <a:spcBef>
          <a:spcPct val="0"/>
        </a:spcBef>
        <a:spcAft>
          <a:spcPct val="0"/>
        </a:spcAft>
        <a:defRPr sz="2400" b="1">
          <a:solidFill>
            <a:srgbClr val="F2F2F2"/>
          </a:solidFill>
          <a:latin typeface="Arial" charset="-52"/>
          <a:ea typeface="ＭＳ Ｐゴシック" charset="-128"/>
          <a:cs typeface="Arial"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ts val="600"/>
        </a:spcBef>
        <a:spcAft>
          <a:spcPct val="0"/>
        </a:spcAft>
        <a:buFont typeface="Arial" charset="0"/>
        <a:buChar char="•"/>
        <a:defRPr sz="2400" b="1" kern="1200">
          <a:solidFill>
            <a:srgbClr val="404040"/>
          </a:solidFill>
          <a:latin typeface="Arial"/>
          <a:ea typeface="ＭＳ Ｐゴシック" charset="-128"/>
          <a:cs typeface="Arial"/>
        </a:defRPr>
      </a:lvl1pPr>
      <a:lvl2pPr marL="742950" indent="-285750" algn="l" defTabSz="457200" rtl="0" eaLnBrk="1" fontAlgn="base" hangingPunct="1">
        <a:spcBef>
          <a:spcPts val="600"/>
        </a:spcBef>
        <a:spcAft>
          <a:spcPct val="0"/>
        </a:spcAft>
        <a:buFont typeface="Arial" charset="0"/>
        <a:buChar char="–"/>
        <a:defRPr sz="2200" kern="1200">
          <a:solidFill>
            <a:srgbClr val="404040"/>
          </a:solidFill>
          <a:latin typeface="Arial"/>
          <a:ea typeface="ＭＳ Ｐゴシック" charset="-128"/>
          <a:cs typeface="Arial"/>
        </a:defRPr>
      </a:lvl2pPr>
      <a:lvl3pPr marL="11430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3pPr>
      <a:lvl4pPr marL="16002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4pPr>
      <a:lvl5pPr marL="20574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rgbClr val="F2F2F2"/>
                </a:solidFill>
                <a:latin typeface="Arial" panose="020B0604020202020204" pitchFamily="34" charset="0"/>
                <a:ea typeface="ＭＳ Ｐゴシック" panose="020B0600070205080204" pitchFamily="34" charset="-128"/>
                <a:cs typeface="Arial" panose="020B0604020202020204" pitchFamily="34" charset="0"/>
              </a:rPr>
              <a:t>Building 10 Emergency Evacuation Training</a:t>
            </a:r>
            <a:br>
              <a:rPr lang="en-US" altLang="en-US" dirty="0">
                <a:solidFill>
                  <a:srgbClr val="F2F2F2"/>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a:solidFill>
                  <a:srgbClr val="F2F2F2"/>
                </a:solidFill>
                <a:latin typeface="Arial" panose="020B0604020202020204" pitchFamily="34" charset="0"/>
                <a:ea typeface="ＭＳ Ｐゴシック" panose="020B0600070205080204" pitchFamily="34" charset="-128"/>
                <a:cs typeface="Arial" panose="020B0604020202020204" pitchFamily="34" charset="0"/>
              </a:rPr>
              <a:t/>
            </a:r>
            <a:br>
              <a:rPr lang="en-US" altLang="en-US" dirty="0">
                <a:solidFill>
                  <a:srgbClr val="F2F2F2"/>
                </a:solidFill>
                <a:latin typeface="Arial" panose="020B0604020202020204" pitchFamily="34" charset="0"/>
                <a:ea typeface="ＭＳ Ｐゴシック" panose="020B0600070205080204" pitchFamily="34" charset="-128"/>
                <a:cs typeface="Arial" panose="020B0604020202020204" pitchFamily="34" charset="0"/>
              </a:rPr>
            </a:br>
            <a:r>
              <a:rPr lang="en-US" altLang="en-US" dirty="0" smtClean="0">
                <a:solidFill>
                  <a:srgbClr val="F2F2F2"/>
                </a:solidFill>
                <a:latin typeface="Arial" panose="020B0604020202020204" pitchFamily="34" charset="0"/>
                <a:ea typeface="ＭＳ Ｐゴシック" panose="020B0600070205080204" pitchFamily="34" charset="-128"/>
                <a:cs typeface="Arial" panose="020B0604020202020204" pitchFamily="34" charset="0"/>
              </a:rPr>
              <a:t>September 9, 2015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charset="0"/>
                <a:ea typeface="ＭＳ Ｐゴシック" pitchFamily="28" charset="-128"/>
              </a:rPr>
              <a:t>SPECIAL NEEDS INDIVIDUALS</a:t>
            </a:r>
            <a:endParaRPr lang="en-US" dirty="0"/>
          </a:p>
        </p:txBody>
      </p:sp>
      <p:sp>
        <p:nvSpPr>
          <p:cNvPr id="3" name="Content Placeholder 2"/>
          <p:cNvSpPr>
            <a:spLocks noGrp="1"/>
          </p:cNvSpPr>
          <p:nvPr>
            <p:ph idx="1"/>
          </p:nvPr>
        </p:nvSpPr>
        <p:spPr/>
        <p:txBody>
          <a:bodyPr/>
          <a:lstStyle/>
          <a:p>
            <a:pPr>
              <a:spcBef>
                <a:spcPct val="0"/>
              </a:spcBef>
              <a:spcAft>
                <a:spcPts val="1200"/>
              </a:spcAft>
            </a:pPr>
            <a:r>
              <a:rPr lang="en-US" altLang="en-US" sz="2000" b="0" dirty="0">
                <a:latin typeface="Arial" panose="020B0604020202020204" pitchFamily="34" charset="0"/>
                <a:ea typeface="ＭＳ Ｐゴシック" panose="020B0600070205080204" pitchFamily="34" charset="-128"/>
              </a:rPr>
              <a:t>Special Needs Individuals evacuate to the pre-designated zone evacuation area (elevator lobby) with a buddy or </a:t>
            </a:r>
            <a:r>
              <a:rPr lang="en-US" altLang="en-US" sz="2000" b="0" dirty="0" smtClean="0">
                <a:latin typeface="Arial" panose="020B0604020202020204" pitchFamily="34" charset="0"/>
                <a:ea typeface="ＭＳ Ｐゴシック" panose="020B0600070205080204" pitchFamily="34" charset="-128"/>
              </a:rPr>
              <a:t>co-worker</a:t>
            </a:r>
            <a:endParaRPr lang="en-US" altLang="en-US" sz="2000" b="0" dirty="0">
              <a:latin typeface="Arial" panose="020B0604020202020204" pitchFamily="34" charset="0"/>
              <a:ea typeface="ＭＳ Ｐゴシック" panose="020B0600070205080204" pitchFamily="34" charset="-128"/>
            </a:endParaRPr>
          </a:p>
          <a:p>
            <a:pPr>
              <a:spcBef>
                <a:spcPct val="0"/>
              </a:spcBef>
              <a:spcAft>
                <a:spcPts val="1200"/>
              </a:spcAft>
            </a:pPr>
            <a:r>
              <a:rPr lang="en-US" altLang="en-US" sz="2000" b="0" dirty="0">
                <a:latin typeface="Arial" panose="020B0604020202020204" pitchFamily="34" charset="0"/>
                <a:ea typeface="ＭＳ Ｐゴシック" panose="020B0600070205080204" pitchFamily="34" charset="-128"/>
              </a:rPr>
              <a:t>Emergency response personnel will ensure that the employee and their buddy are escorted to safety at any time they are in danger.  </a:t>
            </a:r>
            <a:r>
              <a:rPr lang="en-US" altLang="en-US" sz="2000" b="0" i="1" dirty="0">
                <a:latin typeface="Arial" panose="020B0604020202020204" pitchFamily="34" charset="0"/>
                <a:ea typeface="ＭＳ Ｐゴシック" panose="020B0600070205080204" pitchFamily="34" charset="-128"/>
              </a:rPr>
              <a:t>However</a:t>
            </a:r>
            <a:r>
              <a:rPr lang="en-US" altLang="en-US" sz="2000" b="0" dirty="0">
                <a:latin typeface="Arial" panose="020B0604020202020204" pitchFamily="34" charset="0"/>
                <a:ea typeface="ＭＳ Ｐゴシック" panose="020B0600070205080204" pitchFamily="34" charset="-128"/>
              </a:rPr>
              <a:t>, if you are not in danger, you should remain at the pre-designated evacuation </a:t>
            </a:r>
            <a:r>
              <a:rPr lang="en-US" altLang="en-US" sz="2000" b="0" dirty="0" smtClean="0">
                <a:latin typeface="Arial" panose="020B0604020202020204" pitchFamily="34" charset="0"/>
                <a:ea typeface="ＭＳ Ｐゴシック" panose="020B0600070205080204" pitchFamily="34" charset="-128"/>
              </a:rPr>
              <a:t>area</a:t>
            </a:r>
            <a:endParaRPr lang="en-US" altLang="en-US" sz="2000" b="0" dirty="0">
              <a:latin typeface="Arial" panose="020B0604020202020204" pitchFamily="34" charset="0"/>
              <a:ea typeface="ＭＳ Ｐゴシック" panose="020B0600070205080204" pitchFamily="34" charset="-128"/>
            </a:endParaRPr>
          </a:p>
          <a:p>
            <a:pPr>
              <a:spcBef>
                <a:spcPct val="0"/>
              </a:spcBef>
              <a:spcAft>
                <a:spcPts val="1200"/>
              </a:spcAft>
            </a:pPr>
            <a:r>
              <a:rPr lang="en-US" altLang="en-US" sz="2000" b="0" dirty="0">
                <a:latin typeface="Arial" panose="020B0604020202020204" pitchFamily="34" charset="0"/>
                <a:ea typeface="ＭＳ Ｐゴシック" panose="020B0600070205080204" pitchFamily="34" charset="-128"/>
              </a:rPr>
              <a:t>Special Needs Personnel are considered as any person who cannot safely evacuate an area in a swift manner under their own </a:t>
            </a:r>
            <a:r>
              <a:rPr lang="en-US" altLang="en-US" sz="2000" b="0" dirty="0" smtClean="0">
                <a:latin typeface="Arial" panose="020B0604020202020204" pitchFamily="34" charset="0"/>
                <a:ea typeface="ＭＳ Ｐゴシック" panose="020B0600070205080204" pitchFamily="34" charset="-128"/>
              </a:rPr>
              <a:t>accord</a:t>
            </a:r>
            <a:endParaRPr lang="en-US" altLang="en-US" sz="2000" b="0" u="sng" dirty="0">
              <a:latin typeface="Arial" panose="020B0604020202020204" pitchFamily="34" charset="0"/>
              <a:ea typeface="ＭＳ Ｐゴシック" panose="020B0600070205080204" pitchFamily="34" charset="-128"/>
            </a:endParaRPr>
          </a:p>
          <a:p>
            <a:pPr>
              <a:spcBef>
                <a:spcPct val="0"/>
              </a:spcBef>
              <a:spcAft>
                <a:spcPts val="1200"/>
              </a:spcAft>
            </a:pPr>
            <a:r>
              <a:rPr lang="en-US" altLang="en-US" sz="2000" b="0" dirty="0">
                <a:latin typeface="Arial" panose="020B0604020202020204" pitchFamily="34" charset="0"/>
                <a:ea typeface="ＭＳ Ｐゴシック" panose="020B0600070205080204" pitchFamily="34" charset="-128"/>
              </a:rPr>
              <a:t>Be observant for the not-so-obvious Special Needs Person</a:t>
            </a:r>
            <a:endParaRPr lang="en-US" sz="2000" b="0" dirty="0"/>
          </a:p>
        </p:txBody>
      </p:sp>
    </p:spTree>
    <p:extLst>
      <p:ext uri="{BB962C8B-B14F-4D97-AF65-F5344CB8AC3E}">
        <p14:creationId xmlns:p14="http://schemas.microsoft.com/office/powerpoint/2010/main" val="132215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07703"/>
            <a:ext cx="8229600" cy="4525963"/>
          </a:xfrm>
        </p:spPr>
        <p:txBody>
          <a:bodyPr/>
          <a:lstStyle/>
          <a:p>
            <a:pPr marL="0" indent="0">
              <a:spcBef>
                <a:spcPct val="0"/>
              </a:spcBef>
              <a:buNone/>
              <a:defRPr/>
            </a:pPr>
            <a:r>
              <a:rPr lang="en-US" sz="2000" b="0" u="sng" dirty="0">
                <a:latin typeface="Arial" charset="0"/>
              </a:rPr>
              <a:t>Safety and the Evacuation Process</a:t>
            </a:r>
          </a:p>
          <a:p>
            <a:pPr marL="0" indent="0">
              <a:spcBef>
                <a:spcPct val="0"/>
              </a:spcBef>
              <a:buNone/>
              <a:defRPr/>
            </a:pPr>
            <a:endParaRPr lang="en-US" sz="2000" b="0" u="sng" dirty="0">
              <a:latin typeface="Arial" charset="0"/>
            </a:endParaRPr>
          </a:p>
          <a:p>
            <a:pPr>
              <a:spcBef>
                <a:spcPct val="0"/>
              </a:spcBef>
              <a:defRPr/>
            </a:pPr>
            <a:r>
              <a:rPr lang="en-US" sz="2000" dirty="0">
                <a:latin typeface="Arial" charset="0"/>
              </a:rPr>
              <a:t>DO NOT use elevators in case of emergency!</a:t>
            </a:r>
          </a:p>
          <a:p>
            <a:pPr>
              <a:spcBef>
                <a:spcPct val="0"/>
              </a:spcBef>
              <a:defRPr/>
            </a:pPr>
            <a:endParaRPr lang="en-US" sz="2000" b="0" dirty="0">
              <a:latin typeface="Arial" charset="0"/>
            </a:endParaRPr>
          </a:p>
          <a:p>
            <a:pPr>
              <a:spcBef>
                <a:spcPct val="0"/>
              </a:spcBef>
              <a:defRPr/>
            </a:pPr>
            <a:r>
              <a:rPr lang="en-US" sz="2000" b="0" dirty="0">
                <a:latin typeface="Arial" charset="0"/>
              </a:rPr>
              <a:t>Report safety violations immediately to the Division of the Fire Marshal at 301-496-0487</a:t>
            </a:r>
          </a:p>
          <a:p>
            <a:pPr lvl="1">
              <a:spcBef>
                <a:spcPct val="0"/>
              </a:spcBef>
              <a:defRPr/>
            </a:pPr>
            <a:endParaRPr lang="en-US" sz="1400" dirty="0">
              <a:latin typeface="Arial" charset="0"/>
            </a:endParaRPr>
          </a:p>
          <a:p>
            <a:pPr lvl="1">
              <a:spcBef>
                <a:spcPct val="0"/>
              </a:spcBef>
              <a:defRPr/>
            </a:pPr>
            <a:r>
              <a:rPr lang="en-US" sz="1800" dirty="0">
                <a:latin typeface="Arial" charset="0"/>
              </a:rPr>
              <a:t>Door knobs loose on emergency exits</a:t>
            </a:r>
          </a:p>
          <a:p>
            <a:pPr lvl="1">
              <a:spcBef>
                <a:spcPct val="0"/>
              </a:spcBef>
              <a:defRPr/>
            </a:pPr>
            <a:endParaRPr lang="en-US" sz="1800" dirty="0">
              <a:latin typeface="Arial" charset="0"/>
            </a:endParaRPr>
          </a:p>
          <a:p>
            <a:pPr lvl="1">
              <a:spcBef>
                <a:spcPct val="0"/>
              </a:spcBef>
              <a:defRPr/>
            </a:pPr>
            <a:r>
              <a:rPr lang="en-US" sz="1800" dirty="0">
                <a:latin typeface="Arial" charset="0"/>
              </a:rPr>
              <a:t>Emergency exit lighting not illuminated</a:t>
            </a:r>
          </a:p>
          <a:p>
            <a:pPr lvl="1">
              <a:spcBef>
                <a:spcPct val="0"/>
              </a:spcBef>
              <a:defRPr/>
            </a:pPr>
            <a:endParaRPr lang="en-US" sz="1800" dirty="0">
              <a:latin typeface="Arial" charset="0"/>
            </a:endParaRPr>
          </a:p>
          <a:p>
            <a:pPr lvl="1">
              <a:spcBef>
                <a:spcPct val="0"/>
              </a:spcBef>
              <a:defRPr/>
            </a:pPr>
            <a:r>
              <a:rPr lang="en-US" sz="1800" dirty="0">
                <a:latin typeface="Arial" charset="0"/>
              </a:rPr>
              <a:t>Boxes or equipment blocking hallways or life safety equipment</a:t>
            </a:r>
          </a:p>
          <a:p>
            <a:pPr marL="0" indent="0">
              <a:buNone/>
            </a:pPr>
            <a:endParaRPr lang="en-US" dirty="0"/>
          </a:p>
        </p:txBody>
      </p:sp>
      <p:pic>
        <p:nvPicPr>
          <p:cNvPr id="4" name="Picture 3"/>
          <p:cNvPicPr>
            <a:picLocks noChangeAspect="1"/>
          </p:cNvPicPr>
          <p:nvPr/>
        </p:nvPicPr>
        <p:blipFill>
          <a:blip r:embed="rId2"/>
          <a:stretch>
            <a:fillRect/>
          </a:stretch>
        </p:blipFill>
        <p:spPr>
          <a:xfrm>
            <a:off x="4849227" y="2276343"/>
            <a:ext cx="3255546" cy="2645893"/>
          </a:xfrm>
          <a:prstGeom prst="rect">
            <a:avLst/>
          </a:prstGeom>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621815"/>
            <a:ext cx="2286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l="41278" t="57271" r="50954" b="35236"/>
          <a:stretch>
            <a:fillRect/>
          </a:stretch>
        </p:blipFill>
        <p:spPr bwMode="auto">
          <a:xfrm>
            <a:off x="2286000" y="4731353"/>
            <a:ext cx="160020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523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SAFETY </a:t>
            </a:r>
            <a:r>
              <a:rPr lang="en-US" altLang="en-US" dirty="0" smtClean="0"/>
              <a:t>ISSUES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15" descr="photo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5638" y="1781900"/>
            <a:ext cx="3807999" cy="4133126"/>
          </a:xfrm>
          <a:prstGeom prst="rect">
            <a:avLst/>
          </a:prstGeom>
          <a:solidFill>
            <a:schemeClr val="tx1"/>
          </a:solidFill>
          <a:ln w="9525">
            <a:solidFill>
              <a:srgbClr val="000000"/>
            </a:solidFill>
            <a:miter lim="800000"/>
            <a:headEnd/>
            <a:tailEnd/>
          </a:ln>
        </p:spPr>
      </p:pic>
      <p:pic>
        <p:nvPicPr>
          <p:cNvPr id="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76" y="1096100"/>
            <a:ext cx="3382962" cy="3787775"/>
          </a:xfrm>
          <a:prstGeom prst="rect">
            <a:avLst/>
          </a:prstGeom>
          <a:solidFill>
            <a:schemeClr val="tx1"/>
          </a:solidFill>
          <a:ln w="9525">
            <a:solidFill>
              <a:srgbClr val="000000"/>
            </a:solidFill>
            <a:miter lim="800000"/>
            <a:headEnd/>
            <a:tailEnd/>
          </a:ln>
        </p:spPr>
      </p:pic>
      <p:sp>
        <p:nvSpPr>
          <p:cNvPr id="6" name="Rectangle 21"/>
          <p:cNvSpPr>
            <a:spLocks noChangeArrowheads="1"/>
          </p:cNvSpPr>
          <p:nvPr/>
        </p:nvSpPr>
        <p:spPr bwMode="ltGray">
          <a:xfrm>
            <a:off x="457200" y="5054835"/>
            <a:ext cx="411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dirty="0">
                <a:solidFill>
                  <a:schemeClr val="tx1">
                    <a:lumMod val="75000"/>
                    <a:lumOff val="25000"/>
                  </a:schemeClr>
                </a:solidFill>
                <a:latin typeface="Arial" charset="0"/>
                <a:ea typeface="ＭＳ Ｐゴシック" pitchFamily="28" charset="-128"/>
              </a:rPr>
              <a:t>No clear exit</a:t>
            </a:r>
          </a:p>
          <a:p>
            <a:pPr>
              <a:defRPr/>
            </a:pPr>
            <a:r>
              <a:rPr lang="en-US" dirty="0">
                <a:solidFill>
                  <a:schemeClr val="tx1">
                    <a:lumMod val="75000"/>
                    <a:lumOff val="25000"/>
                  </a:schemeClr>
                </a:solidFill>
                <a:latin typeface="Arial" charset="0"/>
                <a:ea typeface="ＭＳ Ｐゴシック" pitchFamily="28" charset="-128"/>
              </a:rPr>
              <a:t>Less than 54 inches of clearance</a:t>
            </a:r>
          </a:p>
          <a:p>
            <a:pPr>
              <a:defRPr/>
            </a:pPr>
            <a:r>
              <a:rPr lang="en-US" dirty="0">
                <a:solidFill>
                  <a:schemeClr val="tx1">
                    <a:lumMod val="75000"/>
                    <a:lumOff val="25000"/>
                  </a:schemeClr>
                </a:solidFill>
                <a:latin typeface="Arial" charset="0"/>
                <a:ea typeface="ＭＳ Ｐゴシック" pitchFamily="28" charset="-128"/>
              </a:rPr>
              <a:t>Clutter on one or both sides of hallway </a:t>
            </a:r>
          </a:p>
        </p:txBody>
      </p:sp>
    </p:spTree>
    <p:extLst>
      <p:ext uri="{BB962C8B-B14F-4D97-AF65-F5344CB8AC3E}">
        <p14:creationId xmlns:p14="http://schemas.microsoft.com/office/powerpoint/2010/main" val="550254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28" charset="-128"/>
              </a:rPr>
              <a:t>SAFETY </a:t>
            </a:r>
            <a:r>
              <a:rPr lang="en-US" dirty="0" smtClean="0">
                <a:latin typeface="Arial" charset="0"/>
                <a:ea typeface="ＭＳ Ｐゴシック" pitchFamily="28" charset="-128"/>
              </a:rPr>
              <a:t>ISSUES</a:t>
            </a:r>
            <a:endParaRPr lang="en-US" dirty="0"/>
          </a:p>
        </p:txBody>
      </p:sp>
      <p:sp>
        <p:nvSpPr>
          <p:cNvPr id="3" name="Content Placeholder 2"/>
          <p:cNvSpPr>
            <a:spLocks noGrp="1"/>
          </p:cNvSpPr>
          <p:nvPr>
            <p:ph idx="1"/>
          </p:nvPr>
        </p:nvSpPr>
        <p:spPr>
          <a:xfrm>
            <a:off x="457200" y="984608"/>
            <a:ext cx="8229600" cy="4525963"/>
          </a:xfrm>
        </p:spPr>
        <p:txBody>
          <a:bodyPr/>
          <a:lstStyle/>
          <a:p>
            <a:pPr marL="0" indent="0">
              <a:buNone/>
            </a:pPr>
            <a:endParaRPr lang="en-US" dirty="0"/>
          </a:p>
        </p:txBody>
      </p:sp>
      <p:pic>
        <p:nvPicPr>
          <p:cNvPr id="4" name="Picture 12" descr="photo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675" y="2930755"/>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ltGray">
          <a:xfrm>
            <a:off x="1649413" y="5011600"/>
            <a:ext cx="1779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solidFill>
                  <a:schemeClr val="tx1">
                    <a:lumMod val="75000"/>
                    <a:lumOff val="25000"/>
                  </a:schemeClr>
                </a:solidFill>
                <a:latin typeface="Arial" charset="0"/>
                <a:ea typeface="ＭＳ Ｐゴシック" pitchFamily="28" charset="-128"/>
              </a:rPr>
              <a:t>Tripping hazard</a:t>
            </a:r>
          </a:p>
        </p:txBody>
      </p:sp>
      <p:sp>
        <p:nvSpPr>
          <p:cNvPr id="6" name="AutoShape 18"/>
          <p:cNvSpPr>
            <a:spLocks noChangeArrowheads="1"/>
          </p:cNvSpPr>
          <p:nvPr/>
        </p:nvSpPr>
        <p:spPr bwMode="ltGray">
          <a:xfrm>
            <a:off x="3394075" y="5140555"/>
            <a:ext cx="914400" cy="152400"/>
          </a:xfrm>
          <a:prstGeom prst="rightArrow">
            <a:avLst>
              <a:gd name="adj1" fmla="val 50000"/>
              <a:gd name="adj2" fmla="val 150000"/>
            </a:avLst>
          </a:prstGeom>
          <a:solidFill>
            <a:schemeClr val="accent1"/>
          </a:solidFill>
          <a:ln w="9525">
            <a:solidFill>
              <a:schemeClr val="tx1"/>
            </a:solidFill>
            <a:miter lim="800000"/>
            <a:headEnd/>
            <a:tailEnd/>
          </a:ln>
        </p:spPr>
        <p:txBody>
          <a:bodyPr wrap="none" anchor="ctr"/>
          <a:lstStyle/>
          <a:p>
            <a:pPr>
              <a:defRPr/>
            </a:pPr>
            <a:endParaRPr lang="en-US" sz="1600" dirty="0">
              <a:solidFill>
                <a:schemeClr val="tx1">
                  <a:lumMod val="75000"/>
                  <a:lumOff val="25000"/>
                </a:schemeClr>
              </a:solidFill>
              <a:latin typeface="Arial" charset="0"/>
              <a:ea typeface="ＭＳ Ｐゴシック" pitchFamily="28" charset="-128"/>
            </a:endParaRPr>
          </a:p>
        </p:txBody>
      </p:sp>
      <p:sp>
        <p:nvSpPr>
          <p:cNvPr id="7" name="Rectangle 19"/>
          <p:cNvSpPr>
            <a:spLocks noChangeArrowheads="1"/>
          </p:cNvSpPr>
          <p:nvPr/>
        </p:nvSpPr>
        <p:spPr bwMode="ltGray">
          <a:xfrm>
            <a:off x="4648200" y="1834043"/>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defRPr/>
            </a:pPr>
            <a:r>
              <a:rPr lang="en-US" dirty="0">
                <a:solidFill>
                  <a:schemeClr val="tx1">
                    <a:lumMod val="75000"/>
                    <a:lumOff val="25000"/>
                  </a:schemeClr>
                </a:solidFill>
                <a:latin typeface="Arial" charset="0"/>
                <a:ea typeface="ＭＳ Ｐゴシック" pitchFamily="28" charset="-128"/>
              </a:rPr>
              <a:t>Fire extinguisher blocked</a:t>
            </a:r>
          </a:p>
        </p:txBody>
      </p:sp>
      <p:pic>
        <p:nvPicPr>
          <p:cNvPr id="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19545"/>
            <a:ext cx="25558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33933"/>
            <a:ext cx="944563"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79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28" charset="-128"/>
              </a:rPr>
              <a:t>EARTHQUAKE </a:t>
            </a:r>
            <a:r>
              <a:rPr lang="en-US" dirty="0" smtClean="0">
                <a:latin typeface="Arial" charset="0"/>
                <a:ea typeface="ＭＳ Ｐゴシック" pitchFamily="28" charset="-128"/>
              </a:rPr>
              <a:t>SAFETY INDOORS</a:t>
            </a:r>
            <a:endParaRPr lang="en-US" dirty="0"/>
          </a:p>
        </p:txBody>
      </p:sp>
      <p:sp>
        <p:nvSpPr>
          <p:cNvPr id="3" name="Content Placeholder 2"/>
          <p:cNvSpPr>
            <a:spLocks noGrp="1"/>
          </p:cNvSpPr>
          <p:nvPr>
            <p:ph idx="1"/>
          </p:nvPr>
        </p:nvSpPr>
        <p:spPr>
          <a:xfrm>
            <a:off x="457200" y="1230798"/>
            <a:ext cx="8229600" cy="4525963"/>
          </a:xfrm>
        </p:spPr>
        <p:txBody>
          <a:bodyPr/>
          <a:lstStyle/>
          <a:p>
            <a:pPr marL="0" indent="0">
              <a:spcBef>
                <a:spcPct val="0"/>
              </a:spcBef>
              <a:buNone/>
              <a:defRPr/>
            </a:pPr>
            <a:r>
              <a:rPr lang="en-US" sz="2000" b="0" dirty="0">
                <a:latin typeface="Arial" charset="0"/>
              </a:rPr>
              <a:t>Indoors</a:t>
            </a:r>
          </a:p>
          <a:p>
            <a:pPr>
              <a:spcAft>
                <a:spcPts val="600"/>
              </a:spcAft>
              <a:defRPr/>
            </a:pPr>
            <a:r>
              <a:rPr lang="en-US" sz="2000" b="0" dirty="0">
                <a:latin typeface="Arial" charset="0"/>
              </a:rPr>
              <a:t>Drop to the floor</a:t>
            </a:r>
          </a:p>
          <a:p>
            <a:pPr>
              <a:spcAft>
                <a:spcPts val="600"/>
              </a:spcAft>
              <a:defRPr/>
            </a:pPr>
            <a:r>
              <a:rPr lang="en-US" sz="2000" b="0" dirty="0">
                <a:latin typeface="Arial" charset="0"/>
              </a:rPr>
              <a:t>Take Cover by getting under a desk, table, or sturdy furniture</a:t>
            </a:r>
          </a:p>
          <a:p>
            <a:pPr>
              <a:spcAft>
                <a:spcPts val="600"/>
              </a:spcAft>
              <a:defRPr/>
            </a:pPr>
            <a:r>
              <a:rPr lang="en-US" sz="2000" b="0" dirty="0">
                <a:latin typeface="Arial" charset="0"/>
              </a:rPr>
              <a:t>Hold On until the shaking stops</a:t>
            </a:r>
          </a:p>
          <a:p>
            <a:pPr>
              <a:spcAft>
                <a:spcPts val="600"/>
              </a:spcAft>
              <a:defRPr/>
            </a:pPr>
            <a:r>
              <a:rPr lang="en-US" sz="2000" b="0" dirty="0">
                <a:latin typeface="Arial" charset="0"/>
              </a:rPr>
              <a:t>Stay Away from glass, windows, and anything that could fall</a:t>
            </a:r>
          </a:p>
          <a:p>
            <a:pPr>
              <a:spcAft>
                <a:spcPts val="600"/>
              </a:spcAft>
              <a:defRPr/>
            </a:pPr>
            <a:r>
              <a:rPr lang="en-US" sz="2000" b="0" dirty="0">
                <a:latin typeface="Arial" charset="0"/>
              </a:rPr>
              <a:t>Secure all operations shut off gas/heat supply</a:t>
            </a:r>
          </a:p>
          <a:p>
            <a:pPr>
              <a:spcAft>
                <a:spcPts val="600"/>
              </a:spcAft>
              <a:defRPr/>
            </a:pPr>
            <a:r>
              <a:rPr lang="en-US" sz="2000" b="0" dirty="0">
                <a:latin typeface="Arial" charset="0"/>
              </a:rPr>
              <a:t>Stay Inside until shaking stops and it is safe to go outside</a:t>
            </a:r>
          </a:p>
          <a:p>
            <a:pPr marL="0" indent="0">
              <a:buNone/>
              <a:defRPr/>
            </a:pPr>
            <a:r>
              <a:rPr lang="en-US" sz="2000" b="0" dirty="0" smtClean="0">
                <a:latin typeface="Arial" charset="0"/>
              </a:rPr>
              <a:t>Be </a:t>
            </a:r>
            <a:r>
              <a:rPr lang="en-US" sz="2000" b="0" dirty="0">
                <a:latin typeface="Arial" charset="0"/>
              </a:rPr>
              <a:t>aware that fire alarms may be sounding or sprinkler systems may be activated, but DO NOT activate the fire alarm system unless there is a fire, smoke, or uncontrolled gas leak.</a:t>
            </a:r>
          </a:p>
          <a:p>
            <a:pPr marL="0" indent="0" algn="ctr">
              <a:spcBef>
                <a:spcPct val="0"/>
              </a:spcBef>
              <a:buNone/>
              <a:defRPr/>
            </a:pPr>
            <a:endParaRPr lang="en-US" sz="2000" b="0" dirty="0">
              <a:latin typeface="Arial" charset="0"/>
            </a:endParaRPr>
          </a:p>
          <a:p>
            <a:pPr marL="0" indent="0" algn="ctr">
              <a:spcBef>
                <a:spcPct val="0"/>
              </a:spcBef>
              <a:buNone/>
              <a:defRPr/>
            </a:pPr>
            <a:r>
              <a:rPr lang="en-US" sz="2000" b="0" dirty="0">
                <a:latin typeface="Arial" charset="0"/>
              </a:rPr>
              <a:t>DO NOT use the elevator during or after an earthquake!</a:t>
            </a:r>
          </a:p>
          <a:p>
            <a:pPr marL="0" indent="0">
              <a:buNone/>
            </a:pPr>
            <a:endParaRPr lang="en-US" b="0" dirty="0"/>
          </a:p>
        </p:txBody>
      </p:sp>
    </p:spTree>
    <p:extLst>
      <p:ext uri="{BB962C8B-B14F-4D97-AF65-F5344CB8AC3E}">
        <p14:creationId xmlns:p14="http://schemas.microsoft.com/office/powerpoint/2010/main" val="300672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EARTHQUAKE </a:t>
            </a:r>
            <a:r>
              <a:rPr lang="en-US" altLang="en-US" dirty="0" smtClean="0"/>
              <a:t>SAFETY OUTDOORS</a:t>
            </a:r>
            <a:endParaRPr lang="en-US" dirty="0"/>
          </a:p>
        </p:txBody>
      </p:sp>
      <p:sp>
        <p:nvSpPr>
          <p:cNvPr id="3" name="Content Placeholder 2"/>
          <p:cNvSpPr>
            <a:spLocks noGrp="1"/>
          </p:cNvSpPr>
          <p:nvPr>
            <p:ph idx="1"/>
          </p:nvPr>
        </p:nvSpPr>
        <p:spPr>
          <a:xfrm>
            <a:off x="457200" y="1230798"/>
            <a:ext cx="8229600" cy="4525963"/>
          </a:xfrm>
        </p:spPr>
        <p:txBody>
          <a:bodyPr/>
          <a:lstStyle/>
          <a:p>
            <a:pPr marL="0" indent="0">
              <a:spcAft>
                <a:spcPts val="600"/>
              </a:spcAft>
              <a:buNone/>
              <a:defRPr/>
            </a:pPr>
            <a:r>
              <a:rPr lang="en-US" sz="2000" b="0" dirty="0">
                <a:latin typeface="Arial" charset="0"/>
              </a:rPr>
              <a:t>Outdoors</a:t>
            </a:r>
          </a:p>
          <a:p>
            <a:pPr>
              <a:spcAft>
                <a:spcPts val="600"/>
              </a:spcAft>
              <a:defRPr/>
            </a:pPr>
            <a:r>
              <a:rPr lang="en-US" sz="2000" b="0" dirty="0">
                <a:latin typeface="Arial" charset="0"/>
              </a:rPr>
              <a:t>Stay there</a:t>
            </a:r>
          </a:p>
          <a:p>
            <a:pPr>
              <a:spcAft>
                <a:spcPts val="600"/>
              </a:spcAft>
              <a:defRPr/>
            </a:pPr>
            <a:r>
              <a:rPr lang="en-US" sz="2000" b="0" dirty="0">
                <a:latin typeface="Arial" charset="0"/>
              </a:rPr>
              <a:t>Move away from buildings, streetlights, trees, and utility wires</a:t>
            </a:r>
          </a:p>
          <a:p>
            <a:pPr>
              <a:spcAft>
                <a:spcPts val="600"/>
              </a:spcAft>
              <a:defRPr/>
            </a:pPr>
            <a:r>
              <a:rPr lang="en-US" sz="2000" b="0" dirty="0">
                <a:latin typeface="Arial" charset="0"/>
              </a:rPr>
              <a:t>DO NOT enter buildings until they are inspected and determined to be safe for occupancy</a:t>
            </a:r>
          </a:p>
          <a:p>
            <a:pPr marL="0" indent="0">
              <a:spcAft>
                <a:spcPts val="600"/>
              </a:spcAft>
              <a:buNone/>
              <a:defRPr/>
            </a:pPr>
            <a:r>
              <a:rPr lang="en-US" sz="2000" b="0" dirty="0">
                <a:latin typeface="Arial" charset="0"/>
              </a:rPr>
              <a:t>Ground movement alone during an earthquake is seldom the direct cause of death or injury.</a:t>
            </a:r>
          </a:p>
          <a:p>
            <a:pPr marL="0" indent="0">
              <a:spcAft>
                <a:spcPts val="600"/>
              </a:spcAft>
              <a:buNone/>
              <a:defRPr/>
            </a:pPr>
            <a:r>
              <a:rPr lang="en-US" sz="2000" b="0" dirty="0">
                <a:latin typeface="Arial" charset="0"/>
              </a:rPr>
              <a:t>In a Vehicle</a:t>
            </a:r>
          </a:p>
          <a:p>
            <a:pPr>
              <a:spcAft>
                <a:spcPts val="600"/>
              </a:spcAft>
              <a:defRPr/>
            </a:pPr>
            <a:r>
              <a:rPr lang="en-US" sz="2000" b="0" dirty="0">
                <a:latin typeface="Arial" charset="0"/>
              </a:rPr>
              <a:t>Stop a quickly as possible away from trees, utility wires, and overpasses</a:t>
            </a:r>
          </a:p>
          <a:p>
            <a:pPr>
              <a:spcAft>
                <a:spcPts val="600"/>
              </a:spcAft>
              <a:defRPr/>
            </a:pPr>
            <a:r>
              <a:rPr lang="en-US" sz="2000" b="0" dirty="0">
                <a:latin typeface="Arial" charset="0"/>
              </a:rPr>
              <a:t>Once the earthquake has stopped, proceed with caution and avoid roads, bridges, or ramps that may have been </a:t>
            </a:r>
            <a:r>
              <a:rPr lang="en-US" sz="2000" b="0" dirty="0" smtClean="0">
                <a:latin typeface="Arial" charset="0"/>
              </a:rPr>
              <a:t>damaged</a:t>
            </a:r>
            <a:endParaRPr lang="en-US" sz="2000" b="0" dirty="0">
              <a:latin typeface="Arial" charset="0"/>
            </a:endParaRPr>
          </a:p>
          <a:p>
            <a:pPr marL="0" indent="0">
              <a:buNone/>
            </a:pPr>
            <a:endParaRPr lang="en-US" b="0" dirty="0"/>
          </a:p>
        </p:txBody>
      </p:sp>
    </p:spTree>
    <p:extLst>
      <p:ext uri="{BB962C8B-B14F-4D97-AF65-F5344CB8AC3E}">
        <p14:creationId xmlns:p14="http://schemas.microsoft.com/office/powerpoint/2010/main" val="2550368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EARTHQUAKE SAFETY </a:t>
            </a:r>
            <a:r>
              <a:rPr lang="en-US" altLang="en-US" dirty="0" smtClean="0"/>
              <a:t>OUTDOORS</a:t>
            </a:r>
            <a:endParaRPr lang="en-US" dirty="0"/>
          </a:p>
        </p:txBody>
      </p:sp>
      <p:sp>
        <p:nvSpPr>
          <p:cNvPr id="3" name="Content Placeholder 2"/>
          <p:cNvSpPr>
            <a:spLocks noGrp="1"/>
          </p:cNvSpPr>
          <p:nvPr>
            <p:ph idx="1"/>
          </p:nvPr>
        </p:nvSpPr>
        <p:spPr/>
        <p:txBody>
          <a:bodyPr/>
          <a:lstStyle/>
          <a:p>
            <a:pPr>
              <a:spcBef>
                <a:spcPct val="0"/>
              </a:spcBef>
              <a:defRPr/>
            </a:pPr>
            <a:r>
              <a:rPr lang="en-US" sz="2000" b="0" dirty="0">
                <a:latin typeface="Arial" charset="0"/>
              </a:rPr>
              <a:t>Evacuate the building checking for hazards and any injured people along the way</a:t>
            </a:r>
          </a:p>
          <a:p>
            <a:pPr>
              <a:spcBef>
                <a:spcPct val="0"/>
              </a:spcBef>
              <a:defRPr/>
            </a:pPr>
            <a:r>
              <a:rPr lang="en-US" sz="2000" b="0" dirty="0">
                <a:latin typeface="Arial" charset="0"/>
              </a:rPr>
              <a:t>Move quickly away from the building to avoid falling objects.</a:t>
            </a:r>
          </a:p>
          <a:p>
            <a:pPr marL="0" indent="0">
              <a:spcBef>
                <a:spcPct val="0"/>
              </a:spcBef>
              <a:buNone/>
              <a:defRPr/>
            </a:pPr>
            <a:endParaRPr lang="en-US" sz="2000" b="0" dirty="0">
              <a:latin typeface="Arial" charset="0"/>
            </a:endParaRPr>
          </a:p>
          <a:p>
            <a:pPr marL="0" indent="0">
              <a:spcBef>
                <a:spcPct val="0"/>
              </a:spcBef>
              <a:buNone/>
              <a:defRPr/>
            </a:pPr>
            <a:r>
              <a:rPr lang="en-US" sz="2000" b="0" dirty="0">
                <a:latin typeface="Arial" charset="0"/>
              </a:rPr>
              <a:t>If it is too dangerous to evacuate or if </a:t>
            </a:r>
            <a:r>
              <a:rPr lang="en-US" sz="2000" b="0" dirty="0" smtClean="0">
                <a:latin typeface="Arial" charset="0"/>
              </a:rPr>
              <a:t>you</a:t>
            </a:r>
          </a:p>
          <a:p>
            <a:pPr marL="0" indent="0">
              <a:spcBef>
                <a:spcPct val="0"/>
              </a:spcBef>
              <a:buNone/>
              <a:defRPr/>
            </a:pPr>
            <a:r>
              <a:rPr lang="en-US" sz="2000" b="0" dirty="0" smtClean="0">
                <a:latin typeface="Arial" charset="0"/>
              </a:rPr>
              <a:t>can </a:t>
            </a:r>
            <a:r>
              <a:rPr lang="en-US" sz="2000" b="0" dirty="0">
                <a:latin typeface="Arial" charset="0"/>
              </a:rPr>
              <a:t>not safely evacuate the building, </a:t>
            </a:r>
            <a:r>
              <a:rPr lang="en-US" sz="2000" b="0" dirty="0" smtClean="0">
                <a:latin typeface="Arial" charset="0"/>
              </a:rPr>
              <a:t>get</a:t>
            </a:r>
          </a:p>
          <a:p>
            <a:pPr marL="0" indent="0">
              <a:spcBef>
                <a:spcPct val="0"/>
              </a:spcBef>
              <a:buNone/>
              <a:defRPr/>
            </a:pPr>
            <a:r>
              <a:rPr lang="en-US" sz="2000" b="0" dirty="0" smtClean="0">
                <a:latin typeface="Arial" charset="0"/>
              </a:rPr>
              <a:t>to </a:t>
            </a:r>
            <a:r>
              <a:rPr lang="en-US" sz="2000" b="0" dirty="0">
                <a:latin typeface="Arial" charset="0"/>
              </a:rPr>
              <a:t>a safe location interior to the </a:t>
            </a:r>
            <a:r>
              <a:rPr lang="en-US" sz="2000" b="0" dirty="0" smtClean="0">
                <a:latin typeface="Arial" charset="0"/>
              </a:rPr>
              <a:t>building</a:t>
            </a:r>
          </a:p>
          <a:p>
            <a:pPr marL="0" indent="0">
              <a:spcBef>
                <a:spcPct val="0"/>
              </a:spcBef>
              <a:buNone/>
              <a:defRPr/>
            </a:pPr>
            <a:r>
              <a:rPr lang="en-US" sz="2000" b="0" dirty="0" smtClean="0">
                <a:latin typeface="Arial" charset="0"/>
              </a:rPr>
              <a:t>and </a:t>
            </a:r>
            <a:r>
              <a:rPr lang="en-US" sz="2000" b="0" dirty="0">
                <a:latin typeface="Arial" charset="0"/>
              </a:rPr>
              <a:t>call 911 to report your status </a:t>
            </a:r>
            <a:r>
              <a:rPr lang="en-US" sz="2000" b="0" dirty="0" smtClean="0">
                <a:latin typeface="Arial" charset="0"/>
              </a:rPr>
              <a:t>and</a:t>
            </a:r>
          </a:p>
          <a:p>
            <a:pPr marL="0" indent="0">
              <a:spcBef>
                <a:spcPct val="0"/>
              </a:spcBef>
              <a:buNone/>
              <a:defRPr/>
            </a:pPr>
            <a:r>
              <a:rPr lang="en-US" sz="2000" b="0" dirty="0" smtClean="0">
                <a:latin typeface="Arial" charset="0"/>
              </a:rPr>
              <a:t>location</a:t>
            </a:r>
            <a:r>
              <a:rPr lang="en-US" sz="2000" b="0" dirty="0">
                <a:latin typeface="Arial" charset="0"/>
              </a:rPr>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2954" y="2753336"/>
            <a:ext cx="2859088" cy="27447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08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28" charset="-128"/>
              </a:rPr>
              <a:t>BOMB </a:t>
            </a:r>
            <a:r>
              <a:rPr lang="en-US" dirty="0" smtClean="0">
                <a:latin typeface="Arial" charset="0"/>
                <a:ea typeface="ＭＳ Ｐゴシック" pitchFamily="28" charset="-128"/>
              </a:rPr>
              <a:t>THREAT</a:t>
            </a:r>
            <a:endParaRPr lang="en-US" dirty="0"/>
          </a:p>
        </p:txBody>
      </p:sp>
      <p:sp>
        <p:nvSpPr>
          <p:cNvPr id="3" name="Content Placeholder 2"/>
          <p:cNvSpPr>
            <a:spLocks noGrp="1"/>
          </p:cNvSpPr>
          <p:nvPr>
            <p:ph idx="1"/>
          </p:nvPr>
        </p:nvSpPr>
        <p:spPr>
          <a:xfrm>
            <a:off x="457200" y="1090118"/>
            <a:ext cx="8229600" cy="4525963"/>
          </a:xfrm>
        </p:spPr>
        <p:txBody>
          <a:bodyPr/>
          <a:lstStyle/>
          <a:p>
            <a:pPr marL="0">
              <a:spcAft>
                <a:spcPts val="600"/>
              </a:spcAft>
              <a:defRPr/>
            </a:pPr>
            <a:r>
              <a:rPr lang="en-US" sz="1800" b="0" dirty="0">
                <a:latin typeface="Arial" charset="0"/>
              </a:rPr>
              <a:t>Stay on the </a:t>
            </a:r>
            <a:r>
              <a:rPr lang="en-US" sz="1800" b="0" dirty="0" smtClean="0">
                <a:latin typeface="Arial" charset="0"/>
              </a:rPr>
              <a:t>line with the caller, Write </a:t>
            </a:r>
            <a:r>
              <a:rPr lang="en-US" sz="1800" b="0" dirty="0">
                <a:latin typeface="Arial" charset="0"/>
              </a:rPr>
              <a:t>everything down, DO NOT hang up</a:t>
            </a:r>
          </a:p>
          <a:p>
            <a:pPr marL="0">
              <a:spcAft>
                <a:spcPts val="600"/>
              </a:spcAft>
              <a:defRPr/>
            </a:pPr>
            <a:r>
              <a:rPr lang="en-US" sz="1800" b="0" dirty="0">
                <a:latin typeface="Arial" charset="0"/>
              </a:rPr>
              <a:t>Alert a co-worker and have them call 911 to report the possible bomb threat</a:t>
            </a:r>
          </a:p>
          <a:p>
            <a:pPr marL="0">
              <a:spcAft>
                <a:spcPts val="600"/>
              </a:spcAft>
              <a:defRPr/>
            </a:pPr>
            <a:r>
              <a:rPr lang="en-US" sz="1800" b="0" dirty="0">
                <a:latin typeface="Arial" charset="0"/>
              </a:rPr>
              <a:t>DO NOT place the caller on hold; get as much information as possible </a:t>
            </a:r>
          </a:p>
          <a:p>
            <a:pPr marL="0">
              <a:spcAft>
                <a:spcPts val="600"/>
              </a:spcAft>
              <a:defRPr/>
            </a:pPr>
            <a:r>
              <a:rPr lang="en-US" sz="1800" b="0" dirty="0">
                <a:latin typeface="Arial" charset="0"/>
              </a:rPr>
              <a:t>Be calm and polite</a:t>
            </a:r>
          </a:p>
          <a:p>
            <a:pPr>
              <a:spcAft>
                <a:spcPts val="600"/>
              </a:spcAft>
              <a:defRPr/>
            </a:pPr>
            <a:r>
              <a:rPr lang="en-US" sz="1800" b="0" dirty="0">
                <a:latin typeface="Arial" charset="0"/>
              </a:rPr>
              <a:t>After the call is disconnected by the caller, immediately hang up the phone,     pick up the phone and when you get a dial tone, press *57 (This flags the phone call for quick recognition by the phone company or investigators).  Use another phone to call 911. </a:t>
            </a:r>
          </a:p>
          <a:p>
            <a:pPr marL="0">
              <a:spcAft>
                <a:spcPts val="600"/>
              </a:spcAft>
              <a:defRPr/>
            </a:pPr>
            <a:r>
              <a:rPr lang="en-US" sz="1800" b="0" dirty="0">
                <a:latin typeface="Arial" charset="0"/>
              </a:rPr>
              <a:t>Pass all information to the Police Department upon their arrival</a:t>
            </a:r>
          </a:p>
          <a:p>
            <a:pPr marL="0">
              <a:spcAft>
                <a:spcPts val="600"/>
              </a:spcAft>
              <a:defRPr/>
            </a:pPr>
            <a:r>
              <a:rPr lang="en-US" sz="1800" b="0" dirty="0">
                <a:latin typeface="Arial" charset="0"/>
              </a:rPr>
              <a:t>DO NOT activate the fire alarm as this may trigger the bomb</a:t>
            </a:r>
          </a:p>
          <a:p>
            <a:pPr marL="347663" indent="-347663">
              <a:spcAft>
                <a:spcPts val="600"/>
              </a:spcAft>
              <a:defRPr/>
            </a:pPr>
            <a:r>
              <a:rPr lang="en-US" sz="1800" b="0" dirty="0">
                <a:latin typeface="Arial" charset="0"/>
              </a:rPr>
              <a:t>Verbally notify personnel if necessary to evacuate the area. Police should be on scene quickly, and will advise how to evacuate</a:t>
            </a:r>
          </a:p>
          <a:p>
            <a:pPr marL="0">
              <a:spcAft>
                <a:spcPts val="600"/>
              </a:spcAft>
              <a:defRPr/>
            </a:pPr>
            <a:r>
              <a:rPr lang="en-US" sz="1800" b="0" dirty="0">
                <a:latin typeface="Arial" charset="0"/>
              </a:rPr>
              <a:t>Remember to keep calm and do not panic personnel</a:t>
            </a:r>
          </a:p>
          <a:p>
            <a:pPr marL="0" indent="0">
              <a:buNone/>
            </a:pPr>
            <a:endParaRPr lang="en-US" dirty="0"/>
          </a:p>
        </p:txBody>
      </p:sp>
    </p:spTree>
    <p:extLst>
      <p:ext uri="{BB962C8B-B14F-4D97-AF65-F5344CB8AC3E}">
        <p14:creationId xmlns:p14="http://schemas.microsoft.com/office/powerpoint/2010/main" val="755824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28" charset="-128"/>
              </a:rPr>
              <a:t>SUSPICIOUS </a:t>
            </a:r>
            <a:r>
              <a:rPr lang="en-US" dirty="0" smtClean="0">
                <a:latin typeface="Arial" charset="0"/>
                <a:ea typeface="ＭＳ Ｐゴシック" pitchFamily="28" charset="-128"/>
              </a:rPr>
              <a:t>PACKAGE</a:t>
            </a:r>
            <a:endParaRPr lang="en-US" dirty="0"/>
          </a:p>
        </p:txBody>
      </p:sp>
      <p:sp>
        <p:nvSpPr>
          <p:cNvPr id="3" name="Content Placeholder 2"/>
          <p:cNvSpPr>
            <a:spLocks noGrp="1"/>
          </p:cNvSpPr>
          <p:nvPr>
            <p:ph idx="1"/>
          </p:nvPr>
        </p:nvSpPr>
        <p:spPr>
          <a:xfrm>
            <a:off x="457200" y="1389063"/>
            <a:ext cx="5892582" cy="4525963"/>
          </a:xfrm>
        </p:spPr>
        <p:txBody>
          <a:bodyPr/>
          <a:lstStyle/>
          <a:p>
            <a:pPr marL="0" indent="0">
              <a:buNone/>
              <a:defRPr/>
            </a:pPr>
            <a:r>
              <a:rPr lang="en-US" sz="2000" dirty="0">
                <a:solidFill>
                  <a:schemeClr val="tx1">
                    <a:lumMod val="75000"/>
                    <a:lumOff val="25000"/>
                  </a:schemeClr>
                </a:solidFill>
                <a:latin typeface="Arial" pitchFamily="34" charset="0"/>
                <a:cs typeface="Arial" pitchFamily="34" charset="0"/>
              </a:rPr>
              <a:t>If you see a suspicious package:</a:t>
            </a:r>
          </a:p>
          <a:p>
            <a:pPr marL="914400" lvl="1">
              <a:buFont typeface="Arial" charset="0"/>
              <a:buChar char="•"/>
              <a:defRPr/>
            </a:pPr>
            <a:r>
              <a:rPr lang="en-US" sz="2000" dirty="0">
                <a:solidFill>
                  <a:schemeClr val="tx1">
                    <a:lumMod val="75000"/>
                    <a:lumOff val="25000"/>
                  </a:schemeClr>
                </a:solidFill>
                <a:latin typeface="Arial" pitchFamily="34" charset="0"/>
                <a:cs typeface="Arial" pitchFamily="34" charset="0"/>
              </a:rPr>
              <a:t>Leave the room where the item is located</a:t>
            </a:r>
          </a:p>
          <a:p>
            <a:pPr marL="914400" lvl="1">
              <a:buFont typeface="Arial" charset="0"/>
              <a:buChar char="•"/>
              <a:defRPr/>
            </a:pPr>
            <a:r>
              <a:rPr lang="en-US" sz="2000" dirty="0">
                <a:solidFill>
                  <a:schemeClr val="tx1">
                    <a:lumMod val="75000"/>
                    <a:lumOff val="25000"/>
                  </a:schemeClr>
                </a:solidFill>
                <a:latin typeface="Arial" pitchFamily="34" charset="0"/>
                <a:cs typeface="Arial" pitchFamily="34" charset="0"/>
              </a:rPr>
              <a:t>DO NOT touch suspected explosives</a:t>
            </a:r>
          </a:p>
          <a:p>
            <a:pPr marL="914400" lvl="1">
              <a:buFont typeface="Arial" charset="0"/>
              <a:buChar char="•"/>
              <a:defRPr/>
            </a:pPr>
            <a:r>
              <a:rPr lang="en-US" sz="2000" dirty="0">
                <a:solidFill>
                  <a:schemeClr val="tx1">
                    <a:lumMod val="75000"/>
                    <a:lumOff val="25000"/>
                  </a:schemeClr>
                </a:solidFill>
                <a:latin typeface="Arial" pitchFamily="34" charset="0"/>
                <a:cs typeface="Arial" pitchFamily="34" charset="0"/>
              </a:rPr>
              <a:t>DO NOT use radio or cellular phone near suspected explosives</a:t>
            </a:r>
          </a:p>
          <a:p>
            <a:pPr marL="914400" lvl="1">
              <a:buFont typeface="Arial" charset="0"/>
              <a:buChar char="•"/>
              <a:defRPr/>
            </a:pPr>
            <a:r>
              <a:rPr lang="en-US" sz="2000" dirty="0">
                <a:solidFill>
                  <a:schemeClr val="tx1">
                    <a:lumMod val="75000"/>
                    <a:lumOff val="25000"/>
                  </a:schemeClr>
                </a:solidFill>
                <a:latin typeface="Arial" pitchFamily="34" charset="0"/>
                <a:cs typeface="Arial" pitchFamily="34" charset="0"/>
              </a:rPr>
              <a:t>DO NOT activate the fire alarm</a:t>
            </a:r>
          </a:p>
          <a:p>
            <a:pPr marL="285750" lvl="1" indent="0">
              <a:spcAft>
                <a:spcPts val="0"/>
              </a:spcAft>
              <a:buNone/>
              <a:defRPr/>
            </a:pPr>
            <a:endParaRPr lang="en-US" sz="2000" dirty="0">
              <a:solidFill>
                <a:srgbClr val="000000"/>
              </a:solidFill>
              <a:latin typeface="Arial" pitchFamily="34" charset="0"/>
              <a:cs typeface="Arial" pitchFamily="34" charset="0"/>
            </a:endParaRPr>
          </a:p>
          <a:p>
            <a:pPr marL="285750" lvl="1" indent="0">
              <a:spcAft>
                <a:spcPts val="0"/>
              </a:spcAft>
              <a:buNone/>
              <a:defRPr/>
            </a:pPr>
            <a:r>
              <a:rPr lang="en-US" sz="2000" dirty="0">
                <a:latin typeface="Arial" pitchFamily="34" charset="0"/>
                <a:ea typeface="Adobe Song Std L" pitchFamily="18" charset="-128"/>
                <a:cs typeface="Arial" pitchFamily="34" charset="0"/>
              </a:rPr>
              <a:t>Immediately contact the Police:</a:t>
            </a:r>
          </a:p>
          <a:p>
            <a:pPr marL="857250" lvl="3" indent="-285750">
              <a:spcAft>
                <a:spcPts val="0"/>
              </a:spcAft>
              <a:buFont typeface="Arial" panose="020B0604020202020204" pitchFamily="34" charset="0"/>
              <a:buChar char="•"/>
              <a:defRPr/>
            </a:pPr>
            <a:r>
              <a:rPr lang="en-US" b="1" dirty="0">
                <a:latin typeface="Arial" pitchFamily="34" charset="0"/>
                <a:ea typeface="Adobe Song Std L" pitchFamily="18" charset="-128"/>
                <a:cs typeface="Arial" pitchFamily="34" charset="0"/>
              </a:rPr>
              <a:t>On campus:  911 </a:t>
            </a:r>
            <a:r>
              <a:rPr lang="en-US" dirty="0">
                <a:latin typeface="Arial" pitchFamily="34" charset="0"/>
                <a:ea typeface="Adobe Song Std L" pitchFamily="18" charset="-128"/>
                <a:cs typeface="Arial" pitchFamily="34" charset="0"/>
              </a:rPr>
              <a:t>(office) or 301-496-9911 (cell phone)</a:t>
            </a:r>
          </a:p>
          <a:p>
            <a:pPr marL="857250" lvl="3" indent="-285750">
              <a:spcAft>
                <a:spcPts val="0"/>
              </a:spcAft>
              <a:buFont typeface="Arial" panose="020B0604020202020204" pitchFamily="34" charset="0"/>
              <a:buChar char="•"/>
              <a:defRPr/>
            </a:pPr>
            <a:r>
              <a:rPr lang="en-US" b="1" dirty="0">
                <a:latin typeface="Arial" pitchFamily="34" charset="0"/>
                <a:ea typeface="Adobe Song Std L" pitchFamily="18" charset="-128"/>
                <a:cs typeface="Arial" pitchFamily="34" charset="0"/>
              </a:rPr>
              <a:t>Off campus:  9-911 </a:t>
            </a:r>
            <a:r>
              <a:rPr lang="en-US" dirty="0">
                <a:latin typeface="Arial" pitchFamily="34" charset="0"/>
                <a:ea typeface="Adobe Song Std L" pitchFamily="18" charset="-128"/>
                <a:cs typeface="Arial" pitchFamily="34" charset="0"/>
              </a:rPr>
              <a:t>(office) or 911 (cell phone)</a:t>
            </a:r>
          </a:p>
          <a:p>
            <a:pPr marL="0" indent="0">
              <a:buNone/>
            </a:pPr>
            <a:endParaRPr lang="en-US" dirty="0"/>
          </a:p>
        </p:txBody>
      </p:sp>
      <p:pic>
        <p:nvPicPr>
          <p:cNvPr id="4" name="Picture 9" descr="MPj03143900000[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489" t="4878" r="3944" b="7317"/>
          <a:stretch>
            <a:fillRect/>
          </a:stretch>
        </p:blipFill>
        <p:spPr bwMode="auto">
          <a:xfrm rot="1539681">
            <a:off x="7001729" y="3913473"/>
            <a:ext cx="16065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25460">
            <a:off x="6560113" y="1269372"/>
            <a:ext cx="1743075"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85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ＭＳ Ｐゴシック" pitchFamily="28" charset="-128"/>
              </a:rPr>
              <a:t>LOCKDOWN</a:t>
            </a:r>
            <a:endParaRPr lang="en-US" dirty="0"/>
          </a:p>
        </p:txBody>
      </p:sp>
      <p:sp>
        <p:nvSpPr>
          <p:cNvPr id="3" name="Content Placeholder 2"/>
          <p:cNvSpPr>
            <a:spLocks noGrp="1"/>
          </p:cNvSpPr>
          <p:nvPr>
            <p:ph idx="1"/>
          </p:nvPr>
        </p:nvSpPr>
        <p:spPr>
          <a:xfrm>
            <a:off x="457200" y="1107703"/>
            <a:ext cx="8088923" cy="4525963"/>
          </a:xfrm>
        </p:spPr>
        <p:txBody>
          <a:bodyPr/>
          <a:lstStyle/>
          <a:p>
            <a:pPr marL="0" indent="0">
              <a:spcAft>
                <a:spcPts val="600"/>
              </a:spcAft>
              <a:buNone/>
              <a:defRPr/>
            </a:pPr>
            <a:r>
              <a:rPr lang="en-US" sz="1800" b="0" dirty="0">
                <a:latin typeface="Arial" charset="0"/>
              </a:rPr>
              <a:t>Lockdown is used when it is safer to stay in an area that can be secured than to move through the building where the potential threat may be encountered.  A dangerous person could be someone with a legitimate purpose on site (employee, authorized visitor, contractor) or an unauthorized visitor.</a:t>
            </a:r>
          </a:p>
          <a:p>
            <a:pPr marL="0" indent="0">
              <a:spcAft>
                <a:spcPts val="600"/>
              </a:spcAft>
              <a:buNone/>
              <a:defRPr/>
            </a:pPr>
            <a:endParaRPr lang="en-US" sz="1800" b="0" dirty="0">
              <a:latin typeface="Arial" charset="0"/>
            </a:endParaRPr>
          </a:p>
          <a:p>
            <a:pPr marL="0" indent="0">
              <a:spcBef>
                <a:spcPct val="0"/>
              </a:spcBef>
              <a:spcAft>
                <a:spcPts val="1200"/>
              </a:spcAft>
              <a:buNone/>
              <a:defRPr/>
            </a:pPr>
            <a:r>
              <a:rPr lang="en-US" sz="1800" b="0" dirty="0">
                <a:latin typeface="Arial" charset="0"/>
              </a:rPr>
              <a:t>Procedures for Lockdown:</a:t>
            </a:r>
          </a:p>
          <a:p>
            <a:pPr>
              <a:lnSpc>
                <a:spcPts val="1900"/>
              </a:lnSpc>
              <a:spcAft>
                <a:spcPts val="600"/>
              </a:spcAft>
              <a:defRPr/>
            </a:pPr>
            <a:r>
              <a:rPr lang="en-US" sz="1800" b="0" dirty="0">
                <a:latin typeface="Arial" charset="0"/>
              </a:rPr>
              <a:t>Lock or barricade doors or opening and windows and pull shades immediately</a:t>
            </a:r>
          </a:p>
          <a:p>
            <a:pPr>
              <a:lnSpc>
                <a:spcPts val="1900"/>
              </a:lnSpc>
              <a:spcAft>
                <a:spcPts val="600"/>
              </a:spcAft>
              <a:defRPr/>
            </a:pPr>
            <a:r>
              <a:rPr lang="en-US" sz="1800" b="0" dirty="0">
                <a:latin typeface="Arial" charset="0"/>
              </a:rPr>
              <a:t>Contact 911 immediately</a:t>
            </a:r>
          </a:p>
          <a:p>
            <a:pPr>
              <a:lnSpc>
                <a:spcPts val="1900"/>
              </a:lnSpc>
              <a:spcAft>
                <a:spcPts val="600"/>
              </a:spcAft>
              <a:defRPr/>
            </a:pPr>
            <a:r>
              <a:rPr lang="en-US" sz="1800" b="0" dirty="0">
                <a:latin typeface="Arial" charset="0"/>
              </a:rPr>
              <a:t>Keep employees away from the doors and windows</a:t>
            </a:r>
          </a:p>
          <a:p>
            <a:pPr>
              <a:lnSpc>
                <a:spcPts val="1900"/>
              </a:lnSpc>
              <a:spcAft>
                <a:spcPts val="600"/>
              </a:spcAft>
              <a:defRPr/>
            </a:pPr>
            <a:r>
              <a:rPr lang="en-US" sz="1800" b="0" dirty="0">
                <a:latin typeface="Arial" charset="0"/>
              </a:rPr>
              <a:t>Maintain a calm environment</a:t>
            </a:r>
          </a:p>
          <a:p>
            <a:pPr>
              <a:lnSpc>
                <a:spcPts val="1900"/>
              </a:lnSpc>
              <a:spcAft>
                <a:spcPts val="600"/>
              </a:spcAft>
              <a:defRPr/>
            </a:pPr>
            <a:r>
              <a:rPr lang="en-US" sz="1800" b="0" dirty="0">
                <a:latin typeface="Arial" charset="0"/>
              </a:rPr>
              <a:t>If gunshot is heard, immediately have everyone lie down on the floor</a:t>
            </a:r>
          </a:p>
          <a:p>
            <a:pPr>
              <a:lnSpc>
                <a:spcPts val="1900"/>
              </a:lnSpc>
              <a:spcAft>
                <a:spcPts val="600"/>
              </a:spcAft>
              <a:defRPr/>
            </a:pPr>
            <a:r>
              <a:rPr lang="en-US" sz="1800" b="0" dirty="0">
                <a:latin typeface="Arial" charset="0"/>
              </a:rPr>
              <a:t>Remain in the secured work area until notified to evacuate unless there is a greater risk to your safety to remain in the current location</a:t>
            </a:r>
          </a:p>
          <a:p>
            <a:pPr marL="0" indent="0">
              <a:buNone/>
            </a:pPr>
            <a:endParaRPr lang="en-US" dirty="0"/>
          </a:p>
        </p:txBody>
      </p:sp>
    </p:spTree>
    <p:extLst>
      <p:ext uri="{BB962C8B-B14F-4D97-AF65-F5344CB8AC3E}">
        <p14:creationId xmlns:p14="http://schemas.microsoft.com/office/powerpoint/2010/main" val="3605315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a:solidFill>
                  <a:schemeClr val="tx1">
                    <a:lumMod val="75000"/>
                    <a:lumOff val="25000"/>
                  </a:schemeClr>
                </a:solidFill>
                <a:latin typeface="Arial" charset="0"/>
              </a:rPr>
              <a:t>Introduction</a:t>
            </a:r>
          </a:p>
          <a:p>
            <a:endParaRPr lang="en-US" dirty="0"/>
          </a:p>
        </p:txBody>
      </p:sp>
    </p:spTree>
    <p:extLst>
      <p:ext uri="{BB962C8B-B14F-4D97-AF65-F5344CB8AC3E}">
        <p14:creationId xmlns:p14="http://schemas.microsoft.com/office/powerpoint/2010/main" val="1426187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charset="0"/>
                <a:ea typeface="ＭＳ Ｐゴシック" pitchFamily="28" charset="-128"/>
              </a:rPr>
              <a:t>SHELTER-IN-PLACE</a:t>
            </a:r>
            <a:endParaRPr lang="en-US" dirty="0"/>
          </a:p>
        </p:txBody>
      </p:sp>
      <p:sp>
        <p:nvSpPr>
          <p:cNvPr id="3" name="Content Placeholder 2"/>
          <p:cNvSpPr>
            <a:spLocks noGrp="1"/>
          </p:cNvSpPr>
          <p:nvPr>
            <p:ph idx="1"/>
          </p:nvPr>
        </p:nvSpPr>
        <p:spPr>
          <a:xfrm>
            <a:off x="457199" y="1054954"/>
            <a:ext cx="8423031" cy="4525963"/>
          </a:xfrm>
        </p:spPr>
        <p:txBody>
          <a:bodyPr/>
          <a:lstStyle/>
          <a:p>
            <a:pPr marL="0" indent="0">
              <a:spcBef>
                <a:spcPct val="0"/>
              </a:spcBef>
              <a:spcAft>
                <a:spcPts val="1200"/>
              </a:spcAft>
              <a:buNone/>
              <a:defRPr/>
            </a:pPr>
            <a:r>
              <a:rPr lang="en-US" sz="1800" b="0" dirty="0">
                <a:latin typeface="Arial" charset="0"/>
              </a:rPr>
              <a:t>Sheltering-in-place (SIP) will be used when it is safer for employees to remain inside the building rather than to evacuate.  Interior windowless rooms can be used for SIP.  Examples of SIP situations: tornado warnings and HAZMAT incidents.</a:t>
            </a:r>
          </a:p>
          <a:p>
            <a:pPr marL="0" indent="0">
              <a:spcBef>
                <a:spcPct val="0"/>
              </a:spcBef>
              <a:spcAft>
                <a:spcPts val="1200"/>
              </a:spcAft>
              <a:buNone/>
              <a:defRPr/>
            </a:pPr>
            <a:r>
              <a:rPr lang="en-US" sz="1800" b="0" dirty="0" smtClean="0">
                <a:latin typeface="Arial" charset="0"/>
              </a:rPr>
              <a:t>Procedure</a:t>
            </a:r>
            <a:r>
              <a:rPr lang="en-US" sz="1800" b="0" dirty="0">
                <a:latin typeface="Arial" charset="0"/>
              </a:rPr>
              <a:t>:</a:t>
            </a:r>
          </a:p>
          <a:p>
            <a:pPr>
              <a:spcBef>
                <a:spcPct val="0"/>
              </a:spcBef>
              <a:spcAft>
                <a:spcPts val="1200"/>
              </a:spcAft>
              <a:defRPr/>
            </a:pPr>
            <a:r>
              <a:rPr lang="en-US" sz="1800" b="0" dirty="0">
                <a:latin typeface="Arial" charset="0"/>
              </a:rPr>
              <a:t>Remain Calm</a:t>
            </a:r>
          </a:p>
          <a:p>
            <a:pPr>
              <a:spcBef>
                <a:spcPct val="0"/>
              </a:spcBef>
              <a:spcAft>
                <a:spcPts val="1200"/>
              </a:spcAft>
              <a:defRPr/>
            </a:pPr>
            <a:r>
              <a:rPr lang="en-US" sz="1800" b="0" dirty="0">
                <a:latin typeface="Arial" charset="0"/>
              </a:rPr>
              <a:t>Immediately cease all operations .  Confine any hazardous materials, open flames and oxygen.</a:t>
            </a:r>
          </a:p>
          <a:p>
            <a:pPr>
              <a:spcBef>
                <a:spcPct val="0"/>
              </a:spcBef>
              <a:spcAft>
                <a:spcPts val="1200"/>
              </a:spcAft>
              <a:defRPr/>
            </a:pPr>
            <a:r>
              <a:rPr lang="en-US" sz="1800" b="0" dirty="0">
                <a:latin typeface="Arial" charset="0"/>
              </a:rPr>
              <a:t>Shut all doors behind you.</a:t>
            </a:r>
          </a:p>
          <a:p>
            <a:pPr>
              <a:spcBef>
                <a:spcPct val="0"/>
              </a:spcBef>
              <a:spcAft>
                <a:spcPts val="1200"/>
              </a:spcAft>
              <a:defRPr/>
            </a:pPr>
            <a:r>
              <a:rPr lang="en-US" sz="1800" b="0" dirty="0">
                <a:latin typeface="Arial" charset="0"/>
              </a:rPr>
              <a:t>Proceed to the designated SIP area or to a safe windowless room.</a:t>
            </a:r>
          </a:p>
          <a:p>
            <a:pPr>
              <a:spcBef>
                <a:spcPct val="0"/>
              </a:spcBef>
              <a:spcAft>
                <a:spcPts val="1200"/>
              </a:spcAft>
              <a:defRPr/>
            </a:pPr>
            <a:r>
              <a:rPr lang="en-US" sz="1800" b="0" dirty="0">
                <a:latin typeface="Arial" charset="0"/>
              </a:rPr>
              <a:t>Assist Special Needs Personnel, visitors or co-workers needing assistance.</a:t>
            </a:r>
          </a:p>
          <a:p>
            <a:pPr>
              <a:spcBef>
                <a:spcPct val="0"/>
              </a:spcBef>
              <a:spcAft>
                <a:spcPts val="1200"/>
              </a:spcAft>
              <a:defRPr/>
            </a:pPr>
            <a:r>
              <a:rPr lang="en-US" sz="1800" b="0" dirty="0">
                <a:latin typeface="Arial" charset="0"/>
              </a:rPr>
              <a:t>Listen to the public address system for situation updates</a:t>
            </a:r>
          </a:p>
          <a:p>
            <a:pPr>
              <a:spcBef>
                <a:spcPct val="0"/>
              </a:spcBef>
              <a:spcAft>
                <a:spcPts val="1200"/>
              </a:spcAft>
              <a:defRPr/>
            </a:pPr>
            <a:r>
              <a:rPr lang="en-US" sz="1800" b="0" dirty="0">
                <a:latin typeface="Arial" charset="0"/>
              </a:rPr>
              <a:t>DO NOT leave the building or SIP until authorities give the “all clear” signal</a:t>
            </a:r>
          </a:p>
          <a:p>
            <a:pPr marL="0" indent="0">
              <a:buNone/>
            </a:pPr>
            <a:endParaRPr lang="en-US" sz="2000" dirty="0"/>
          </a:p>
        </p:txBody>
      </p:sp>
    </p:spTree>
    <p:extLst>
      <p:ext uri="{BB962C8B-B14F-4D97-AF65-F5344CB8AC3E}">
        <p14:creationId xmlns:p14="http://schemas.microsoft.com/office/powerpoint/2010/main" val="381444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ALARM</a:t>
            </a:r>
            <a:endParaRPr lang="en-US" dirty="0"/>
          </a:p>
        </p:txBody>
      </p:sp>
      <p:sp>
        <p:nvSpPr>
          <p:cNvPr id="3" name="Content Placeholder 2"/>
          <p:cNvSpPr>
            <a:spLocks noGrp="1"/>
          </p:cNvSpPr>
          <p:nvPr>
            <p:ph idx="1"/>
          </p:nvPr>
        </p:nvSpPr>
        <p:spPr/>
        <p:txBody>
          <a:bodyPr/>
          <a:lstStyle/>
          <a:p>
            <a:pPr marL="0" indent="0">
              <a:spcBef>
                <a:spcPct val="0"/>
              </a:spcBef>
              <a:buNone/>
              <a:defRPr/>
            </a:pPr>
            <a:r>
              <a:rPr lang="en-US" dirty="0">
                <a:solidFill>
                  <a:schemeClr val="tx1">
                    <a:lumMod val="75000"/>
                    <a:lumOff val="25000"/>
                  </a:schemeClr>
                </a:solidFill>
                <a:latin typeface="Arial" charset="0"/>
              </a:rPr>
              <a:t>Zoned Fire Alarm </a:t>
            </a:r>
            <a:r>
              <a:rPr lang="en-US" dirty="0" smtClean="0">
                <a:solidFill>
                  <a:schemeClr val="tx1">
                    <a:lumMod val="75000"/>
                    <a:lumOff val="25000"/>
                  </a:schemeClr>
                </a:solidFill>
                <a:latin typeface="Arial" charset="0"/>
              </a:rPr>
              <a:t>Systems &amp; </a:t>
            </a:r>
            <a:r>
              <a:rPr lang="en-US" dirty="0">
                <a:solidFill>
                  <a:schemeClr val="tx1">
                    <a:lumMod val="75000"/>
                    <a:lumOff val="25000"/>
                  </a:schemeClr>
                </a:solidFill>
                <a:latin typeface="Arial" charset="0"/>
              </a:rPr>
              <a:t>Evacuation</a:t>
            </a:r>
          </a:p>
          <a:p>
            <a:endParaRPr lang="en-US" dirty="0"/>
          </a:p>
        </p:txBody>
      </p:sp>
    </p:spTree>
    <p:extLst>
      <p:ext uri="{BB962C8B-B14F-4D97-AF65-F5344CB8AC3E}">
        <p14:creationId xmlns:p14="http://schemas.microsoft.com/office/powerpoint/2010/main" val="859145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28" charset="-128"/>
              </a:rPr>
              <a:t>CLINICAL CENTER MAIN ENTRANCES</a:t>
            </a:r>
            <a:endParaRPr lang="en-US" dirty="0"/>
          </a:p>
        </p:txBody>
      </p:sp>
      <p:sp>
        <p:nvSpPr>
          <p:cNvPr id="3" name="Content Placeholder 2"/>
          <p:cNvSpPr>
            <a:spLocks noGrp="1"/>
          </p:cNvSpPr>
          <p:nvPr>
            <p:ph idx="1"/>
          </p:nvPr>
        </p:nvSpPr>
        <p:spPr/>
        <p:txBody>
          <a:bodyPr/>
          <a:lstStyle/>
          <a:p>
            <a:endParaRPr lang="en-US" dirty="0"/>
          </a:p>
        </p:txBody>
      </p:sp>
      <p:pic>
        <p:nvPicPr>
          <p:cNvPr id="4" name="Picture 4" descr="http://www.cc.nih.gov/ccc/crc/images/pressroom_visuals/DSC_1377high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313" y="1493111"/>
            <a:ext cx="3240087" cy="21113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IMG_0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890111"/>
            <a:ext cx="3048000" cy="22621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1916113" y="3941036"/>
            <a:ext cx="243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t>North Entrance</a:t>
            </a:r>
          </a:p>
        </p:txBody>
      </p:sp>
      <p:sp>
        <p:nvSpPr>
          <p:cNvPr id="7" name="TextBox 2"/>
          <p:cNvSpPr txBox="1">
            <a:spLocks noChangeArrowheads="1"/>
          </p:cNvSpPr>
          <p:nvPr/>
        </p:nvSpPr>
        <p:spPr bwMode="auto">
          <a:xfrm>
            <a:off x="5638800" y="5380898"/>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a:t>South Entrance</a:t>
            </a:r>
          </a:p>
        </p:txBody>
      </p:sp>
    </p:spTree>
    <p:extLst>
      <p:ext uri="{BB962C8B-B14F-4D97-AF65-F5344CB8AC3E}">
        <p14:creationId xmlns:p14="http://schemas.microsoft.com/office/powerpoint/2010/main" val="2401293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charset="0"/>
                <a:ea typeface="ＭＳ Ｐゴシック" pitchFamily="28" charset="-128"/>
              </a:rPr>
              <a:t>INITIATING FIRE ALARM </a:t>
            </a:r>
            <a:r>
              <a:rPr lang="en-US" dirty="0" smtClean="0">
                <a:solidFill>
                  <a:schemeClr val="bg1"/>
                </a:solidFill>
                <a:latin typeface="Arial" charset="0"/>
                <a:ea typeface="ＭＳ Ｐゴシック" pitchFamily="28" charset="-128"/>
              </a:rPr>
              <a:t>DEVICES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3810000" y="1185128"/>
            <a:ext cx="4724400" cy="122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lumMod val="75000"/>
                    <a:lumOff val="25000"/>
                  </a:schemeClr>
                </a:solidFill>
                <a:latin typeface="Arial" pitchFamily="34" charset="0"/>
                <a:cs typeface="Arial" pitchFamily="34" charset="0"/>
              </a:rPr>
              <a:t>There are three devices in the Building 10 Complex that can initiate a fire alarm</a:t>
            </a:r>
          </a:p>
        </p:txBody>
      </p:sp>
      <p:sp>
        <p:nvSpPr>
          <p:cNvPr id="5" name="Rectangle 4"/>
          <p:cNvSpPr/>
          <p:nvPr/>
        </p:nvSpPr>
        <p:spPr>
          <a:xfrm>
            <a:off x="5910263" y="547467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75000"/>
                    <a:lumOff val="25000"/>
                  </a:schemeClr>
                </a:solidFill>
                <a:latin typeface="Arial" pitchFamily="34" charset="0"/>
                <a:cs typeface="Arial" pitchFamily="34" charset="0"/>
              </a:rPr>
              <a:t>Automatic Sprinkler System</a:t>
            </a:r>
          </a:p>
        </p:txBody>
      </p:sp>
      <p:sp>
        <p:nvSpPr>
          <p:cNvPr id="6" name="Rectangle 5"/>
          <p:cNvSpPr/>
          <p:nvPr/>
        </p:nvSpPr>
        <p:spPr>
          <a:xfrm>
            <a:off x="2909888" y="4560270"/>
            <a:ext cx="2514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75000"/>
                    <a:lumOff val="25000"/>
                  </a:schemeClr>
                </a:solidFill>
                <a:latin typeface="Arial" pitchFamily="34" charset="0"/>
                <a:cs typeface="Arial" pitchFamily="34" charset="0"/>
              </a:rPr>
              <a:t>Automatic Smoke Detector</a:t>
            </a:r>
          </a:p>
        </p:txBody>
      </p:sp>
      <p:sp>
        <p:nvSpPr>
          <p:cNvPr id="7" name="Rectangle 6"/>
          <p:cNvSpPr/>
          <p:nvPr/>
        </p:nvSpPr>
        <p:spPr>
          <a:xfrm>
            <a:off x="685800" y="3874470"/>
            <a:ext cx="1905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lumMod val="75000"/>
                    <a:lumOff val="25000"/>
                  </a:schemeClr>
                </a:solidFill>
                <a:latin typeface="Arial" pitchFamily="34" charset="0"/>
                <a:cs typeface="Arial" pitchFamily="34" charset="0"/>
              </a:rPr>
              <a:t>Manual Pull Station</a:t>
            </a:r>
          </a:p>
        </p:txBody>
      </p:sp>
      <p:pic>
        <p:nvPicPr>
          <p:cNvPr id="8" name="Picture 7"/>
          <p:cNvPicPr>
            <a:picLocks noChangeAspect="1"/>
          </p:cNvPicPr>
          <p:nvPr/>
        </p:nvPicPr>
        <p:blipFill>
          <a:blip r:embed="rId2"/>
          <a:stretch>
            <a:fillRect/>
          </a:stretch>
        </p:blipFill>
        <p:spPr>
          <a:xfrm>
            <a:off x="3435350" y="2755283"/>
            <a:ext cx="1463675" cy="1463675"/>
          </a:xfrm>
          <a:prstGeom prst="rect">
            <a:avLst/>
          </a:prstGeom>
          <a:effectLst>
            <a:outerShdw blurRad="355600" sx="46000" sy="46000" algn="ctr" rotWithShape="0">
              <a:schemeClr val="bg1">
                <a:lumMod val="95000"/>
                <a:alpha val="91000"/>
              </a:schemeClr>
            </a:outerShdw>
          </a:effec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3758"/>
            <a:ext cx="11239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487120"/>
            <a:ext cx="15621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111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8102" y="163513"/>
            <a:ext cx="6620387" cy="493712"/>
          </a:xfrm>
        </p:spPr>
        <p:txBody>
          <a:bodyPr/>
          <a:lstStyle/>
          <a:p>
            <a:r>
              <a:rPr lang="en-US" sz="2200" dirty="0">
                <a:solidFill>
                  <a:schemeClr val="bg1"/>
                </a:solidFill>
                <a:latin typeface="Arial" charset="0"/>
                <a:ea typeface="ＭＳ Ｐゴシック" pitchFamily="28" charset="-128"/>
              </a:rPr>
              <a:t>FIRE ALARM SYSTEM NOTIFICATION </a:t>
            </a:r>
            <a:r>
              <a:rPr lang="en-US" sz="2200" dirty="0" smtClean="0">
                <a:solidFill>
                  <a:schemeClr val="bg1"/>
                </a:solidFill>
                <a:latin typeface="Arial" charset="0"/>
                <a:ea typeface="ＭＳ Ｐゴシック" pitchFamily="28" charset="-128"/>
              </a:rPr>
              <a:t>DEVICES</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1036"/>
          <p:cNvSpPr txBox="1">
            <a:spLocks/>
          </p:cNvSpPr>
          <p:nvPr/>
        </p:nvSpPr>
        <p:spPr bwMode="auto">
          <a:xfrm>
            <a:off x="457200" y="1482110"/>
            <a:ext cx="52578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ts val="600"/>
              </a:spcBef>
              <a:spcAft>
                <a:spcPct val="0"/>
              </a:spcAft>
              <a:buFont typeface="Arial" charset="0"/>
              <a:buChar char="•"/>
              <a:defRPr sz="2400" b="1" kern="1200">
                <a:solidFill>
                  <a:srgbClr val="404040"/>
                </a:solidFill>
                <a:latin typeface="Arial"/>
                <a:ea typeface="ＭＳ Ｐゴシック" charset="-128"/>
                <a:cs typeface="Arial"/>
              </a:defRPr>
            </a:lvl1pPr>
            <a:lvl2pPr marL="742950" indent="-285750" algn="l" defTabSz="457200" rtl="0" eaLnBrk="1" fontAlgn="base" hangingPunct="1">
              <a:spcBef>
                <a:spcPts val="600"/>
              </a:spcBef>
              <a:spcAft>
                <a:spcPct val="0"/>
              </a:spcAft>
              <a:buFont typeface="Arial" charset="0"/>
              <a:buChar char="–"/>
              <a:defRPr sz="2200" kern="1200">
                <a:solidFill>
                  <a:srgbClr val="404040"/>
                </a:solidFill>
                <a:latin typeface="Arial"/>
                <a:ea typeface="ＭＳ Ｐゴシック" charset="-128"/>
                <a:cs typeface="Arial"/>
              </a:defRPr>
            </a:lvl2pPr>
            <a:lvl3pPr marL="11430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3pPr>
            <a:lvl4pPr marL="16002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4pPr>
            <a:lvl5pPr marL="2057400" indent="-228600" algn="l" defTabSz="457200" rtl="0" eaLnBrk="1" fontAlgn="base" hangingPunct="1">
              <a:spcBef>
                <a:spcPts val="600"/>
              </a:spcBef>
              <a:spcAft>
                <a:spcPct val="0"/>
              </a:spcAft>
              <a:buFont typeface="Arial" charset="0"/>
              <a:buChar char="»"/>
              <a:defRPr kern="1200">
                <a:solidFill>
                  <a:srgbClr val="404040"/>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ts val="1200"/>
              </a:spcAft>
            </a:pPr>
            <a:r>
              <a:rPr lang="en-US" altLang="en-US" sz="2000" b="0" dirty="0" smtClean="0">
                <a:latin typeface="Arial" panose="020B0604020202020204" pitchFamily="34" charset="0"/>
                <a:ea typeface="ＭＳ Ｐゴシック" panose="020B0600070205080204" pitchFamily="34" charset="-128"/>
              </a:rPr>
              <a:t>Strobe Light</a:t>
            </a:r>
          </a:p>
          <a:p>
            <a:pPr>
              <a:spcBef>
                <a:spcPct val="0"/>
              </a:spcBef>
              <a:spcAft>
                <a:spcPts val="1200"/>
              </a:spcAft>
            </a:pPr>
            <a:endParaRPr lang="en-US" altLang="en-US" sz="2000" b="0" dirty="0" smtClean="0">
              <a:latin typeface="Arial" panose="020B0604020202020204" pitchFamily="34" charset="0"/>
              <a:ea typeface="ＭＳ Ｐゴシック" panose="020B0600070205080204" pitchFamily="34" charset="-128"/>
            </a:endParaRPr>
          </a:p>
          <a:p>
            <a:pPr>
              <a:spcBef>
                <a:spcPct val="0"/>
              </a:spcBef>
              <a:spcAft>
                <a:spcPts val="1200"/>
              </a:spcAft>
            </a:pPr>
            <a:r>
              <a:rPr lang="en-US" altLang="en-US" sz="2000" b="0" dirty="0" smtClean="0">
                <a:latin typeface="Arial" panose="020B0604020202020204" pitchFamily="34" charset="0"/>
                <a:ea typeface="ＭＳ Ｐゴシック" panose="020B0600070205080204" pitchFamily="34" charset="-128"/>
              </a:rPr>
              <a:t>Audible Voice Tape Message</a:t>
            </a:r>
          </a:p>
          <a:p>
            <a:pPr>
              <a:spcBef>
                <a:spcPct val="0"/>
              </a:spcBef>
              <a:spcAft>
                <a:spcPts val="1200"/>
              </a:spcAft>
            </a:pPr>
            <a:endParaRPr lang="en-US" altLang="en-US" sz="2000" b="0" dirty="0" smtClean="0">
              <a:latin typeface="Arial" panose="020B0604020202020204" pitchFamily="34" charset="0"/>
              <a:ea typeface="ＭＳ Ｐゴシック" panose="020B0600070205080204" pitchFamily="34" charset="-128"/>
            </a:endParaRPr>
          </a:p>
          <a:p>
            <a:pPr>
              <a:spcBef>
                <a:spcPct val="0"/>
              </a:spcBef>
              <a:spcAft>
                <a:spcPts val="1200"/>
              </a:spcAft>
            </a:pPr>
            <a:r>
              <a:rPr lang="en-US" altLang="en-US" sz="2000" b="0" dirty="0" smtClean="0">
                <a:latin typeface="Arial" panose="020B0604020202020204" pitchFamily="34" charset="0"/>
                <a:ea typeface="ＭＳ Ｐゴシック" panose="020B0600070205080204" pitchFamily="34" charset="-128"/>
              </a:rPr>
              <a:t>Audible Whooping Sound (Horn)</a:t>
            </a:r>
          </a:p>
          <a:p>
            <a:pPr>
              <a:spcBef>
                <a:spcPct val="0"/>
              </a:spcBef>
              <a:spcAft>
                <a:spcPts val="1200"/>
              </a:spcAft>
            </a:pPr>
            <a:endParaRPr lang="en-US" altLang="en-US" sz="2000" b="0" dirty="0" smtClean="0">
              <a:latin typeface="Arial" panose="020B0604020202020204" pitchFamily="34" charset="0"/>
              <a:ea typeface="ＭＳ Ｐゴシック" panose="020B0600070205080204" pitchFamily="34" charset="-128"/>
            </a:endParaRPr>
          </a:p>
          <a:p>
            <a:pPr>
              <a:spcBef>
                <a:spcPct val="0"/>
              </a:spcBef>
              <a:spcAft>
                <a:spcPts val="1200"/>
              </a:spcAft>
            </a:pPr>
            <a:r>
              <a:rPr lang="en-US" altLang="en-US" sz="2000" b="0" dirty="0" smtClean="0">
                <a:latin typeface="Arial" panose="020B0604020202020204" pitchFamily="34" charset="0"/>
                <a:ea typeface="ＭＳ Ｐゴシック" panose="020B0600070205080204" pitchFamily="34" charset="-128"/>
              </a:rPr>
              <a:t>Audible Chime Sound (Horn) – Patient Care Areas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82" r="3481"/>
          <a:stretch/>
        </p:blipFill>
        <p:spPr>
          <a:xfrm>
            <a:off x="6096000" y="1275968"/>
            <a:ext cx="1533447" cy="1983047"/>
          </a:xfrm>
          <a:prstGeom prst="rect">
            <a:avLst/>
          </a:prstGeom>
          <a:effectLst>
            <a:reflection endPos="0" dist="50800" dir="5400000" sy="-100000" algn="bl" rotWithShape="0"/>
          </a:effec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65280" y="3877758"/>
            <a:ext cx="18669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271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Arial" charset="0"/>
                <a:ea typeface="ＭＳ Ｐゴシック" pitchFamily="28" charset="-128"/>
              </a:rPr>
              <a:t>TYPE OF FIRE ALARM </a:t>
            </a:r>
            <a:r>
              <a:rPr lang="en-US" dirty="0" smtClean="0">
                <a:solidFill>
                  <a:schemeClr val="bg1"/>
                </a:solidFill>
                <a:latin typeface="Arial" charset="0"/>
                <a:ea typeface="ＭＳ Ｐゴシック" pitchFamily="28" charset="-128"/>
              </a:rPr>
              <a:t>SYSTEM</a:t>
            </a:r>
            <a:endParaRPr lang="en-US" dirty="0"/>
          </a:p>
        </p:txBody>
      </p:sp>
      <p:sp>
        <p:nvSpPr>
          <p:cNvPr id="3" name="Content Placeholder 2"/>
          <p:cNvSpPr>
            <a:spLocks noGrp="1"/>
          </p:cNvSpPr>
          <p:nvPr>
            <p:ph idx="1"/>
          </p:nvPr>
        </p:nvSpPr>
        <p:spPr/>
        <p:txBody>
          <a:bodyPr/>
          <a:lstStyle/>
          <a:p>
            <a:pPr marL="0" indent="0">
              <a:spcBef>
                <a:spcPct val="0"/>
              </a:spcBef>
              <a:spcAft>
                <a:spcPts val="1200"/>
              </a:spcAft>
              <a:buNone/>
              <a:defRPr/>
            </a:pPr>
            <a:r>
              <a:rPr lang="en-US" sz="2000" b="0" dirty="0">
                <a:latin typeface="Arial" charset="0"/>
              </a:rPr>
              <a:t>Zone Evacuation System</a:t>
            </a:r>
          </a:p>
          <a:p>
            <a:pPr marL="747713" indent="-349250">
              <a:spcBef>
                <a:spcPct val="0"/>
              </a:spcBef>
              <a:spcAft>
                <a:spcPts val="1200"/>
              </a:spcAft>
              <a:defRPr/>
            </a:pPr>
            <a:r>
              <a:rPr lang="en-US" sz="2000" b="0" dirty="0">
                <a:latin typeface="Arial" charset="0"/>
              </a:rPr>
              <a:t>Fire Command</a:t>
            </a:r>
          </a:p>
          <a:p>
            <a:pPr marL="0" indent="0">
              <a:buNone/>
            </a:pPr>
            <a:endParaRPr lang="en-US" dirty="0"/>
          </a:p>
        </p:txBody>
      </p:sp>
    </p:spTree>
    <p:extLst>
      <p:ext uri="{BB962C8B-B14F-4D97-AF65-F5344CB8AC3E}">
        <p14:creationId xmlns:p14="http://schemas.microsoft.com/office/powerpoint/2010/main" val="4032890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solidFill>
                  <a:schemeClr val="bg1"/>
                </a:solidFill>
                <a:latin typeface="Arial" charset="0"/>
                <a:ea typeface="ＭＳ Ｐゴシック" pitchFamily="28" charset="-128"/>
              </a:rPr>
              <a:t>OVERVIEW OF THE BUILDING 10 </a:t>
            </a:r>
            <a:r>
              <a:rPr lang="en-US" sz="2200" dirty="0" smtClean="0">
                <a:solidFill>
                  <a:schemeClr val="bg1"/>
                </a:solidFill>
                <a:latin typeface="Arial" charset="0"/>
                <a:ea typeface="ＭＳ Ｐゴシック" pitchFamily="28" charset="-128"/>
              </a:rPr>
              <a:t>COMPLEX</a:t>
            </a:r>
            <a:endParaRPr lang="en-US" dirty="0"/>
          </a:p>
        </p:txBody>
      </p:sp>
      <p:pic>
        <p:nvPicPr>
          <p:cNvPr id="4" name="Picture 6" descr="IMG_014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1905" t="16170" r="5952" b="16663"/>
          <a:stretch>
            <a:fillRect/>
          </a:stretch>
        </p:blipFill>
        <p:spPr bwMode="auto">
          <a:xfrm>
            <a:off x="1615468" y="1104034"/>
            <a:ext cx="6086594" cy="46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237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612" y="163513"/>
            <a:ext cx="6286279" cy="493712"/>
          </a:xfrm>
        </p:spPr>
        <p:txBody>
          <a:bodyPr/>
          <a:lstStyle/>
          <a:p>
            <a:pPr>
              <a:spcAft>
                <a:spcPts val="1200"/>
              </a:spcAft>
              <a:defRPr/>
            </a:pPr>
            <a:r>
              <a:rPr lang="en-US" sz="2200" dirty="0">
                <a:solidFill>
                  <a:schemeClr val="bg1"/>
                </a:solidFill>
                <a:latin typeface="Arial" charset="0"/>
                <a:ea typeface="ＭＳ Ｐゴシック" pitchFamily="28" charset="-128"/>
              </a:rPr>
              <a:t>EVACUATION TEAMS – 3</a:t>
            </a:r>
            <a:r>
              <a:rPr lang="en-US" sz="2200" baseline="30000" dirty="0">
                <a:solidFill>
                  <a:schemeClr val="bg1"/>
                </a:solidFill>
                <a:latin typeface="Arial" charset="0"/>
                <a:ea typeface="ＭＳ Ｐゴシック" pitchFamily="28" charset="-128"/>
              </a:rPr>
              <a:t>RD</a:t>
            </a:r>
            <a:r>
              <a:rPr lang="en-US" sz="2200" dirty="0">
                <a:solidFill>
                  <a:schemeClr val="bg1"/>
                </a:solidFill>
                <a:latin typeface="Arial" charset="0"/>
                <a:ea typeface="ＭＳ Ｐゴシック" pitchFamily="28" charset="-128"/>
              </a:rPr>
              <a:t> FLOOR &amp; ABOVE</a:t>
            </a: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2746" y="1389063"/>
            <a:ext cx="7298508"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158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1200"/>
              </a:spcAft>
              <a:defRPr/>
            </a:pPr>
            <a:r>
              <a:rPr lang="en-US" dirty="0">
                <a:solidFill>
                  <a:schemeClr val="bg1"/>
                </a:solidFill>
                <a:latin typeface="Arial" charset="0"/>
                <a:ea typeface="ＭＳ Ｐゴシック" pitchFamily="28" charset="-128"/>
              </a:rPr>
              <a:t>FIRE CONTROL ROOMS</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12" descr="IMG_01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30400"/>
            <a:ext cx="3736975" cy="2671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10"/>
          <p:cNvSpPr txBox="1">
            <a:spLocks noChangeArrowheads="1"/>
          </p:cNvSpPr>
          <p:nvPr/>
        </p:nvSpPr>
        <p:spPr bwMode="auto">
          <a:xfrm>
            <a:off x="609600" y="4800600"/>
            <a:ext cx="4038600" cy="914400"/>
          </a:xfrm>
          <a:prstGeom prst="rect">
            <a:avLst/>
          </a:prstGeom>
          <a:noFill/>
          <a:ln w="9525">
            <a:noFill/>
            <a:miter lim="800000"/>
            <a:headEnd/>
            <a:tailEnd/>
          </a:ln>
        </p:spPr>
        <p:txBody>
          <a:bodyPr/>
          <a:lstStyle/>
          <a:p>
            <a:pPr algn="ctr">
              <a:spcBef>
                <a:spcPct val="20000"/>
              </a:spcBef>
              <a:defRPr/>
            </a:pPr>
            <a:r>
              <a:rPr lang="en-US" sz="2000" dirty="0">
                <a:solidFill>
                  <a:schemeClr val="tx1">
                    <a:lumMod val="75000"/>
                    <a:lumOff val="25000"/>
                  </a:schemeClr>
                </a:solidFill>
                <a:ea typeface="ＭＳ Ｐゴシック" pitchFamily="28" charset="-128"/>
                <a:cs typeface="Arial" pitchFamily="34" charset="0"/>
              </a:rPr>
              <a:t>Main Fire Alarm System</a:t>
            </a:r>
          </a:p>
          <a:p>
            <a:pPr algn="ctr">
              <a:spcBef>
                <a:spcPct val="20000"/>
              </a:spcBef>
              <a:defRPr/>
            </a:pPr>
            <a:r>
              <a:rPr lang="en-US" sz="2000" dirty="0">
                <a:solidFill>
                  <a:schemeClr val="tx1">
                    <a:lumMod val="75000"/>
                    <a:lumOff val="25000"/>
                  </a:schemeClr>
                </a:solidFill>
                <a:ea typeface="ＭＳ Ｐゴシック" pitchFamily="28" charset="-128"/>
                <a:cs typeface="Arial" pitchFamily="34" charset="0"/>
              </a:rPr>
              <a:t>Control Room</a:t>
            </a:r>
          </a:p>
        </p:txBody>
      </p:sp>
      <p:pic>
        <p:nvPicPr>
          <p:cNvPr id="6" name="Picture 11" descr="IMG_01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3" y="1954213"/>
            <a:ext cx="3771900" cy="2647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18"/>
          <p:cNvSpPr txBox="1">
            <a:spLocks noChangeArrowheads="1"/>
          </p:cNvSpPr>
          <p:nvPr/>
        </p:nvSpPr>
        <p:spPr>
          <a:xfrm>
            <a:off x="4633913" y="4800600"/>
            <a:ext cx="4038600" cy="990600"/>
          </a:xfrm>
          <a:prstGeom prst="rect">
            <a:avLst/>
          </a:prstGeom>
        </p:spPr>
        <p:txBody>
          <a:bodyPr/>
          <a:lstStyle/>
          <a:p>
            <a:pPr algn="ctr">
              <a:spcBef>
                <a:spcPct val="20000"/>
              </a:spcBef>
              <a:defRPr/>
            </a:pPr>
            <a:r>
              <a:rPr lang="en-US" sz="2000" dirty="0">
                <a:solidFill>
                  <a:schemeClr val="tx1">
                    <a:lumMod val="75000"/>
                    <a:lumOff val="25000"/>
                  </a:schemeClr>
                </a:solidFill>
                <a:ea typeface="ＭＳ Ｐゴシック" pitchFamily="28" charset="-128"/>
                <a:cs typeface="Arial" pitchFamily="34" charset="0"/>
              </a:rPr>
              <a:t>Back Up Fire Alarm System</a:t>
            </a:r>
          </a:p>
          <a:p>
            <a:pPr algn="ctr">
              <a:spcBef>
                <a:spcPct val="20000"/>
              </a:spcBef>
              <a:defRPr/>
            </a:pPr>
            <a:r>
              <a:rPr lang="en-US" sz="2000" dirty="0">
                <a:solidFill>
                  <a:schemeClr val="tx1">
                    <a:lumMod val="75000"/>
                    <a:lumOff val="25000"/>
                  </a:schemeClr>
                </a:solidFill>
                <a:ea typeface="ＭＳ Ｐゴシック" pitchFamily="28" charset="-128"/>
                <a:cs typeface="Arial" pitchFamily="34" charset="0"/>
              </a:rPr>
              <a:t>Control Room</a:t>
            </a:r>
          </a:p>
        </p:txBody>
      </p:sp>
    </p:spTree>
    <p:extLst>
      <p:ext uri="{BB962C8B-B14F-4D97-AF65-F5344CB8AC3E}">
        <p14:creationId xmlns:p14="http://schemas.microsoft.com/office/powerpoint/2010/main" val="1474476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1963" y="1160585"/>
            <a:ext cx="8229600" cy="4736857"/>
          </a:xfrm>
        </p:spPr>
        <p:txBody>
          <a:bodyPr/>
          <a:lstStyle/>
          <a:p>
            <a:pPr marL="0" indent="0">
              <a:buNone/>
            </a:pPr>
            <a:endParaRPr lang="en-US" dirty="0"/>
          </a:p>
        </p:txBody>
      </p:sp>
      <p:pic>
        <p:nvPicPr>
          <p:cNvPr id="4" name="Picture 7" descr="C:\Documents and Settings\magersw.NIH\Local Settings\Temporary Internet Files\Content.Outlook\H1XWWZBV\1205781950CIMG065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195"/>
            <a:ext cx="4716463"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5181595"/>
            <a:ext cx="7543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chemeClr val="tx1">
                    <a:lumMod val="75000"/>
                    <a:lumOff val="25000"/>
                  </a:schemeClr>
                </a:solidFill>
                <a:latin typeface="Arial" pitchFamily="34" charset="0"/>
                <a:cs typeface="Arial" pitchFamily="34" charset="0"/>
              </a:rPr>
              <a:t>The Fire Department Office-In-Charge maintains control of the incident until the emergency has ended and it is safe to return to the area in question</a:t>
            </a:r>
          </a:p>
        </p:txBody>
      </p:sp>
    </p:spTree>
    <p:extLst>
      <p:ext uri="{BB962C8B-B14F-4D97-AF65-F5344CB8AC3E}">
        <p14:creationId xmlns:p14="http://schemas.microsoft.com/office/powerpoint/2010/main" val="2451708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ＭＳ Ｐゴシック" pitchFamily="28" charset="-128"/>
              </a:rPr>
              <a:t>PURPOSE</a:t>
            </a:r>
            <a:endParaRPr lang="en-US" dirty="0"/>
          </a:p>
        </p:txBody>
      </p:sp>
      <p:sp>
        <p:nvSpPr>
          <p:cNvPr id="3" name="Content Placeholder 2"/>
          <p:cNvSpPr>
            <a:spLocks noGrp="1"/>
          </p:cNvSpPr>
          <p:nvPr>
            <p:ph idx="1"/>
          </p:nvPr>
        </p:nvSpPr>
        <p:spPr/>
        <p:txBody>
          <a:bodyPr/>
          <a:lstStyle/>
          <a:p>
            <a:pPr marL="0" indent="0">
              <a:spcBef>
                <a:spcPts val="0"/>
              </a:spcBef>
              <a:buNone/>
              <a:defRPr/>
            </a:pPr>
            <a:r>
              <a:rPr lang="en-US" sz="2000" b="0" dirty="0">
                <a:solidFill>
                  <a:schemeClr val="tx1">
                    <a:lumMod val="75000"/>
                    <a:lumOff val="25000"/>
                  </a:schemeClr>
                </a:solidFill>
                <a:latin typeface="Arial" charset="0"/>
                <a:ea typeface="ＭＳ Ｐゴシック" pitchFamily="28" charset="-128"/>
              </a:rPr>
              <a:t>The NIH must establish policies and procedures in order to implement and maintain an occupant evacuation plan designed to ensure that individuals and visitors located in all NIH owned or leased buildings are safely evacuated during an emergency.</a:t>
            </a:r>
          </a:p>
          <a:p>
            <a:pPr>
              <a:spcBef>
                <a:spcPts val="0"/>
              </a:spcBef>
              <a:defRPr/>
            </a:pPr>
            <a:endParaRPr lang="en-US" sz="2000" b="0" dirty="0">
              <a:solidFill>
                <a:schemeClr val="tx1">
                  <a:lumMod val="75000"/>
                  <a:lumOff val="25000"/>
                </a:schemeClr>
              </a:solidFill>
              <a:latin typeface="Arial" charset="0"/>
              <a:ea typeface="ＭＳ Ｐゴシック" pitchFamily="28" charset="-128"/>
            </a:endParaRPr>
          </a:p>
          <a:p>
            <a:pPr marL="0" indent="0">
              <a:spcBef>
                <a:spcPts val="0"/>
              </a:spcBef>
              <a:buNone/>
              <a:defRPr/>
            </a:pPr>
            <a:r>
              <a:rPr lang="en-US" sz="2000" b="0" dirty="0">
                <a:solidFill>
                  <a:schemeClr val="tx1">
                    <a:lumMod val="75000"/>
                    <a:lumOff val="25000"/>
                  </a:schemeClr>
                </a:solidFill>
                <a:latin typeface="Arial" charset="0"/>
                <a:ea typeface="ＭＳ Ｐゴシック" pitchFamily="28" charset="-128"/>
              </a:rPr>
              <a:t>This program is intended for NIH employees and staff in positions other than directly involved with patient care.  The procedures for employees with direct responsibilities for patient care are outlined in the Joint Commission on Accreditation of Healthcare Organizations (JCAHO) requirements.</a:t>
            </a:r>
          </a:p>
          <a:p>
            <a:pPr>
              <a:spcBef>
                <a:spcPts val="0"/>
              </a:spcBef>
              <a:defRPr/>
            </a:pPr>
            <a:endParaRPr lang="en-US" sz="2000" b="0" dirty="0">
              <a:solidFill>
                <a:schemeClr val="tx1">
                  <a:lumMod val="75000"/>
                  <a:lumOff val="25000"/>
                </a:schemeClr>
              </a:solidFill>
              <a:latin typeface="Arial" charset="0"/>
              <a:ea typeface="ＭＳ Ｐゴシック" pitchFamily="28" charset="-128"/>
            </a:endParaRPr>
          </a:p>
          <a:p>
            <a:pPr marL="0" indent="0">
              <a:spcBef>
                <a:spcPts val="0"/>
              </a:spcBef>
              <a:buNone/>
              <a:defRPr/>
            </a:pPr>
            <a:r>
              <a:rPr lang="en-US" sz="2000" b="0" i="1" dirty="0">
                <a:solidFill>
                  <a:schemeClr val="tx1">
                    <a:lumMod val="75000"/>
                    <a:lumOff val="25000"/>
                  </a:schemeClr>
                </a:solidFill>
                <a:latin typeface="Arial" charset="0"/>
                <a:ea typeface="ＭＳ Ｐゴシック" pitchFamily="28" charset="-128"/>
              </a:rPr>
              <a:t>Important note: </a:t>
            </a:r>
            <a:r>
              <a:rPr lang="en-US" sz="2000" b="0" dirty="0">
                <a:solidFill>
                  <a:schemeClr val="tx1">
                    <a:lumMod val="75000"/>
                    <a:lumOff val="25000"/>
                  </a:schemeClr>
                </a:solidFill>
                <a:latin typeface="Arial" charset="0"/>
                <a:ea typeface="ＭＳ Ｐゴシック" pitchFamily="28" charset="-128"/>
              </a:rPr>
              <a:t>Employees, visitors and patients in the NIH Clinical Center and Clinical Research Center (CC/CRC) will follow the guidance of the Clinical Center Emergency Management Plan.</a:t>
            </a:r>
          </a:p>
        </p:txBody>
      </p:sp>
    </p:spTree>
    <p:extLst>
      <p:ext uri="{BB962C8B-B14F-4D97-AF65-F5344CB8AC3E}">
        <p14:creationId xmlns:p14="http://schemas.microsoft.com/office/powerpoint/2010/main" val="3303707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613" y="163513"/>
            <a:ext cx="6409372" cy="493712"/>
          </a:xfrm>
        </p:spPr>
        <p:txBody>
          <a:bodyPr/>
          <a:lstStyle/>
          <a:p>
            <a:r>
              <a:rPr lang="en-US" sz="2200" dirty="0">
                <a:solidFill>
                  <a:schemeClr val="bg1"/>
                </a:solidFill>
                <a:latin typeface="Arial" charset="0"/>
                <a:ea typeface="ＭＳ Ｐゴシック" pitchFamily="28" charset="-128"/>
              </a:rPr>
              <a:t>CRC BUILDING ZONE EVACUATION EXAMPLE</a:t>
            </a:r>
            <a:endParaRPr lang="en-US" sz="2200" dirty="0"/>
          </a:p>
        </p:txBody>
      </p:sp>
      <p:sp>
        <p:nvSpPr>
          <p:cNvPr id="3" name="Content Placeholder 2"/>
          <p:cNvSpPr>
            <a:spLocks noGrp="1"/>
          </p:cNvSpPr>
          <p:nvPr>
            <p:ph idx="1"/>
          </p:nvPr>
        </p:nvSpPr>
        <p:spPr/>
        <p:txBody>
          <a:bodyPr/>
          <a:lstStyle/>
          <a:p>
            <a:endParaRPr lang="en-US" dirty="0"/>
          </a:p>
        </p:txBody>
      </p:sp>
      <p:pic>
        <p:nvPicPr>
          <p:cNvPr id="4" name="Picture 9" descr="IMG_015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3675175"/>
            <a:ext cx="2984378"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1" descr="IMG_016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51" y="1084380"/>
            <a:ext cx="2984378"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7" descr="IMG_014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1084380"/>
            <a:ext cx="2984378"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0" descr="IMG_015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0051" y="3675175"/>
            <a:ext cx="2984377"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Line 31"/>
          <p:cNvSpPr>
            <a:spLocks noChangeShapeType="1"/>
          </p:cNvSpPr>
          <p:nvPr/>
        </p:nvSpPr>
        <p:spPr bwMode="auto">
          <a:xfrm>
            <a:off x="4572000" y="2174619"/>
            <a:ext cx="219392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dirty="0">
              <a:solidFill>
                <a:schemeClr val="tx1">
                  <a:lumMod val="75000"/>
                  <a:lumOff val="25000"/>
                </a:schemeClr>
              </a:solidFill>
              <a:ea typeface="ＭＳ Ｐゴシック" pitchFamily="28" charset="-128"/>
              <a:cs typeface="Arial" pitchFamily="34" charset="0"/>
            </a:endParaRPr>
          </a:p>
        </p:txBody>
      </p:sp>
      <p:sp>
        <p:nvSpPr>
          <p:cNvPr id="9" name="Line 35"/>
          <p:cNvSpPr>
            <a:spLocks noChangeShapeType="1"/>
          </p:cNvSpPr>
          <p:nvPr/>
        </p:nvSpPr>
        <p:spPr bwMode="auto">
          <a:xfrm flipV="1">
            <a:off x="4545258" y="5132125"/>
            <a:ext cx="2220667" cy="17589"/>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dirty="0">
              <a:solidFill>
                <a:schemeClr val="tx1">
                  <a:lumMod val="75000"/>
                  <a:lumOff val="25000"/>
                </a:schemeClr>
              </a:solidFill>
              <a:ea typeface="ＭＳ Ｐゴシック" pitchFamily="28" charset="-128"/>
              <a:cs typeface="Arial" pitchFamily="34" charset="0"/>
            </a:endParaRPr>
          </a:p>
        </p:txBody>
      </p:sp>
      <p:sp>
        <p:nvSpPr>
          <p:cNvPr id="10" name="Rectangle 9"/>
          <p:cNvSpPr/>
          <p:nvPr/>
        </p:nvSpPr>
        <p:spPr>
          <a:xfrm>
            <a:off x="3886200" y="1723283"/>
            <a:ext cx="1524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lumMod val="75000"/>
                    <a:lumOff val="25000"/>
                  </a:schemeClr>
                </a:solidFill>
                <a:latin typeface="Arial" pitchFamily="34" charset="0"/>
                <a:cs typeface="Arial" pitchFamily="34" charset="0"/>
              </a:rPr>
              <a:t>Primary Safe Area</a:t>
            </a:r>
          </a:p>
        </p:txBody>
      </p:sp>
      <p:sp>
        <p:nvSpPr>
          <p:cNvPr id="11" name="Rectangle 10"/>
          <p:cNvSpPr/>
          <p:nvPr/>
        </p:nvSpPr>
        <p:spPr>
          <a:xfrm>
            <a:off x="3733800" y="4695083"/>
            <a:ext cx="1676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lumMod val="75000"/>
                    <a:lumOff val="25000"/>
                  </a:schemeClr>
                </a:solidFill>
                <a:latin typeface="Arial" pitchFamily="34" charset="0"/>
                <a:cs typeface="Arial" pitchFamily="34" charset="0"/>
              </a:rPr>
              <a:t>Secondary Safe Area</a:t>
            </a:r>
          </a:p>
        </p:txBody>
      </p:sp>
    </p:spTree>
    <p:extLst>
      <p:ext uri="{BB962C8B-B14F-4D97-AF65-F5344CB8AC3E}">
        <p14:creationId xmlns:p14="http://schemas.microsoft.com/office/powerpoint/2010/main" val="146371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3612" y="163513"/>
            <a:ext cx="6620387" cy="493712"/>
          </a:xfrm>
        </p:spPr>
        <p:txBody>
          <a:bodyPr/>
          <a:lstStyle/>
          <a:p>
            <a:pPr>
              <a:spcAft>
                <a:spcPts val="1200"/>
              </a:spcAft>
              <a:defRPr/>
            </a:pPr>
            <a:r>
              <a:rPr lang="en-US" sz="2200" dirty="0">
                <a:solidFill>
                  <a:schemeClr val="bg1"/>
                </a:solidFill>
                <a:latin typeface="Arial" charset="0"/>
                <a:ea typeface="ＭＳ Ｐゴシック" pitchFamily="28" charset="-128"/>
              </a:rPr>
              <a:t>ACRF BUILDING ZONE EVACUATION EXAMPLE</a:t>
            </a:r>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3618398" y="1887412"/>
            <a:ext cx="1524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lumMod val="75000"/>
                    <a:lumOff val="25000"/>
                  </a:prstClr>
                </a:solidFill>
                <a:latin typeface="Arial" pitchFamily="34" charset="0"/>
                <a:cs typeface="Arial" pitchFamily="34" charset="0"/>
              </a:rPr>
              <a:t>Primary Safe Area</a:t>
            </a:r>
          </a:p>
        </p:txBody>
      </p:sp>
      <p:sp>
        <p:nvSpPr>
          <p:cNvPr id="5" name="Rectangle 4"/>
          <p:cNvSpPr/>
          <p:nvPr/>
        </p:nvSpPr>
        <p:spPr>
          <a:xfrm>
            <a:off x="3495793" y="4478212"/>
            <a:ext cx="1676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lumMod val="75000"/>
                    <a:lumOff val="25000"/>
                  </a:prstClr>
                </a:solidFill>
                <a:latin typeface="Arial" pitchFamily="34" charset="0"/>
                <a:cs typeface="Arial" pitchFamily="34" charset="0"/>
              </a:rPr>
              <a:t>Secondary Safe Area</a:t>
            </a:r>
          </a:p>
        </p:txBody>
      </p:sp>
      <p:pic>
        <p:nvPicPr>
          <p:cNvPr id="6" name="Picture 14" descr="IMG_01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295401"/>
            <a:ext cx="2702168" cy="2026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1" descr="IMG_0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9655"/>
            <a:ext cx="2702169" cy="20276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9" descr="IMG_0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295401"/>
            <a:ext cx="2702169" cy="20262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9" descr="IMG_0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4675" y="3739655"/>
            <a:ext cx="2702169" cy="20249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Line 31"/>
          <p:cNvSpPr>
            <a:spLocks noChangeShapeType="1"/>
          </p:cNvSpPr>
          <p:nvPr/>
        </p:nvSpPr>
        <p:spPr bwMode="auto">
          <a:xfrm>
            <a:off x="4343395" y="2373917"/>
            <a:ext cx="2438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35"/>
          <p:cNvSpPr>
            <a:spLocks noChangeShapeType="1"/>
          </p:cNvSpPr>
          <p:nvPr/>
        </p:nvSpPr>
        <p:spPr bwMode="auto">
          <a:xfrm>
            <a:off x="4327520" y="4964717"/>
            <a:ext cx="237807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028171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solidFill>
                  <a:schemeClr val="bg1"/>
                </a:solidFill>
                <a:latin typeface="Arial" charset="0"/>
                <a:ea typeface="ＭＳ Ｐゴシック" pitchFamily="28" charset="-128"/>
              </a:rPr>
              <a:t>BUILDING 10 ZONE EVACUATION </a:t>
            </a:r>
            <a:r>
              <a:rPr lang="en-US" sz="2200" dirty="0" smtClean="0">
                <a:solidFill>
                  <a:schemeClr val="bg1"/>
                </a:solidFill>
                <a:latin typeface="Arial" charset="0"/>
                <a:ea typeface="ＭＳ Ｐゴシック" pitchFamily="28" charset="-128"/>
              </a:rPr>
              <a:t>EXAMPLE</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ectangle 3"/>
          <p:cNvSpPr/>
          <p:nvPr/>
        </p:nvSpPr>
        <p:spPr>
          <a:xfrm>
            <a:off x="3811833" y="2438395"/>
            <a:ext cx="1524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lumMod val="75000"/>
                    <a:lumOff val="25000"/>
                  </a:prstClr>
                </a:solidFill>
                <a:latin typeface="Arial" pitchFamily="34" charset="0"/>
                <a:cs typeface="Arial" pitchFamily="34" charset="0"/>
              </a:rPr>
              <a:t>Primary Safe Area</a:t>
            </a:r>
          </a:p>
        </p:txBody>
      </p:sp>
      <p:sp>
        <p:nvSpPr>
          <p:cNvPr id="5" name="Rectangle 4"/>
          <p:cNvSpPr/>
          <p:nvPr/>
        </p:nvSpPr>
        <p:spPr>
          <a:xfrm>
            <a:off x="3774830" y="5333995"/>
            <a:ext cx="1676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lumMod val="75000"/>
                    <a:lumOff val="25000"/>
                  </a:prstClr>
                </a:solidFill>
                <a:latin typeface="Arial" pitchFamily="34" charset="0"/>
                <a:cs typeface="Arial" pitchFamily="34" charset="0"/>
              </a:rPr>
              <a:t>Secondary Safe Area</a:t>
            </a:r>
          </a:p>
        </p:txBody>
      </p:sp>
      <p:pic>
        <p:nvPicPr>
          <p:cNvPr id="6" name="Picture 9" descr="IMG_0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154363" cy="2365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0" descr="IMG_01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154363" cy="2368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2" descr="IMG_0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38600"/>
            <a:ext cx="3154363" cy="2366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3" descr="IMG_01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038600"/>
            <a:ext cx="3154363" cy="2365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Line 31"/>
          <p:cNvSpPr>
            <a:spLocks noChangeShapeType="1"/>
          </p:cNvSpPr>
          <p:nvPr/>
        </p:nvSpPr>
        <p:spPr bwMode="auto">
          <a:xfrm>
            <a:off x="4573710" y="2907315"/>
            <a:ext cx="2378075"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Line 35"/>
          <p:cNvSpPr>
            <a:spLocks noChangeShapeType="1"/>
          </p:cNvSpPr>
          <p:nvPr/>
        </p:nvSpPr>
        <p:spPr bwMode="auto">
          <a:xfrm>
            <a:off x="4573710" y="5786175"/>
            <a:ext cx="2378075" cy="660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459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37363"/>
            <a:ext cx="8229600" cy="4525963"/>
          </a:xfrm>
        </p:spPr>
        <p:txBody>
          <a:bodyPr/>
          <a:lstStyle/>
          <a:p>
            <a:pPr marL="0" indent="0">
              <a:spcBef>
                <a:spcPct val="0"/>
              </a:spcBef>
              <a:spcAft>
                <a:spcPts val="1200"/>
              </a:spcAft>
              <a:buNone/>
              <a:defRPr/>
            </a:pPr>
            <a:r>
              <a:rPr lang="en-US" sz="1800" b="0" dirty="0">
                <a:latin typeface="Arial" charset="0"/>
              </a:rPr>
              <a:t>Criteria: Resourceful individual who can demonstrate leadership ability in a crisis situation. Must spend a majority of time each business day in the area</a:t>
            </a:r>
          </a:p>
          <a:p>
            <a:pPr>
              <a:spcBef>
                <a:spcPct val="0"/>
              </a:spcBef>
              <a:spcAft>
                <a:spcPts val="600"/>
              </a:spcAft>
              <a:defRPr/>
            </a:pPr>
            <a:r>
              <a:rPr lang="en-US" sz="1800" b="0" dirty="0">
                <a:latin typeface="Arial" charset="0"/>
              </a:rPr>
              <a:t>Responsible for developing a good organization of team members within their Fire </a:t>
            </a:r>
            <a:r>
              <a:rPr lang="en-US" sz="1800" b="0" dirty="0" smtClean="0">
                <a:latin typeface="Arial" charset="0"/>
              </a:rPr>
              <a:t>Zone</a:t>
            </a:r>
          </a:p>
          <a:p>
            <a:pPr>
              <a:spcBef>
                <a:spcPct val="0"/>
              </a:spcBef>
              <a:spcAft>
                <a:spcPts val="600"/>
              </a:spcAft>
              <a:defRPr/>
            </a:pPr>
            <a:r>
              <a:rPr lang="en-US" sz="1800" b="0" dirty="0" smtClean="0">
                <a:latin typeface="Arial" charset="0"/>
              </a:rPr>
              <a:t>Coordinates </a:t>
            </a:r>
            <a:r>
              <a:rPr lang="en-US" sz="1800" b="0" dirty="0">
                <a:latin typeface="Arial" charset="0"/>
              </a:rPr>
              <a:t>and manages the overall evacuation or sheltering of personnel in the Fire Zone</a:t>
            </a:r>
          </a:p>
          <a:p>
            <a:pPr>
              <a:spcBef>
                <a:spcPct val="0"/>
              </a:spcBef>
              <a:spcAft>
                <a:spcPts val="600"/>
              </a:spcAft>
              <a:defRPr/>
            </a:pPr>
            <a:r>
              <a:rPr lang="en-US" sz="1800" b="0" dirty="0">
                <a:latin typeface="Arial" charset="0"/>
              </a:rPr>
              <a:t>Coordinates with Point of Contact (POC) from other ICs within the Fire Zone</a:t>
            </a:r>
          </a:p>
          <a:p>
            <a:pPr>
              <a:spcBef>
                <a:spcPct val="0"/>
              </a:spcBef>
              <a:spcAft>
                <a:spcPts val="600"/>
              </a:spcAft>
              <a:defRPr/>
            </a:pPr>
            <a:r>
              <a:rPr lang="en-US" sz="1800" b="0" dirty="0">
                <a:latin typeface="Arial" charset="0"/>
              </a:rPr>
              <a:t>Designates, prior to an emergency, the location within the primary and secondary safe areas for team members to meet</a:t>
            </a:r>
          </a:p>
          <a:p>
            <a:pPr>
              <a:spcBef>
                <a:spcPct val="0"/>
              </a:spcBef>
              <a:spcAft>
                <a:spcPts val="600"/>
              </a:spcAft>
              <a:defRPr/>
            </a:pPr>
            <a:r>
              <a:rPr lang="en-US" sz="1800" b="0" dirty="0">
                <a:latin typeface="Arial" charset="0"/>
              </a:rPr>
              <a:t>Relays evacuation/shelter information as necessary to Firefighters </a:t>
            </a:r>
          </a:p>
          <a:p>
            <a:pPr>
              <a:spcBef>
                <a:spcPct val="0"/>
              </a:spcBef>
              <a:spcAft>
                <a:spcPts val="600"/>
              </a:spcAft>
              <a:defRPr/>
            </a:pPr>
            <a:r>
              <a:rPr lang="en-US" sz="1800" b="0" dirty="0">
                <a:latin typeface="Arial" charset="0"/>
              </a:rPr>
              <a:t>Notifies and updates their co-workers during and/or after the emergency </a:t>
            </a:r>
          </a:p>
          <a:p>
            <a:pPr>
              <a:spcBef>
                <a:spcPct val="0"/>
              </a:spcBef>
              <a:spcAft>
                <a:spcPts val="600"/>
              </a:spcAft>
              <a:defRPr/>
            </a:pPr>
            <a:r>
              <a:rPr lang="en-US" sz="1800" b="0" dirty="0">
                <a:latin typeface="Arial" charset="0"/>
              </a:rPr>
              <a:t>Provides information and assistance to Special Needs Employees as necessary</a:t>
            </a:r>
          </a:p>
          <a:p>
            <a:pPr>
              <a:spcBef>
                <a:spcPct val="0"/>
              </a:spcBef>
              <a:spcAft>
                <a:spcPts val="600"/>
              </a:spcAft>
              <a:defRPr/>
            </a:pPr>
            <a:r>
              <a:rPr lang="en-US" sz="1800" b="0" dirty="0">
                <a:latin typeface="Arial" charset="0"/>
              </a:rPr>
              <a:t>Ensures that all areas in the fire zone are vacated and doors are closed during an evacuation</a:t>
            </a:r>
          </a:p>
          <a:p>
            <a:pPr marL="0" indent="0">
              <a:buNone/>
            </a:pPr>
            <a:endParaRPr lang="en-US" dirty="0"/>
          </a:p>
        </p:txBody>
      </p:sp>
    </p:spTree>
    <p:extLst>
      <p:ext uri="{BB962C8B-B14F-4D97-AF65-F5344CB8AC3E}">
        <p14:creationId xmlns:p14="http://schemas.microsoft.com/office/powerpoint/2010/main" val="3752407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lgn="ctr">
              <a:spcBef>
                <a:spcPct val="0"/>
              </a:spcBef>
              <a:buNone/>
              <a:defRPr/>
            </a:pPr>
            <a:r>
              <a:rPr lang="en-US" b="0" dirty="0">
                <a:solidFill>
                  <a:schemeClr val="tx1">
                    <a:lumMod val="75000"/>
                    <a:lumOff val="25000"/>
                  </a:schemeClr>
                </a:solidFill>
                <a:latin typeface="Arial" charset="0"/>
              </a:rPr>
              <a:t>Additional questions can be directed to the following:</a:t>
            </a:r>
          </a:p>
          <a:p>
            <a:pPr marL="0" indent="0" algn="ctr">
              <a:spcBef>
                <a:spcPct val="0"/>
              </a:spcBef>
              <a:buNone/>
              <a:defRPr/>
            </a:pPr>
            <a:endParaRPr lang="en-US" b="0" dirty="0">
              <a:solidFill>
                <a:schemeClr val="tx1">
                  <a:lumMod val="75000"/>
                  <a:lumOff val="25000"/>
                </a:schemeClr>
              </a:solidFill>
              <a:latin typeface="Arial" charset="0"/>
            </a:endParaRPr>
          </a:p>
          <a:p>
            <a:pPr marL="0" indent="0" algn="ctr">
              <a:spcBef>
                <a:spcPct val="0"/>
              </a:spcBef>
              <a:buNone/>
              <a:defRPr/>
            </a:pPr>
            <a:r>
              <a:rPr lang="en-US" b="0" dirty="0">
                <a:solidFill>
                  <a:schemeClr val="tx1">
                    <a:lumMod val="75000"/>
                    <a:lumOff val="25000"/>
                  </a:schemeClr>
                </a:solidFill>
                <a:latin typeface="Arial" charset="0"/>
              </a:rPr>
              <a:t>Division of Emergency </a:t>
            </a:r>
            <a:r>
              <a:rPr lang="en-US" b="0" dirty="0" smtClean="0">
                <a:solidFill>
                  <a:schemeClr val="tx1">
                    <a:lumMod val="75000"/>
                    <a:lumOff val="25000"/>
                  </a:schemeClr>
                </a:solidFill>
                <a:latin typeface="Arial" charset="0"/>
              </a:rPr>
              <a:t>Management</a:t>
            </a:r>
            <a:endParaRPr lang="en-US" b="0" dirty="0">
              <a:solidFill>
                <a:schemeClr val="tx1">
                  <a:lumMod val="75000"/>
                  <a:lumOff val="25000"/>
                </a:schemeClr>
              </a:solidFill>
              <a:latin typeface="Arial" charset="0"/>
            </a:endParaRPr>
          </a:p>
          <a:p>
            <a:pPr marL="0" indent="0" algn="ctr">
              <a:spcBef>
                <a:spcPct val="0"/>
              </a:spcBef>
              <a:buNone/>
              <a:defRPr/>
            </a:pPr>
            <a:endParaRPr lang="en-US" b="0" dirty="0">
              <a:solidFill>
                <a:schemeClr val="tx1">
                  <a:lumMod val="75000"/>
                  <a:lumOff val="25000"/>
                </a:schemeClr>
              </a:solidFill>
              <a:latin typeface="Arial" charset="0"/>
            </a:endParaRPr>
          </a:p>
          <a:p>
            <a:pPr marL="0" indent="0" algn="ctr">
              <a:spcBef>
                <a:spcPct val="0"/>
              </a:spcBef>
              <a:buNone/>
              <a:defRPr/>
            </a:pPr>
            <a:r>
              <a:rPr lang="en-US" b="0" dirty="0">
                <a:solidFill>
                  <a:schemeClr val="tx1">
                    <a:lumMod val="75000"/>
                    <a:lumOff val="25000"/>
                  </a:schemeClr>
                </a:solidFill>
                <a:latin typeface="Arial" charset="0"/>
              </a:rPr>
              <a:t>301-496-1985</a:t>
            </a:r>
          </a:p>
          <a:p>
            <a:pPr marL="0" indent="0">
              <a:buNone/>
            </a:pPr>
            <a:endParaRPr lang="en-US" dirty="0"/>
          </a:p>
        </p:txBody>
      </p:sp>
    </p:spTree>
    <p:extLst>
      <p:ext uri="{BB962C8B-B14F-4D97-AF65-F5344CB8AC3E}">
        <p14:creationId xmlns:p14="http://schemas.microsoft.com/office/powerpoint/2010/main" val="3892180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431" y="163513"/>
            <a:ext cx="6523892" cy="493712"/>
          </a:xfrm>
        </p:spPr>
        <p:txBody>
          <a:bodyPr/>
          <a:lstStyle/>
          <a:p>
            <a:pPr marL="280988" indent="-228600">
              <a:defRPr/>
            </a:pPr>
            <a:r>
              <a:rPr lang="en-US" dirty="0">
                <a:latin typeface="Arial" charset="0"/>
                <a:ea typeface="ＭＳ Ｐゴシック" pitchFamily="28" charset="-128"/>
              </a:rPr>
              <a:t>DIVISION OF EMERGENCY </a:t>
            </a:r>
            <a:r>
              <a:rPr lang="en-US" dirty="0" smtClean="0">
                <a:latin typeface="Arial" charset="0"/>
                <a:ea typeface="ＭＳ Ｐゴシック" pitchFamily="28" charset="-128"/>
              </a:rPr>
              <a:t>MANAGEMENT</a:t>
            </a:r>
            <a:endParaRPr lang="en-US" dirty="0">
              <a:latin typeface="Arial" charset="0"/>
              <a:ea typeface="ＭＳ Ｐゴシック" pitchFamily="28" charset="-128"/>
            </a:endParaRPr>
          </a:p>
        </p:txBody>
      </p:sp>
      <p:sp>
        <p:nvSpPr>
          <p:cNvPr id="3" name="Content Placeholder 2"/>
          <p:cNvSpPr>
            <a:spLocks noGrp="1"/>
          </p:cNvSpPr>
          <p:nvPr>
            <p:ph idx="1"/>
          </p:nvPr>
        </p:nvSpPr>
        <p:spPr/>
        <p:txBody>
          <a:bodyPr/>
          <a:lstStyle/>
          <a:p>
            <a:pPr marL="0" indent="0">
              <a:spcBef>
                <a:spcPct val="0"/>
              </a:spcBef>
              <a:buNone/>
              <a:defRPr/>
            </a:pPr>
            <a:r>
              <a:rPr lang="en-US" sz="2000" b="0" dirty="0">
                <a:latin typeface="Arial" charset="0"/>
              </a:rPr>
              <a:t>The Division of Emergency </a:t>
            </a:r>
            <a:r>
              <a:rPr lang="en-US" sz="2000" b="0" dirty="0" smtClean="0">
                <a:latin typeface="Arial" charset="0"/>
              </a:rPr>
              <a:t>Management (DEM) </a:t>
            </a:r>
            <a:r>
              <a:rPr lang="en-US" sz="2000" b="0" dirty="0">
                <a:latin typeface="Arial" charset="0"/>
              </a:rPr>
              <a:t>focuses on:</a:t>
            </a:r>
          </a:p>
          <a:p>
            <a:pPr>
              <a:spcBef>
                <a:spcPct val="0"/>
              </a:spcBef>
              <a:defRPr/>
            </a:pPr>
            <a:endParaRPr lang="en-US" sz="2000" dirty="0">
              <a:latin typeface="Arial" charset="0"/>
            </a:endParaRPr>
          </a:p>
          <a:p>
            <a:pPr lvl="1">
              <a:spcBef>
                <a:spcPct val="0"/>
              </a:spcBef>
              <a:buFont typeface="Arial" panose="020B0604020202020204" pitchFamily="34" charset="0"/>
              <a:buChar char="•"/>
              <a:defRPr/>
            </a:pPr>
            <a:r>
              <a:rPr lang="en-US" sz="2000" dirty="0">
                <a:latin typeface="Arial" charset="0"/>
              </a:rPr>
              <a:t>Employee Safety</a:t>
            </a:r>
          </a:p>
          <a:p>
            <a:pPr lvl="1">
              <a:spcBef>
                <a:spcPct val="0"/>
              </a:spcBef>
              <a:buFont typeface="Arial" panose="020B0604020202020204" pitchFamily="34" charset="0"/>
              <a:buChar char="•"/>
              <a:defRPr/>
            </a:pPr>
            <a:r>
              <a:rPr lang="en-US" sz="2000" dirty="0">
                <a:latin typeface="Arial" charset="0"/>
              </a:rPr>
              <a:t>Emergency Evacuation*</a:t>
            </a:r>
          </a:p>
          <a:p>
            <a:pPr lvl="1">
              <a:spcBef>
                <a:spcPct val="0"/>
              </a:spcBef>
              <a:buFont typeface="Arial" panose="020B0604020202020204" pitchFamily="34" charset="0"/>
              <a:buChar char="•"/>
              <a:defRPr/>
            </a:pPr>
            <a:r>
              <a:rPr lang="en-US" sz="2000" dirty="0">
                <a:latin typeface="Arial" charset="0"/>
              </a:rPr>
              <a:t>Emergency Preparedness</a:t>
            </a:r>
          </a:p>
          <a:p>
            <a:pPr lvl="1">
              <a:spcBef>
                <a:spcPct val="0"/>
              </a:spcBef>
              <a:buFont typeface="Arial" panose="020B0604020202020204" pitchFamily="34" charset="0"/>
              <a:buChar char="•"/>
              <a:defRPr/>
            </a:pPr>
            <a:r>
              <a:rPr lang="en-US" sz="2000" dirty="0">
                <a:latin typeface="Arial" charset="0"/>
              </a:rPr>
              <a:t>Emergency Recovery</a:t>
            </a:r>
          </a:p>
          <a:p>
            <a:pPr lvl="1">
              <a:spcBef>
                <a:spcPct val="0"/>
              </a:spcBef>
              <a:buFont typeface="Arial" panose="020B0604020202020204" pitchFamily="34" charset="0"/>
              <a:buChar char="•"/>
              <a:defRPr/>
            </a:pPr>
            <a:r>
              <a:rPr lang="en-US" sz="2000" dirty="0">
                <a:latin typeface="Arial" charset="0"/>
              </a:rPr>
              <a:t>Maintaining NIH Essential Functions</a:t>
            </a:r>
          </a:p>
          <a:p>
            <a:pPr lvl="1">
              <a:spcBef>
                <a:spcPct val="0"/>
              </a:spcBef>
              <a:defRPr/>
            </a:pPr>
            <a:endParaRPr lang="en-US" sz="2000" dirty="0">
              <a:latin typeface="Arial" charset="0"/>
            </a:endParaRPr>
          </a:p>
          <a:p>
            <a:pPr marL="747713" lvl="1" indent="-290513">
              <a:spcBef>
                <a:spcPct val="0"/>
              </a:spcBef>
              <a:buNone/>
              <a:defRPr/>
            </a:pPr>
            <a:r>
              <a:rPr lang="en-US" sz="2000" dirty="0">
                <a:latin typeface="Arial" charset="0"/>
              </a:rPr>
              <a:t>	*The Building 10 Complex Emergency Evacuation Program is</a:t>
            </a:r>
          </a:p>
          <a:p>
            <a:pPr marL="747713" lvl="1" indent="166688">
              <a:spcBef>
                <a:spcPct val="0"/>
              </a:spcBef>
              <a:buNone/>
              <a:defRPr/>
            </a:pPr>
            <a:r>
              <a:rPr lang="en-US" sz="2000" dirty="0">
                <a:latin typeface="Arial" charset="0"/>
              </a:rPr>
              <a:t>part of the overall NIH Emergency Evacuation Program</a:t>
            </a:r>
          </a:p>
          <a:p>
            <a:pPr marL="0" indent="0">
              <a:buNone/>
            </a:pPr>
            <a:endParaRPr lang="en-US" dirty="0"/>
          </a:p>
        </p:txBody>
      </p:sp>
    </p:spTree>
    <p:extLst>
      <p:ext uri="{BB962C8B-B14F-4D97-AF65-F5344CB8AC3E}">
        <p14:creationId xmlns:p14="http://schemas.microsoft.com/office/powerpoint/2010/main" val="1935889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160458"/>
            <a:ext cx="8423031" cy="4525963"/>
          </a:xfrm>
        </p:spPr>
        <p:txBody>
          <a:bodyPr/>
          <a:lstStyle/>
          <a:p>
            <a:pPr marL="0" indent="0">
              <a:spcBef>
                <a:spcPct val="0"/>
              </a:spcBef>
              <a:buNone/>
              <a:defRPr/>
            </a:pPr>
            <a:r>
              <a:rPr lang="en-US" sz="1800" b="0" dirty="0">
                <a:latin typeface="Arial" charset="0"/>
              </a:rPr>
              <a:t>NIH has a Continuity of Operations (COOP) Plan in place that is designed to ensure </a:t>
            </a:r>
            <a:r>
              <a:rPr lang="en-US" sz="1800" b="0" i="1" dirty="0">
                <a:latin typeface="Arial" charset="0"/>
              </a:rPr>
              <a:t>continuity of the NIH mission essential functions </a:t>
            </a:r>
            <a:r>
              <a:rPr lang="en-US" sz="1800" b="0" dirty="0">
                <a:latin typeface="Arial" charset="0"/>
              </a:rPr>
              <a:t>while also maintaining the health and safety of the NIH employee, patient, and visitor community. It is an overarching strategy aimed at managing and recovering from situations or events that have a direct adverse impact on the operations of NIH. </a:t>
            </a:r>
          </a:p>
          <a:p>
            <a:pPr marL="0" indent="0">
              <a:spcBef>
                <a:spcPct val="0"/>
              </a:spcBef>
              <a:buNone/>
              <a:defRPr/>
            </a:pPr>
            <a:endParaRPr lang="en-US" sz="1800" b="0" dirty="0">
              <a:latin typeface="Arial" charset="0"/>
            </a:endParaRPr>
          </a:p>
          <a:p>
            <a:pPr marL="339725" indent="-339725">
              <a:spcBef>
                <a:spcPct val="0"/>
              </a:spcBef>
              <a:buNone/>
              <a:defRPr/>
            </a:pPr>
            <a:r>
              <a:rPr lang="en-US" sz="1800" b="0" dirty="0">
                <a:latin typeface="Arial" charset="0"/>
              </a:rPr>
              <a:t>The NIH COOP can be activated for any number of reasons:</a:t>
            </a:r>
          </a:p>
          <a:p>
            <a:pPr marL="682625">
              <a:spcBef>
                <a:spcPct val="0"/>
              </a:spcBef>
              <a:defRPr/>
            </a:pPr>
            <a:r>
              <a:rPr lang="en-US" sz="1800" b="0" dirty="0">
                <a:latin typeface="Arial" charset="0"/>
              </a:rPr>
              <a:t>An emergency </a:t>
            </a:r>
            <a:r>
              <a:rPr lang="en-US" sz="1800" b="0" dirty="0" smtClean="0">
                <a:latin typeface="Arial" charset="0"/>
              </a:rPr>
              <a:t>effecting </a:t>
            </a:r>
            <a:r>
              <a:rPr lang="en-US" sz="1800" b="0" dirty="0">
                <a:latin typeface="Arial" charset="0"/>
              </a:rPr>
              <a:t>a single building such as a fire, flood, or collapse</a:t>
            </a:r>
          </a:p>
          <a:p>
            <a:pPr marL="682625">
              <a:spcBef>
                <a:spcPct val="0"/>
              </a:spcBef>
              <a:defRPr/>
            </a:pPr>
            <a:r>
              <a:rPr lang="en-US" sz="1800" b="0" dirty="0">
                <a:latin typeface="Arial" charset="0"/>
              </a:rPr>
              <a:t>An emergency </a:t>
            </a:r>
            <a:r>
              <a:rPr lang="en-US" sz="1800" b="0" dirty="0" smtClean="0">
                <a:latin typeface="Arial" charset="0"/>
              </a:rPr>
              <a:t>effecting </a:t>
            </a:r>
            <a:r>
              <a:rPr lang="en-US" sz="1800" b="0" dirty="0">
                <a:latin typeface="Arial" charset="0"/>
              </a:rPr>
              <a:t>the local area such as a major chemical emergency or electrical outage</a:t>
            </a:r>
          </a:p>
          <a:p>
            <a:pPr marL="682625">
              <a:spcBef>
                <a:spcPct val="0"/>
              </a:spcBef>
              <a:defRPr/>
            </a:pPr>
            <a:r>
              <a:rPr lang="en-US" sz="1800" b="0" dirty="0">
                <a:latin typeface="Arial" charset="0"/>
              </a:rPr>
              <a:t>A regional crisis or a national emergency</a:t>
            </a:r>
          </a:p>
          <a:p>
            <a:pPr marL="339725" indent="0">
              <a:spcBef>
                <a:spcPct val="0"/>
              </a:spcBef>
              <a:buNone/>
              <a:defRPr/>
            </a:pPr>
            <a:endParaRPr lang="en-US" sz="1800" b="0" dirty="0">
              <a:latin typeface="Arial" charset="0"/>
            </a:endParaRPr>
          </a:p>
          <a:p>
            <a:pPr marL="0" indent="0">
              <a:spcBef>
                <a:spcPct val="0"/>
              </a:spcBef>
              <a:buNone/>
              <a:tabLst>
                <a:tab pos="0" algn="l"/>
              </a:tabLst>
              <a:defRPr/>
            </a:pPr>
            <a:r>
              <a:rPr lang="en-US" sz="1800" b="0" dirty="0">
                <a:latin typeface="Arial" charset="0"/>
              </a:rPr>
              <a:t>In the event of a COOP activation that would require the closure of the NIH Bethesda campus, employees will be kept abreast of the situation through email, by phone, direct communication with supervisors, the NIH and IC Web pages, NIH radio 1660 am, local radio station, etc.</a:t>
            </a:r>
          </a:p>
          <a:p>
            <a:pPr marL="0" indent="0">
              <a:buNone/>
            </a:pPr>
            <a:endParaRPr lang="en-US" dirty="0"/>
          </a:p>
        </p:txBody>
      </p:sp>
      <p:sp>
        <p:nvSpPr>
          <p:cNvPr id="5" name="Title 4"/>
          <p:cNvSpPr>
            <a:spLocks noGrp="1"/>
          </p:cNvSpPr>
          <p:nvPr>
            <p:ph type="title"/>
          </p:nvPr>
        </p:nvSpPr>
        <p:spPr/>
        <p:txBody>
          <a:bodyPr/>
          <a:lstStyle/>
          <a:p>
            <a:r>
              <a:rPr lang="en-US" dirty="0">
                <a:latin typeface="Arial" charset="0"/>
                <a:ea typeface="ＭＳ Ｐゴシック" pitchFamily="28" charset="-128"/>
              </a:rPr>
              <a:t>NIH COOP </a:t>
            </a:r>
            <a:r>
              <a:rPr lang="en-US" dirty="0" smtClean="0">
                <a:latin typeface="Arial" charset="0"/>
                <a:ea typeface="ＭＳ Ｐゴシック" pitchFamily="28" charset="-128"/>
              </a:rPr>
              <a:t>PLAN</a:t>
            </a:r>
            <a:endParaRPr lang="en-US" dirty="0"/>
          </a:p>
        </p:txBody>
      </p:sp>
    </p:spTree>
    <p:extLst>
      <p:ext uri="{BB962C8B-B14F-4D97-AF65-F5344CB8AC3E}">
        <p14:creationId xmlns:p14="http://schemas.microsoft.com/office/powerpoint/2010/main" val="145446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pitchFamily="28" charset="-128"/>
              </a:rPr>
              <a:t>CAMPUS WIDE  </a:t>
            </a:r>
            <a:r>
              <a:rPr lang="en-US" dirty="0" smtClean="0">
                <a:latin typeface="Arial" charset="0"/>
                <a:ea typeface="ＭＳ Ｐゴシック" pitchFamily="28" charset="-128"/>
              </a:rPr>
              <a:t>EVACUATION</a:t>
            </a:r>
            <a:endParaRPr lang="en-US" dirty="0"/>
          </a:p>
        </p:txBody>
      </p:sp>
      <p:sp>
        <p:nvSpPr>
          <p:cNvPr id="3" name="Content Placeholder 2"/>
          <p:cNvSpPr>
            <a:spLocks noGrp="1"/>
          </p:cNvSpPr>
          <p:nvPr>
            <p:ph idx="1"/>
          </p:nvPr>
        </p:nvSpPr>
        <p:spPr>
          <a:xfrm>
            <a:off x="457200" y="1107703"/>
            <a:ext cx="8229600" cy="4525963"/>
          </a:xfrm>
        </p:spPr>
        <p:txBody>
          <a:bodyPr/>
          <a:lstStyle/>
          <a:p>
            <a:pPr marL="0" indent="0">
              <a:spcBef>
                <a:spcPct val="0"/>
              </a:spcBef>
              <a:buNone/>
              <a:defRPr/>
            </a:pPr>
            <a:r>
              <a:rPr lang="en-US" sz="2000" b="0" dirty="0">
                <a:latin typeface="Arial" charset="0"/>
              </a:rPr>
              <a:t>The campus crisis plan organizes sections of the campus into emergency evacuation routes in the event of a crisis </a:t>
            </a:r>
            <a:r>
              <a:rPr lang="en-US" sz="2000" b="0" dirty="0" smtClean="0">
                <a:latin typeface="Arial" charset="0"/>
              </a:rPr>
              <a:t>effecting </a:t>
            </a:r>
            <a:r>
              <a:rPr lang="en-US" sz="2000" b="0" dirty="0">
                <a:latin typeface="Arial" charset="0"/>
              </a:rPr>
              <a:t>a section of the campus or the entire campus. </a:t>
            </a:r>
          </a:p>
          <a:p>
            <a:pPr marL="339725" indent="0">
              <a:spcBef>
                <a:spcPct val="0"/>
              </a:spcBef>
              <a:buNone/>
              <a:defRPr/>
            </a:pPr>
            <a:endParaRPr lang="en-US" sz="2000" b="0" dirty="0">
              <a:latin typeface="Arial" charset="0"/>
            </a:endParaRPr>
          </a:p>
          <a:p>
            <a:pPr marL="863600" indent="333375">
              <a:spcBef>
                <a:spcPct val="0"/>
              </a:spcBef>
              <a:buNone/>
              <a:defRPr/>
            </a:pPr>
            <a:r>
              <a:rPr lang="en-US" sz="2000" b="0" dirty="0">
                <a:latin typeface="Arial" charset="0"/>
              </a:rPr>
              <a:t>Identify your route by finding your building location</a:t>
            </a:r>
          </a:p>
          <a:p>
            <a:pPr marL="0" indent="0">
              <a:buNone/>
            </a:pP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7035" y="2819400"/>
            <a:ext cx="4460631" cy="317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28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Arial" charset="0"/>
                <a:ea typeface="ＭＳ Ｐゴシック" pitchFamily="28" charset="-128"/>
              </a:rPr>
              <a:t>DEM WEBSITE</a:t>
            </a:r>
            <a:endParaRPr lang="en-US" dirty="0"/>
          </a:p>
        </p:txBody>
      </p:sp>
      <p:sp>
        <p:nvSpPr>
          <p:cNvPr id="3" name="Content Placeholder 2"/>
          <p:cNvSpPr>
            <a:spLocks noGrp="1"/>
          </p:cNvSpPr>
          <p:nvPr>
            <p:ph idx="1"/>
          </p:nvPr>
        </p:nvSpPr>
        <p:spPr>
          <a:xfrm>
            <a:off x="457200" y="967027"/>
            <a:ext cx="8229600" cy="298941"/>
          </a:xfrm>
        </p:spPr>
        <p:txBody>
          <a:bodyPr/>
          <a:lstStyle/>
          <a:p>
            <a:pPr marL="0" indent="0" algn="ctr">
              <a:buNone/>
            </a:pPr>
            <a:r>
              <a:rPr lang="en-US" altLang="en-US" sz="1800" b="0" dirty="0" smtClean="0"/>
              <a:t>DEM </a:t>
            </a:r>
            <a:r>
              <a:rPr lang="en-US" altLang="en-US" sz="1800" b="0" dirty="0"/>
              <a:t>Website. </a:t>
            </a:r>
            <a:r>
              <a:rPr lang="en-US" altLang="en-US" sz="1800" b="0" u="sng" dirty="0"/>
              <a:t>http://ser.ors.od.nih.gov/div_emergency_prep.htm</a:t>
            </a:r>
            <a:endParaRPr lang="en-US" sz="1800" b="0" dirty="0"/>
          </a:p>
        </p:txBody>
      </p:sp>
      <p:pic>
        <p:nvPicPr>
          <p:cNvPr id="5" name="Picture 4"/>
          <p:cNvPicPr>
            <a:picLocks noChangeAspect="1"/>
          </p:cNvPicPr>
          <p:nvPr/>
        </p:nvPicPr>
        <p:blipFill>
          <a:blip r:embed="rId2"/>
          <a:stretch>
            <a:fillRect/>
          </a:stretch>
        </p:blipFill>
        <p:spPr>
          <a:xfrm>
            <a:off x="1861922" y="1342169"/>
            <a:ext cx="5464512" cy="4616671"/>
          </a:xfrm>
          <a:prstGeom prst="rect">
            <a:avLst/>
          </a:prstGeom>
          <a:ln>
            <a:solidFill>
              <a:schemeClr val="tx1">
                <a:lumMod val="65000"/>
                <a:lumOff val="35000"/>
              </a:schemeClr>
            </a:solidFill>
          </a:ln>
        </p:spPr>
        <p:style>
          <a:lnRef idx="0">
            <a:scrgbClr r="0" g="0" b="0"/>
          </a:lnRef>
          <a:fillRef idx="1002">
            <a:schemeClr val="dk1"/>
          </a:fillRef>
          <a:effectRef idx="0">
            <a:scrgbClr r="0" g="0" b="0"/>
          </a:effectRef>
          <a:fontRef idx="major"/>
        </p:style>
      </p:pic>
    </p:spTree>
    <p:extLst>
      <p:ext uri="{BB962C8B-B14F-4D97-AF65-F5344CB8AC3E}">
        <p14:creationId xmlns:p14="http://schemas.microsoft.com/office/powerpoint/2010/main" val="393857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bg1"/>
                </a:solidFill>
                <a:latin typeface="Arial" charset="0"/>
              </a:rPr>
              <a:t>Awareness</a:t>
            </a:r>
            <a:endParaRPr lang="en-US" dirty="0">
              <a:solidFill>
                <a:schemeClr val="bg1"/>
              </a:solidFill>
              <a:latin typeface="Arial" charset="0"/>
            </a:endParaRPr>
          </a:p>
        </p:txBody>
      </p:sp>
      <p:sp>
        <p:nvSpPr>
          <p:cNvPr id="3" name="Content Placeholder 2"/>
          <p:cNvSpPr>
            <a:spLocks noGrp="1"/>
          </p:cNvSpPr>
          <p:nvPr>
            <p:ph idx="1"/>
          </p:nvPr>
        </p:nvSpPr>
        <p:spPr/>
        <p:txBody>
          <a:bodyPr/>
          <a:lstStyle/>
          <a:p>
            <a:r>
              <a:rPr lang="en-US" b="0" dirty="0">
                <a:solidFill>
                  <a:schemeClr val="tx1">
                    <a:lumMod val="75000"/>
                    <a:lumOff val="25000"/>
                  </a:schemeClr>
                </a:solidFill>
                <a:latin typeface="Arial" charset="0"/>
              </a:rPr>
              <a:t>Emergency Preparedness</a:t>
            </a:r>
          </a:p>
          <a:p>
            <a:endParaRPr lang="en-US" dirty="0"/>
          </a:p>
        </p:txBody>
      </p:sp>
    </p:spTree>
    <p:extLst>
      <p:ext uri="{BB962C8B-B14F-4D97-AF65-F5344CB8AC3E}">
        <p14:creationId xmlns:p14="http://schemas.microsoft.com/office/powerpoint/2010/main" val="259122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30798"/>
            <a:ext cx="8229600" cy="4525963"/>
          </a:xfrm>
        </p:spPr>
        <p:txBody>
          <a:bodyPr/>
          <a:lstStyle/>
          <a:p>
            <a:pPr>
              <a:spcBef>
                <a:spcPts val="1200"/>
              </a:spcBef>
            </a:pPr>
            <a:r>
              <a:rPr lang="en-US" altLang="en-US" sz="2000" b="0" dirty="0">
                <a:latin typeface="Arial" panose="020B0604020202020204" pitchFamily="34" charset="0"/>
                <a:ea typeface="ＭＳ Ｐゴシック" panose="020B0600070205080204" pitchFamily="34" charset="-128"/>
              </a:rPr>
              <a:t>Any and all emergencies must be addressed </a:t>
            </a:r>
            <a:r>
              <a:rPr lang="en-US" altLang="en-US" sz="2000" b="0" u="sng" dirty="0">
                <a:latin typeface="Arial" panose="020B0604020202020204" pitchFamily="34" charset="0"/>
                <a:ea typeface="ＭＳ Ｐゴシック" panose="020B0600070205080204" pitchFamily="34" charset="-128"/>
              </a:rPr>
              <a:t>immediately</a:t>
            </a:r>
          </a:p>
          <a:p>
            <a:pPr>
              <a:spcBef>
                <a:spcPts val="1200"/>
              </a:spcBef>
            </a:pPr>
            <a:r>
              <a:rPr lang="en-US" altLang="en-US" sz="2000" b="0" dirty="0" smtClean="0">
                <a:latin typeface="Arial" panose="020B0604020202020204" pitchFamily="34" charset="0"/>
                <a:ea typeface="ＭＳ Ｐゴシック" panose="020B0600070205080204" pitchFamily="34" charset="-128"/>
              </a:rPr>
              <a:t>Personnel</a:t>
            </a:r>
            <a:r>
              <a:rPr lang="en-US" altLang="en-US" sz="2000" b="0" dirty="0">
                <a:latin typeface="Arial" panose="020B0604020202020204" pitchFamily="34" charset="0"/>
                <a:ea typeface="ＭＳ Ｐゴシック" panose="020B0600070205080204" pitchFamily="34" charset="-128"/>
              </a:rPr>
              <a:t>: Emergency situations with personnel, either hurt during the evacuation process, or a medical emergency, must be called into 911</a:t>
            </a:r>
          </a:p>
          <a:p>
            <a:pPr>
              <a:spcBef>
                <a:spcPts val="1200"/>
              </a:spcBef>
            </a:pPr>
            <a:r>
              <a:rPr lang="en-US" altLang="en-US" sz="2000" b="0" dirty="0" smtClean="0">
                <a:latin typeface="Arial" panose="020B0604020202020204" pitchFamily="34" charset="0"/>
                <a:ea typeface="ＭＳ Ｐゴシック" panose="020B0600070205080204" pitchFamily="34" charset="-128"/>
              </a:rPr>
              <a:t>Although </a:t>
            </a:r>
            <a:r>
              <a:rPr lang="en-US" altLang="en-US" sz="2000" b="0" dirty="0">
                <a:latin typeface="Arial" panose="020B0604020202020204" pitchFamily="34" charset="0"/>
                <a:ea typeface="ＭＳ Ｐゴシック" panose="020B0600070205080204" pitchFamily="34" charset="-128"/>
              </a:rPr>
              <a:t>the Emergency Response Personnel could already be on scene at the building, they may not be aware of other emergencies within the building, so call and report the situation</a:t>
            </a:r>
          </a:p>
          <a:p>
            <a:pPr>
              <a:spcBef>
                <a:spcPts val="1200"/>
              </a:spcBef>
            </a:pPr>
            <a:r>
              <a:rPr lang="en-US" altLang="en-US" sz="2000" b="0" dirty="0" smtClean="0">
                <a:latin typeface="Arial" panose="020B0604020202020204" pitchFamily="34" charset="0"/>
                <a:ea typeface="ＭＳ Ｐゴシック" panose="020B0600070205080204" pitchFamily="34" charset="-128"/>
              </a:rPr>
              <a:t>Before </a:t>
            </a:r>
            <a:r>
              <a:rPr lang="en-US" altLang="en-US" sz="2000" b="0" dirty="0">
                <a:latin typeface="Arial" panose="020B0604020202020204" pitchFamily="34" charset="0"/>
                <a:ea typeface="ＭＳ Ｐゴシック" panose="020B0600070205080204" pitchFamily="34" charset="-128"/>
              </a:rPr>
              <a:t>exiting a closed door during an alarm, feel for heat with the back of your hand, if it is warm or hot do not open, use an alternate exit</a:t>
            </a:r>
          </a:p>
          <a:p>
            <a:pPr>
              <a:spcBef>
                <a:spcPts val="1200"/>
              </a:spcBef>
            </a:pPr>
            <a:r>
              <a:rPr lang="en-US" altLang="en-US" sz="2000" b="0" dirty="0" smtClean="0">
                <a:latin typeface="Arial" panose="020B0604020202020204" pitchFamily="34" charset="0"/>
                <a:ea typeface="ＭＳ Ｐゴシック" panose="020B0600070205080204" pitchFamily="34" charset="-128"/>
              </a:rPr>
              <a:t>Emergency </a:t>
            </a:r>
            <a:r>
              <a:rPr lang="en-US" altLang="en-US" sz="2000" b="0" dirty="0">
                <a:latin typeface="Arial" panose="020B0604020202020204" pitchFamily="34" charset="0"/>
                <a:ea typeface="ＭＳ Ｐゴシック" panose="020B0600070205080204" pitchFamily="34" charset="-128"/>
              </a:rPr>
              <a:t>phone numbers:</a:t>
            </a:r>
          </a:p>
          <a:p>
            <a:pPr lvl="1">
              <a:spcBef>
                <a:spcPts val="1200"/>
              </a:spcBef>
              <a:buFont typeface="Arial" panose="020B0604020202020204" pitchFamily="34" charset="0"/>
              <a:buChar char="•"/>
            </a:pPr>
            <a:r>
              <a:rPr lang="en-US" altLang="en-US" sz="2000" dirty="0">
                <a:solidFill>
                  <a:srgbClr val="FF0000"/>
                </a:solidFill>
                <a:latin typeface="Arial" panose="020B0604020202020204" pitchFamily="34" charset="0"/>
                <a:ea typeface="ＭＳ Ｐゴシック" panose="020B0600070205080204" pitchFamily="34" charset="-128"/>
              </a:rPr>
              <a:t>On Campus Phone 911</a:t>
            </a:r>
          </a:p>
          <a:p>
            <a:pPr lvl="1">
              <a:spcBef>
                <a:spcPct val="0"/>
              </a:spcBef>
              <a:buFont typeface="Arial" panose="020B0604020202020204" pitchFamily="34" charset="0"/>
              <a:buChar char="•"/>
            </a:pPr>
            <a:r>
              <a:rPr lang="en-US" altLang="en-US" sz="2000" dirty="0">
                <a:solidFill>
                  <a:srgbClr val="FF0000"/>
                </a:solidFill>
                <a:latin typeface="Arial" panose="020B0604020202020204" pitchFamily="34" charset="0"/>
                <a:ea typeface="ＭＳ Ｐゴシック" panose="020B0600070205080204" pitchFamily="34" charset="-128"/>
              </a:rPr>
              <a:t>Cell Phone On Campus 301-496-9911</a:t>
            </a:r>
          </a:p>
          <a:p>
            <a:endParaRPr lang="en-US" dirty="0"/>
          </a:p>
        </p:txBody>
      </p:sp>
    </p:spTree>
    <p:extLst>
      <p:ext uri="{BB962C8B-B14F-4D97-AF65-F5344CB8AC3E}">
        <p14:creationId xmlns:p14="http://schemas.microsoft.com/office/powerpoint/2010/main" val="614284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20558A"/>
      </a:dk2>
      <a:lt2>
        <a:srgbClr val="EEECE1"/>
      </a:lt2>
      <a:accent1>
        <a:srgbClr val="4F81BD"/>
      </a:accent1>
      <a:accent2>
        <a:srgbClr val="62636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5027084B09844F8C40094AFDFC13A6" ma:contentTypeVersion="2" ma:contentTypeDescription="Create a new document." ma:contentTypeScope="" ma:versionID="689f177fb3c2cb2fa3d1c3ce36b09d5f">
  <xsd:schema xmlns:xsd="http://www.w3.org/2001/XMLSchema" xmlns:xs="http://www.w3.org/2001/XMLSchema" xmlns:p="http://schemas.microsoft.com/office/2006/metadata/properties" xmlns:ns1="http://schemas.microsoft.com/sharepoint/v3" targetNamespace="http://schemas.microsoft.com/office/2006/metadata/properties" ma:root="true" ma:fieldsID="2a723636bea3af95c4486a98ff4d87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A32050-A9DF-40EF-ADB1-B3900DB9DF3D}"/>
</file>

<file path=customXml/itemProps2.xml><?xml version="1.0" encoding="utf-8"?>
<ds:datastoreItem xmlns:ds="http://schemas.openxmlformats.org/officeDocument/2006/customXml" ds:itemID="{193E0DEF-D0C1-43AD-8FA5-B6DF37A80A67}"/>
</file>

<file path=customXml/itemProps3.xml><?xml version="1.0" encoding="utf-8"?>
<ds:datastoreItem xmlns:ds="http://schemas.openxmlformats.org/officeDocument/2006/customXml" ds:itemID="{F15DF5B1-1404-4FA0-93A4-7387AEAA753E}"/>
</file>

<file path=docProps/app.xml><?xml version="1.0" encoding="utf-8"?>
<Properties xmlns="http://schemas.openxmlformats.org/officeDocument/2006/extended-properties" xmlns:vt="http://schemas.openxmlformats.org/officeDocument/2006/docPropsVTypes">
  <Template>ORS Master PowerPoint Template (potx version)</Template>
  <TotalTime>201</TotalTime>
  <Words>1694</Words>
  <Application>Microsoft Office PowerPoint</Application>
  <PresentationFormat>On-screen Show (4:3)</PresentationFormat>
  <Paragraphs>188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Adobe Song Std L</vt:lpstr>
      <vt:lpstr>ＭＳ Ｐゴシック</vt:lpstr>
      <vt:lpstr>Arial</vt:lpstr>
      <vt:lpstr>Calibri</vt:lpstr>
      <vt:lpstr>Office Theme</vt:lpstr>
      <vt:lpstr>Building 10 Emergency Evacuation Training  September 9, 2015</vt:lpstr>
      <vt:lpstr>PowerPoint Presentation</vt:lpstr>
      <vt:lpstr>PURPOSE</vt:lpstr>
      <vt:lpstr>DIVISION OF EMERGENCY MANAGEMENT</vt:lpstr>
      <vt:lpstr>NIH COOP PLAN</vt:lpstr>
      <vt:lpstr>CAMPUS WIDE  EVACUATION</vt:lpstr>
      <vt:lpstr>DEM WEBSITE</vt:lpstr>
      <vt:lpstr>Awareness</vt:lpstr>
      <vt:lpstr>PowerPoint Presentation</vt:lpstr>
      <vt:lpstr>SPECIAL NEEDS INDIVIDUALS</vt:lpstr>
      <vt:lpstr>PowerPoint Presentation</vt:lpstr>
      <vt:lpstr>SAFETY ISSUES</vt:lpstr>
      <vt:lpstr>SAFETY ISSUES</vt:lpstr>
      <vt:lpstr>EARTHQUAKE SAFETY INDOORS</vt:lpstr>
      <vt:lpstr>EARTHQUAKE SAFETY OUTDOORS</vt:lpstr>
      <vt:lpstr>EARTHQUAKE SAFETY OUTDOORS</vt:lpstr>
      <vt:lpstr>BOMB THREAT</vt:lpstr>
      <vt:lpstr>SUSPICIOUS PACKAGE</vt:lpstr>
      <vt:lpstr>LOCKDOWN</vt:lpstr>
      <vt:lpstr>SHELTER-IN-PLACE</vt:lpstr>
      <vt:lpstr>FIRE ALARM</vt:lpstr>
      <vt:lpstr>CLINICAL CENTER MAIN ENTRANCES</vt:lpstr>
      <vt:lpstr>INITIATING FIRE ALARM DEVICES</vt:lpstr>
      <vt:lpstr>FIRE ALARM SYSTEM NOTIFICATION DEVICES</vt:lpstr>
      <vt:lpstr>TYPE OF FIRE ALARM SYSTEM</vt:lpstr>
      <vt:lpstr>OVERVIEW OF THE BUILDING 10 COMPLEX</vt:lpstr>
      <vt:lpstr>EVACUATION TEAMS – 3RD FLOOR &amp; ABOVE</vt:lpstr>
      <vt:lpstr>FIRE CONTROL ROOMS</vt:lpstr>
      <vt:lpstr>PowerPoint Presentation</vt:lpstr>
      <vt:lpstr>CRC BUILDING ZONE EVACUATION EXAMPLE</vt:lpstr>
      <vt:lpstr>ACRF BUILDING ZONE EVACUATION EXAMPLE</vt:lpstr>
      <vt:lpstr>BUILDING 10 ZONE EVACUATION EXAMPLE</vt:lpstr>
      <vt:lpstr>PowerPoint Presentation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10 Evacuation Training Slides</dc:title>
  <dc:creator>Magers, William T. (NIH/OD/ORS) [C]</dc:creator>
  <cp:lastModifiedBy>Peterson, Steve (NIH/OD/ORS) [E]</cp:lastModifiedBy>
  <cp:revision>20</cp:revision>
  <cp:lastPrinted>2009-03-13T15:31:14Z</cp:lastPrinted>
  <dcterms:created xsi:type="dcterms:W3CDTF">2015-07-23T13:30:10Z</dcterms:created>
  <dcterms:modified xsi:type="dcterms:W3CDTF">2015-08-25T18:48:09Z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0x010100745027084B09844F8C40094AFDFC13A6</vt:lpwstr>
  </property>
</Properties>
</file>