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4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6" r:id="rId14"/>
    <p:sldId id="284" r:id="rId15"/>
    <p:sldId id="285" r:id="rId16"/>
    <p:sldId id="287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77">
          <p15:clr>
            <a:srgbClr val="A4A3A4"/>
          </p15:clr>
        </p15:guide>
        <p15:guide id="2" orient="horz" pos="696" userDrawn="1">
          <p15:clr>
            <a:srgbClr val="A4A3A4"/>
          </p15:clr>
        </p15:guide>
        <p15:guide id="3" pos="801">
          <p15:clr>
            <a:srgbClr val="A4A3A4"/>
          </p15:clr>
        </p15:guide>
        <p15:guide id="4" pos="5472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285">
          <p15:clr>
            <a:srgbClr val="A4A3A4"/>
          </p15:clr>
        </p15:guide>
        <p15:guide id="7" orient="horz" pos="336" userDrawn="1">
          <p15:clr>
            <a:srgbClr val="A4A3A4"/>
          </p15:clr>
        </p15:guide>
        <p15:guide id="8" pos="32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ston, Rachel (NIH/NIAID) [F]" initials="JR([" lastIdx="26" clrIdx="0">
    <p:extLst>
      <p:ext uri="{19B8F6BF-5375-455C-9EA6-DF929625EA0E}">
        <p15:presenceInfo xmlns:p15="http://schemas.microsoft.com/office/powerpoint/2012/main" userId="S::johnstonrd@nih.gov::f7d195e7-7149-4785-b59d-05774ee88726" providerId="AD"/>
      </p:ext>
    </p:extLst>
  </p:cmAuthor>
  <p:cmAuthor id="2" name="Kemp, Margaret (NIH/OD/ORS) [E]" initials="KM([" lastIdx="8" clrIdx="1">
    <p:extLst>
      <p:ext uri="{19B8F6BF-5375-455C-9EA6-DF929625EA0E}">
        <p15:presenceInfo xmlns:p15="http://schemas.microsoft.com/office/powerpoint/2012/main" userId="S::kempm@nih.gov::799ddc97-6ffb-40bf-a5aa-7283ba864520" providerId="AD"/>
      </p:ext>
    </p:extLst>
  </p:cmAuthor>
  <p:cmAuthor id="3" name="McCormick-Ell, Jessica (NIH/OD/ORS) [E]" initials="MEJ([" lastIdx="4" clrIdx="2">
    <p:extLst>
      <p:ext uri="{19B8F6BF-5375-455C-9EA6-DF929625EA0E}">
        <p15:presenceInfo xmlns:p15="http://schemas.microsoft.com/office/powerpoint/2012/main" userId="S::mccormickelljm@nih.gov::17705b11-ce77-46da-9d13-c1f7b35168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BC7"/>
    <a:srgbClr val="DBD6E2"/>
    <a:srgbClr val="005595"/>
    <a:srgbClr val="404040"/>
    <a:srgbClr val="F2F2F2"/>
    <a:srgbClr val="E5B53A"/>
    <a:srgbClr val="5191CD"/>
    <a:srgbClr val="CFAA7A"/>
    <a:srgbClr val="D9B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1" autoAdjust="0"/>
    <p:restoredTop sz="69213" autoAdjust="0"/>
  </p:normalViewPr>
  <p:slideViewPr>
    <p:cSldViewPr snapToGrid="0" showGuides="1">
      <p:cViewPr varScale="1">
        <p:scale>
          <a:sx n="79" d="100"/>
          <a:sy n="79" d="100"/>
        </p:scale>
        <p:origin x="2142" y="78"/>
      </p:cViewPr>
      <p:guideLst>
        <p:guide orient="horz" pos="3377"/>
        <p:guide orient="horz" pos="696"/>
        <p:guide pos="801"/>
        <p:guide pos="5472"/>
        <p:guide pos="2880"/>
        <p:guide pos="285"/>
        <p:guide orient="horz" pos="336"/>
        <p:guide pos="3240"/>
      </p:guideLst>
    </p:cSldViewPr>
  </p:slideViewPr>
  <p:outlineViewPr>
    <p:cViewPr>
      <p:scale>
        <a:sx n="33" d="100"/>
        <a:sy n="33" d="100"/>
      </p:scale>
      <p:origin x="0" y="-20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gado, Diane (NIH/OD/ORS) [E]" userId="9f053ce8-bffa-4995-b4e1-06af99bd0b6b" providerId="ADAL" clId="{8929FE42-CA87-445C-93D4-8495E059D4F4}"/>
    <pc:docChg chg="sldOrd">
      <pc:chgData name="Delgado, Diane (NIH/OD/ORS) [E]" userId="9f053ce8-bffa-4995-b4e1-06af99bd0b6b" providerId="ADAL" clId="{8929FE42-CA87-445C-93D4-8495E059D4F4}" dt="2022-12-29T14:30:26.277" v="0" actId="20578"/>
      <pc:docMkLst>
        <pc:docMk/>
      </pc:docMkLst>
      <pc:sldChg chg="ord">
        <pc:chgData name="Delgado, Diane (NIH/OD/ORS) [E]" userId="9f053ce8-bffa-4995-b4e1-06af99bd0b6b" providerId="ADAL" clId="{8929FE42-CA87-445C-93D4-8495E059D4F4}" dt="2022-12-29T14:30:26.277" v="0" actId="20578"/>
        <pc:sldMkLst>
          <pc:docMk/>
          <pc:sldMk cId="1961080332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10966-2AF0-40AD-92EB-A9BEB5391703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8FDEE1-8E12-4F2E-936C-3E7686AF9790}">
      <dgm:prSet custT="1"/>
      <dgm:spPr>
        <a:solidFill>
          <a:srgbClr val="A38BC7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Reinstall</a:t>
          </a:r>
        </a:p>
      </dgm:t>
      <dgm:extLst>
        <a:ext uri="{E40237B7-FDA0-4F09-8148-C483321AD2D9}">
          <dgm14:cNvPr xmlns:dgm14="http://schemas.microsoft.com/office/drawing/2010/diagram" id="0" name="" descr="Reinstall box with arrow pointing downward"/>
        </a:ext>
      </dgm:extLst>
    </dgm:pt>
    <dgm:pt modelId="{D1AAD5F0-40BB-4402-A787-6611AB6056DF}" type="parTrans" cxnId="{DAC63F69-9DD7-493F-AF2A-17D2191B2203}">
      <dgm:prSet/>
      <dgm:spPr/>
      <dgm:t>
        <a:bodyPr/>
        <a:lstStyle/>
        <a:p>
          <a:endParaRPr lang="en-US"/>
        </a:p>
      </dgm:t>
    </dgm:pt>
    <dgm:pt modelId="{25C38D73-AB33-405B-B672-8176BC7B7612}" type="sibTrans" cxnId="{DAC63F69-9DD7-493F-AF2A-17D2191B2203}">
      <dgm:prSet/>
      <dgm:spPr/>
      <dgm:t>
        <a:bodyPr/>
        <a:lstStyle/>
        <a:p>
          <a:endParaRPr lang="en-US"/>
        </a:p>
      </dgm:t>
    </dgm:pt>
    <dgm:pt modelId="{5295A042-A175-4508-89DE-D62B514A25F6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Carefully reinstall the lower workspace deck and the front</a:t>
          </a:r>
        </a:p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grill and place screw pins back into place.</a:t>
          </a:r>
        </a:p>
      </dgm:t>
      <dgm:extLst>
        <a:ext uri="{E40237B7-FDA0-4F09-8148-C483321AD2D9}">
          <dgm14:cNvPr xmlns:dgm14="http://schemas.microsoft.com/office/drawing/2010/diagram" id="0" name="" descr="Table (Reads top to bottom) showing 4 steps to complete BSC cleaning. &#10;1rst Row:  Reinstall- lower workspace deck and the front grill and place screw pins back into place.&#10;"/>
        </a:ext>
      </dgm:extLst>
    </dgm:pt>
    <dgm:pt modelId="{7BA6E971-6ABC-46F1-B3EC-B8F3201CA3EF}" type="parTrans" cxnId="{F7235DDB-148E-465E-A264-9A33DA387636}">
      <dgm:prSet/>
      <dgm:spPr/>
      <dgm:t>
        <a:bodyPr/>
        <a:lstStyle/>
        <a:p>
          <a:endParaRPr lang="en-US"/>
        </a:p>
      </dgm:t>
    </dgm:pt>
    <dgm:pt modelId="{39D7A6E1-08E1-4C82-B7D3-A88C0AB6B26E}" type="sibTrans" cxnId="{F7235DDB-148E-465E-A264-9A33DA387636}">
      <dgm:prSet/>
      <dgm:spPr/>
      <dgm:t>
        <a:bodyPr/>
        <a:lstStyle/>
        <a:p>
          <a:endParaRPr lang="en-US"/>
        </a:p>
      </dgm:t>
    </dgm:pt>
    <dgm:pt modelId="{5D308B09-2CE1-4F1D-8338-614C180258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Clean surface</a:t>
          </a:r>
        </a:p>
      </dgm:t>
      <dgm:extLst>
        <a:ext uri="{E40237B7-FDA0-4F09-8148-C483321AD2D9}">
          <dgm14:cNvPr xmlns:dgm14="http://schemas.microsoft.com/office/drawing/2010/diagram" id="0" name="" descr="Decon box with arrow pointing downward"/>
        </a:ext>
      </dgm:extLst>
    </dgm:pt>
    <dgm:pt modelId="{283C3BC3-4A77-4265-8466-A7C6773EB134}" type="parTrans" cxnId="{1A1A9649-652B-40C2-A24C-738AA05F4A8D}">
      <dgm:prSet/>
      <dgm:spPr/>
      <dgm:t>
        <a:bodyPr/>
        <a:lstStyle/>
        <a:p>
          <a:endParaRPr lang="en-US"/>
        </a:p>
      </dgm:t>
    </dgm:pt>
    <dgm:pt modelId="{CFDA33CB-E42D-4689-9EE2-D00969BAF711}" type="sibTrans" cxnId="{1A1A9649-652B-40C2-A24C-738AA05F4A8D}">
      <dgm:prSet/>
      <dgm:spPr/>
      <dgm:t>
        <a:bodyPr/>
        <a:lstStyle/>
        <a:p>
          <a:endParaRPr lang="en-US"/>
        </a:p>
      </dgm:t>
    </dgm:pt>
    <dgm:pt modelId="{D85406E5-9250-48C1-BEAB-8FC8550581CB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Repeat the initial cleaning process with bleach and</a:t>
          </a:r>
        </a:p>
        <a:p>
          <a:pPr algn="ctr"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70% Ethanol prior to using the BSC.</a:t>
          </a:r>
        </a:p>
      </dgm:t>
      <dgm:extLst>
        <a:ext uri="{E40237B7-FDA0-4F09-8148-C483321AD2D9}">
          <dgm14:cNvPr xmlns:dgm14="http://schemas.microsoft.com/office/drawing/2010/diagram" id="0" name="" descr="2nd Row:  Decon-Repeat the decontamination process with bleach and 70% Ethanol prior to using the BSC.&#10;"/>
        </a:ext>
      </dgm:extLst>
    </dgm:pt>
    <dgm:pt modelId="{AEEEB855-013C-4FA1-8CA0-E98729A4D357}" type="parTrans" cxnId="{EDE6BDAA-6A42-4669-98DD-E645698B0057}">
      <dgm:prSet/>
      <dgm:spPr/>
      <dgm:t>
        <a:bodyPr/>
        <a:lstStyle/>
        <a:p>
          <a:endParaRPr lang="en-US"/>
        </a:p>
      </dgm:t>
    </dgm:pt>
    <dgm:pt modelId="{F8E5400D-85C9-4F47-8A3A-539F797A6D0D}" type="sibTrans" cxnId="{EDE6BDAA-6A42-4669-98DD-E645698B0057}">
      <dgm:prSet/>
      <dgm:spPr/>
      <dgm:t>
        <a:bodyPr/>
        <a:lstStyle/>
        <a:p>
          <a:endParaRPr lang="en-US"/>
        </a:p>
      </dgm:t>
    </dgm:pt>
    <dgm:pt modelId="{12A78AEF-54AC-4DF6-B40F-06A7D3D684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Doff</a:t>
          </a:r>
        </a:p>
      </dgm:t>
      <dgm:extLst>
        <a:ext uri="{E40237B7-FDA0-4F09-8148-C483321AD2D9}">
          <dgm14:cNvPr xmlns:dgm14="http://schemas.microsoft.com/office/drawing/2010/diagram" id="0" name="" descr="Doff box with arrow pointing downward"/>
        </a:ext>
      </dgm:extLst>
    </dgm:pt>
    <dgm:pt modelId="{E58AA000-4481-4B4C-9F38-7C003B90940F}" type="parTrans" cxnId="{88FF261E-D7C2-4B83-92E8-7937CD0F1DA7}">
      <dgm:prSet/>
      <dgm:spPr/>
      <dgm:t>
        <a:bodyPr/>
        <a:lstStyle/>
        <a:p>
          <a:endParaRPr lang="en-US"/>
        </a:p>
      </dgm:t>
    </dgm:pt>
    <dgm:pt modelId="{F1726FD2-851E-43CA-BEFA-043B5F66C134}" type="sibTrans" cxnId="{88FF261E-D7C2-4B83-92E8-7937CD0F1DA7}">
      <dgm:prSet/>
      <dgm:spPr/>
      <dgm:t>
        <a:bodyPr/>
        <a:lstStyle/>
        <a:p>
          <a:endParaRPr lang="en-US"/>
        </a:p>
      </dgm:t>
    </dgm:pt>
    <dgm:pt modelId="{EF3BF9E5-6D67-45F3-A66D-3D26545A1256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Place all soiled PPE and solid cleaning material in an MPW box.  Bleach and other cleaning chemicals must be disposed of as Chemical Waste.  </a:t>
          </a:r>
        </a:p>
      </dgm:t>
      <dgm:extLst>
        <a:ext uri="{E40237B7-FDA0-4F09-8148-C483321AD2D9}">
          <dgm14:cNvPr xmlns:dgm14="http://schemas.microsoft.com/office/drawing/2010/diagram" id="0" name="" descr="3rd row: Doff-Place all soiled PPE and solid cleaning material in an MPW box.  Bleach and other cleaning chemicals can be disposed of as Chemical Waste.  &#10;"/>
        </a:ext>
      </dgm:extLst>
    </dgm:pt>
    <dgm:pt modelId="{E0EE3742-9D4A-485B-B5C4-7EA96463FDD1}" type="parTrans" cxnId="{EBB8CF7E-B858-40DA-9895-D5AEF654A611}">
      <dgm:prSet/>
      <dgm:spPr/>
      <dgm:t>
        <a:bodyPr/>
        <a:lstStyle/>
        <a:p>
          <a:endParaRPr lang="en-US"/>
        </a:p>
      </dgm:t>
    </dgm:pt>
    <dgm:pt modelId="{2E3AAC8B-562F-4341-A8B2-D28EFC25697F}" type="sibTrans" cxnId="{EBB8CF7E-B858-40DA-9895-D5AEF654A611}">
      <dgm:prSet/>
      <dgm:spPr/>
      <dgm:t>
        <a:bodyPr/>
        <a:lstStyle/>
        <a:p>
          <a:endParaRPr lang="en-US"/>
        </a:p>
      </dgm:t>
    </dgm:pt>
    <dgm:pt modelId="{94B438CB-05AA-43E1-B56A-71059F9C2D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Document</a:t>
          </a:r>
        </a:p>
      </dgm:t>
      <dgm:extLst>
        <a:ext uri="{E40237B7-FDA0-4F09-8148-C483321AD2D9}">
          <dgm14:cNvPr xmlns:dgm14="http://schemas.microsoft.com/office/drawing/2010/diagram" id="0" name="" descr="Document box without arrow"/>
        </a:ext>
      </dgm:extLst>
    </dgm:pt>
    <dgm:pt modelId="{082246EF-6D49-4C08-83F3-5EB4B214C2E3}" type="parTrans" cxnId="{B7A2D4A8-625E-49E3-8EC8-79379C13D4B8}">
      <dgm:prSet/>
      <dgm:spPr/>
      <dgm:t>
        <a:bodyPr/>
        <a:lstStyle/>
        <a:p>
          <a:endParaRPr lang="en-US"/>
        </a:p>
      </dgm:t>
    </dgm:pt>
    <dgm:pt modelId="{6F6DB930-8C0F-4C8E-B39D-924D1537BB9A}" type="sibTrans" cxnId="{B7A2D4A8-625E-49E3-8EC8-79379C13D4B8}">
      <dgm:prSet/>
      <dgm:spPr/>
      <dgm:t>
        <a:bodyPr/>
        <a:lstStyle/>
        <a:p>
          <a:endParaRPr lang="en-US"/>
        </a:p>
      </dgm:t>
    </dgm:pt>
    <dgm:pt modelId="{F5A95490-FB8F-4D31-AD9B-F15D8497B064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Keep</a:t>
          </a:r>
          <a:r>
            <a:rPr lang="en-US" sz="1800" baseline="0" dirty="0">
              <a:latin typeface="Arial" panose="020B0604020202020204" pitchFamily="34" charset="0"/>
              <a:cs typeface="Arial" panose="020B0604020202020204" pitchFamily="34" charset="0"/>
            </a:rPr>
            <a:t> a log of when the cleaning was completed. Enhanced BSC cleaning is recommended at least quarterly, but can be more often if required.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4rth row: Document-Place all soiled PPE and solid cleaning material in an MPW box.  Bleach and other cleaning chemicals can be disposed of as Chemical Waste.  &#10;"/>
        </a:ext>
      </dgm:extLst>
    </dgm:pt>
    <dgm:pt modelId="{56BCF1F5-1693-4FDF-A334-8B01F5435855}" type="parTrans" cxnId="{7A43BDE9-ACFF-4532-9A15-3B781CE5440A}">
      <dgm:prSet/>
      <dgm:spPr/>
      <dgm:t>
        <a:bodyPr/>
        <a:lstStyle/>
        <a:p>
          <a:endParaRPr lang="en-US"/>
        </a:p>
      </dgm:t>
    </dgm:pt>
    <dgm:pt modelId="{BCC36EB1-FE9A-4BF3-95CE-AB253AC99A19}" type="sibTrans" cxnId="{7A43BDE9-ACFF-4532-9A15-3B781CE5440A}">
      <dgm:prSet/>
      <dgm:spPr/>
      <dgm:t>
        <a:bodyPr/>
        <a:lstStyle/>
        <a:p>
          <a:endParaRPr lang="en-US"/>
        </a:p>
      </dgm:t>
    </dgm:pt>
    <dgm:pt modelId="{A065F6CB-D466-41F5-BE1C-951AE54D86E4}" type="pres">
      <dgm:prSet presAssocID="{C9810966-2AF0-40AD-92EB-A9BEB5391703}" presName="Name0" presStyleCnt="0">
        <dgm:presLayoutVars>
          <dgm:dir/>
          <dgm:animLvl val="lvl"/>
          <dgm:resizeHandles val="exact"/>
        </dgm:presLayoutVars>
      </dgm:prSet>
      <dgm:spPr/>
    </dgm:pt>
    <dgm:pt modelId="{0B0A661B-D150-4919-9695-92985177DA7D}" type="pres">
      <dgm:prSet presAssocID="{94B438CB-05AA-43E1-B56A-71059F9C2DC3}" presName="boxAndChildren" presStyleCnt="0"/>
      <dgm:spPr/>
    </dgm:pt>
    <dgm:pt modelId="{EF815D2A-F270-4F68-82E4-6467A397183E}" type="pres">
      <dgm:prSet presAssocID="{94B438CB-05AA-43E1-B56A-71059F9C2DC3}" presName="parentTextBox" presStyleLbl="alignNode1" presStyleIdx="0" presStyleCnt="4"/>
      <dgm:spPr/>
    </dgm:pt>
    <dgm:pt modelId="{E1BD4CF6-9D00-4F10-BA2D-724286CD6662}" type="pres">
      <dgm:prSet presAssocID="{94B438CB-05AA-43E1-B56A-71059F9C2DC3}" presName="descendantBox" presStyleLbl="bgAccFollowNode1" presStyleIdx="0" presStyleCnt="4"/>
      <dgm:spPr/>
    </dgm:pt>
    <dgm:pt modelId="{CE0545AF-1A66-4600-9CEC-66C20C95B9FF}" type="pres">
      <dgm:prSet presAssocID="{F1726FD2-851E-43CA-BEFA-043B5F66C134}" presName="sp" presStyleCnt="0"/>
      <dgm:spPr/>
    </dgm:pt>
    <dgm:pt modelId="{B803FD54-974E-4894-A3A1-4C4ADFEBDAD1}" type="pres">
      <dgm:prSet presAssocID="{12A78AEF-54AC-4DF6-B40F-06A7D3D6846C}" presName="arrowAndChildren" presStyleCnt="0"/>
      <dgm:spPr/>
    </dgm:pt>
    <dgm:pt modelId="{E87D75C3-4B38-4B3C-9C84-446F38127207}" type="pres">
      <dgm:prSet presAssocID="{12A78AEF-54AC-4DF6-B40F-06A7D3D6846C}" presName="parentTextArrow" presStyleLbl="node1" presStyleIdx="0" presStyleCnt="0"/>
      <dgm:spPr/>
    </dgm:pt>
    <dgm:pt modelId="{03DC2FDB-6EC7-4D89-AE6E-F3A7AD58DE28}" type="pres">
      <dgm:prSet presAssocID="{12A78AEF-54AC-4DF6-B40F-06A7D3D6846C}" presName="arrow" presStyleLbl="alignNode1" presStyleIdx="1" presStyleCnt="4" custScaleY="88214" custLinFactNeighborY="-5061"/>
      <dgm:spPr/>
    </dgm:pt>
    <dgm:pt modelId="{86CA96B2-1780-4ACA-8299-F2CC947034FB}" type="pres">
      <dgm:prSet presAssocID="{12A78AEF-54AC-4DF6-B40F-06A7D3D6846C}" presName="descendantArrow" presStyleLbl="bgAccFollowNode1" presStyleIdx="1" presStyleCnt="4" custLinFactNeighborX="0" custLinFactNeighborY="-1034"/>
      <dgm:spPr/>
    </dgm:pt>
    <dgm:pt modelId="{55BE9CBB-17CD-4938-9ADF-EB8B0848847E}" type="pres">
      <dgm:prSet presAssocID="{CFDA33CB-E42D-4689-9EE2-D00969BAF711}" presName="sp" presStyleCnt="0"/>
      <dgm:spPr/>
    </dgm:pt>
    <dgm:pt modelId="{971466BB-52B9-4F84-ADED-4CE9662FD71B}" type="pres">
      <dgm:prSet presAssocID="{5D308B09-2CE1-4F1D-8338-614C180258AA}" presName="arrowAndChildren" presStyleCnt="0"/>
      <dgm:spPr/>
    </dgm:pt>
    <dgm:pt modelId="{4DC2F19D-D961-4693-996A-FEC54FA57D7B}" type="pres">
      <dgm:prSet presAssocID="{5D308B09-2CE1-4F1D-8338-614C180258AA}" presName="parentTextArrow" presStyleLbl="node1" presStyleIdx="0" presStyleCnt="0"/>
      <dgm:spPr/>
    </dgm:pt>
    <dgm:pt modelId="{7A5BA819-69CD-42E2-BADE-10F0E092FE40}" type="pres">
      <dgm:prSet presAssocID="{5D308B09-2CE1-4F1D-8338-614C180258AA}" presName="arrow" presStyleLbl="alignNode1" presStyleIdx="2" presStyleCnt="4" custScaleY="91557" custLinFactNeighborY="-2892"/>
      <dgm:spPr/>
    </dgm:pt>
    <dgm:pt modelId="{3C739F64-C679-464E-93C4-DD88F9BBEAC4}" type="pres">
      <dgm:prSet presAssocID="{5D308B09-2CE1-4F1D-8338-614C180258AA}" presName="descendantArrow" presStyleLbl="bgAccFollowNode1" presStyleIdx="2" presStyleCnt="4" custLinFactNeighborY="-2224"/>
      <dgm:spPr/>
    </dgm:pt>
    <dgm:pt modelId="{EFF96367-DC94-4638-BAB9-BE1DD881BDC3}" type="pres">
      <dgm:prSet presAssocID="{25C38D73-AB33-405B-B672-8176BC7B7612}" presName="sp" presStyleCnt="0"/>
      <dgm:spPr/>
    </dgm:pt>
    <dgm:pt modelId="{DE798745-9DD0-4B12-A386-040B806E0833}" type="pres">
      <dgm:prSet presAssocID="{7F8FDEE1-8E12-4F2E-936C-3E7686AF9790}" presName="arrowAndChildren" presStyleCnt="0"/>
      <dgm:spPr/>
    </dgm:pt>
    <dgm:pt modelId="{03B53E94-EF26-492A-ADFD-D309B33C42A1}" type="pres">
      <dgm:prSet presAssocID="{7F8FDEE1-8E12-4F2E-936C-3E7686AF9790}" presName="parentTextArrow" presStyleLbl="node1" presStyleIdx="0" presStyleCnt="0"/>
      <dgm:spPr/>
    </dgm:pt>
    <dgm:pt modelId="{32EE5C9B-C379-40AF-9C64-0AAF21D96E53}" type="pres">
      <dgm:prSet presAssocID="{7F8FDEE1-8E12-4F2E-936C-3E7686AF9790}" presName="arrow" presStyleLbl="alignNode1" presStyleIdx="3" presStyleCnt="4" custScaleY="99388" custLinFactNeighborY="-2487"/>
      <dgm:spPr/>
    </dgm:pt>
    <dgm:pt modelId="{B860CE2D-D7CA-4CB7-A055-4A26F5F09D7F}" type="pres">
      <dgm:prSet presAssocID="{7F8FDEE1-8E12-4F2E-936C-3E7686AF9790}" presName="descendantArrow" presStyleLbl="bgAccFollowNode1" presStyleIdx="3" presStyleCnt="4" custScaleY="99270"/>
      <dgm:spPr/>
    </dgm:pt>
  </dgm:ptLst>
  <dgm:cxnLst>
    <dgm:cxn modelId="{96E2F205-A33A-4757-BC78-3D728039AD1A}" type="presOf" srcId="{EF3BF9E5-6D67-45F3-A66D-3D26545A1256}" destId="{86CA96B2-1780-4ACA-8299-F2CC947034FB}" srcOrd="0" destOrd="0" presId="urn:microsoft.com/office/officeart/2016/7/layout/VerticalDownArrowProcess"/>
    <dgm:cxn modelId="{C083AB0C-639E-42BF-BF4F-1878F7F5B819}" type="presOf" srcId="{F5A95490-FB8F-4D31-AD9B-F15D8497B064}" destId="{E1BD4CF6-9D00-4F10-BA2D-724286CD6662}" srcOrd="0" destOrd="0" presId="urn:microsoft.com/office/officeart/2016/7/layout/VerticalDownArrowProcess"/>
    <dgm:cxn modelId="{88FF261E-D7C2-4B83-92E8-7937CD0F1DA7}" srcId="{C9810966-2AF0-40AD-92EB-A9BEB5391703}" destId="{12A78AEF-54AC-4DF6-B40F-06A7D3D6846C}" srcOrd="2" destOrd="0" parTransId="{E58AA000-4481-4B4C-9F38-7C003B90940F}" sibTransId="{F1726FD2-851E-43CA-BEFA-043B5F66C134}"/>
    <dgm:cxn modelId="{26CA9825-F741-40B3-9EAE-B004798DF41A}" type="presOf" srcId="{5295A042-A175-4508-89DE-D62B514A25F6}" destId="{B860CE2D-D7CA-4CB7-A055-4A26F5F09D7F}" srcOrd="0" destOrd="0" presId="urn:microsoft.com/office/officeart/2016/7/layout/VerticalDownArrowProcess"/>
    <dgm:cxn modelId="{DAC63F69-9DD7-493F-AF2A-17D2191B2203}" srcId="{C9810966-2AF0-40AD-92EB-A9BEB5391703}" destId="{7F8FDEE1-8E12-4F2E-936C-3E7686AF9790}" srcOrd="0" destOrd="0" parTransId="{D1AAD5F0-40BB-4402-A787-6611AB6056DF}" sibTransId="{25C38D73-AB33-405B-B672-8176BC7B7612}"/>
    <dgm:cxn modelId="{1A1A9649-652B-40C2-A24C-738AA05F4A8D}" srcId="{C9810966-2AF0-40AD-92EB-A9BEB5391703}" destId="{5D308B09-2CE1-4F1D-8338-614C180258AA}" srcOrd="1" destOrd="0" parTransId="{283C3BC3-4A77-4265-8466-A7C6773EB134}" sibTransId="{CFDA33CB-E42D-4689-9EE2-D00969BAF711}"/>
    <dgm:cxn modelId="{7D87F36A-757B-4A89-A895-C68A769AE3F3}" type="presOf" srcId="{7F8FDEE1-8E12-4F2E-936C-3E7686AF9790}" destId="{32EE5C9B-C379-40AF-9C64-0AAF21D96E53}" srcOrd="1" destOrd="0" presId="urn:microsoft.com/office/officeart/2016/7/layout/VerticalDownArrowProcess"/>
    <dgm:cxn modelId="{EBB8CF7E-B858-40DA-9895-D5AEF654A611}" srcId="{12A78AEF-54AC-4DF6-B40F-06A7D3D6846C}" destId="{EF3BF9E5-6D67-45F3-A66D-3D26545A1256}" srcOrd="0" destOrd="0" parTransId="{E0EE3742-9D4A-485B-B5C4-7EA96463FDD1}" sibTransId="{2E3AAC8B-562F-4341-A8B2-D28EFC25697F}"/>
    <dgm:cxn modelId="{E0AB858C-0E14-4189-B5CD-4714F2C51DC1}" type="presOf" srcId="{5D308B09-2CE1-4F1D-8338-614C180258AA}" destId="{7A5BA819-69CD-42E2-BADE-10F0E092FE40}" srcOrd="1" destOrd="0" presId="urn:microsoft.com/office/officeart/2016/7/layout/VerticalDownArrowProcess"/>
    <dgm:cxn modelId="{07A77B8F-26DA-4C55-9B9D-122A6FA562E8}" type="presOf" srcId="{94B438CB-05AA-43E1-B56A-71059F9C2DC3}" destId="{EF815D2A-F270-4F68-82E4-6467A397183E}" srcOrd="0" destOrd="0" presId="urn:microsoft.com/office/officeart/2016/7/layout/VerticalDownArrowProcess"/>
    <dgm:cxn modelId="{BFCE419C-46EA-4FD7-817F-1073600886B8}" type="presOf" srcId="{C9810966-2AF0-40AD-92EB-A9BEB5391703}" destId="{A065F6CB-D466-41F5-BE1C-951AE54D86E4}" srcOrd="0" destOrd="0" presId="urn:microsoft.com/office/officeart/2016/7/layout/VerticalDownArrowProcess"/>
    <dgm:cxn modelId="{B7A2D4A8-625E-49E3-8EC8-79379C13D4B8}" srcId="{C9810966-2AF0-40AD-92EB-A9BEB5391703}" destId="{94B438CB-05AA-43E1-B56A-71059F9C2DC3}" srcOrd="3" destOrd="0" parTransId="{082246EF-6D49-4C08-83F3-5EB4B214C2E3}" sibTransId="{6F6DB930-8C0F-4C8E-B39D-924D1537BB9A}"/>
    <dgm:cxn modelId="{EDE6BDAA-6A42-4669-98DD-E645698B0057}" srcId="{5D308B09-2CE1-4F1D-8338-614C180258AA}" destId="{D85406E5-9250-48C1-BEAB-8FC8550581CB}" srcOrd="0" destOrd="0" parTransId="{AEEEB855-013C-4FA1-8CA0-E98729A4D357}" sibTransId="{F8E5400D-85C9-4F47-8A3A-539F797A6D0D}"/>
    <dgm:cxn modelId="{442075B2-F840-4B4E-BBCC-0756E8124810}" type="presOf" srcId="{5D308B09-2CE1-4F1D-8338-614C180258AA}" destId="{4DC2F19D-D961-4693-996A-FEC54FA57D7B}" srcOrd="0" destOrd="0" presId="urn:microsoft.com/office/officeart/2016/7/layout/VerticalDownArrowProcess"/>
    <dgm:cxn modelId="{646632BF-5A52-4591-8D57-C1CCA96EE88E}" type="presOf" srcId="{D85406E5-9250-48C1-BEAB-8FC8550581CB}" destId="{3C739F64-C679-464E-93C4-DD88F9BBEAC4}" srcOrd="0" destOrd="0" presId="urn:microsoft.com/office/officeart/2016/7/layout/VerticalDownArrowProcess"/>
    <dgm:cxn modelId="{F7235DDB-148E-465E-A264-9A33DA387636}" srcId="{7F8FDEE1-8E12-4F2E-936C-3E7686AF9790}" destId="{5295A042-A175-4508-89DE-D62B514A25F6}" srcOrd="0" destOrd="0" parTransId="{7BA6E971-6ABC-46F1-B3EC-B8F3201CA3EF}" sibTransId="{39D7A6E1-08E1-4C82-B7D3-A88C0AB6B26E}"/>
    <dgm:cxn modelId="{366159DE-C372-4612-8198-560AA6B70B5C}" type="presOf" srcId="{12A78AEF-54AC-4DF6-B40F-06A7D3D6846C}" destId="{03DC2FDB-6EC7-4D89-AE6E-F3A7AD58DE28}" srcOrd="1" destOrd="0" presId="urn:microsoft.com/office/officeart/2016/7/layout/VerticalDownArrowProcess"/>
    <dgm:cxn modelId="{26E027E4-469F-4AA7-850F-FD15C52E787D}" type="presOf" srcId="{7F8FDEE1-8E12-4F2E-936C-3E7686AF9790}" destId="{03B53E94-EF26-492A-ADFD-D309B33C42A1}" srcOrd="0" destOrd="0" presId="urn:microsoft.com/office/officeart/2016/7/layout/VerticalDownArrowProcess"/>
    <dgm:cxn modelId="{7A43BDE9-ACFF-4532-9A15-3B781CE5440A}" srcId="{94B438CB-05AA-43E1-B56A-71059F9C2DC3}" destId="{F5A95490-FB8F-4D31-AD9B-F15D8497B064}" srcOrd="0" destOrd="0" parTransId="{56BCF1F5-1693-4FDF-A334-8B01F5435855}" sibTransId="{BCC36EB1-FE9A-4BF3-95CE-AB253AC99A19}"/>
    <dgm:cxn modelId="{793380F0-B1C5-46F7-8F59-BDFAC7729670}" type="presOf" srcId="{12A78AEF-54AC-4DF6-B40F-06A7D3D6846C}" destId="{E87D75C3-4B38-4B3C-9C84-446F38127207}" srcOrd="0" destOrd="0" presId="urn:microsoft.com/office/officeart/2016/7/layout/VerticalDownArrowProcess"/>
    <dgm:cxn modelId="{9D2FE5A9-3A1E-40CE-A1A7-B2193888C213}" type="presParOf" srcId="{A065F6CB-D466-41F5-BE1C-951AE54D86E4}" destId="{0B0A661B-D150-4919-9695-92985177DA7D}" srcOrd="0" destOrd="0" presId="urn:microsoft.com/office/officeart/2016/7/layout/VerticalDownArrowProcess"/>
    <dgm:cxn modelId="{52D95EEC-E860-400E-A22B-C575CB6B12B7}" type="presParOf" srcId="{0B0A661B-D150-4919-9695-92985177DA7D}" destId="{EF815D2A-F270-4F68-82E4-6467A397183E}" srcOrd="0" destOrd="0" presId="urn:microsoft.com/office/officeart/2016/7/layout/VerticalDownArrowProcess"/>
    <dgm:cxn modelId="{A2EF992C-0769-47A0-901F-7FE450B4D126}" type="presParOf" srcId="{0B0A661B-D150-4919-9695-92985177DA7D}" destId="{E1BD4CF6-9D00-4F10-BA2D-724286CD6662}" srcOrd="1" destOrd="0" presId="urn:microsoft.com/office/officeart/2016/7/layout/VerticalDownArrowProcess"/>
    <dgm:cxn modelId="{555F9080-FA6A-41E5-AFE1-0A6B1DBE61DC}" type="presParOf" srcId="{A065F6CB-D466-41F5-BE1C-951AE54D86E4}" destId="{CE0545AF-1A66-4600-9CEC-66C20C95B9FF}" srcOrd="1" destOrd="0" presId="urn:microsoft.com/office/officeart/2016/7/layout/VerticalDownArrowProcess"/>
    <dgm:cxn modelId="{BA4869AB-F071-4924-9473-B52052705A1D}" type="presParOf" srcId="{A065F6CB-D466-41F5-BE1C-951AE54D86E4}" destId="{B803FD54-974E-4894-A3A1-4C4ADFEBDAD1}" srcOrd="2" destOrd="0" presId="urn:microsoft.com/office/officeart/2016/7/layout/VerticalDownArrowProcess"/>
    <dgm:cxn modelId="{BE88C0A7-C47F-49C8-B50D-B453BC2C8F0C}" type="presParOf" srcId="{B803FD54-974E-4894-A3A1-4C4ADFEBDAD1}" destId="{E87D75C3-4B38-4B3C-9C84-446F38127207}" srcOrd="0" destOrd="0" presId="urn:microsoft.com/office/officeart/2016/7/layout/VerticalDownArrowProcess"/>
    <dgm:cxn modelId="{0136B843-F00E-4A0A-AFD5-268287F1E772}" type="presParOf" srcId="{B803FD54-974E-4894-A3A1-4C4ADFEBDAD1}" destId="{03DC2FDB-6EC7-4D89-AE6E-F3A7AD58DE28}" srcOrd="1" destOrd="0" presId="urn:microsoft.com/office/officeart/2016/7/layout/VerticalDownArrowProcess"/>
    <dgm:cxn modelId="{028DAD4F-AF06-403F-BCA5-EAA4EF76530B}" type="presParOf" srcId="{B803FD54-974E-4894-A3A1-4C4ADFEBDAD1}" destId="{86CA96B2-1780-4ACA-8299-F2CC947034FB}" srcOrd="2" destOrd="0" presId="urn:microsoft.com/office/officeart/2016/7/layout/VerticalDownArrowProcess"/>
    <dgm:cxn modelId="{FCF47BF3-D92E-4B88-80F9-28BA83657533}" type="presParOf" srcId="{A065F6CB-D466-41F5-BE1C-951AE54D86E4}" destId="{55BE9CBB-17CD-4938-9ADF-EB8B0848847E}" srcOrd="3" destOrd="0" presId="urn:microsoft.com/office/officeart/2016/7/layout/VerticalDownArrowProcess"/>
    <dgm:cxn modelId="{5F0466E6-D147-4B21-BCC2-3F49F6039E95}" type="presParOf" srcId="{A065F6CB-D466-41F5-BE1C-951AE54D86E4}" destId="{971466BB-52B9-4F84-ADED-4CE9662FD71B}" srcOrd="4" destOrd="0" presId="urn:microsoft.com/office/officeart/2016/7/layout/VerticalDownArrowProcess"/>
    <dgm:cxn modelId="{16BDB398-3E73-48F9-A1FB-12C56ED1FC48}" type="presParOf" srcId="{971466BB-52B9-4F84-ADED-4CE9662FD71B}" destId="{4DC2F19D-D961-4693-996A-FEC54FA57D7B}" srcOrd="0" destOrd="0" presId="urn:microsoft.com/office/officeart/2016/7/layout/VerticalDownArrowProcess"/>
    <dgm:cxn modelId="{F20A2055-B292-44E5-9F20-3A3B535B37F1}" type="presParOf" srcId="{971466BB-52B9-4F84-ADED-4CE9662FD71B}" destId="{7A5BA819-69CD-42E2-BADE-10F0E092FE40}" srcOrd="1" destOrd="0" presId="urn:microsoft.com/office/officeart/2016/7/layout/VerticalDownArrowProcess"/>
    <dgm:cxn modelId="{73E4469A-CD62-43D9-B31D-B69F7FE7485C}" type="presParOf" srcId="{971466BB-52B9-4F84-ADED-4CE9662FD71B}" destId="{3C739F64-C679-464E-93C4-DD88F9BBEAC4}" srcOrd="2" destOrd="0" presId="urn:microsoft.com/office/officeart/2016/7/layout/VerticalDownArrowProcess"/>
    <dgm:cxn modelId="{AF0C807A-ED8B-46F9-BDF2-459D046BC60F}" type="presParOf" srcId="{A065F6CB-D466-41F5-BE1C-951AE54D86E4}" destId="{EFF96367-DC94-4638-BAB9-BE1DD881BDC3}" srcOrd="5" destOrd="0" presId="urn:microsoft.com/office/officeart/2016/7/layout/VerticalDownArrowProcess"/>
    <dgm:cxn modelId="{BA350BEA-D260-4A34-A40F-0D429EE49FEE}" type="presParOf" srcId="{A065F6CB-D466-41F5-BE1C-951AE54D86E4}" destId="{DE798745-9DD0-4B12-A386-040B806E0833}" srcOrd="6" destOrd="0" presId="urn:microsoft.com/office/officeart/2016/7/layout/VerticalDownArrowProcess"/>
    <dgm:cxn modelId="{A1BD815F-524D-431F-BC68-A82A2950828B}" type="presParOf" srcId="{DE798745-9DD0-4B12-A386-040B806E0833}" destId="{03B53E94-EF26-492A-ADFD-D309B33C42A1}" srcOrd="0" destOrd="0" presId="urn:microsoft.com/office/officeart/2016/7/layout/VerticalDownArrowProcess"/>
    <dgm:cxn modelId="{50615A58-070E-40F4-9EB7-40789C8CCE62}" type="presParOf" srcId="{DE798745-9DD0-4B12-A386-040B806E0833}" destId="{32EE5C9B-C379-40AF-9C64-0AAF21D96E53}" srcOrd="1" destOrd="0" presId="urn:microsoft.com/office/officeart/2016/7/layout/VerticalDownArrowProcess"/>
    <dgm:cxn modelId="{AA931C67-DC12-43E4-A9ED-4CA58BC62FBB}" type="presParOf" srcId="{DE798745-9DD0-4B12-A386-040B806E0833}" destId="{B860CE2D-D7CA-4CB7-A055-4A26F5F09D7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15D2A-F270-4F68-82E4-6467A397183E}">
      <dsp:nvSpPr>
        <dsp:cNvPr id="0" name=""/>
        <dsp:cNvSpPr/>
      </dsp:nvSpPr>
      <dsp:spPr>
        <a:xfrm>
          <a:off x="0" y="3859631"/>
          <a:ext cx="2058590" cy="8756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407" tIns="128016" rIns="146407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Document</a:t>
          </a:r>
        </a:p>
      </dsp:txBody>
      <dsp:txXfrm>
        <a:off x="0" y="3859631"/>
        <a:ext cx="2058590" cy="875605"/>
      </dsp:txXfrm>
    </dsp:sp>
    <dsp:sp modelId="{E1BD4CF6-9D00-4F10-BA2D-724286CD6662}">
      <dsp:nvSpPr>
        <dsp:cNvPr id="0" name=""/>
        <dsp:cNvSpPr/>
      </dsp:nvSpPr>
      <dsp:spPr>
        <a:xfrm>
          <a:off x="2058590" y="3859631"/>
          <a:ext cx="6175771" cy="87560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74" tIns="228600" rIns="125274" bIns="22860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Keep</a:t>
          </a:r>
          <a:r>
            <a:rPr lang="en-US" sz="1800" kern="1200" baseline="0" dirty="0">
              <a:latin typeface="Arial" panose="020B0604020202020204" pitchFamily="34" charset="0"/>
              <a:cs typeface="Arial" panose="020B0604020202020204" pitchFamily="34" charset="0"/>
            </a:rPr>
            <a:t> a log of when the cleaning was completed. Enhanced BSC cleaning is recommended at least quarterly, but can be more often if required.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8590" y="3859631"/>
        <a:ext cx="6175771" cy="875605"/>
      </dsp:txXfrm>
    </dsp:sp>
    <dsp:sp modelId="{03DC2FDB-6EC7-4D89-AE6E-F3A7AD58DE28}">
      <dsp:nvSpPr>
        <dsp:cNvPr id="0" name=""/>
        <dsp:cNvSpPr/>
      </dsp:nvSpPr>
      <dsp:spPr>
        <a:xfrm rot="10800000">
          <a:off x="0" y="2616649"/>
          <a:ext cx="2058590" cy="118796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407" tIns="128016" rIns="146407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Doff</a:t>
          </a:r>
        </a:p>
      </dsp:txBody>
      <dsp:txXfrm rot="-10800000">
        <a:off x="0" y="2616649"/>
        <a:ext cx="2058590" cy="772174"/>
      </dsp:txXfrm>
    </dsp:sp>
    <dsp:sp modelId="{86CA96B2-1780-4ACA-8299-F2CC947034FB}">
      <dsp:nvSpPr>
        <dsp:cNvPr id="0" name=""/>
        <dsp:cNvSpPr/>
      </dsp:nvSpPr>
      <dsp:spPr>
        <a:xfrm>
          <a:off x="2058590" y="2596393"/>
          <a:ext cx="6175771" cy="875342"/>
        </a:xfrm>
        <a:prstGeom prst="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74" tIns="228600" rIns="125274" bIns="22860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Place all soiled PPE and solid cleaning material in an MPW box.  Bleach and other cleaning chemicals must be disposed of as Chemical Waste.  </a:t>
          </a:r>
        </a:p>
      </dsp:txBody>
      <dsp:txXfrm>
        <a:off x="2058590" y="2596393"/>
        <a:ext cx="6175771" cy="875342"/>
      </dsp:txXfrm>
    </dsp:sp>
    <dsp:sp modelId="{7A5BA819-69CD-42E2-BADE-10F0E092FE40}">
      <dsp:nvSpPr>
        <dsp:cNvPr id="0" name=""/>
        <dsp:cNvSpPr/>
      </dsp:nvSpPr>
      <dsp:spPr>
        <a:xfrm rot="10800000">
          <a:off x="0" y="1346652"/>
          <a:ext cx="2058590" cy="123298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407" tIns="128016" rIns="146407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Clean surface</a:t>
          </a:r>
        </a:p>
      </dsp:txBody>
      <dsp:txXfrm rot="-10800000">
        <a:off x="0" y="1346652"/>
        <a:ext cx="2058590" cy="801437"/>
      </dsp:txXfrm>
    </dsp:sp>
    <dsp:sp modelId="{3C739F64-C679-464E-93C4-DD88F9BBEAC4}">
      <dsp:nvSpPr>
        <dsp:cNvPr id="0" name=""/>
        <dsp:cNvSpPr/>
      </dsp:nvSpPr>
      <dsp:spPr>
        <a:xfrm>
          <a:off x="2058590" y="1309280"/>
          <a:ext cx="6175771" cy="875342"/>
        </a:xfrm>
        <a:prstGeom prst="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74" tIns="228600" rIns="125274" bIns="22860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Repeat the initial cleaning process with bleach and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70% Ethanol prior to using the BSC.</a:t>
          </a:r>
        </a:p>
      </dsp:txBody>
      <dsp:txXfrm>
        <a:off x="2058590" y="1309280"/>
        <a:ext cx="6175771" cy="875342"/>
      </dsp:txXfrm>
    </dsp:sp>
    <dsp:sp modelId="{32EE5C9B-C379-40AF-9C64-0AAF21D96E53}">
      <dsp:nvSpPr>
        <dsp:cNvPr id="0" name=""/>
        <dsp:cNvSpPr/>
      </dsp:nvSpPr>
      <dsp:spPr>
        <a:xfrm rot="10800000">
          <a:off x="0" y="0"/>
          <a:ext cx="2058590" cy="133843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38BC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407" tIns="128016" rIns="146407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Reinstall</a:t>
          </a:r>
        </a:p>
      </dsp:txBody>
      <dsp:txXfrm rot="-10800000">
        <a:off x="0" y="0"/>
        <a:ext cx="2058590" cy="869985"/>
      </dsp:txXfrm>
    </dsp:sp>
    <dsp:sp modelId="{B860CE2D-D7CA-4CB7-A055-4A26F5F09D7F}">
      <dsp:nvSpPr>
        <dsp:cNvPr id="0" name=""/>
        <dsp:cNvSpPr/>
      </dsp:nvSpPr>
      <dsp:spPr>
        <a:xfrm>
          <a:off x="2058590" y="2516"/>
          <a:ext cx="6175771" cy="868952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74" tIns="228600" rIns="125274" bIns="22860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Carefully reinstall the lower workspace deck and the front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grill and place screw pins back into place.</a:t>
          </a:r>
        </a:p>
      </dsp:txBody>
      <dsp:txXfrm>
        <a:off x="2058590" y="2516"/>
        <a:ext cx="6175771" cy="868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AB4B05A-45EA-C145-A37F-5BC17B902E27}" type="datetime1">
              <a:rPr lang="en-US"/>
              <a:pPr/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391DD0E-0102-8949-8BB8-62DF14F325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6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C9708-6B7E-41BF-8428-9D0B2DEE3EEC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2D1F8-C018-46C8-9D9B-4AF6984D0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Judicious research often have impeccable cleaning practices and keep their BSCs extremely clean to avoid contamination.  </a:t>
            </a:r>
          </a:p>
          <a:p>
            <a:endParaRPr lang="en-US" dirty="0"/>
          </a:p>
          <a:p>
            <a:r>
              <a:rPr lang="en-US" dirty="0"/>
              <a:t>However, we often forget that lurking below the surface is a collection of dust, dirt, allergens, biological materials, chemicals and contaminants.</a:t>
            </a:r>
          </a:p>
          <a:p>
            <a:endParaRPr lang="en-US" dirty="0"/>
          </a:p>
          <a:p>
            <a:r>
              <a:rPr lang="en-US" dirty="0"/>
              <a:t>This presentation is dedicated to ensuring optimal BSC hygiene and preventing cellular contamination.  It will also elongate the life of you  BSC and guarantee ideal BSC motor functionality.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begin,  lets always attempt to don appropriate task appropriate PPE.  In a case such as this, the user is going to be opening the inner compartments of the BSC, exposing themselves/others to dust, dirt, allergens, and potentially non-neutralized biological material.  For this reason, we always recommend the appropriate PPE commensurate with the type of work being performed in the BSC.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slide we are really attempting to articulate two things:</a:t>
            </a:r>
          </a:p>
          <a:p>
            <a:endParaRPr lang="en-US" dirty="0"/>
          </a:p>
          <a:p>
            <a:pPr marL="228600" indent="-228600">
              <a:buAutoNum type="alphaUcPeriod"/>
            </a:pPr>
            <a:r>
              <a:rPr lang="en-US" dirty="0"/>
              <a:t>ATTEMPT TO AVOID STICKING YOUR ENTIRE BODY IN THE HOOD AT ALL COSTS.</a:t>
            </a:r>
          </a:p>
          <a:p>
            <a:pPr marL="228600" indent="-228600">
              <a:buAutoNum type="alphaUcPeriod"/>
            </a:pPr>
            <a:r>
              <a:rPr lang="en-US" dirty="0"/>
              <a:t>For every step here we are going to follow the same formula.  </a:t>
            </a:r>
          </a:p>
          <a:p>
            <a:pPr marL="685800" lvl="1" indent="-228600">
              <a:buAutoNum type="alphaUcPeriod"/>
            </a:pPr>
            <a:r>
              <a:rPr lang="en-US" dirty="0"/>
              <a:t>First disinfect with bleach</a:t>
            </a:r>
          </a:p>
          <a:p>
            <a:pPr marL="685800" lvl="1" indent="-228600">
              <a:buAutoNum type="alphaUcPeriod"/>
            </a:pPr>
            <a:r>
              <a:rPr lang="en-US" dirty="0"/>
              <a:t>Then safe guard our equipment with </a:t>
            </a:r>
            <a:r>
              <a:rPr lang="en-US" dirty="0" err="1"/>
              <a:t>Etoh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8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1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D1F8-C018-46C8-9D9B-4AF6984D0A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8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1362075"/>
            <a:ext cx="9144000" cy="3998914"/>
          </a:xfrm>
          <a:prstGeom prst="rect">
            <a:avLst/>
          </a:prstGeom>
          <a:solidFill>
            <a:schemeClr val="tx2"/>
          </a:solidFill>
          <a:ln w="9525">
            <a:solidFill>
              <a:srgbClr val="00559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1589" y="1895220"/>
            <a:ext cx="6610606" cy="1193747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1271588" y="3985981"/>
            <a:ext cx="6586025" cy="733503"/>
          </a:xfrm>
        </p:spPr>
        <p:txBody>
          <a:bodyPr/>
          <a:lstStyle>
            <a:lvl1pPr marL="0" indent="0" algn="l">
              <a:lnSpc>
                <a:spcPts val="1440"/>
              </a:lnSpc>
              <a:spcBef>
                <a:spcPts val="20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 descr="NIH_OM_Logo_2Colo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442900"/>
            <a:ext cx="2441448" cy="376313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0" y="1362075"/>
            <a:ext cx="9144000" cy="0"/>
          </a:xfrm>
          <a:prstGeom prst="line">
            <a:avLst/>
          </a:prstGeom>
          <a:ln w="38100">
            <a:solidFill>
              <a:srgbClr val="E5B5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5360988"/>
            <a:ext cx="9144000" cy="0"/>
          </a:xfrm>
          <a:prstGeom prst="line">
            <a:avLst/>
          </a:prstGeom>
          <a:ln w="38100">
            <a:solidFill>
              <a:srgbClr val="E5B5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RS-NIH-HHS-rgtalig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49" y="5819878"/>
            <a:ext cx="2640476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24983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553200" y="62498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B89BE-9688-C444-B1BE-0DB34C102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44875" y="163513"/>
            <a:ext cx="5246687" cy="493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849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863910"/>
            <a:ext cx="9144000" cy="0"/>
          </a:xfrm>
          <a:prstGeom prst="line">
            <a:avLst/>
          </a:prstGeom>
          <a:ln w="38100">
            <a:solidFill>
              <a:srgbClr val="E5B5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2"/>
          </a:solidFill>
          <a:ln w="9525">
            <a:solidFill>
              <a:srgbClr val="00559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8906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8" name="Title Placeholder 1"/>
          <p:cNvSpPr>
            <a:spLocks noGrp="1"/>
          </p:cNvSpPr>
          <p:nvPr>
            <p:ph type="title"/>
          </p:nvPr>
        </p:nvSpPr>
        <p:spPr bwMode="auto">
          <a:xfrm>
            <a:off x="2523613" y="163513"/>
            <a:ext cx="61679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24983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553200" y="624983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B89BE-9688-C444-B1BE-0DB34C102A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NIH_OM_Logo_2Color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6251269"/>
            <a:ext cx="2254331" cy="347472"/>
          </a:xfrm>
          <a:prstGeom prst="rect">
            <a:avLst/>
          </a:prstGeom>
        </p:spPr>
      </p:pic>
      <p:pic>
        <p:nvPicPr>
          <p:cNvPr id="6" name="Picture 5" descr="ORS_Helvetica_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276941"/>
            <a:ext cx="1755648" cy="256032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0" y="6025332"/>
            <a:ext cx="9144000" cy="0"/>
          </a:xfrm>
          <a:prstGeom prst="line">
            <a:avLst/>
          </a:prstGeom>
          <a:ln w="38100">
            <a:solidFill>
              <a:srgbClr val="E5B5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5" r:id="rId2"/>
    <p:sldLayoutId id="2147483686" r:id="rId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F2F2F2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charset="-52"/>
          <a:ea typeface="ＭＳ Ｐゴシック" charset="-128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charset="-52"/>
          <a:ea typeface="ＭＳ Ｐゴシック" charset="-128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charset="-52"/>
          <a:ea typeface="ＭＳ Ｐゴシック" charset="-128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F2F2"/>
          </a:solidFill>
          <a:latin typeface="Arial" charset="-52"/>
          <a:ea typeface="ＭＳ Ｐゴシック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 kern="1200">
          <a:solidFill>
            <a:srgbClr val="404040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kern="1200">
          <a:solidFill>
            <a:srgbClr val="40404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»"/>
        <a:defRPr kern="1200">
          <a:solidFill>
            <a:srgbClr val="40404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1589" y="1895220"/>
            <a:ext cx="6610606" cy="1193747"/>
          </a:xfrm>
        </p:spPr>
        <p:txBody>
          <a:bodyPr/>
          <a:lstStyle/>
          <a:p>
            <a:r>
              <a:rPr lang="en-US" dirty="0"/>
              <a:t>Biological Safety Cabinet (BSC) Cleaning: Below the Deck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1588" y="3916706"/>
            <a:ext cx="7066214" cy="921961"/>
          </a:xfrm>
        </p:spPr>
        <p:txBody>
          <a:bodyPr/>
          <a:lstStyle/>
          <a:p>
            <a:r>
              <a:rPr lang="en-US" sz="2400" dirty="0"/>
              <a:t>NIH Division of Occupational Health and safety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7714799-FB91-4C4E-A67F-3F8FA1EC9CC7}"/>
              </a:ext>
            </a:extLst>
          </p:cNvPr>
          <p:cNvSpPr txBox="1">
            <a:spLocks/>
          </p:cNvSpPr>
          <p:nvPr/>
        </p:nvSpPr>
        <p:spPr bwMode="auto">
          <a:xfrm>
            <a:off x="806198" y="4504636"/>
            <a:ext cx="7483113" cy="33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lnSpc>
                <a:spcPts val="1440"/>
              </a:lnSpc>
              <a:spcBef>
                <a:spcPts val="200"/>
              </a:spcBef>
              <a:spcAft>
                <a:spcPct val="0"/>
              </a:spcAft>
              <a:buFont typeface="Arial" charset="0"/>
              <a:buNone/>
              <a:defRPr sz="1400" b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marL="4572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(Individuals performing this procedure must have documented completion of NIH Laboratory safety training)</a:t>
            </a:r>
            <a:endParaRPr lang="en-US" sz="2000" b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: Clean Undersurface of BSC">
            <a:extLst>
              <a:ext uri="{FF2B5EF4-FFF2-40B4-BE49-F238E27FC236}">
                <a16:creationId xmlns:a16="http://schemas.microsoft.com/office/drawing/2014/main" id="{B0AACB20-AAA4-4A8E-B0CE-331D28CB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147" y="159932"/>
            <a:ext cx="6835367" cy="49371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Clean Undersurface of BSC</a:t>
            </a:r>
          </a:p>
        </p:txBody>
      </p:sp>
      <p:sp>
        <p:nvSpPr>
          <p:cNvPr id="6" name="Title 1" descr="Text title: Clean Undersurface">
            <a:extLst>
              <a:ext uri="{FF2B5EF4-FFF2-40B4-BE49-F238E27FC236}">
                <a16:creationId xmlns:a16="http://schemas.microsoft.com/office/drawing/2014/main" id="{13C4FF87-80A1-452E-935A-EB89F5C30473}"/>
              </a:ext>
            </a:extLst>
          </p:cNvPr>
          <p:cNvSpPr txBox="1">
            <a:spLocks/>
          </p:cNvSpPr>
          <p:nvPr/>
        </p:nvSpPr>
        <p:spPr bwMode="auto">
          <a:xfrm>
            <a:off x="90299" y="978152"/>
            <a:ext cx="3651467" cy="5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Undersurface</a:t>
            </a:r>
          </a:p>
        </p:txBody>
      </p:sp>
      <p:sp>
        <p:nvSpPr>
          <p:cNvPr id="5" name="Content Placeholder 2" descr="Text body:&#10;With the bleach, grill and workspace deck removed, proceed to clean the undersurface removing all dirty, dust, and debris &#10;CLEAN OUT THE PAPER-CATCH&#10;This will likely require multiple paper towels to remove all material&#10;Allow to air dry&#10;Repeat cleaning the entire undersurface with 70% Ethanol, to prevent corrosion of stainless steel BSC&#10;">
            <a:extLst>
              <a:ext uri="{FF2B5EF4-FFF2-40B4-BE49-F238E27FC236}">
                <a16:creationId xmlns:a16="http://schemas.microsoft.com/office/drawing/2014/main" id="{E00DF46A-95B9-47F5-B5A6-880A31C7BA72}"/>
              </a:ext>
            </a:extLst>
          </p:cNvPr>
          <p:cNvSpPr txBox="1">
            <a:spLocks/>
          </p:cNvSpPr>
          <p:nvPr/>
        </p:nvSpPr>
        <p:spPr>
          <a:xfrm>
            <a:off x="350170" y="1698100"/>
            <a:ext cx="3053935" cy="4403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/>
              <a:t>With the bleach, grill and workspace deck removed, proceed to clean the undersurface removing all dirty, dust, and debris.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Clean out the paper-catch.</a:t>
            </a:r>
          </a:p>
          <a:p>
            <a:pPr lvl="1">
              <a:lnSpc>
                <a:spcPts val="1200"/>
              </a:lnSpc>
            </a:pPr>
            <a:endParaRPr lang="en-US" sz="1400" dirty="0"/>
          </a:p>
          <a:p>
            <a:r>
              <a:rPr lang="en-US" sz="1400" b="0" dirty="0"/>
              <a:t>This will likely require multiple paper towels to remove all material</a:t>
            </a:r>
          </a:p>
          <a:p>
            <a:pPr>
              <a:lnSpc>
                <a:spcPts val="1200"/>
              </a:lnSpc>
            </a:pPr>
            <a:endParaRPr lang="en-US" sz="1400" b="0" dirty="0"/>
          </a:p>
          <a:p>
            <a:r>
              <a:rPr lang="en-US" sz="1400" b="0" dirty="0"/>
              <a:t>Allow to air dry</a:t>
            </a:r>
          </a:p>
          <a:p>
            <a:pPr>
              <a:lnSpc>
                <a:spcPts val="1000"/>
              </a:lnSpc>
            </a:pPr>
            <a:endParaRPr lang="en-US" sz="1400" b="0" dirty="0"/>
          </a:p>
          <a:p>
            <a:r>
              <a:rPr lang="en-US" sz="1400" b="0" dirty="0"/>
              <a:t>Repeat cleaning the entire undersurface with 70% Ethanol, to prevent corrosion of stainless steel BSC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15D570-0E07-48FD-947A-E76E21FB6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2438" y="1605897"/>
            <a:ext cx="2910872" cy="0"/>
          </a:xfrm>
          <a:prstGeom prst="line">
            <a:avLst/>
          </a:prstGeom>
          <a:ln w="15875">
            <a:solidFill>
              <a:schemeClr val="tx1"/>
            </a:solidFill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hoto showing lab worker cleaning the underside of the workspace deck using a swifter-like product lined with a paper towel&#10;&#10;">
            <a:extLst>
              <a:ext uri="{FF2B5EF4-FFF2-40B4-BE49-F238E27FC236}">
                <a16:creationId xmlns:a16="http://schemas.microsoft.com/office/drawing/2014/main" id="{619DFC0E-E18F-4C70-8070-DC96DECD8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 rot="10800000">
            <a:off x="3622000" y="1104900"/>
            <a:ext cx="5064800" cy="45987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34317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ACB20-AAA4-4A8E-B0CE-331D28CB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63513"/>
            <a:ext cx="6364013" cy="49371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Reassemble the BSC Unit</a:t>
            </a:r>
          </a:p>
        </p:txBody>
      </p:sp>
      <p:graphicFrame>
        <p:nvGraphicFramePr>
          <p:cNvPr id="4" name="Content Placeholder 6" descr="Vertical Down Arrow Table for Reinstall, decon, doff and document">
            <a:extLst>
              <a:ext uri="{FF2B5EF4-FFF2-40B4-BE49-F238E27FC236}">
                <a16:creationId xmlns:a16="http://schemas.microsoft.com/office/drawing/2014/main" id="{D5AB8AA1-03B5-4C1D-A978-7E83643044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879969"/>
              </p:ext>
            </p:extLst>
          </p:nvPr>
        </p:nvGraphicFramePr>
        <p:xfrm>
          <a:off x="452438" y="1116291"/>
          <a:ext cx="8234362" cy="4737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588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: Good BSC Hygiene">
            <a:extLst>
              <a:ext uri="{FF2B5EF4-FFF2-40B4-BE49-F238E27FC236}">
                <a16:creationId xmlns:a16="http://schemas.microsoft.com/office/drawing/2014/main" id="{B0AACB20-AAA4-4A8E-B0CE-331D28CB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473" y="163513"/>
            <a:ext cx="6260089" cy="49371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Enhanced BSC Cleaning </a:t>
            </a:r>
          </a:p>
        </p:txBody>
      </p:sp>
      <p:pic>
        <p:nvPicPr>
          <p:cNvPr id="3" name="Picture 2" descr="Photo of clean workspace deck">
            <a:extLst>
              <a:ext uri="{FF2B5EF4-FFF2-40B4-BE49-F238E27FC236}">
                <a16:creationId xmlns:a16="http://schemas.microsoft.com/office/drawing/2014/main" id="{82154C85-2D00-474D-B8D6-4B95AE1A6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8640" b="3178"/>
          <a:stretch/>
        </p:blipFill>
        <p:spPr>
          <a:xfrm>
            <a:off x="445030" y="1104900"/>
            <a:ext cx="8246532" cy="463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7F669-D96E-460A-A61E-5287888EB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 rot="10800000">
            <a:off x="4598337" y="642051"/>
            <a:ext cx="4436199" cy="4718937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19000"/>
              </a:schemeClr>
            </a:outerShdw>
          </a:effectLst>
        </p:spPr>
      </p:pic>
      <p:sp>
        <p:nvSpPr>
          <p:cNvPr id="4" name="Title 1" descr="Text title: Good BSC Hygiene ">
            <a:extLst>
              <a:ext uri="{FF2B5EF4-FFF2-40B4-BE49-F238E27FC236}">
                <a16:creationId xmlns:a16="http://schemas.microsoft.com/office/drawing/2014/main" id="{45C9F1E3-C98D-4444-A43F-1DA46BEC9433}"/>
              </a:ext>
            </a:extLst>
          </p:cNvPr>
          <p:cNvSpPr txBox="1">
            <a:spLocks/>
          </p:cNvSpPr>
          <p:nvPr/>
        </p:nvSpPr>
        <p:spPr bwMode="auto">
          <a:xfrm>
            <a:off x="5455707" y="1104900"/>
            <a:ext cx="2721939" cy="95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Enhanced BSC Cleaning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18A5B4-55C8-4ED8-8CAA-4D3A9AC75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12516" y="2078863"/>
            <a:ext cx="3032911" cy="0"/>
          </a:xfrm>
          <a:prstGeom prst="line">
            <a:avLst/>
          </a:prstGeom>
          <a:ln w="15875">
            <a:solidFill>
              <a:schemeClr val="tx1"/>
            </a:solidFill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 descr="Text body:&#10;This allows proper airflow throughout the A2 unit &#10;Lowers the possibility of contamination&#10;Reduces the risk of exposure due to improper airflow&#10;Increases lifespan of the BSC unit&#10;">
            <a:extLst>
              <a:ext uri="{FF2B5EF4-FFF2-40B4-BE49-F238E27FC236}">
                <a16:creationId xmlns:a16="http://schemas.microsoft.com/office/drawing/2014/main" id="{4E5B9C33-5C96-44AC-B097-671F711930DC}"/>
              </a:ext>
            </a:extLst>
          </p:cNvPr>
          <p:cNvSpPr txBox="1">
            <a:spLocks/>
          </p:cNvSpPr>
          <p:nvPr/>
        </p:nvSpPr>
        <p:spPr>
          <a:xfrm>
            <a:off x="5143500" y="2173930"/>
            <a:ext cx="3699164" cy="240846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Allows proper airflow throughout the BSC unit</a:t>
            </a:r>
          </a:p>
          <a:p>
            <a:pPr marL="0" indent="0">
              <a:lnSpc>
                <a:spcPts val="700"/>
              </a:lnSpc>
              <a:buNone/>
            </a:pP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Lowers the possibility of contamination</a:t>
            </a:r>
          </a:p>
          <a:p>
            <a:pPr>
              <a:lnSpc>
                <a:spcPts val="700"/>
              </a:lnSpc>
            </a:pP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Reduces the risk of exposure due to improper airflow</a:t>
            </a:r>
          </a:p>
          <a:p>
            <a:pPr>
              <a:lnSpc>
                <a:spcPts val="700"/>
              </a:lnSpc>
            </a:pP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Increases lifespan of the BSC unit</a:t>
            </a:r>
          </a:p>
        </p:txBody>
      </p:sp>
    </p:spTree>
    <p:extLst>
      <p:ext uri="{BB962C8B-B14F-4D97-AF65-F5344CB8AC3E}">
        <p14:creationId xmlns:p14="http://schemas.microsoft.com/office/powerpoint/2010/main" val="398968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AA4A-8FD9-4F64-BA77-BCEE0F6B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1DAFF-757D-4F15-BB26-EB35B80BBDA8}"/>
              </a:ext>
            </a:extLst>
          </p:cNvPr>
          <p:cNvSpPr txBox="1"/>
          <p:nvPr/>
        </p:nvSpPr>
        <p:spPr>
          <a:xfrm>
            <a:off x="1524000" y="1089898"/>
            <a:ext cx="6096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Please contact your DOHS Safety Specialist with any procedural questions.</a:t>
            </a:r>
          </a:p>
          <a:p>
            <a:pPr algn="ctr"/>
            <a:endParaRPr lang="en-US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Division of Occupational Health and Safety - NIH Main Campus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Building 13,  Room 3K04</a:t>
            </a:r>
          </a:p>
          <a:p>
            <a:pPr algn="ctr"/>
            <a:r>
              <a:rPr lang="en-US" sz="1600" dirty="0"/>
              <a:t>13 South Drive, MSC 5760</a:t>
            </a:r>
          </a:p>
          <a:p>
            <a:pPr algn="ctr"/>
            <a:r>
              <a:rPr lang="en-US" sz="1600" dirty="0"/>
              <a:t>Bethesda, MD 20852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Tel. (301) 496-2960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Fax. (301) 402-0313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5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BE057DA-DDB0-49FA-BF3A-EF3F23DF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613" y="163513"/>
            <a:ext cx="6167950" cy="49371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BSC Appearances</a:t>
            </a:r>
          </a:p>
        </p:txBody>
      </p:sp>
      <p:pic>
        <p:nvPicPr>
          <p:cNvPr id="5" name="Content Placeholder 6" descr="Photo of BSC front airflow grill">
            <a:extLst>
              <a:ext uri="{FF2B5EF4-FFF2-40B4-BE49-F238E27FC236}">
                <a16:creationId xmlns:a16="http://schemas.microsoft.com/office/drawing/2014/main" id="{0F8E7223-EA9B-43AB-AD4B-61FC7A175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0" r="5999" b="-1"/>
          <a:stretch/>
        </p:blipFill>
        <p:spPr>
          <a:xfrm rot="10800000">
            <a:off x="452438" y="1114449"/>
            <a:ext cx="3314452" cy="4250014"/>
          </a:xfrm>
          <a:prstGeom prst="rect">
            <a:avLst/>
          </a:prstGeom>
        </p:spPr>
      </p:pic>
      <p:pic>
        <p:nvPicPr>
          <p:cNvPr id="6" name="Content Placeholder 4" descr="Photo of very dirty and dust covered BSC front airflow grill">
            <a:extLst>
              <a:ext uri="{FF2B5EF4-FFF2-40B4-BE49-F238E27FC236}">
                <a16:creationId xmlns:a16="http://schemas.microsoft.com/office/drawing/2014/main" id="{90794EEB-1367-4E9A-8757-6E13B9CBF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3" r="2" b="21793"/>
          <a:stretch/>
        </p:blipFill>
        <p:spPr>
          <a:xfrm rot="10800000">
            <a:off x="3925887" y="1114450"/>
            <a:ext cx="4758950" cy="1983601"/>
          </a:xfrm>
          <a:prstGeom prst="rect">
            <a:avLst/>
          </a:prstGeom>
        </p:spPr>
      </p:pic>
      <p:sp>
        <p:nvSpPr>
          <p:cNvPr id="7" name="Rectangle 6" descr="Black decorative background box under white text">
            <a:extLst>
              <a:ext uri="{FF2B5EF4-FFF2-40B4-BE49-F238E27FC236}">
                <a16:creationId xmlns:a16="http://schemas.microsoft.com/office/drawing/2014/main" id="{D16444C4-85D8-41F4-BF18-5BCACF044DBD}"/>
              </a:ext>
            </a:extLst>
          </p:cNvPr>
          <p:cNvSpPr/>
          <p:nvPr/>
        </p:nvSpPr>
        <p:spPr>
          <a:xfrm>
            <a:off x="3899305" y="3250194"/>
            <a:ext cx="4771176" cy="2110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 descr="Text: &quot;Outer appearances don’t always indicate what’s inside&quot;">
            <a:extLst>
              <a:ext uri="{FF2B5EF4-FFF2-40B4-BE49-F238E27FC236}">
                <a16:creationId xmlns:a16="http://schemas.microsoft.com/office/drawing/2014/main" id="{5159366F-63B0-4EB5-954E-5DDA7046CB52}"/>
              </a:ext>
            </a:extLst>
          </p:cNvPr>
          <p:cNvSpPr txBox="1">
            <a:spLocks/>
          </p:cNvSpPr>
          <p:nvPr/>
        </p:nvSpPr>
        <p:spPr bwMode="auto">
          <a:xfrm>
            <a:off x="3892095" y="3540829"/>
            <a:ext cx="4785597" cy="99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Outer appearances don’t</a:t>
            </a:r>
          </a:p>
          <a:p>
            <a:pPr algn="ctr"/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always indicate what’s inside</a:t>
            </a:r>
          </a:p>
        </p:txBody>
      </p:sp>
      <p:cxnSp>
        <p:nvCxnSpPr>
          <p:cNvPr id="10" name="Straight Connector 9" descr="Rule line">
            <a:extLst>
              <a:ext uri="{FF2B5EF4-FFF2-40B4-BE49-F238E27FC236}">
                <a16:creationId xmlns:a16="http://schemas.microsoft.com/office/drawing/2014/main" id="{A97CEDD5-1864-4235-887B-8B8307B26FDD}"/>
              </a:ext>
            </a:extLst>
          </p:cNvPr>
          <p:cNvCxnSpPr>
            <a:cxnSpLocks/>
          </p:cNvCxnSpPr>
          <p:nvPr/>
        </p:nvCxnSpPr>
        <p:spPr>
          <a:xfrm>
            <a:off x="4174383" y="4721688"/>
            <a:ext cx="4221020" cy="0"/>
          </a:xfrm>
          <a:prstGeom prst="line">
            <a:avLst/>
          </a:prstGeom>
          <a:ln w="15875">
            <a:solidFill>
              <a:schemeClr val="bg1"/>
            </a:solidFill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813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C129656-F7F0-40E4-B763-CABDDD36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Personal Protective Equipment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Photo of person working in a biological safety cabinet (BSC).">
            <a:extLst>
              <a:ext uri="{FF2B5EF4-FFF2-40B4-BE49-F238E27FC236}">
                <a16:creationId xmlns:a16="http://schemas.microsoft.com/office/drawing/2014/main" id="{16D59191-F045-45F3-BDDE-161FA7B12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8119"/>
          <a:stretch/>
        </p:blipFill>
        <p:spPr>
          <a:xfrm rot="10800000">
            <a:off x="398911" y="1104900"/>
            <a:ext cx="8349353" cy="4696504"/>
          </a:xfrm>
          <a:prstGeom prst="rect">
            <a:avLst/>
          </a:prstGeom>
        </p:spPr>
      </p:pic>
      <p:pic>
        <p:nvPicPr>
          <p:cNvPr id="7" name="Picture 6" descr="Circle shape under text">
            <a:extLst>
              <a:ext uri="{FF2B5EF4-FFF2-40B4-BE49-F238E27FC236}">
                <a16:creationId xmlns:a16="http://schemas.microsoft.com/office/drawing/2014/main" id="{BC48E340-19F8-4AEF-B8E1-2827F2151D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>
            <a:off x="45265" y="1527950"/>
            <a:ext cx="4436199" cy="4718937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19000"/>
              </a:scheme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8E41CC-8596-475C-A7E6-063C57F233A4}"/>
              </a:ext>
            </a:extLst>
          </p:cNvPr>
          <p:cNvSpPr txBox="1"/>
          <p:nvPr/>
        </p:nvSpPr>
        <p:spPr>
          <a:xfrm>
            <a:off x="706176" y="2362954"/>
            <a:ext cx="3367889" cy="1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 Proper PPE</a:t>
            </a:r>
          </a:p>
          <a:p>
            <a:pPr marR="0" lvl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performing these manipulations, please wear: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 descr="Black line-decorative">
            <a:extLst>
              <a:ext uri="{FF2B5EF4-FFF2-40B4-BE49-F238E27FC236}">
                <a16:creationId xmlns:a16="http://schemas.microsoft.com/office/drawing/2014/main" id="{5A09CC67-4345-4F25-A5DE-3F1293DAE45B}"/>
              </a:ext>
            </a:extLst>
          </p:cNvPr>
          <p:cNvCxnSpPr>
            <a:cxnSpLocks/>
          </p:cNvCxnSpPr>
          <p:nvPr/>
        </p:nvCxnSpPr>
        <p:spPr>
          <a:xfrm>
            <a:off x="733332" y="2788468"/>
            <a:ext cx="3087230" cy="0"/>
          </a:xfrm>
          <a:prstGeom prst="line">
            <a:avLst/>
          </a:prstGeom>
          <a:ln w="15875">
            <a:solidFill>
              <a:schemeClr val="tx1"/>
            </a:solidFill>
          </a:ln>
          <a:effectLst>
            <a:outerShdw blurRad="40000" dist="20000" dir="5400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 descr="Lab coat&#10;N95 Respirator &#10;Eye protection&#10;Gloves appropriate to                    disinfectant (nitrile)&#10;&#10;">
            <a:extLst>
              <a:ext uri="{FF2B5EF4-FFF2-40B4-BE49-F238E27FC236}">
                <a16:creationId xmlns:a16="http://schemas.microsoft.com/office/drawing/2014/main" id="{A25E37E8-C31D-458C-BDFF-52DA56D4BFFA}"/>
              </a:ext>
            </a:extLst>
          </p:cNvPr>
          <p:cNvSpPr txBox="1"/>
          <p:nvPr/>
        </p:nvSpPr>
        <p:spPr>
          <a:xfrm>
            <a:off x="999653" y="3581457"/>
            <a:ext cx="2998206" cy="249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 coat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Eye protection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Gloves appropriate to                    disinfectant (nitrile)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N95 (if required based on work performed in BSC)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Initial Cleaning</a:t>
            </a:r>
          </a:p>
        </p:txBody>
      </p:sp>
      <p:pic>
        <p:nvPicPr>
          <p:cNvPr id="5" name="Picture 4" descr="Photo of lab person wiping down entire BSC hood with bleach/disinfectant.&#10;">
            <a:extLst>
              <a:ext uri="{FF2B5EF4-FFF2-40B4-BE49-F238E27FC236}">
                <a16:creationId xmlns:a16="http://schemas.microsoft.com/office/drawing/2014/main" id="{F9B88783-45A6-444B-8685-EAAE1048B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17518" b="1"/>
          <a:stretch/>
        </p:blipFill>
        <p:spPr>
          <a:xfrm rot="10800000">
            <a:off x="855058" y="1124564"/>
            <a:ext cx="2265725" cy="2204932"/>
          </a:xfrm>
          <a:prstGeom prst="rect">
            <a:avLst/>
          </a:prstGeom>
        </p:spPr>
      </p:pic>
      <p:pic>
        <p:nvPicPr>
          <p:cNvPr id="6" name="Picture 5" descr="Photo of lab person wiping down entire BSC hood surface after dry with ethanol.&#10;">
            <a:extLst>
              <a:ext uri="{FF2B5EF4-FFF2-40B4-BE49-F238E27FC236}">
                <a16:creationId xmlns:a16="http://schemas.microsoft.com/office/drawing/2014/main" id="{02D8D3E8-1F31-46EB-B1D2-5ECD73C1B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2" b="1"/>
          <a:stretch/>
        </p:blipFill>
        <p:spPr>
          <a:xfrm rot="10800000">
            <a:off x="855406" y="3537883"/>
            <a:ext cx="2264954" cy="2204156"/>
          </a:xfrm>
          <a:prstGeom prst="rect">
            <a:avLst/>
          </a:prstGeom>
        </p:spPr>
      </p:pic>
      <p:sp>
        <p:nvSpPr>
          <p:cNvPr id="8" name="Rectangle 7" descr="Black box background under white text-decorative">
            <a:extLst>
              <a:ext uri="{FF2B5EF4-FFF2-40B4-BE49-F238E27FC236}">
                <a16:creationId xmlns:a16="http://schemas.microsoft.com/office/drawing/2014/main" id="{66263ACC-2312-4366-86CD-C7F22BE40DA0}"/>
              </a:ext>
            </a:extLst>
          </p:cNvPr>
          <p:cNvSpPr/>
          <p:nvPr/>
        </p:nvSpPr>
        <p:spPr>
          <a:xfrm>
            <a:off x="3368362" y="1104899"/>
            <a:ext cx="5318437" cy="46371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 descr="Text title: Initial Cleaning">
            <a:extLst>
              <a:ext uri="{FF2B5EF4-FFF2-40B4-BE49-F238E27FC236}">
                <a16:creationId xmlns:a16="http://schemas.microsoft.com/office/drawing/2014/main" id="{11BE7055-4606-49AE-8CEA-99FA5DA0EDD6}"/>
              </a:ext>
            </a:extLst>
          </p:cNvPr>
          <p:cNvSpPr txBox="1">
            <a:spLocks/>
          </p:cNvSpPr>
          <p:nvPr/>
        </p:nvSpPr>
        <p:spPr bwMode="auto">
          <a:xfrm>
            <a:off x="3775408" y="1335285"/>
            <a:ext cx="4372363" cy="69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Cleaning</a:t>
            </a:r>
          </a:p>
        </p:txBody>
      </p:sp>
      <p:cxnSp>
        <p:nvCxnSpPr>
          <p:cNvPr id="9" name="Straight Connector 8" descr="White line -decorative">
            <a:extLst>
              <a:ext uri="{FF2B5EF4-FFF2-40B4-BE49-F238E27FC236}">
                <a16:creationId xmlns:a16="http://schemas.microsoft.com/office/drawing/2014/main" id="{7F49256E-D897-4201-9EB1-AC0AB962BEB0}"/>
              </a:ext>
            </a:extLst>
          </p:cNvPr>
          <p:cNvCxnSpPr>
            <a:cxnSpLocks/>
          </p:cNvCxnSpPr>
          <p:nvPr/>
        </p:nvCxnSpPr>
        <p:spPr>
          <a:xfrm>
            <a:off x="3634388" y="2047568"/>
            <a:ext cx="4705177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 descr="Text body: &#10;Wipe down entire hood with 1:10 Bleach or appropriate disinfectant (~10 minutes)&#10;We recommend using a swifter-like product  pictured here, lined with a paper towel&#10;Allow the surface to dry&#10;Follow up with wiping entire surface down with 70% Ethanol&#10;">
            <a:extLst>
              <a:ext uri="{FF2B5EF4-FFF2-40B4-BE49-F238E27FC236}">
                <a16:creationId xmlns:a16="http://schemas.microsoft.com/office/drawing/2014/main" id="{DA790487-21DC-46A3-8D24-2728C3C1D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223" y="2293293"/>
            <a:ext cx="4896465" cy="3138786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Wipe down entire hood with 1:10 Bleach or appropriate disinfectant (~10 minutes). </a:t>
            </a:r>
            <a:r>
              <a:rPr lang="en-US" sz="18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recommend using a disposable moping product as pictured here, lined with a paper towel.</a:t>
            </a:r>
          </a:p>
          <a:p>
            <a:pPr marL="0" indent="0">
              <a:lnSpc>
                <a:spcPts val="1400"/>
              </a:lnSpc>
              <a:buNone/>
            </a:pPr>
            <a:endParaRPr lang="en-US" sz="18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the surface to dry</a:t>
            </a:r>
          </a:p>
          <a:p>
            <a:pPr>
              <a:lnSpc>
                <a:spcPts val="1200"/>
              </a:lnSpc>
            </a:pPr>
            <a:endParaRPr lang="en-US" sz="18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with wiping entire surface down with 70% Ethanol</a:t>
            </a:r>
          </a:p>
          <a:p>
            <a:pPr lvl="1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8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BSC Airflow </a:t>
            </a:r>
          </a:p>
        </p:txBody>
      </p:sp>
      <p:pic>
        <p:nvPicPr>
          <p:cNvPr id="5" name="Content Placeholder 4" descr="Photo of the front of a BSC showing white tape crossed in an &quot;x&quot; formation over the opening of the hood to prevent it from being used ">
            <a:extLst>
              <a:ext uri="{FF2B5EF4-FFF2-40B4-BE49-F238E27FC236}">
                <a16:creationId xmlns:a16="http://schemas.microsoft.com/office/drawing/2014/main" id="{FA872AE7-A367-4BFB-991B-35470897F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438" y="1616146"/>
            <a:ext cx="4725772" cy="3744842"/>
          </a:xfrm>
          <a:prstGeom prst="rect">
            <a:avLst/>
          </a:prstGeom>
        </p:spPr>
      </p:pic>
      <p:sp>
        <p:nvSpPr>
          <p:cNvPr id="7" name="Rectangle 6" descr="Black box background - decorative">
            <a:extLst>
              <a:ext uri="{FF2B5EF4-FFF2-40B4-BE49-F238E27FC236}">
                <a16:creationId xmlns:a16="http://schemas.microsoft.com/office/drawing/2014/main" id="{93D8DB96-1C85-4F6F-B366-939D67442415}"/>
              </a:ext>
            </a:extLst>
          </p:cNvPr>
          <p:cNvSpPr/>
          <p:nvPr/>
        </p:nvSpPr>
        <p:spPr>
          <a:xfrm>
            <a:off x="5287223" y="950991"/>
            <a:ext cx="3730028" cy="49609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 descr="Text title: Run Continuously ">
            <a:extLst>
              <a:ext uri="{FF2B5EF4-FFF2-40B4-BE49-F238E27FC236}">
                <a16:creationId xmlns:a16="http://schemas.microsoft.com/office/drawing/2014/main" id="{17DA5245-5763-4843-9575-B01613C227A2}"/>
              </a:ext>
            </a:extLst>
          </p:cNvPr>
          <p:cNvSpPr txBox="1">
            <a:spLocks/>
          </p:cNvSpPr>
          <p:nvPr/>
        </p:nvSpPr>
        <p:spPr bwMode="auto">
          <a:xfrm>
            <a:off x="5495454" y="1104900"/>
            <a:ext cx="3191346" cy="110414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Airflow Continuously </a:t>
            </a:r>
          </a:p>
        </p:txBody>
      </p:sp>
      <p:cxnSp>
        <p:nvCxnSpPr>
          <p:cNvPr id="8" name="Straight Connector 7" descr="White line- decorative">
            <a:extLst>
              <a:ext uri="{FF2B5EF4-FFF2-40B4-BE49-F238E27FC236}">
                <a16:creationId xmlns:a16="http://schemas.microsoft.com/office/drawing/2014/main" id="{AC85FD1C-2455-4CBA-A5BC-1C29D9BC13BF}"/>
              </a:ext>
            </a:extLst>
          </p:cNvPr>
          <p:cNvCxnSpPr>
            <a:cxnSpLocks/>
          </p:cNvCxnSpPr>
          <p:nvPr/>
        </p:nvCxnSpPr>
        <p:spPr>
          <a:xfrm>
            <a:off x="5504507" y="2209046"/>
            <a:ext cx="3182293" cy="0"/>
          </a:xfrm>
          <a:prstGeom prst="line">
            <a:avLst/>
          </a:prstGeom>
          <a:ln w="15875">
            <a:solidFill>
              <a:schemeClr val="bg1"/>
            </a:solidFill>
          </a:ln>
          <a:effectLst>
            <a:outerShdw blurRad="40000" dist="20000" dir="5400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9" descr="Text body: &#10;Turn on air flow in the hood and run continuously for 48 hours (weekend).&#10;This helps desiccate biological material contained within the unit.&#10;As a precaution, tape the opening of the hood to prevent it from being used. &#10;Place a sign informing that the hood will be out of service until the decontamination process is completed.&#10;">
            <a:extLst>
              <a:ext uri="{FF2B5EF4-FFF2-40B4-BE49-F238E27FC236}">
                <a16:creationId xmlns:a16="http://schemas.microsoft.com/office/drawing/2014/main" id="{11F5C56F-1954-4CF5-9E7F-C3BEC4AA2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791" y="2522878"/>
            <a:ext cx="3398229" cy="3334714"/>
          </a:xfrm>
        </p:spPr>
        <p:txBody>
          <a:bodyPr>
            <a:no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Turn on air flow in the hood and run continuously for 48 hours (weekend) (</a:t>
            </a:r>
            <a:r>
              <a:rPr lang="en-US" sz="1400" b="0" i="1" dirty="0">
                <a:solidFill>
                  <a:schemeClr val="bg1"/>
                </a:solidFill>
              </a:rPr>
              <a:t>This helps desiccate biological material contained within the unit)</a:t>
            </a:r>
          </a:p>
          <a:p>
            <a:pPr>
              <a:lnSpc>
                <a:spcPts val="1200"/>
              </a:lnSpc>
            </a:pPr>
            <a:endParaRPr lang="en-US" sz="1400" b="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</a:rPr>
              <a:t>As a precaution, tape the opening of the hood to prevent it from being used </a:t>
            </a:r>
          </a:p>
          <a:p>
            <a:pPr>
              <a:lnSpc>
                <a:spcPts val="1200"/>
              </a:lnSpc>
            </a:pPr>
            <a:endParaRPr lang="en-US" sz="1400" b="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</a:rPr>
              <a:t>Place a sign informing that the BSC will be out of service until the decontamination process is completed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5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Deck Removal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Photo of screw that is holding front grill in place removed">
            <a:extLst>
              <a:ext uri="{FF2B5EF4-FFF2-40B4-BE49-F238E27FC236}">
                <a16:creationId xmlns:a16="http://schemas.microsoft.com/office/drawing/2014/main" id="{D904D09F-DA5B-4019-9E7D-99DBCA3A5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19000" b="1981"/>
          <a:stretch/>
        </p:blipFill>
        <p:spPr>
          <a:xfrm rot="5400000">
            <a:off x="919161" y="1226888"/>
            <a:ext cx="2193182" cy="1949205"/>
          </a:xfrm>
          <a:prstGeom prst="rect">
            <a:avLst/>
          </a:prstGeom>
        </p:spPr>
      </p:pic>
      <p:pic>
        <p:nvPicPr>
          <p:cNvPr id="6" name="Picture 5" descr="Photo of gloved hand spraying cleaner on grill">
            <a:extLst>
              <a:ext uri="{FF2B5EF4-FFF2-40B4-BE49-F238E27FC236}">
                <a16:creationId xmlns:a16="http://schemas.microsoft.com/office/drawing/2014/main" id="{1F7C0AAB-D1CF-4A49-A607-421F8B193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/>
          <a:stretch/>
        </p:blipFill>
        <p:spPr>
          <a:xfrm rot="10800000">
            <a:off x="452437" y="3400544"/>
            <a:ext cx="3196109" cy="2377463"/>
          </a:xfrm>
          <a:prstGeom prst="rect">
            <a:avLst/>
          </a:prstGeom>
        </p:spPr>
      </p:pic>
      <p:sp>
        <p:nvSpPr>
          <p:cNvPr id="8" name="Rectangle 7" descr="Black box background - decorative">
            <a:extLst>
              <a:ext uri="{FF2B5EF4-FFF2-40B4-BE49-F238E27FC236}">
                <a16:creationId xmlns:a16="http://schemas.microsoft.com/office/drawing/2014/main" id="{5AAF8DA3-FFAB-4BD1-900D-A5FC05A27088}"/>
              </a:ext>
            </a:extLst>
          </p:cNvPr>
          <p:cNvSpPr/>
          <p:nvPr/>
        </p:nvSpPr>
        <p:spPr>
          <a:xfrm>
            <a:off x="4019739" y="1104899"/>
            <a:ext cx="4667061" cy="46802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 descr="Text title: Prepare Workspace Deck for Removal">
            <a:extLst>
              <a:ext uri="{FF2B5EF4-FFF2-40B4-BE49-F238E27FC236}">
                <a16:creationId xmlns:a16="http://schemas.microsoft.com/office/drawing/2014/main" id="{C69D2844-95E2-4FF4-BE56-3EB390FE646F}"/>
              </a:ext>
            </a:extLst>
          </p:cNvPr>
          <p:cNvSpPr txBox="1">
            <a:spLocks/>
          </p:cNvSpPr>
          <p:nvPr/>
        </p:nvSpPr>
        <p:spPr bwMode="auto">
          <a:xfrm>
            <a:off x="3937527" y="1383483"/>
            <a:ext cx="4926545" cy="98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Workspace Deck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Removal</a:t>
            </a:r>
          </a:p>
        </p:txBody>
      </p:sp>
      <p:cxnSp>
        <p:nvCxnSpPr>
          <p:cNvPr id="9" name="Straight Connector 8" descr="White line - decorative">
            <a:extLst>
              <a:ext uri="{FF2B5EF4-FFF2-40B4-BE49-F238E27FC236}">
                <a16:creationId xmlns:a16="http://schemas.microsoft.com/office/drawing/2014/main" id="{6BFF6878-0905-4599-B578-E786D5F9E26C}"/>
              </a:ext>
            </a:extLst>
          </p:cNvPr>
          <p:cNvCxnSpPr>
            <a:cxnSpLocks/>
          </p:cNvCxnSpPr>
          <p:nvPr/>
        </p:nvCxnSpPr>
        <p:spPr>
          <a:xfrm>
            <a:off x="4318504" y="2453490"/>
            <a:ext cx="4164593" cy="0"/>
          </a:xfrm>
          <a:prstGeom prst="line">
            <a:avLst/>
          </a:prstGeom>
          <a:ln w="15875">
            <a:solidFill>
              <a:schemeClr val="bg1"/>
            </a:solidFill>
          </a:ln>
          <a:effectLst>
            <a:outerShdw blurRad="40000" dist="20000" dir="5400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 descr="Text body: &#10;Remove screw pins that are holding the front airflow grill in place&#10;Spray down the front airflow grill, being sure to saturate the underside&#10;Ensuring the drain is closed, SLOWLY pour 1L diluted bleach down the airflow grill&#10;">
            <a:extLst>
              <a:ext uri="{FF2B5EF4-FFF2-40B4-BE49-F238E27FC236}">
                <a16:creationId xmlns:a16="http://schemas.microsoft.com/office/drawing/2014/main" id="{F8D17590-4195-42E5-A9DF-F3C721CB9C2F}"/>
              </a:ext>
            </a:extLst>
          </p:cNvPr>
          <p:cNvSpPr txBox="1">
            <a:spLocks/>
          </p:cNvSpPr>
          <p:nvPr/>
        </p:nvSpPr>
        <p:spPr bwMode="auto">
          <a:xfrm>
            <a:off x="4093950" y="2874131"/>
            <a:ext cx="4592850" cy="24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40404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900" b="0" dirty="0">
                <a:solidFill>
                  <a:schemeClr val="bg1"/>
                </a:solidFill>
              </a:rPr>
              <a:t>Remove screw pins that are holding the front grill in place.</a:t>
            </a:r>
          </a:p>
          <a:p>
            <a:pPr>
              <a:lnSpc>
                <a:spcPct val="120000"/>
              </a:lnSpc>
            </a:pPr>
            <a:endParaRPr lang="en-US" sz="2900" b="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900" b="0" dirty="0">
                <a:solidFill>
                  <a:schemeClr val="bg1"/>
                </a:solidFill>
              </a:rPr>
              <a:t>Spray down the front grill, being sure to saturate the underside.</a:t>
            </a:r>
          </a:p>
          <a:p>
            <a:pPr>
              <a:lnSpc>
                <a:spcPct val="120000"/>
              </a:lnSpc>
            </a:pPr>
            <a:endParaRPr lang="en-US" sz="2900" b="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900" b="0" dirty="0">
                <a:solidFill>
                  <a:schemeClr val="bg1"/>
                </a:solidFill>
              </a:rPr>
              <a:t>Ensuring the drain is closed, SLOWLY pour 1L diluted bleach down the grill</a:t>
            </a:r>
          </a:p>
          <a:p>
            <a:pPr marL="0" indent="0">
              <a:buFont typeface="Arial" charset="0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45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: Lower Workspace Deck Clean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Workspace Deck Cleaning</a:t>
            </a:r>
          </a:p>
        </p:txBody>
      </p:sp>
      <p:pic>
        <p:nvPicPr>
          <p:cNvPr id="4" name="Picture 3" descr="Photo of lab worker spraying down the lower workspace deck">
            <a:extLst>
              <a:ext uri="{FF2B5EF4-FFF2-40B4-BE49-F238E27FC236}">
                <a16:creationId xmlns:a16="http://schemas.microsoft.com/office/drawing/2014/main" id="{CD13FB9F-F20A-4924-B290-3D9D39082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628" b="19191"/>
          <a:stretch/>
        </p:blipFill>
        <p:spPr>
          <a:xfrm rot="10800000">
            <a:off x="1611516" y="978151"/>
            <a:ext cx="7075283" cy="4902610"/>
          </a:xfrm>
          <a:prstGeom prst="rect">
            <a:avLst/>
          </a:prstGeom>
        </p:spPr>
      </p:pic>
      <p:sp>
        <p:nvSpPr>
          <p:cNvPr id="8" name="Rectangle 7" descr="White box background - decorative">
            <a:extLst>
              <a:ext uri="{FF2B5EF4-FFF2-40B4-BE49-F238E27FC236}">
                <a16:creationId xmlns:a16="http://schemas.microsoft.com/office/drawing/2014/main" id="{E47B6E55-8E46-4BD0-8038-A9161F54B4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2438" y="978151"/>
            <a:ext cx="3657835" cy="4924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 descr="Text title: Open the Lower Deck">
            <a:extLst>
              <a:ext uri="{FF2B5EF4-FFF2-40B4-BE49-F238E27FC236}">
                <a16:creationId xmlns:a16="http://schemas.microsoft.com/office/drawing/2014/main" id="{EC1AACA5-C7F1-42FD-89A5-7265D1B35E22}"/>
              </a:ext>
            </a:extLst>
          </p:cNvPr>
          <p:cNvSpPr txBox="1">
            <a:spLocks/>
          </p:cNvSpPr>
          <p:nvPr/>
        </p:nvSpPr>
        <p:spPr bwMode="auto">
          <a:xfrm>
            <a:off x="1073349" y="1023423"/>
            <a:ext cx="2439395" cy="76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the Lower Deck</a:t>
            </a:r>
          </a:p>
        </p:txBody>
      </p:sp>
      <p:cxnSp>
        <p:nvCxnSpPr>
          <p:cNvPr id="9" name="Straight Connector 8" descr="Black line - decorative">
            <a:extLst>
              <a:ext uri="{FF2B5EF4-FFF2-40B4-BE49-F238E27FC236}">
                <a16:creationId xmlns:a16="http://schemas.microsoft.com/office/drawing/2014/main" id="{9C6318E2-E554-4E75-8E42-A413CAD2B335}"/>
              </a:ext>
            </a:extLst>
          </p:cNvPr>
          <p:cNvCxnSpPr>
            <a:cxnSpLocks/>
          </p:cNvCxnSpPr>
          <p:nvPr/>
        </p:nvCxnSpPr>
        <p:spPr>
          <a:xfrm>
            <a:off x="914400" y="1855961"/>
            <a:ext cx="273414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 descr="Text body: Lift the lower workspace deck and spray down with 1:10 bleach solution, making sure to saturate the entire surface&#10;Allow 10 minutes of contact time for the bleach to disinfect all potentially contaminated surfaces&#10;Remove any large debris by hand (i.e. kimwipes, pipette tips, etc.)&#10;&#10;">
            <a:extLst>
              <a:ext uri="{FF2B5EF4-FFF2-40B4-BE49-F238E27FC236}">
                <a16:creationId xmlns:a16="http://schemas.microsoft.com/office/drawing/2014/main" id="{7C94A7DB-6AB2-41C7-B346-78663C321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18" y="1950859"/>
            <a:ext cx="2837989" cy="42417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400" b="0" dirty="0"/>
              <a:t>Lift the lower workspace deck and spray down with 1:10 bleach solution, making sure to saturate the entire surface</a:t>
            </a:r>
          </a:p>
          <a:p>
            <a:pPr lvl="1"/>
            <a:r>
              <a:rPr lang="en-US" sz="1400" b="0" dirty="0"/>
              <a:t>This process may require 2 persons if the BSC is 6 ft or larger</a:t>
            </a:r>
          </a:p>
          <a:p>
            <a:pPr>
              <a:lnSpc>
                <a:spcPct val="120000"/>
              </a:lnSpc>
            </a:pPr>
            <a:r>
              <a:rPr lang="en-US" sz="1400" b="0" dirty="0"/>
              <a:t>Allow 10 minutes of contact time for the bleach to disinfect all potentially contaminated surfaces</a:t>
            </a:r>
          </a:p>
          <a:p>
            <a:pPr>
              <a:lnSpc>
                <a:spcPct val="120000"/>
              </a:lnSpc>
            </a:pPr>
            <a:r>
              <a:rPr lang="en-US" sz="1400" b="0" dirty="0"/>
              <a:t>Remove any large debris by hand (i.e., kimwipes, pipette tips, etc.)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b="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24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: Remove Lower Workspace  Deck and Grill&#10;"/>
          <p:cNvSpPr>
            <a:spLocks noGrp="1"/>
          </p:cNvSpPr>
          <p:nvPr>
            <p:ph type="title"/>
          </p:nvPr>
        </p:nvSpPr>
        <p:spPr>
          <a:xfrm>
            <a:off x="2389500" y="188285"/>
            <a:ext cx="6620387" cy="493712"/>
          </a:xfrm>
        </p:spPr>
        <p:txBody>
          <a:bodyPr/>
          <a:lstStyle/>
          <a:p>
            <a:pPr algn="r"/>
            <a:b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Lower Workspace Deck and Grill</a:t>
            </a:r>
            <a:b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 descr="Photo of front airflow grill and workspace deck removed and placed next to the BSC unit ">
            <a:extLst>
              <a:ext uri="{FF2B5EF4-FFF2-40B4-BE49-F238E27FC236}">
                <a16:creationId xmlns:a16="http://schemas.microsoft.com/office/drawing/2014/main" id="{B1BF678E-DCAA-4557-ACED-D9FCDC9C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30647" b="9795"/>
          <a:stretch/>
        </p:blipFill>
        <p:spPr>
          <a:xfrm rot="5400000">
            <a:off x="437575" y="1119763"/>
            <a:ext cx="4538518" cy="4508792"/>
          </a:xfrm>
          <a:prstGeom prst="rect">
            <a:avLst/>
          </a:prstGeom>
        </p:spPr>
      </p:pic>
      <p:sp>
        <p:nvSpPr>
          <p:cNvPr id="4" name="Title 1" descr="Text title: Remove Lower Workspace  Deck and Grill">
            <a:extLst>
              <a:ext uri="{FF2B5EF4-FFF2-40B4-BE49-F238E27FC236}">
                <a16:creationId xmlns:a16="http://schemas.microsoft.com/office/drawing/2014/main" id="{8ADE0775-6EA5-403C-B7BE-19831658FA34}"/>
              </a:ext>
            </a:extLst>
          </p:cNvPr>
          <p:cNvSpPr txBox="1">
            <a:spLocks/>
          </p:cNvSpPr>
          <p:nvPr/>
        </p:nvSpPr>
        <p:spPr bwMode="auto">
          <a:xfrm>
            <a:off x="5322826" y="987211"/>
            <a:ext cx="3363974" cy="1185627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Lower Workspace Deck and Grill</a:t>
            </a:r>
          </a:p>
        </p:txBody>
      </p:sp>
      <p:cxnSp>
        <p:nvCxnSpPr>
          <p:cNvPr id="7" name="Straight Connector 6" descr="Black line - decorative">
            <a:extLst>
              <a:ext uri="{FF2B5EF4-FFF2-40B4-BE49-F238E27FC236}">
                <a16:creationId xmlns:a16="http://schemas.microsoft.com/office/drawing/2014/main" id="{859792A0-963F-44F8-BB5F-E946B7CBAA7C}"/>
              </a:ext>
            </a:extLst>
          </p:cNvPr>
          <p:cNvCxnSpPr>
            <a:cxnSpLocks/>
          </p:cNvCxnSpPr>
          <p:nvPr/>
        </p:nvCxnSpPr>
        <p:spPr>
          <a:xfrm>
            <a:off x="5423026" y="2091351"/>
            <a:ext cx="326377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 descr="Text body: After 10 minutes, remove both front grill and workspace deck&#10;Be careful and obtain help, these items are both heavy and sharp&#10;Carefully wipe off all bleach from the front grill and workspace&#10;Allow several minute to airdry&#10;Wipe down the front grill and the bench with 70% EtOH to remove all bleach residue&#10;">
            <a:extLst>
              <a:ext uri="{FF2B5EF4-FFF2-40B4-BE49-F238E27FC236}">
                <a16:creationId xmlns:a16="http://schemas.microsoft.com/office/drawing/2014/main" id="{83F1A83E-78E4-4993-9AE5-4C3FF631E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800" y="2222501"/>
            <a:ext cx="3489384" cy="354455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b="0" dirty="0">
                <a:solidFill>
                  <a:schemeClr val="tx1"/>
                </a:solidFill>
              </a:rPr>
              <a:t>After 10 minutes, remove both front grill and workspace deck.</a:t>
            </a:r>
          </a:p>
          <a:p>
            <a:pPr>
              <a:lnSpc>
                <a:spcPts val="1000"/>
              </a:lnSpc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b="0" dirty="0">
                <a:solidFill>
                  <a:schemeClr val="tx1"/>
                </a:solidFill>
              </a:rPr>
              <a:t>Be careful and obtain help, these items are both heavy and sharp.</a:t>
            </a:r>
          </a:p>
          <a:p>
            <a:pPr>
              <a:lnSpc>
                <a:spcPts val="1000"/>
              </a:lnSpc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b="0" dirty="0">
                <a:solidFill>
                  <a:schemeClr val="tx1"/>
                </a:solidFill>
              </a:rPr>
              <a:t>Carefully wipe off all bleach from the front grill and workspace.</a:t>
            </a:r>
          </a:p>
          <a:p>
            <a:pPr>
              <a:lnSpc>
                <a:spcPts val="1000"/>
              </a:lnSpc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b="0" dirty="0">
                <a:solidFill>
                  <a:schemeClr val="tx1"/>
                </a:solidFill>
              </a:rPr>
              <a:t>Allow several minutes to air dry.</a:t>
            </a:r>
          </a:p>
          <a:p>
            <a:pPr>
              <a:lnSpc>
                <a:spcPts val="1000"/>
              </a:lnSpc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b="0" dirty="0">
                <a:solidFill>
                  <a:schemeClr val="tx1"/>
                </a:solidFill>
              </a:rPr>
              <a:t>Wipe down the front grill and the bench with 70% EtOH to remove all bleach residue.</a:t>
            </a:r>
          </a:p>
        </p:txBody>
      </p:sp>
    </p:spTree>
    <p:extLst>
      <p:ext uri="{BB962C8B-B14F-4D97-AF65-F5344CB8AC3E}">
        <p14:creationId xmlns:p14="http://schemas.microsoft.com/office/powerpoint/2010/main" val="174695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- Drain BSC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Drain BSC</a:t>
            </a:r>
          </a:p>
        </p:txBody>
      </p:sp>
      <p:pic>
        <p:nvPicPr>
          <p:cNvPr id="4" name="Picture 3" descr="Photo showing the liquid drain on the underside of the BSC ">
            <a:extLst>
              <a:ext uri="{FF2B5EF4-FFF2-40B4-BE49-F238E27FC236}">
                <a16:creationId xmlns:a16="http://schemas.microsoft.com/office/drawing/2014/main" id="{6846B01E-F2A5-4CCC-BA89-F206CD0E9F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31818"/>
          <a:stretch/>
        </p:blipFill>
        <p:spPr>
          <a:xfrm rot="10800000">
            <a:off x="432982" y="1104899"/>
            <a:ext cx="8234362" cy="4631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47B14-8FC4-49B0-931E-9E4EB91C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999" y="797982"/>
            <a:ext cx="4533695" cy="4063727"/>
          </a:xfrm>
          <a:prstGeom prst="rect">
            <a:avLst/>
          </a:prstGeom>
        </p:spPr>
      </p:pic>
      <p:sp>
        <p:nvSpPr>
          <p:cNvPr id="5" name="Title 1" descr="Text title: Drain All Remaining Bleach">
            <a:extLst>
              <a:ext uri="{FF2B5EF4-FFF2-40B4-BE49-F238E27FC236}">
                <a16:creationId xmlns:a16="http://schemas.microsoft.com/office/drawing/2014/main" id="{01ADDBB8-97E7-4AE9-ADF9-4E926F910E85}"/>
              </a:ext>
            </a:extLst>
          </p:cNvPr>
          <p:cNvSpPr txBox="1">
            <a:spLocks/>
          </p:cNvSpPr>
          <p:nvPr/>
        </p:nvSpPr>
        <p:spPr bwMode="auto">
          <a:xfrm>
            <a:off x="5463856" y="1372342"/>
            <a:ext cx="2937759" cy="64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2F2F2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2F2F2"/>
                </a:solidFill>
                <a:latin typeface="Arial" charset="-52"/>
                <a:ea typeface="ＭＳ Ｐゴシック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Drain All Remaining Bleach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1D19A4-A1CF-4F21-AFEB-5F2C9C09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03570" y="2299580"/>
            <a:ext cx="3032911" cy="0"/>
          </a:xfrm>
          <a:prstGeom prst="line">
            <a:avLst/>
          </a:prstGeom>
          <a:ln w="15875">
            <a:solidFill>
              <a:schemeClr val="bg1"/>
            </a:solidFill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 descr="Connect tubing to a waste bucket&#10;Open drain, allowing the bleach to flow into the waste container&#10;">
            <a:extLst>
              <a:ext uri="{FF2B5EF4-FFF2-40B4-BE49-F238E27FC236}">
                <a16:creationId xmlns:a16="http://schemas.microsoft.com/office/drawing/2014/main" id="{91B09BCF-07A0-4E39-9E54-96485EC52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651" y="2464044"/>
            <a:ext cx="3097874" cy="2261870"/>
          </a:xfrm>
        </p:spPr>
        <p:txBody>
          <a:bodyPr anchor="t">
            <a:normAutofit/>
          </a:bodyPr>
          <a:lstStyle/>
          <a:p>
            <a:pPr>
              <a:lnSpc>
                <a:spcPts val="1920"/>
              </a:lnSpc>
            </a:pPr>
            <a:r>
              <a:rPr lang="en-US" sz="1800" b="0" dirty="0">
                <a:solidFill>
                  <a:schemeClr val="bg1"/>
                </a:solidFill>
              </a:rPr>
              <a:t>Connect tubing to a waste bucket. </a:t>
            </a:r>
          </a:p>
          <a:p>
            <a:pPr>
              <a:lnSpc>
                <a:spcPts val="1920"/>
              </a:lnSpc>
            </a:pPr>
            <a:r>
              <a:rPr lang="en-US" sz="1800" b="0" dirty="0">
                <a:solidFill>
                  <a:schemeClr val="bg1"/>
                </a:solidFill>
              </a:rPr>
              <a:t>Open drain, allowing the bleach to flow into the waste container.</a:t>
            </a:r>
          </a:p>
          <a:p>
            <a:pPr>
              <a:lnSpc>
                <a:spcPts val="1920"/>
              </a:lnSpc>
            </a:pPr>
            <a:r>
              <a:rPr lang="en-US" sz="1800" b="0" dirty="0">
                <a:solidFill>
                  <a:schemeClr val="bg1"/>
                </a:solidFill>
              </a:rPr>
              <a:t>Once fully drained, close the drain.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5761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20558A"/>
      </a:dk2>
      <a:lt2>
        <a:srgbClr val="EEECE1"/>
      </a:lt2>
      <a:accent1>
        <a:srgbClr val="4F81BD"/>
      </a:accent1>
      <a:accent2>
        <a:srgbClr val="62636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70182D86B40E4BA4A8C12F0C3602AA" ma:contentTypeVersion="2" ma:contentTypeDescription="Create a new document." ma:contentTypeScope="" ma:versionID="1af95ec8deeaa3aa39466cc566ed0d6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25ca4095e7c8ab063953265c919d05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D7481EC-1835-4C39-94CA-A8C78F6E415E}"/>
</file>

<file path=customXml/itemProps2.xml><?xml version="1.0" encoding="utf-8"?>
<ds:datastoreItem xmlns:ds="http://schemas.openxmlformats.org/officeDocument/2006/customXml" ds:itemID="{E0A32050-A9DF-40EF-ADB1-B3900DB9DF3D}"/>
</file>

<file path=customXml/itemProps3.xml><?xml version="1.0" encoding="utf-8"?>
<ds:datastoreItem xmlns:ds="http://schemas.openxmlformats.org/officeDocument/2006/customXml" ds:itemID="{193E0DEF-D0C1-43AD-8FA5-B6DF37A80A67}"/>
</file>

<file path=docProps/app.xml><?xml version="1.0" encoding="utf-8"?>
<Properties xmlns="http://schemas.openxmlformats.org/officeDocument/2006/extended-properties" xmlns:vt="http://schemas.openxmlformats.org/officeDocument/2006/docPropsVTypes">
  <Template>ORS Master PowerPoint Template (potx version)</Template>
  <TotalTime>2406</TotalTime>
  <Words>886</Words>
  <Application>Microsoft Office PowerPoint</Application>
  <PresentationFormat>On-screen Show (4:3)</PresentationFormat>
  <Paragraphs>118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Biological Safety Cabinet (BSC) Cleaning: Below the Deck</vt:lpstr>
      <vt:lpstr>BSC Appearances</vt:lpstr>
      <vt:lpstr>Proper Personal Protective Equipment</vt:lpstr>
      <vt:lpstr>Initial Cleaning</vt:lpstr>
      <vt:lpstr>BSC Airflow </vt:lpstr>
      <vt:lpstr>Workspace Deck Removal</vt:lpstr>
      <vt:lpstr> Lower Workspace Deck Cleaning</vt:lpstr>
      <vt:lpstr> Remove Lower Workspace Deck and Grill </vt:lpstr>
      <vt:lpstr>Drain BSC</vt:lpstr>
      <vt:lpstr>Clean Undersurface of BSC</vt:lpstr>
      <vt:lpstr>Reassemble the BSC Unit</vt:lpstr>
      <vt:lpstr>Enhanced BSC Cleaning </vt:lpstr>
      <vt:lpstr>Thank you</vt:lpstr>
    </vt:vector>
  </TitlesOfParts>
  <Company>NIH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Safety Cabinet (BSC) Surface Decontamination Guidance</dc:title>
  <dc:subject>Safety</dc:subject>
  <dc:creator>Kibiuk, Lydia (NIH/OD/ORS) [E]</dc:creator>
  <cp:keywords>BSC, ACUC, Safety Committee</cp:keywords>
  <dc:description>508 complaint</dc:description>
  <cp:lastModifiedBy>Delgado, Diane (NIH/OD/ORS) [E]</cp:lastModifiedBy>
  <cp:revision>83</cp:revision>
  <cp:lastPrinted>2009-03-13T15:31:14Z</cp:lastPrinted>
  <dcterms:created xsi:type="dcterms:W3CDTF">2021-11-10T15:29:22Z</dcterms:created>
  <dcterms:modified xsi:type="dcterms:W3CDTF">2022-12-29T14:30:37Z</dcterms:modified>
  <cp:category>Safety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0x0101009A70182D86B40E4BA4A8C12F0C3602AA</vt:lpwstr>
  </property>
  <property fmtid="{D5CDD505-2E9C-101B-9397-08002B2CF9AE}" pid="3" name="Language">
    <vt:lpwstr>English</vt:lpwstr>
  </property>
</Properties>
</file>