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vsdx" ContentType="application/vnd.ms-visio.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handoutMasterIdLst>
    <p:handoutMasterId r:id="rId19"/>
  </p:handoutMasterIdLst>
  <p:sldIdLst>
    <p:sldId id="274" r:id="rId5"/>
    <p:sldId id="381" r:id="rId6"/>
    <p:sldId id="385" r:id="rId7"/>
    <p:sldId id="387" r:id="rId8"/>
    <p:sldId id="268" r:id="rId9"/>
    <p:sldId id="382" r:id="rId10"/>
    <p:sldId id="388" r:id="rId11"/>
    <p:sldId id="386" r:id="rId12"/>
    <p:sldId id="307" r:id="rId13"/>
    <p:sldId id="308" r:id="rId14"/>
    <p:sldId id="256" r:id="rId15"/>
    <p:sldId id="384" r:id="rId16"/>
    <p:sldId id="383" r:id="rId17"/>
  </p:sldIdLst>
  <p:sldSz cx="14355763" cy="11522075"/>
  <p:notesSz cx="6858000" cy="9144000"/>
  <p:defaultTextStyle>
    <a:defPPr>
      <a:defRPr lang="en-US"/>
    </a:defPPr>
    <a:lvl1pPr algn="l" defTabSz="739338"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739338" algn="l" defTabSz="739338"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1478676" algn="l" defTabSz="739338"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2218014" algn="l" defTabSz="739338"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2957352" algn="l" defTabSz="739338"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3696691" algn="l" defTabSz="739338" rtl="0" eaLnBrk="1" latinLnBrk="0" hangingPunct="1">
      <a:defRPr kern="1200">
        <a:solidFill>
          <a:schemeClr val="tx1"/>
        </a:solidFill>
        <a:latin typeface="Arial" charset="0"/>
        <a:ea typeface="ＭＳ Ｐゴシック" charset="0"/>
        <a:cs typeface="ＭＳ Ｐゴシック" charset="0"/>
      </a:defRPr>
    </a:lvl6pPr>
    <a:lvl7pPr marL="4436029" algn="l" defTabSz="739338" rtl="0" eaLnBrk="1" latinLnBrk="0" hangingPunct="1">
      <a:defRPr kern="1200">
        <a:solidFill>
          <a:schemeClr val="tx1"/>
        </a:solidFill>
        <a:latin typeface="Arial" charset="0"/>
        <a:ea typeface="ＭＳ Ｐゴシック" charset="0"/>
        <a:cs typeface="ＭＳ Ｐゴシック" charset="0"/>
      </a:defRPr>
    </a:lvl7pPr>
    <a:lvl8pPr marL="5175367" algn="l" defTabSz="739338" rtl="0" eaLnBrk="1" latinLnBrk="0" hangingPunct="1">
      <a:defRPr kern="1200">
        <a:solidFill>
          <a:schemeClr val="tx1"/>
        </a:solidFill>
        <a:latin typeface="Arial" charset="0"/>
        <a:ea typeface="ＭＳ Ｐゴシック" charset="0"/>
        <a:cs typeface="ＭＳ Ｐゴシック" charset="0"/>
      </a:defRPr>
    </a:lvl8pPr>
    <a:lvl9pPr marL="5914705" algn="l" defTabSz="739338"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5674" userDrawn="1">
          <p15:clr>
            <a:srgbClr val="A4A3A4"/>
          </p15:clr>
        </p15:guide>
        <p15:guide id="2" orient="horz" pos="1442" userDrawn="1">
          <p15:clr>
            <a:srgbClr val="A4A3A4"/>
          </p15:clr>
        </p15:guide>
        <p15:guide id="3" pos="1258" userDrawn="1">
          <p15:clr>
            <a:srgbClr val="A4A3A4"/>
          </p15:clr>
        </p15:guide>
        <p15:guide id="4" pos="8588" userDrawn="1">
          <p15:clr>
            <a:srgbClr val="A4A3A4"/>
          </p15:clr>
        </p15:guide>
        <p15:guide id="5" pos="4523" userDrawn="1">
          <p15:clr>
            <a:srgbClr val="A4A3A4"/>
          </p15:clr>
        </p15:guide>
        <p15:guide id="6" pos="447"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6F3F939-4F27-CDE9-C508-69A94A2CCE2E}" name="Leshure Ratiff, Shirron (NIH/OD/ORS) [E]" initials="LRS([" userId="S::leshureratiffsn@nih.gov::6f661a3c-a764-488d-8fdb-95d32b47cefb" providerId="AD"/>
  <p188:author id="{E0B0D877-B620-79EC-04F7-E1D28A83629D}" name="McCormick-Ell, Jessica (NIH/OD/ORS) [E]" initials="MEJ([" userId="S::mccormickelljm@nih.gov::17705b11-ce77-46da-9d13-c1f7b35168ea" providerId="AD"/>
  <p188:author id="{CB826688-ECED-E862-BCA3-206F066ADB88}" name="Kemp, Margaret (NIH/OD/ORS) [E]" initials="KM([" userId="S::kempm@nih.gov::799ddc97-6ffb-40bf-a5aa-7283ba864520" providerId="AD"/>
  <p188:author id="{785095D9-71F3-6BA7-5ACE-785FA9DD31E0}" name="Dobson, Delores (NIH/OD/ORS) [E]" initials="DD([" userId="S::wilsonde2@nih.gov::7edd6ea2-0e94-440e-b948-a45be5985c64" providerId="AD"/>
</p188: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F2F2F2"/>
    <a:srgbClr val="005595"/>
    <a:srgbClr val="E5B53A"/>
    <a:srgbClr val="5191CD"/>
    <a:srgbClr val="CFAA7A"/>
    <a:srgbClr val="D9B60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7" autoAdjust="0"/>
    <p:restoredTop sz="86385" autoAdjust="0"/>
  </p:normalViewPr>
  <p:slideViewPr>
    <p:cSldViewPr snapToGrid="0" showGuides="1">
      <p:cViewPr varScale="1">
        <p:scale>
          <a:sx n="34" d="100"/>
          <a:sy n="34" d="100"/>
        </p:scale>
        <p:origin x="948" y="72"/>
      </p:cViewPr>
      <p:guideLst>
        <p:guide orient="horz" pos="5674"/>
        <p:guide orient="horz" pos="1442"/>
        <p:guide pos="1258"/>
        <p:guide pos="8588"/>
        <p:guide pos="4523"/>
        <p:guide pos="447"/>
      </p:guideLst>
    </p:cSldViewPr>
  </p:slideViewPr>
  <p:outlineViewPr>
    <p:cViewPr>
      <p:scale>
        <a:sx n="33" d="100"/>
        <a:sy n="33" d="100"/>
      </p:scale>
      <p:origin x="0" y="-552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DAB4B05A-45EA-C145-A37F-5BC17B902E27}" type="datetime1">
              <a:rPr lang="en-US"/>
              <a:pPr/>
              <a:t>4/14/2023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6391DD0E-0102-8949-8BB8-62DF14F32558}" type="slidenum">
              <a:rPr lang="en-US"/>
              <a:pPr/>
              <a:t>‹#›</a:t>
            </a:fld>
            <a:endParaRPr lang="en-US"/>
          </a:p>
        </p:txBody>
      </p:sp>
    </p:spTree>
    <p:extLst>
      <p:ext uri="{BB962C8B-B14F-4D97-AF65-F5344CB8AC3E}">
        <p14:creationId xmlns:p14="http://schemas.microsoft.com/office/powerpoint/2010/main" val="15055664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49FCCA-74CD-B64D-A4C3-C465B129A4F0}" type="datetimeFigureOut">
              <a:rPr lang="en-US" smtClean="0"/>
              <a:t>4/14/2023</a:t>
            </a:fld>
            <a:endParaRPr lang="en-US"/>
          </a:p>
        </p:txBody>
      </p:sp>
      <p:sp>
        <p:nvSpPr>
          <p:cNvPr id="4" name="Slide Image Placeholder 3"/>
          <p:cNvSpPr>
            <a:spLocks noGrp="1" noRot="1" noChangeAspect="1"/>
          </p:cNvSpPr>
          <p:nvPr>
            <p:ph type="sldImg" idx="2"/>
          </p:nvPr>
        </p:nvSpPr>
        <p:spPr>
          <a:xfrm>
            <a:off x="1506538" y="1143000"/>
            <a:ext cx="38449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A2E9AC-418B-2C4A-A1D3-F38E3C76C223}" type="slidenum">
              <a:rPr lang="en-US" smtClean="0"/>
              <a:t>‹#›</a:t>
            </a:fld>
            <a:endParaRPr lang="en-US"/>
          </a:p>
        </p:txBody>
      </p:sp>
    </p:spTree>
    <p:extLst>
      <p:ext uri="{BB962C8B-B14F-4D97-AF65-F5344CB8AC3E}">
        <p14:creationId xmlns:p14="http://schemas.microsoft.com/office/powerpoint/2010/main" val="536416820"/>
      </p:ext>
    </p:extLst>
  </p:cSld>
  <p:clrMap bg1="lt1" tx1="dk1" bg2="lt2" tx2="dk2" accent1="accent1" accent2="accent2" accent3="accent3" accent4="accent4" accent5="accent5" accent6="accent6" hlink="hlink" folHlink="folHlink"/>
  <p:notesStyle>
    <a:lvl1pPr marL="0" algn="l" defTabSz="1478676" rtl="0" eaLnBrk="1" latinLnBrk="0" hangingPunct="1">
      <a:defRPr sz="1941" kern="1200">
        <a:solidFill>
          <a:schemeClr val="tx1"/>
        </a:solidFill>
        <a:latin typeface="+mn-lt"/>
        <a:ea typeface="+mn-ea"/>
        <a:cs typeface="+mn-cs"/>
      </a:defRPr>
    </a:lvl1pPr>
    <a:lvl2pPr marL="739338" algn="l" defTabSz="1478676" rtl="0" eaLnBrk="1" latinLnBrk="0" hangingPunct="1">
      <a:defRPr sz="1941" kern="1200">
        <a:solidFill>
          <a:schemeClr val="tx1"/>
        </a:solidFill>
        <a:latin typeface="+mn-lt"/>
        <a:ea typeface="+mn-ea"/>
        <a:cs typeface="+mn-cs"/>
      </a:defRPr>
    </a:lvl2pPr>
    <a:lvl3pPr marL="1478676" algn="l" defTabSz="1478676" rtl="0" eaLnBrk="1" latinLnBrk="0" hangingPunct="1">
      <a:defRPr sz="1941" kern="1200">
        <a:solidFill>
          <a:schemeClr val="tx1"/>
        </a:solidFill>
        <a:latin typeface="+mn-lt"/>
        <a:ea typeface="+mn-ea"/>
        <a:cs typeface="+mn-cs"/>
      </a:defRPr>
    </a:lvl3pPr>
    <a:lvl4pPr marL="2218014" algn="l" defTabSz="1478676" rtl="0" eaLnBrk="1" latinLnBrk="0" hangingPunct="1">
      <a:defRPr sz="1941" kern="1200">
        <a:solidFill>
          <a:schemeClr val="tx1"/>
        </a:solidFill>
        <a:latin typeface="+mn-lt"/>
        <a:ea typeface="+mn-ea"/>
        <a:cs typeface="+mn-cs"/>
      </a:defRPr>
    </a:lvl4pPr>
    <a:lvl5pPr marL="2957352" algn="l" defTabSz="1478676" rtl="0" eaLnBrk="1" latinLnBrk="0" hangingPunct="1">
      <a:defRPr sz="1941" kern="1200">
        <a:solidFill>
          <a:schemeClr val="tx1"/>
        </a:solidFill>
        <a:latin typeface="+mn-lt"/>
        <a:ea typeface="+mn-ea"/>
        <a:cs typeface="+mn-cs"/>
      </a:defRPr>
    </a:lvl5pPr>
    <a:lvl6pPr marL="3696691" algn="l" defTabSz="1478676" rtl="0" eaLnBrk="1" latinLnBrk="0" hangingPunct="1">
      <a:defRPr sz="1941" kern="1200">
        <a:solidFill>
          <a:schemeClr val="tx1"/>
        </a:solidFill>
        <a:latin typeface="+mn-lt"/>
        <a:ea typeface="+mn-ea"/>
        <a:cs typeface="+mn-cs"/>
      </a:defRPr>
    </a:lvl6pPr>
    <a:lvl7pPr marL="4436029" algn="l" defTabSz="1478676" rtl="0" eaLnBrk="1" latinLnBrk="0" hangingPunct="1">
      <a:defRPr sz="1941" kern="1200">
        <a:solidFill>
          <a:schemeClr val="tx1"/>
        </a:solidFill>
        <a:latin typeface="+mn-lt"/>
        <a:ea typeface="+mn-ea"/>
        <a:cs typeface="+mn-cs"/>
      </a:defRPr>
    </a:lvl7pPr>
    <a:lvl8pPr marL="5175367" algn="l" defTabSz="1478676" rtl="0" eaLnBrk="1" latinLnBrk="0" hangingPunct="1">
      <a:defRPr sz="1941" kern="1200">
        <a:solidFill>
          <a:schemeClr val="tx1"/>
        </a:solidFill>
        <a:latin typeface="+mn-lt"/>
        <a:ea typeface="+mn-ea"/>
        <a:cs typeface="+mn-cs"/>
      </a:defRPr>
    </a:lvl8pPr>
    <a:lvl9pPr marL="5914705" algn="l" defTabSz="1478676" rtl="0" eaLnBrk="1" latinLnBrk="0" hangingPunct="1">
      <a:defRPr sz="194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Audience: ACUC </a:t>
            </a:r>
          </a:p>
        </p:txBody>
      </p:sp>
      <p:sp>
        <p:nvSpPr>
          <p:cNvPr id="4" name="Slide Number Placeholder 3"/>
          <p:cNvSpPr>
            <a:spLocks noGrp="1"/>
          </p:cNvSpPr>
          <p:nvPr>
            <p:ph type="sldNum" sz="quarter" idx="5"/>
          </p:nvPr>
        </p:nvSpPr>
        <p:spPr/>
        <p:txBody>
          <a:bodyPr/>
          <a:lstStyle/>
          <a:p>
            <a:fld id="{75A2E9AC-418B-2C4A-A1D3-F38E3C76C223}" type="slidenum">
              <a:rPr lang="en-US" smtClean="0"/>
              <a:t>1</a:t>
            </a:fld>
            <a:endParaRPr lang="en-US"/>
          </a:p>
        </p:txBody>
      </p:sp>
    </p:spTree>
    <p:extLst>
      <p:ext uri="{BB962C8B-B14F-4D97-AF65-F5344CB8AC3E}">
        <p14:creationId xmlns:p14="http://schemas.microsoft.com/office/powerpoint/2010/main" val="11821209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478676" rtl="0" eaLnBrk="1" fontAlgn="auto" latinLnBrk="0" hangingPunct="1">
              <a:lnSpc>
                <a:spcPct val="100000"/>
              </a:lnSpc>
              <a:spcBef>
                <a:spcPts val="0"/>
              </a:spcBef>
              <a:spcAft>
                <a:spcPts val="0"/>
              </a:spcAft>
              <a:buClrTx/>
              <a:buSzTx/>
              <a:buFontTx/>
              <a:buNone/>
              <a:tabLst/>
              <a:defRPr/>
            </a:pPr>
            <a:r>
              <a:rPr lang="en-US" sz="2000" dirty="0">
                <a:ea typeface="ＭＳ Ｐゴシック"/>
              </a:rPr>
              <a:t>Center graphics</a:t>
            </a:r>
          </a:p>
          <a:p>
            <a:pPr marL="0" marR="0" lvl="0" indent="0" algn="l" defTabSz="1478676" rtl="0" eaLnBrk="1" fontAlgn="auto" latinLnBrk="0" hangingPunct="1">
              <a:lnSpc>
                <a:spcPct val="100000"/>
              </a:lnSpc>
              <a:spcBef>
                <a:spcPts val="0"/>
              </a:spcBef>
              <a:spcAft>
                <a:spcPts val="0"/>
              </a:spcAft>
              <a:buClrTx/>
              <a:buSzTx/>
              <a:buFontTx/>
              <a:buNone/>
              <a:tabLst/>
              <a:defRPr/>
            </a:pPr>
            <a:endParaRPr lang="en-US" sz="2000" dirty="0">
              <a:ea typeface="ＭＳ Ｐゴシック"/>
            </a:endParaRPr>
          </a:p>
          <a:p>
            <a:pPr marL="0" marR="0" lvl="0" indent="0" algn="l" defTabSz="1478676" rtl="0" eaLnBrk="1" fontAlgn="auto" latinLnBrk="0" hangingPunct="1">
              <a:lnSpc>
                <a:spcPct val="100000"/>
              </a:lnSpc>
              <a:spcBef>
                <a:spcPts val="0"/>
              </a:spcBef>
              <a:spcAft>
                <a:spcPts val="0"/>
              </a:spcAft>
              <a:buClrTx/>
              <a:buSzTx/>
              <a:buFontTx/>
              <a:buNone/>
              <a:tabLst/>
              <a:defRPr/>
            </a:pPr>
            <a:endParaRPr lang="en-US" sz="2000" dirty="0">
              <a:ea typeface="ＭＳ Ｐゴシック"/>
            </a:endParaRPr>
          </a:p>
          <a:p>
            <a:pPr marL="0" marR="0" lvl="0" indent="0" algn="l" defTabSz="1478676" rtl="0" eaLnBrk="1" fontAlgn="auto" latinLnBrk="0" hangingPunct="1">
              <a:lnSpc>
                <a:spcPct val="100000"/>
              </a:lnSpc>
              <a:spcBef>
                <a:spcPts val="0"/>
              </a:spcBef>
              <a:spcAft>
                <a:spcPts val="0"/>
              </a:spcAft>
              <a:buClrTx/>
              <a:buSzTx/>
              <a:buFontTx/>
              <a:buNone/>
              <a:tabLst/>
              <a:defRPr/>
            </a:pPr>
            <a:endParaRPr lang="en-US" sz="2000" dirty="0">
              <a:ea typeface="ＭＳ Ｐゴシック"/>
            </a:endParaRPr>
          </a:p>
          <a:p>
            <a:pPr marL="0" marR="0" lvl="0" indent="0" algn="l" defTabSz="1478676" rtl="0" eaLnBrk="1" fontAlgn="auto" latinLnBrk="0" hangingPunct="1">
              <a:lnSpc>
                <a:spcPct val="100000"/>
              </a:lnSpc>
              <a:spcBef>
                <a:spcPts val="0"/>
              </a:spcBef>
              <a:spcAft>
                <a:spcPts val="0"/>
              </a:spcAft>
              <a:buClrTx/>
              <a:buSzTx/>
              <a:buFontTx/>
              <a:buNone/>
              <a:tabLst/>
              <a:defRPr/>
            </a:pPr>
            <a:endParaRPr lang="en-US" sz="2000" dirty="0">
              <a:ea typeface="ＭＳ Ｐゴシック"/>
            </a:endParaRPr>
          </a:p>
          <a:p>
            <a:pPr lvl="0" algn="ctr">
              <a:spcBef>
                <a:spcPct val="20000"/>
              </a:spcBef>
              <a:buNone/>
            </a:pPr>
            <a:r>
              <a:rPr lang="en-US" sz="4000" dirty="0">
                <a:ea typeface="ＭＳ Ｐゴシック"/>
              </a:rPr>
              <a:t>Pathogen Registration Document - PRD</a:t>
            </a:r>
          </a:p>
          <a:p>
            <a:pPr lvl="0" algn="ctr">
              <a:spcBef>
                <a:spcPct val="20000"/>
              </a:spcBef>
              <a:buNone/>
            </a:pPr>
            <a:r>
              <a:rPr lang="en-US" sz="4000" dirty="0">
                <a:ea typeface="ＭＳ Ｐゴシック"/>
              </a:rPr>
              <a:t>&amp;</a:t>
            </a:r>
          </a:p>
          <a:p>
            <a:pPr lvl="0" algn="ctr">
              <a:spcBef>
                <a:spcPct val="20000"/>
              </a:spcBef>
              <a:buNone/>
            </a:pPr>
            <a:r>
              <a:rPr lang="en-US" sz="4000" dirty="0">
                <a:ea typeface="ＭＳ Ｐゴシック"/>
              </a:rPr>
              <a:t>Registration Document (rDNA work) - RD</a:t>
            </a:r>
          </a:p>
          <a:p>
            <a:pPr lvl="0">
              <a:spcBef>
                <a:spcPct val="20000"/>
              </a:spcBef>
              <a:buNone/>
            </a:pPr>
            <a:endParaRPr lang="en-US" sz="4000" dirty="0">
              <a:ea typeface="ＭＳ Ｐゴシック"/>
            </a:endParaRPr>
          </a:p>
          <a:p>
            <a:pPr lvl="0" algn="ctr">
              <a:spcBef>
                <a:spcPct val="20000"/>
              </a:spcBef>
              <a:buFont typeface="Wingdings"/>
              <a:buChar char="à"/>
            </a:pPr>
            <a:r>
              <a:rPr lang="en-US" sz="4000" dirty="0">
                <a:ea typeface="ＭＳ Ｐゴシック"/>
              </a:rPr>
              <a:t>Principal Investigators must register for work </a:t>
            </a:r>
          </a:p>
          <a:p>
            <a:pPr marL="0" indent="0" algn="ctr">
              <a:spcBef>
                <a:spcPct val="20000"/>
              </a:spcBef>
              <a:buNone/>
            </a:pPr>
            <a:r>
              <a:rPr lang="en-US" sz="4000" dirty="0">
                <a:ea typeface="ＭＳ Ｐゴシック"/>
              </a:rPr>
              <a:t>PRIOR to starting experiments</a:t>
            </a:r>
          </a:p>
          <a:p>
            <a:pPr marL="0" marR="0" lvl="0" indent="0" algn="l" defTabSz="1478676" rtl="0" eaLnBrk="1" fontAlgn="auto" latinLnBrk="0" hangingPunct="1">
              <a:lnSpc>
                <a:spcPct val="100000"/>
              </a:lnSpc>
              <a:spcBef>
                <a:spcPts val="0"/>
              </a:spcBef>
              <a:spcAft>
                <a:spcPts val="0"/>
              </a:spcAft>
              <a:buClrTx/>
              <a:buSzTx/>
              <a:buFontTx/>
              <a:buNone/>
              <a:tabLst/>
              <a:defRPr/>
            </a:pPr>
            <a:endParaRPr lang="en-US" sz="2000" dirty="0">
              <a:ea typeface="ＭＳ Ｐゴシック"/>
            </a:endParaRPr>
          </a:p>
          <a:p>
            <a:pPr marL="0" marR="0" lvl="0" indent="0" algn="l" defTabSz="1478676" rtl="0" eaLnBrk="1" fontAlgn="auto" latinLnBrk="0" hangingPunct="1">
              <a:lnSpc>
                <a:spcPct val="100000"/>
              </a:lnSpc>
              <a:spcBef>
                <a:spcPts val="0"/>
              </a:spcBef>
              <a:spcAft>
                <a:spcPts val="0"/>
              </a:spcAft>
              <a:buClrTx/>
              <a:buSzTx/>
              <a:buFontTx/>
              <a:buNone/>
              <a:tabLst/>
              <a:defRPr/>
            </a:pPr>
            <a:r>
              <a:rPr lang="en-US" sz="2000" dirty="0">
                <a:ea typeface="ＭＳ Ｐゴシック"/>
              </a:rPr>
              <a:t>Must be completed by the PI/proxy and submitted through HealthRx when research is conducted with blood, body fluids, tissues, pathogenic bacteria, viruses, toxins, recombinant DNA, Select Agents, fungi, prions and protein toxins, as well as animals that are infected with BBP and Macaque non-fixed tissue, body fluids and primary cell cultures.</a:t>
            </a:r>
          </a:p>
          <a:p>
            <a:endParaRPr lang="en-US" dirty="0"/>
          </a:p>
        </p:txBody>
      </p:sp>
      <p:sp>
        <p:nvSpPr>
          <p:cNvPr id="4" name="Slide Number Placeholder 3"/>
          <p:cNvSpPr>
            <a:spLocks noGrp="1"/>
          </p:cNvSpPr>
          <p:nvPr>
            <p:ph type="sldNum" sz="quarter" idx="5"/>
          </p:nvPr>
        </p:nvSpPr>
        <p:spPr/>
        <p:txBody>
          <a:bodyPr/>
          <a:lstStyle/>
          <a:p>
            <a:fld id="{75A2E9AC-418B-2C4A-A1D3-F38E3C76C223}" type="slidenum">
              <a:rPr lang="en-US" smtClean="0"/>
              <a:t>11</a:t>
            </a:fld>
            <a:endParaRPr lang="en-US"/>
          </a:p>
        </p:txBody>
      </p:sp>
    </p:spTree>
    <p:extLst>
      <p:ext uri="{BB962C8B-B14F-4D97-AF65-F5344CB8AC3E}">
        <p14:creationId xmlns:p14="http://schemas.microsoft.com/office/powerpoint/2010/main" val="2552151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478676" rtl="0" eaLnBrk="1" fontAlgn="auto" latinLnBrk="0" hangingPunct="1">
              <a:lnSpc>
                <a:spcPct val="100000"/>
              </a:lnSpc>
              <a:spcBef>
                <a:spcPts val="0"/>
              </a:spcBef>
              <a:spcAft>
                <a:spcPts val="0"/>
              </a:spcAft>
              <a:buClrTx/>
              <a:buSzTx/>
              <a:buFontTx/>
              <a:buNone/>
              <a:tabLst/>
              <a:defRPr/>
            </a:pPr>
            <a:r>
              <a:rPr lang="en-US" dirty="0"/>
              <a:t>When submitting a registration amendment, add a clear description of any changes that are being made in the registration. If no changes are being made (ex. 3-year renewal of protocol with no changes to registration work) state that explicitly when submitting the amendment and upload the draft ASP to the registration. Simply stating “Add ASP” will not be sufficient information for the Biosafety Officer to process the requested amendment. </a:t>
            </a:r>
          </a:p>
          <a:p>
            <a:endParaRPr lang="en-US" dirty="0"/>
          </a:p>
        </p:txBody>
      </p:sp>
      <p:sp>
        <p:nvSpPr>
          <p:cNvPr id="4" name="Slide Number Placeholder 3"/>
          <p:cNvSpPr>
            <a:spLocks noGrp="1"/>
          </p:cNvSpPr>
          <p:nvPr>
            <p:ph type="sldNum" sz="quarter" idx="5"/>
          </p:nvPr>
        </p:nvSpPr>
        <p:spPr/>
        <p:txBody>
          <a:bodyPr/>
          <a:lstStyle/>
          <a:p>
            <a:fld id="{75A2E9AC-418B-2C4A-A1D3-F38E3C76C223}" type="slidenum">
              <a:rPr lang="en-US" smtClean="0"/>
              <a:t>12</a:t>
            </a:fld>
            <a:endParaRPr lang="en-US"/>
          </a:p>
        </p:txBody>
      </p:sp>
    </p:spTree>
    <p:extLst>
      <p:ext uri="{BB962C8B-B14F-4D97-AF65-F5344CB8AC3E}">
        <p14:creationId xmlns:p14="http://schemas.microsoft.com/office/powerpoint/2010/main" val="3500594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8291F4-E5F4-4FDB-BA1D-995DE474B03C}" type="slidenum">
              <a:rPr lang="en-US">
                <a:solidFill>
                  <a:prstClr val="black"/>
                </a:solidFill>
              </a:rPr>
              <a:pPr/>
              <a:t>2</a:t>
            </a:fld>
            <a:endParaRPr lang="en-US">
              <a:solidFill>
                <a:prstClr val="black"/>
              </a:solidFill>
            </a:endParaRPr>
          </a:p>
        </p:txBody>
      </p:sp>
      <p:sp>
        <p:nvSpPr>
          <p:cNvPr id="137218" name="Rectangle 2"/>
          <p:cNvSpPr>
            <a:spLocks noGrp="1" noRot="1" noChangeAspect="1" noChangeArrowheads="1" noTextEdit="1"/>
          </p:cNvSpPr>
          <p:nvPr>
            <p:ph type="sldImg"/>
          </p:nvPr>
        </p:nvSpPr>
        <p:spPr>
          <a:xfrm>
            <a:off x="1331913" y="698500"/>
            <a:ext cx="4333875" cy="3478213"/>
          </a:xfrm>
          <a:ln/>
        </p:spPr>
      </p:sp>
      <p:sp>
        <p:nvSpPr>
          <p:cNvPr id="137219" name="Rectangle 3"/>
          <p:cNvSpPr>
            <a:spLocks noGrp="1" noChangeArrowheads="1"/>
          </p:cNvSpPr>
          <p:nvPr>
            <p:ph type="body" idx="1"/>
          </p:nvPr>
        </p:nvSpPr>
        <p:spPr>
          <a:xfrm>
            <a:off x="930728" y="4410066"/>
            <a:ext cx="5123546" cy="4175208"/>
          </a:xfrm>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charset="0"/>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charset="0"/>
                <a:ea typeface="+mn-ea"/>
                <a:cs typeface="+mn-cs"/>
              </a:rPr>
              <a:t>Administrative controls encompasses registration documents and surveillance programs. It is now a requirement that all staff sign off on documents.</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400" dirty="0">
                <a:sym typeface="Wingdings" panose="05000000000000000000" pitchFamily="2" charset="2"/>
              </a:rPr>
              <a:t>L</a:t>
            </a:r>
            <a:r>
              <a:rPr lang="en-US" sz="1400" dirty="0"/>
              <a:t>ab workers verify they understand the hazards of the material with which they work</a:t>
            </a: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charset="0"/>
                <a:ea typeface="+mn-ea"/>
                <a:cs typeface="+mn-cs"/>
              </a:rPr>
              <a:t>Hyperlink Guidelines </a:t>
            </a:r>
          </a:p>
          <a:p>
            <a:endParaRPr lang="en-US" sz="13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“cells” can be murine, human, non-human primate, etc. even if non-infectious</a:t>
            </a:r>
          </a:p>
        </p:txBody>
      </p:sp>
      <p:sp>
        <p:nvSpPr>
          <p:cNvPr id="4" name="Slide Number Placeholder 3"/>
          <p:cNvSpPr>
            <a:spLocks noGrp="1"/>
          </p:cNvSpPr>
          <p:nvPr>
            <p:ph type="sldNum" sz="quarter" idx="5"/>
          </p:nvPr>
        </p:nvSpPr>
        <p:spPr/>
        <p:txBody>
          <a:bodyPr/>
          <a:lstStyle/>
          <a:p>
            <a:fld id="{75A2E9AC-418B-2C4A-A1D3-F38E3C76C223}" type="slidenum">
              <a:rPr lang="en-US" smtClean="0"/>
              <a:t>3</a:t>
            </a:fld>
            <a:endParaRPr lang="en-US"/>
          </a:p>
        </p:txBody>
      </p:sp>
    </p:spTree>
    <p:extLst>
      <p:ext uri="{BB962C8B-B14F-4D97-AF65-F5344CB8AC3E}">
        <p14:creationId xmlns:p14="http://schemas.microsoft.com/office/powerpoint/2010/main" val="2447873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list of federally regulated (for possession, use, or transfer) agents, toxins, and permissible (unregulated) amounts of toxin is at the link. They </a:t>
            </a:r>
            <a:r>
              <a:rPr lang="en-US" b="0" i="0" dirty="0">
                <a:solidFill>
                  <a:srgbClr val="000000"/>
                </a:solidFill>
                <a:effectLst/>
                <a:latin typeface="Open Sans" panose="020B0606030504020204" pitchFamily="34" charset="0"/>
              </a:rPr>
              <a:t>have been determined to have the potential to pose a severe threat to both human and animal health, to plant health, or to animal and plant products. An attenuated strain of a select agent or an inactive form of a select toxin may be excluded from the requirements of the Select Agent Regulations.</a:t>
            </a:r>
            <a:endParaRPr lang="en-US" dirty="0"/>
          </a:p>
        </p:txBody>
      </p:sp>
      <p:sp>
        <p:nvSpPr>
          <p:cNvPr id="4" name="Slide Number Placeholder 3"/>
          <p:cNvSpPr>
            <a:spLocks noGrp="1"/>
          </p:cNvSpPr>
          <p:nvPr>
            <p:ph type="sldNum" sz="quarter" idx="5"/>
          </p:nvPr>
        </p:nvSpPr>
        <p:spPr/>
        <p:txBody>
          <a:bodyPr/>
          <a:lstStyle/>
          <a:p>
            <a:fld id="{75A2E9AC-418B-2C4A-A1D3-F38E3C76C223}" type="slidenum">
              <a:rPr lang="en-US" smtClean="0"/>
              <a:t>4</a:t>
            </a:fld>
            <a:endParaRPr lang="en-US"/>
          </a:p>
        </p:txBody>
      </p:sp>
    </p:spTree>
    <p:extLst>
      <p:ext uri="{BB962C8B-B14F-4D97-AF65-F5344CB8AC3E}">
        <p14:creationId xmlns:p14="http://schemas.microsoft.com/office/powerpoint/2010/main" val="2403949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48628" indent="-448628">
              <a:buFont typeface="Arial" panose="020B0604020202020204" pitchFamily="34" charset="0"/>
              <a:buChar char="•"/>
            </a:pPr>
            <a:r>
              <a:rPr lang="en-US" sz="2000" dirty="0">
                <a:latin typeface="Times New Roman"/>
                <a:ea typeface="Calibri"/>
                <a:cs typeface="Times New Roman"/>
              </a:rPr>
              <a:t>Permissible </a:t>
            </a:r>
            <a:r>
              <a:rPr lang="en-US" sz="2000" b="1" dirty="0">
                <a:latin typeface="Times New Roman"/>
                <a:ea typeface="Calibri"/>
                <a:cs typeface="Times New Roman"/>
              </a:rPr>
              <a:t>Select Toxin </a:t>
            </a:r>
            <a:r>
              <a:rPr lang="en-US" sz="2000" dirty="0">
                <a:latin typeface="Times New Roman"/>
                <a:ea typeface="Calibri"/>
                <a:cs typeface="Times New Roman"/>
              </a:rPr>
              <a:t>amounts- see table</a:t>
            </a:r>
          </a:p>
          <a:p>
            <a:pPr marL="448628" indent="-448628">
              <a:buFont typeface="Arial" panose="020B0604020202020204" pitchFamily="34" charset="0"/>
              <a:buChar char="•"/>
            </a:pPr>
            <a:r>
              <a:rPr lang="en-US" sz="2000" dirty="0">
                <a:latin typeface="Times New Roman"/>
                <a:ea typeface="Calibri"/>
                <a:cs typeface="Times New Roman"/>
              </a:rPr>
              <a:t>Specific rules- must be kept in a </a:t>
            </a:r>
            <a:r>
              <a:rPr lang="en-US" sz="2000" b="1" dirty="0">
                <a:latin typeface="Times New Roman"/>
                <a:ea typeface="Calibri"/>
                <a:cs typeface="Times New Roman"/>
              </a:rPr>
              <a:t>secure location </a:t>
            </a:r>
            <a:r>
              <a:rPr lang="en-US" sz="2000" dirty="0">
                <a:latin typeface="Times New Roman"/>
                <a:ea typeface="Calibri"/>
                <a:cs typeface="Times New Roman"/>
              </a:rPr>
              <a:t>and must have a </a:t>
            </a:r>
            <a:r>
              <a:rPr lang="en-US" sz="2000" b="1" dirty="0">
                <a:latin typeface="Times New Roman"/>
                <a:ea typeface="Calibri"/>
                <a:cs typeface="Times New Roman"/>
              </a:rPr>
              <a:t>usage logbook</a:t>
            </a:r>
          </a:p>
          <a:p>
            <a:pPr marL="448628" indent="-448628">
              <a:buFont typeface="Arial" panose="020B0604020202020204" pitchFamily="34" charset="0"/>
              <a:buChar char="•"/>
            </a:pPr>
            <a:r>
              <a:rPr lang="en-US" sz="2000" dirty="0">
                <a:latin typeface="Times New Roman"/>
                <a:ea typeface="Calibri"/>
                <a:cs typeface="Times New Roman"/>
              </a:rPr>
              <a:t>Laboratories must have a </a:t>
            </a:r>
            <a:r>
              <a:rPr lang="en-US" sz="2000" b="1" dirty="0">
                <a:latin typeface="Times New Roman"/>
                <a:ea typeface="Calibri"/>
                <a:cs typeface="Times New Roman"/>
              </a:rPr>
              <a:t>toxin exclusion form </a:t>
            </a:r>
            <a:r>
              <a:rPr lang="en-US" sz="2000" dirty="0">
                <a:latin typeface="Times New Roman"/>
                <a:ea typeface="Calibri"/>
                <a:cs typeface="Times New Roman"/>
              </a:rPr>
              <a:t>on file and kept secure and updated</a:t>
            </a:r>
          </a:p>
          <a:p>
            <a:pPr marL="448628" indent="-448628">
              <a:buFont typeface="Arial" panose="020B0604020202020204" pitchFamily="34" charset="0"/>
              <a:buChar char="•"/>
            </a:pPr>
            <a:r>
              <a:rPr lang="en-US" sz="2000" b="1" dirty="0">
                <a:latin typeface="Times New Roman"/>
                <a:ea typeface="Calibri"/>
                <a:cs typeface="Times New Roman"/>
              </a:rPr>
              <a:t>Due diligence </a:t>
            </a:r>
            <a:r>
              <a:rPr lang="en-US" sz="2000" dirty="0">
                <a:latin typeface="Times New Roman"/>
                <a:ea typeface="Calibri"/>
                <a:cs typeface="Times New Roman"/>
              </a:rPr>
              <a:t>to be performed, </a:t>
            </a:r>
            <a:r>
              <a:rPr lang="en-US" sz="2000" u="sng" dirty="0">
                <a:latin typeface="Times New Roman"/>
                <a:ea typeface="Calibri"/>
                <a:cs typeface="Times New Roman"/>
              </a:rPr>
              <a:t>documented</a:t>
            </a:r>
            <a:r>
              <a:rPr lang="en-US" sz="2000" dirty="0">
                <a:latin typeface="Times New Roman"/>
                <a:ea typeface="Calibri"/>
                <a:cs typeface="Times New Roman"/>
              </a:rPr>
              <a:t> and approved prior to any transfer!</a:t>
            </a:r>
          </a:p>
          <a:p>
            <a:pPr marL="448628" indent="-448628">
              <a:buFont typeface="Arial" panose="020B0604020202020204" pitchFamily="34" charset="0"/>
              <a:buChar char="•"/>
            </a:pPr>
            <a:r>
              <a:rPr lang="en-US" sz="2000" dirty="0">
                <a:latin typeface="Times New Roman"/>
                <a:ea typeface="Calibri"/>
                <a:cs typeface="Times New Roman"/>
              </a:rPr>
              <a:t>Personnel are to </a:t>
            </a:r>
            <a:r>
              <a:rPr lang="en-US" sz="2000" b="1" dirty="0">
                <a:latin typeface="Times New Roman"/>
                <a:ea typeface="Calibri"/>
                <a:cs typeface="Times New Roman"/>
              </a:rPr>
              <a:t>report any suspicious activity </a:t>
            </a:r>
            <a:r>
              <a:rPr lang="en-US" sz="2000" dirty="0">
                <a:latin typeface="Times New Roman"/>
                <a:ea typeface="Calibri"/>
                <a:cs typeface="Times New Roman"/>
              </a:rPr>
              <a:t>regarding toxins</a:t>
            </a:r>
            <a:endParaRPr lang="en-US" dirty="0"/>
          </a:p>
        </p:txBody>
      </p:sp>
      <p:sp>
        <p:nvSpPr>
          <p:cNvPr id="4" name="Slide Number Placeholder 3"/>
          <p:cNvSpPr>
            <a:spLocks noGrp="1"/>
          </p:cNvSpPr>
          <p:nvPr>
            <p:ph type="sldNum" sz="quarter" idx="5"/>
          </p:nvPr>
        </p:nvSpPr>
        <p:spPr/>
        <p:txBody>
          <a:bodyPr/>
          <a:lstStyle/>
          <a:p>
            <a:fld id="{75A2E9AC-418B-2C4A-A1D3-F38E3C76C223}" type="slidenum">
              <a:rPr lang="en-US" smtClean="0"/>
              <a:t>5</a:t>
            </a:fld>
            <a:endParaRPr lang="en-US"/>
          </a:p>
        </p:txBody>
      </p:sp>
    </p:spTree>
    <p:extLst>
      <p:ext uri="{BB962C8B-B14F-4D97-AF65-F5344CB8AC3E}">
        <p14:creationId xmlns:p14="http://schemas.microsoft.com/office/powerpoint/2010/main" val="1795034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8291F4-E5F4-4FDB-BA1D-995DE474B03C}" type="slidenum">
              <a:rPr lang="en-US">
                <a:solidFill>
                  <a:prstClr val="black"/>
                </a:solidFill>
              </a:rPr>
              <a:pPr/>
              <a:t>6</a:t>
            </a:fld>
            <a:endParaRPr lang="en-US">
              <a:solidFill>
                <a:prstClr val="black"/>
              </a:solidFill>
            </a:endParaRPr>
          </a:p>
        </p:txBody>
      </p:sp>
      <p:sp>
        <p:nvSpPr>
          <p:cNvPr id="137218" name="Rectangle 2"/>
          <p:cNvSpPr>
            <a:spLocks noGrp="1" noRot="1" noChangeAspect="1" noChangeArrowheads="1" noTextEdit="1"/>
          </p:cNvSpPr>
          <p:nvPr>
            <p:ph type="sldImg"/>
          </p:nvPr>
        </p:nvSpPr>
        <p:spPr>
          <a:xfrm>
            <a:off x="1331913" y="698500"/>
            <a:ext cx="4333875" cy="3478213"/>
          </a:xfrm>
          <a:ln/>
        </p:spPr>
      </p:sp>
      <p:sp>
        <p:nvSpPr>
          <p:cNvPr id="137219" name="Rectangle 3"/>
          <p:cNvSpPr>
            <a:spLocks noGrp="1" noChangeArrowheads="1"/>
          </p:cNvSpPr>
          <p:nvPr>
            <p:ph type="body" idx="1"/>
          </p:nvPr>
        </p:nvSpPr>
        <p:spPr>
          <a:xfrm>
            <a:off x="930728" y="4410066"/>
            <a:ext cx="5123546" cy="4175208"/>
          </a:xfrm>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charset="0"/>
                <a:ea typeface="+mn-ea"/>
                <a:cs typeface="+mn-cs"/>
              </a:rPr>
              <a:t>The HPRD and RD must be completed by the Principle Investigator and reviewed by the IBC.</a:t>
            </a: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charset="0"/>
                <a:ea typeface="+mn-ea"/>
                <a:cs typeface="+mn-cs"/>
              </a:rPr>
              <a:t>They should be updated at least on an annual basis; however, it may need to be updated more frequently if</a:t>
            </a: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charset="0"/>
                <a:ea typeface="+mn-ea"/>
                <a:cs typeface="+mn-cs"/>
              </a:rPr>
              <a:t>	There is a change in personnel</a:t>
            </a: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charset="0"/>
                <a:ea typeface="+mn-ea"/>
                <a:cs typeface="+mn-cs"/>
              </a:rPr>
              <a:t>	Change in laboratory location or</a:t>
            </a: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charset="0"/>
                <a:ea typeface="+mn-ea"/>
                <a:cs typeface="+mn-cs"/>
              </a:rPr>
              <a:t>	The work is terminated</a:t>
            </a: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charset="0"/>
                <a:ea typeface="+mn-ea"/>
                <a:cs typeface="+mn-cs"/>
              </a:rPr>
              <a:t>These documents are important because they:	</a:t>
            </a: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charset="0"/>
                <a:ea typeface="+mn-ea"/>
                <a:cs typeface="+mn-cs"/>
              </a:rPr>
              <a:t>1) Initiate laboratory surveys (1x/</a:t>
            </a:r>
            <a:r>
              <a:rPr kumimoji="0" lang="en-US" sz="1400" b="0" i="0" u="none" strike="noStrike" kern="1200" cap="none" spc="0" normalizeH="0" baseline="0" noProof="0" dirty="0" err="1">
                <a:ln>
                  <a:noFill/>
                </a:ln>
                <a:solidFill>
                  <a:srgbClr val="000000"/>
                </a:solidFill>
                <a:effectLst/>
                <a:uLnTx/>
                <a:uFillTx/>
                <a:latin typeface="Arial" charset="0"/>
                <a:ea typeface="+mn-ea"/>
                <a:cs typeface="+mn-cs"/>
              </a:rPr>
              <a:t>yr</a:t>
            </a:r>
            <a:r>
              <a:rPr kumimoji="0" lang="en-US" sz="1400" b="0" i="0" u="none" strike="noStrike" kern="1200" cap="none" spc="0" normalizeH="0" baseline="0" noProof="0" dirty="0">
                <a:ln>
                  <a:noFill/>
                </a:ln>
                <a:solidFill>
                  <a:srgbClr val="000000"/>
                </a:solidFill>
                <a:effectLst/>
                <a:uLnTx/>
                <a:uFillTx/>
                <a:latin typeface="Arial" charset="0"/>
                <a:ea typeface="+mn-ea"/>
                <a:cs typeface="+mn-cs"/>
              </a:rPr>
              <a:t> for BSL 1, 2, 2/3; 2x/</a:t>
            </a:r>
            <a:r>
              <a:rPr kumimoji="0" lang="en-US" sz="1400" b="0" i="0" u="none" strike="noStrike" kern="1200" cap="none" spc="0" normalizeH="0" baseline="0" noProof="0" dirty="0" err="1">
                <a:ln>
                  <a:noFill/>
                </a:ln>
                <a:solidFill>
                  <a:srgbClr val="000000"/>
                </a:solidFill>
                <a:effectLst/>
                <a:uLnTx/>
                <a:uFillTx/>
                <a:latin typeface="Arial" charset="0"/>
                <a:ea typeface="+mn-ea"/>
                <a:cs typeface="+mn-cs"/>
              </a:rPr>
              <a:t>yr</a:t>
            </a:r>
            <a:r>
              <a:rPr kumimoji="0" lang="en-US" sz="1400" b="0" i="0" u="none" strike="noStrike" kern="1200" cap="none" spc="0" normalizeH="0" baseline="0" noProof="0" dirty="0">
                <a:ln>
                  <a:noFill/>
                </a:ln>
                <a:solidFill>
                  <a:srgbClr val="000000"/>
                </a:solidFill>
                <a:effectLst/>
                <a:uLnTx/>
                <a:uFillTx/>
                <a:latin typeface="Arial" charset="0"/>
                <a:ea typeface="+mn-ea"/>
                <a:cs typeface="+mn-cs"/>
              </a:rPr>
              <a:t> for BSL 3 and 4)		</a:t>
            </a: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charset="0"/>
                <a:ea typeface="+mn-ea"/>
                <a:cs typeface="+mn-cs"/>
              </a:rPr>
              <a:t>2) Identify which laboratories the Fire Department and OMS need specific types of safety information on</a:t>
            </a: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charset="0"/>
                <a:ea typeface="+mn-ea"/>
                <a:cs typeface="+mn-cs"/>
              </a:rPr>
              <a:t>3) Identify who needs immunizations and medical surveillance because of the agents with which they are working.</a:t>
            </a: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charset="0"/>
                <a:ea typeface="+mn-ea"/>
                <a:cs typeface="+mn-cs"/>
              </a:rPr>
              <a:t>Annual reviews are NOT the same as registration amendments or registration approvals. When you complete your annual review, you are verifying that it is inclusive and does not require an amendment, it is an action on the PI’s part. When you are amending your registration, you are including new information on how the agent is being used. This is submitted and that work is reviewed and then approved by the IBC.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 Directly administered plasmids (may be non-infectious, but is applicable under Section III-D-4-a of the NIH Guidelines for Research Involving ) requires an RD, direct administration of human cells (i.e. established cells) requires either a RD or PRD depending on whether the human cells are recombinant or not, adeno-associated viral vector are distinct from adenoviral vectors and must be described separately</a:t>
            </a:r>
          </a:p>
        </p:txBody>
      </p:sp>
      <p:sp>
        <p:nvSpPr>
          <p:cNvPr id="4" name="Slide Number Placeholder 3"/>
          <p:cNvSpPr>
            <a:spLocks noGrp="1"/>
          </p:cNvSpPr>
          <p:nvPr>
            <p:ph type="sldNum" sz="quarter" idx="5"/>
          </p:nvPr>
        </p:nvSpPr>
        <p:spPr/>
        <p:txBody>
          <a:bodyPr/>
          <a:lstStyle/>
          <a:p>
            <a:fld id="{75A2E9AC-418B-2C4A-A1D3-F38E3C76C223}" type="slidenum">
              <a:rPr lang="en-US" smtClean="0"/>
              <a:t>7</a:t>
            </a:fld>
            <a:endParaRPr lang="en-US"/>
          </a:p>
        </p:txBody>
      </p:sp>
    </p:spTree>
    <p:extLst>
      <p:ext uri="{BB962C8B-B14F-4D97-AF65-F5344CB8AC3E}">
        <p14:creationId xmlns:p14="http://schemas.microsoft.com/office/powerpoint/2010/main" val="1777673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using a material that requires registration in your ASP, you will need to amend the registration in these three cases. Exceptions may apply (i.e. breeding of transgenic animals).</a:t>
            </a:r>
          </a:p>
          <a:p>
            <a:r>
              <a:rPr lang="en-US" dirty="0"/>
              <a:t>As a reminder, amendment approvals are not the same as annual </a:t>
            </a:r>
            <a:r>
              <a:rPr lang="en-US"/>
              <a:t>reviews completed by the PI. </a:t>
            </a:r>
            <a:endParaRPr lang="en-US" dirty="0"/>
          </a:p>
        </p:txBody>
      </p:sp>
      <p:sp>
        <p:nvSpPr>
          <p:cNvPr id="4" name="Slide Number Placeholder 3"/>
          <p:cNvSpPr>
            <a:spLocks noGrp="1"/>
          </p:cNvSpPr>
          <p:nvPr>
            <p:ph type="sldNum" sz="quarter" idx="5"/>
          </p:nvPr>
        </p:nvSpPr>
        <p:spPr/>
        <p:txBody>
          <a:bodyPr/>
          <a:lstStyle/>
          <a:p>
            <a:fld id="{75A2E9AC-418B-2C4A-A1D3-F38E3C76C223}" type="slidenum">
              <a:rPr lang="en-US" smtClean="0"/>
              <a:t>8</a:t>
            </a:fld>
            <a:endParaRPr lang="en-US"/>
          </a:p>
        </p:txBody>
      </p:sp>
    </p:spTree>
    <p:extLst>
      <p:ext uri="{BB962C8B-B14F-4D97-AF65-F5344CB8AC3E}">
        <p14:creationId xmlns:p14="http://schemas.microsoft.com/office/powerpoint/2010/main" val="20128349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478676" rtl="0" eaLnBrk="1" fontAlgn="auto" latinLnBrk="0" hangingPunct="1">
              <a:lnSpc>
                <a:spcPct val="100000"/>
              </a:lnSpc>
              <a:spcBef>
                <a:spcPts val="0"/>
              </a:spcBef>
              <a:spcAft>
                <a:spcPts val="0"/>
              </a:spcAft>
              <a:buClrTx/>
              <a:buSzTx/>
              <a:buFontTx/>
              <a:buNone/>
              <a:tabLst/>
              <a:defRPr/>
            </a:pPr>
            <a:r>
              <a:rPr lang="en-US" dirty="0"/>
              <a:t>ACUC review of the ASP and IBC review of the registration documents can occur simultaneously. Delays in submission of registration amendments and/or new registration documents during the ASP review process will delay the final signoff of the ASP. Please submit registration documents through </a:t>
            </a:r>
            <a:r>
              <a:rPr lang="en-US" dirty="0" err="1"/>
              <a:t>HealthRX</a:t>
            </a:r>
            <a:r>
              <a:rPr lang="en-US" dirty="0"/>
              <a:t> as early as possible to avoid delay. </a:t>
            </a:r>
          </a:p>
        </p:txBody>
      </p:sp>
      <p:sp>
        <p:nvSpPr>
          <p:cNvPr id="4" name="Slide Number Placeholder 3"/>
          <p:cNvSpPr>
            <a:spLocks noGrp="1"/>
          </p:cNvSpPr>
          <p:nvPr>
            <p:ph type="sldNum" sz="quarter" idx="5"/>
          </p:nvPr>
        </p:nvSpPr>
        <p:spPr/>
        <p:txBody>
          <a:bodyPr/>
          <a:lstStyle/>
          <a:p>
            <a:fld id="{75A2E9AC-418B-2C4A-A1D3-F38E3C76C223}" type="slidenum">
              <a:rPr lang="en-US" smtClean="0"/>
              <a:t>9</a:t>
            </a:fld>
            <a:endParaRPr lang="en-US"/>
          </a:p>
        </p:txBody>
      </p:sp>
    </p:spTree>
    <p:extLst>
      <p:ext uri="{BB962C8B-B14F-4D97-AF65-F5344CB8AC3E}">
        <p14:creationId xmlns:p14="http://schemas.microsoft.com/office/powerpoint/2010/main" val="3553212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7" name="Rectangle 16"/>
          <p:cNvSpPr>
            <a:spLocks noChangeArrowheads="1"/>
          </p:cNvSpPr>
          <p:nvPr userDrawn="1"/>
        </p:nvSpPr>
        <p:spPr bwMode="auto">
          <a:xfrm>
            <a:off x="0" y="2288412"/>
            <a:ext cx="14355763" cy="6718546"/>
          </a:xfrm>
          <a:prstGeom prst="rect">
            <a:avLst/>
          </a:prstGeom>
          <a:solidFill>
            <a:schemeClr val="tx2"/>
          </a:solidFill>
          <a:ln w="9525">
            <a:solidFill>
              <a:srgbClr val="005595"/>
            </a:solidFill>
            <a:miter lim="800000"/>
            <a:headEnd/>
            <a:tailEnd/>
          </a:ln>
          <a:effectLst>
            <a:outerShdw blurRad="40000" dist="23000" dir="5400000" rotWithShape="0">
              <a:srgbClr val="000000">
                <a:alpha val="34998"/>
              </a:srgbClr>
            </a:outerShdw>
          </a:effectLst>
        </p:spPr>
        <p:txBody>
          <a:bodyPr anchor="ctr"/>
          <a:lstStyle/>
          <a:p>
            <a:pPr algn="ctr">
              <a:defRPr/>
            </a:pPr>
            <a:endParaRPr lang="en-US">
              <a:solidFill>
                <a:srgbClr val="FFFFFF"/>
              </a:solidFill>
              <a:latin typeface="+mn-lt"/>
              <a:ea typeface="ＭＳ Ｐゴシック" charset="-128"/>
              <a:cs typeface="ＭＳ Ｐゴシック" charset="-128"/>
            </a:endParaRPr>
          </a:p>
        </p:txBody>
      </p:sp>
      <p:sp>
        <p:nvSpPr>
          <p:cNvPr id="2" name="Title 1"/>
          <p:cNvSpPr>
            <a:spLocks noGrp="1"/>
          </p:cNvSpPr>
          <p:nvPr>
            <p:ph type="ctrTitle" hasCustomPrompt="1"/>
          </p:nvPr>
        </p:nvSpPr>
        <p:spPr>
          <a:xfrm>
            <a:off x="1996351" y="3184146"/>
            <a:ext cx="10378422" cy="2005605"/>
          </a:xfrm>
        </p:spPr>
        <p:txBody>
          <a:bodyPr anchor="t"/>
          <a:lstStyle>
            <a:lvl1pPr algn="l">
              <a:defRPr sz="5024">
                <a:solidFill>
                  <a:schemeClr val="bg1"/>
                </a:solidFill>
              </a:defRPr>
            </a:lvl1pPr>
          </a:lstStyle>
          <a:p>
            <a:r>
              <a:rPr lang="en-US" dirty="0"/>
              <a:t>Click to edit Master title style</a:t>
            </a:r>
            <a:br>
              <a:rPr lang="en-US" dirty="0"/>
            </a:br>
            <a:endParaRPr lang="en-US" dirty="0"/>
          </a:p>
        </p:txBody>
      </p:sp>
      <p:sp>
        <p:nvSpPr>
          <p:cNvPr id="21" name="Subtitle 2"/>
          <p:cNvSpPr>
            <a:spLocks noGrp="1"/>
          </p:cNvSpPr>
          <p:nvPr>
            <p:ph type="subTitle" idx="1"/>
          </p:nvPr>
        </p:nvSpPr>
        <p:spPr>
          <a:xfrm>
            <a:off x="1996350" y="6696818"/>
            <a:ext cx="10339831" cy="1232353"/>
          </a:xfrm>
        </p:spPr>
        <p:txBody>
          <a:bodyPr/>
          <a:lstStyle>
            <a:lvl1pPr marL="0" indent="0" algn="l">
              <a:lnSpc>
                <a:spcPts val="2261"/>
              </a:lnSpc>
              <a:spcBef>
                <a:spcPts val="314"/>
              </a:spcBef>
              <a:buNone/>
              <a:defRPr sz="2198" b="1" baseline="0">
                <a:solidFill>
                  <a:schemeClr val="bg1"/>
                </a:solidFill>
              </a:defRPr>
            </a:lvl1pPr>
            <a:lvl2pPr marL="717804" indent="0" algn="ctr">
              <a:buNone/>
              <a:defRPr>
                <a:solidFill>
                  <a:schemeClr val="tx1">
                    <a:tint val="75000"/>
                  </a:schemeClr>
                </a:solidFill>
              </a:defRPr>
            </a:lvl2pPr>
            <a:lvl3pPr marL="1435608" indent="0" algn="ctr">
              <a:buNone/>
              <a:defRPr>
                <a:solidFill>
                  <a:schemeClr val="tx1">
                    <a:tint val="75000"/>
                  </a:schemeClr>
                </a:solidFill>
              </a:defRPr>
            </a:lvl3pPr>
            <a:lvl4pPr marL="2153412" indent="0" algn="ctr">
              <a:buNone/>
              <a:defRPr>
                <a:solidFill>
                  <a:schemeClr val="tx1">
                    <a:tint val="75000"/>
                  </a:schemeClr>
                </a:solidFill>
              </a:defRPr>
            </a:lvl4pPr>
            <a:lvl5pPr marL="2871216" indent="0" algn="ctr">
              <a:buNone/>
              <a:defRPr>
                <a:solidFill>
                  <a:schemeClr val="tx1">
                    <a:tint val="75000"/>
                  </a:schemeClr>
                </a:solidFill>
              </a:defRPr>
            </a:lvl5pPr>
            <a:lvl6pPr marL="3589020" indent="0" algn="ctr">
              <a:buNone/>
              <a:defRPr>
                <a:solidFill>
                  <a:schemeClr val="tx1">
                    <a:tint val="75000"/>
                  </a:schemeClr>
                </a:solidFill>
              </a:defRPr>
            </a:lvl6pPr>
            <a:lvl7pPr marL="4306824" indent="0" algn="ctr">
              <a:buNone/>
              <a:defRPr>
                <a:solidFill>
                  <a:schemeClr val="tx1">
                    <a:tint val="75000"/>
                  </a:schemeClr>
                </a:solidFill>
              </a:defRPr>
            </a:lvl7pPr>
            <a:lvl8pPr marL="5024628" indent="0" algn="ctr">
              <a:buNone/>
              <a:defRPr>
                <a:solidFill>
                  <a:schemeClr val="tx1">
                    <a:tint val="75000"/>
                  </a:schemeClr>
                </a:solidFill>
              </a:defRPr>
            </a:lvl8pPr>
            <a:lvl9pPr marL="5742432" indent="0" algn="ctr">
              <a:buNone/>
              <a:defRPr>
                <a:solidFill>
                  <a:schemeClr val="tx1">
                    <a:tint val="75000"/>
                  </a:schemeClr>
                </a:solidFill>
              </a:defRPr>
            </a:lvl9pPr>
          </a:lstStyle>
          <a:p>
            <a:r>
              <a:rPr lang="en-US"/>
              <a:t>Click to edit Master subtitle style</a:t>
            </a:r>
            <a:endParaRPr lang="en-US" dirty="0"/>
          </a:p>
        </p:txBody>
      </p:sp>
      <p:pic>
        <p:nvPicPr>
          <p:cNvPr id="13" name="Picture 12" descr="NIH_OM_Logo_2Colo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0310" y="744114"/>
            <a:ext cx="3832989" cy="632241"/>
          </a:xfrm>
          <a:prstGeom prst="rect">
            <a:avLst/>
          </a:prstGeom>
        </p:spPr>
      </p:pic>
      <p:cxnSp>
        <p:nvCxnSpPr>
          <p:cNvPr id="14" name="Straight Connector 13"/>
          <p:cNvCxnSpPr/>
          <p:nvPr userDrawn="1"/>
        </p:nvCxnSpPr>
        <p:spPr>
          <a:xfrm>
            <a:off x="0" y="2288412"/>
            <a:ext cx="14355763" cy="0"/>
          </a:xfrm>
          <a:prstGeom prst="line">
            <a:avLst/>
          </a:prstGeom>
          <a:ln w="38100">
            <a:solidFill>
              <a:srgbClr val="E5B53A"/>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0" y="9006956"/>
            <a:ext cx="14355763" cy="0"/>
          </a:xfrm>
          <a:prstGeom prst="line">
            <a:avLst/>
          </a:prstGeom>
          <a:ln w="38100">
            <a:solidFill>
              <a:srgbClr val="E5B53A"/>
            </a:solidFill>
          </a:ln>
          <a:effectLst/>
        </p:spPr>
        <p:style>
          <a:lnRef idx="2">
            <a:schemeClr val="accent1"/>
          </a:lnRef>
          <a:fillRef idx="0">
            <a:schemeClr val="accent1"/>
          </a:fillRef>
          <a:effectRef idx="1">
            <a:schemeClr val="accent1"/>
          </a:effectRef>
          <a:fontRef idx="minor">
            <a:schemeClr val="tx1"/>
          </a:fontRef>
        </p:style>
      </p:cxnSp>
      <p:pic>
        <p:nvPicPr>
          <p:cNvPr id="3" name="Picture 2" descr="ORS-NIH-HHS-rgtalign.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487534" y="9777934"/>
            <a:ext cx="4145456" cy="891040"/>
          </a:xfrm>
          <a:prstGeom prst="rect">
            <a:avLst/>
          </a:prstGeom>
        </p:spPr>
      </p:pic>
    </p:spTree>
    <p:extLst>
      <p:ext uri="{BB962C8B-B14F-4D97-AF65-F5344CB8AC3E}">
        <p14:creationId xmlns:p14="http://schemas.microsoft.com/office/powerpoint/2010/main" val="3399972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13"/>
          <p:cNvSpPr>
            <a:spLocks noGrp="1"/>
          </p:cNvSpPr>
          <p:nvPr>
            <p:ph type="ftr" sz="quarter" idx="3"/>
          </p:nvPr>
        </p:nvSpPr>
        <p:spPr>
          <a:xfrm>
            <a:off x="4904886" y="10500299"/>
            <a:ext cx="4545992" cy="613444"/>
          </a:xfrm>
          <a:prstGeom prst="rect">
            <a:avLst/>
          </a:prstGeom>
        </p:spPr>
        <p:txBody>
          <a:bodyPr vert="horz" lIns="91440" tIns="45720" rIns="91440" bIns="45720" rtlCol="0" anchor="ctr"/>
          <a:lstStyle>
            <a:lvl1pPr algn="ctr">
              <a:defRPr sz="1884">
                <a:solidFill>
                  <a:schemeClr val="tx1">
                    <a:tint val="75000"/>
                  </a:schemeClr>
                </a:solidFill>
              </a:defRPr>
            </a:lvl1pPr>
          </a:lstStyle>
          <a:p>
            <a:endParaRPr lang="en-US" dirty="0"/>
          </a:p>
        </p:txBody>
      </p:sp>
      <p:sp>
        <p:nvSpPr>
          <p:cNvPr id="5" name="Slide Number Placeholder 14"/>
          <p:cNvSpPr>
            <a:spLocks noGrp="1"/>
          </p:cNvSpPr>
          <p:nvPr>
            <p:ph type="sldNum" sz="quarter" idx="4"/>
          </p:nvPr>
        </p:nvSpPr>
        <p:spPr>
          <a:xfrm>
            <a:off x="10288297" y="10500299"/>
            <a:ext cx="3349678" cy="613444"/>
          </a:xfrm>
          <a:prstGeom prst="rect">
            <a:avLst/>
          </a:prstGeom>
        </p:spPr>
        <p:txBody>
          <a:bodyPr vert="horz" lIns="91440" tIns="45720" rIns="91440" bIns="45720" rtlCol="0" anchor="ctr"/>
          <a:lstStyle>
            <a:lvl1pPr algn="r">
              <a:defRPr sz="1884">
                <a:solidFill>
                  <a:schemeClr val="tx1">
                    <a:tint val="75000"/>
                  </a:schemeClr>
                </a:solidFill>
              </a:defRPr>
            </a:lvl1pPr>
          </a:lstStyle>
          <a:p>
            <a:fld id="{31AB89BE-9688-C444-B1BE-0DB34C102AFE}" type="slidenum">
              <a:rPr lang="en-US" smtClean="0"/>
              <a:pPr/>
              <a:t>‹#›</a:t>
            </a:fld>
            <a:endParaRPr lang="en-US"/>
          </a:p>
        </p:txBody>
      </p:sp>
    </p:spTree>
    <p:extLst>
      <p:ext uri="{BB962C8B-B14F-4D97-AF65-F5344CB8AC3E}">
        <p14:creationId xmlns:p14="http://schemas.microsoft.com/office/powerpoint/2010/main" val="1893058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Title 1"/>
          <p:cNvSpPr>
            <a:spLocks noGrp="1"/>
          </p:cNvSpPr>
          <p:nvPr>
            <p:ph type="title"/>
          </p:nvPr>
        </p:nvSpPr>
        <p:spPr>
          <a:xfrm>
            <a:off x="5408335" y="274717"/>
            <a:ext cx="8237117" cy="829482"/>
          </a:xfrm>
        </p:spPr>
        <p:txBody>
          <a:bodyPr/>
          <a:lstStyle/>
          <a:p>
            <a:r>
              <a:rPr lang="en-US"/>
              <a:t>Click to edit Master title style</a:t>
            </a:r>
          </a:p>
        </p:txBody>
      </p:sp>
    </p:spTree>
    <p:extLst>
      <p:ext uri="{BB962C8B-B14F-4D97-AF65-F5344CB8AC3E}">
        <p14:creationId xmlns:p14="http://schemas.microsoft.com/office/powerpoint/2010/main" val="3908490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17788" y="10679259"/>
            <a:ext cx="3349678" cy="613444"/>
          </a:xfrm>
          <a:prstGeom prst="rect">
            <a:avLst/>
          </a:prstGeom>
        </p:spPr>
        <p:txBody>
          <a:bodyPr/>
          <a:lstStyle/>
          <a:p>
            <a:fld id="{FC44E0C0-021A-4FA3-8676-502B8BBACF02}" type="datetimeFigureOut">
              <a:rPr lang="en-US" smtClean="0"/>
              <a:t>4/14/2023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2596C4-18DC-47DC-AE2B-438A7D17EAE6}" type="slidenum">
              <a:rPr lang="en-US" smtClean="0"/>
              <a:t>‹#›</a:t>
            </a:fld>
            <a:endParaRPr lang="en-US"/>
          </a:p>
        </p:txBody>
      </p:sp>
    </p:spTree>
    <p:extLst>
      <p:ext uri="{BB962C8B-B14F-4D97-AF65-F5344CB8AC3E}">
        <p14:creationId xmlns:p14="http://schemas.microsoft.com/office/powerpoint/2010/main" val="34186179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cxnSp>
        <p:nvCxnSpPr>
          <p:cNvPr id="12" name="Straight Connector 11"/>
          <p:cNvCxnSpPr/>
          <p:nvPr userDrawn="1"/>
        </p:nvCxnSpPr>
        <p:spPr>
          <a:xfrm>
            <a:off x="0" y="1451449"/>
            <a:ext cx="14355763" cy="0"/>
          </a:xfrm>
          <a:prstGeom prst="line">
            <a:avLst/>
          </a:prstGeom>
          <a:ln w="38100">
            <a:solidFill>
              <a:srgbClr val="E5B53A"/>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a:spLocks noChangeArrowheads="1"/>
          </p:cNvSpPr>
          <p:nvPr/>
        </p:nvSpPr>
        <p:spPr bwMode="auto">
          <a:xfrm>
            <a:off x="0" y="0"/>
            <a:ext cx="14355763" cy="1408254"/>
          </a:xfrm>
          <a:prstGeom prst="rect">
            <a:avLst/>
          </a:prstGeom>
          <a:solidFill>
            <a:schemeClr val="tx2"/>
          </a:solidFill>
          <a:ln w="9525">
            <a:solidFill>
              <a:srgbClr val="005595"/>
            </a:solidFill>
            <a:miter lim="800000"/>
            <a:headEnd/>
            <a:tailEnd/>
          </a:ln>
          <a:effectLst>
            <a:outerShdw blurRad="40000" dist="23000" dir="5400000" rotWithShape="0">
              <a:srgbClr val="000000">
                <a:alpha val="34998"/>
              </a:srgbClr>
            </a:outerShdw>
          </a:effectLst>
        </p:spPr>
        <p:txBody>
          <a:bodyPr anchor="ctr"/>
          <a:lstStyle/>
          <a:p>
            <a:pPr algn="ctr">
              <a:defRPr/>
            </a:pPr>
            <a:endParaRPr lang="en-US">
              <a:solidFill>
                <a:srgbClr val="FFFFFF"/>
              </a:solidFill>
              <a:latin typeface="+mn-lt"/>
              <a:ea typeface="ＭＳ Ｐゴシック" charset="-128"/>
              <a:cs typeface="ＭＳ Ｐゴシック" charset="-128"/>
            </a:endParaRPr>
          </a:p>
        </p:txBody>
      </p:sp>
      <p:sp>
        <p:nvSpPr>
          <p:cNvPr id="1026" name="Text Placeholder 2"/>
          <p:cNvSpPr>
            <a:spLocks noGrp="1"/>
          </p:cNvSpPr>
          <p:nvPr>
            <p:ph type="body" idx="1"/>
          </p:nvPr>
        </p:nvSpPr>
        <p:spPr bwMode="auto">
          <a:xfrm>
            <a:off x="717788" y="2333755"/>
            <a:ext cx="12920187" cy="760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38" name="Title Placeholder 1"/>
          <p:cNvSpPr>
            <a:spLocks noGrp="1"/>
          </p:cNvSpPr>
          <p:nvPr>
            <p:ph type="title"/>
          </p:nvPr>
        </p:nvSpPr>
        <p:spPr bwMode="auto">
          <a:xfrm>
            <a:off x="3961985" y="274717"/>
            <a:ext cx="9683468" cy="829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4" name="Footer Placeholder 13"/>
          <p:cNvSpPr>
            <a:spLocks noGrp="1"/>
          </p:cNvSpPr>
          <p:nvPr>
            <p:ph type="ftr" sz="quarter" idx="3"/>
          </p:nvPr>
        </p:nvSpPr>
        <p:spPr>
          <a:xfrm>
            <a:off x="4904886" y="10500299"/>
            <a:ext cx="4545992" cy="613444"/>
          </a:xfrm>
          <a:prstGeom prst="rect">
            <a:avLst/>
          </a:prstGeom>
        </p:spPr>
        <p:txBody>
          <a:bodyPr vert="horz" lIns="91440" tIns="45720" rIns="91440" bIns="45720" rtlCol="0" anchor="ctr"/>
          <a:lstStyle>
            <a:lvl1pPr algn="ctr">
              <a:defRPr sz="1884">
                <a:solidFill>
                  <a:schemeClr val="tx1">
                    <a:tint val="75000"/>
                  </a:schemeClr>
                </a:solidFill>
              </a:defRPr>
            </a:lvl1pPr>
          </a:lstStyle>
          <a:p>
            <a:endParaRPr lang="en-US" dirty="0"/>
          </a:p>
        </p:txBody>
      </p:sp>
      <p:sp>
        <p:nvSpPr>
          <p:cNvPr id="15" name="Slide Number Placeholder 14"/>
          <p:cNvSpPr>
            <a:spLocks noGrp="1"/>
          </p:cNvSpPr>
          <p:nvPr>
            <p:ph type="sldNum" sz="quarter" idx="4"/>
          </p:nvPr>
        </p:nvSpPr>
        <p:spPr>
          <a:xfrm>
            <a:off x="10288297" y="10500299"/>
            <a:ext cx="3349678" cy="613444"/>
          </a:xfrm>
          <a:prstGeom prst="rect">
            <a:avLst/>
          </a:prstGeom>
        </p:spPr>
        <p:txBody>
          <a:bodyPr vert="horz" lIns="91440" tIns="45720" rIns="91440" bIns="45720" rtlCol="0" anchor="ctr"/>
          <a:lstStyle>
            <a:lvl1pPr algn="r">
              <a:defRPr sz="1884">
                <a:solidFill>
                  <a:schemeClr val="tx1">
                    <a:tint val="75000"/>
                  </a:schemeClr>
                </a:solidFill>
              </a:defRPr>
            </a:lvl1pPr>
          </a:lstStyle>
          <a:p>
            <a:fld id="{31AB89BE-9688-C444-B1BE-0DB34C102AFE}" type="slidenum">
              <a:rPr lang="en-US" smtClean="0"/>
              <a:pPr/>
              <a:t>‹#›</a:t>
            </a:fld>
            <a:endParaRPr lang="en-US"/>
          </a:p>
        </p:txBody>
      </p:sp>
      <p:pic>
        <p:nvPicPr>
          <p:cNvPr id="5" name="Picture 4" descr="NIH_OM_Logo_2Color.eps"/>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10313" y="10502711"/>
            <a:ext cx="3539222" cy="583785"/>
          </a:xfrm>
          <a:prstGeom prst="rect">
            <a:avLst/>
          </a:prstGeom>
        </p:spPr>
      </p:pic>
      <p:pic>
        <p:nvPicPr>
          <p:cNvPr id="6" name="Picture 5" descr="ORS_Helvetica_White.eps"/>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10312" y="465287"/>
            <a:ext cx="2756306" cy="430157"/>
          </a:xfrm>
          <a:prstGeom prst="rect">
            <a:avLst/>
          </a:prstGeom>
        </p:spPr>
      </p:pic>
      <p:cxnSp>
        <p:nvCxnSpPr>
          <p:cNvPr id="18" name="Straight Connector 17"/>
          <p:cNvCxnSpPr/>
          <p:nvPr userDrawn="1"/>
        </p:nvCxnSpPr>
        <p:spPr>
          <a:xfrm>
            <a:off x="0" y="10123116"/>
            <a:ext cx="14355763" cy="0"/>
          </a:xfrm>
          <a:prstGeom prst="line">
            <a:avLst/>
          </a:prstGeom>
          <a:ln w="38100">
            <a:solidFill>
              <a:srgbClr val="E5B53A"/>
            </a:solidFill>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87" r:id="rId1"/>
    <p:sldLayoutId id="2147483685" r:id="rId2"/>
    <p:sldLayoutId id="2147483686" r:id="rId3"/>
    <p:sldLayoutId id="2147483688" r:id="rId4"/>
  </p:sldLayoutIdLst>
  <p:txStyles>
    <p:titleStyle>
      <a:lvl1pPr algn="l" defTabSz="717804" rtl="0" eaLnBrk="1" fontAlgn="base" hangingPunct="1">
        <a:spcBef>
          <a:spcPct val="0"/>
        </a:spcBef>
        <a:spcAft>
          <a:spcPct val="0"/>
        </a:spcAft>
        <a:defRPr sz="3768" b="1" kern="1200">
          <a:solidFill>
            <a:srgbClr val="F2F2F2"/>
          </a:solidFill>
          <a:latin typeface="Arial"/>
          <a:ea typeface="ＭＳ Ｐゴシック" charset="-128"/>
          <a:cs typeface="Arial"/>
        </a:defRPr>
      </a:lvl1pPr>
      <a:lvl2pPr algn="l" defTabSz="717804" rtl="0" eaLnBrk="1" fontAlgn="base" hangingPunct="1">
        <a:spcBef>
          <a:spcPct val="0"/>
        </a:spcBef>
        <a:spcAft>
          <a:spcPct val="0"/>
        </a:spcAft>
        <a:defRPr sz="3768" b="1">
          <a:solidFill>
            <a:srgbClr val="F2F2F2"/>
          </a:solidFill>
          <a:latin typeface="Arial" charset="-52"/>
          <a:ea typeface="ＭＳ Ｐゴシック" charset="-128"/>
          <a:cs typeface="Arial" charset="0"/>
        </a:defRPr>
      </a:lvl2pPr>
      <a:lvl3pPr algn="l" defTabSz="717804" rtl="0" eaLnBrk="1" fontAlgn="base" hangingPunct="1">
        <a:spcBef>
          <a:spcPct val="0"/>
        </a:spcBef>
        <a:spcAft>
          <a:spcPct val="0"/>
        </a:spcAft>
        <a:defRPr sz="3768" b="1">
          <a:solidFill>
            <a:srgbClr val="F2F2F2"/>
          </a:solidFill>
          <a:latin typeface="Arial" charset="-52"/>
          <a:ea typeface="ＭＳ Ｐゴシック" charset="-128"/>
          <a:cs typeface="Arial" charset="0"/>
        </a:defRPr>
      </a:lvl3pPr>
      <a:lvl4pPr algn="l" defTabSz="717804" rtl="0" eaLnBrk="1" fontAlgn="base" hangingPunct="1">
        <a:spcBef>
          <a:spcPct val="0"/>
        </a:spcBef>
        <a:spcAft>
          <a:spcPct val="0"/>
        </a:spcAft>
        <a:defRPr sz="3768" b="1">
          <a:solidFill>
            <a:srgbClr val="F2F2F2"/>
          </a:solidFill>
          <a:latin typeface="Arial" charset="-52"/>
          <a:ea typeface="ＭＳ Ｐゴシック" charset="-128"/>
          <a:cs typeface="Arial" charset="0"/>
        </a:defRPr>
      </a:lvl4pPr>
      <a:lvl5pPr algn="l" defTabSz="717804" rtl="0" eaLnBrk="1" fontAlgn="base" hangingPunct="1">
        <a:spcBef>
          <a:spcPct val="0"/>
        </a:spcBef>
        <a:spcAft>
          <a:spcPct val="0"/>
        </a:spcAft>
        <a:defRPr sz="3768" b="1">
          <a:solidFill>
            <a:srgbClr val="F2F2F2"/>
          </a:solidFill>
          <a:latin typeface="Arial" charset="-52"/>
          <a:ea typeface="ＭＳ Ｐゴシック" charset="-128"/>
          <a:cs typeface="Arial" charset="0"/>
        </a:defRPr>
      </a:lvl5pPr>
      <a:lvl6pPr marL="717804" algn="ctr" defTabSz="717804" rtl="0" eaLnBrk="1" fontAlgn="base" hangingPunct="1">
        <a:spcBef>
          <a:spcPct val="0"/>
        </a:spcBef>
        <a:spcAft>
          <a:spcPct val="0"/>
        </a:spcAft>
        <a:defRPr sz="6908">
          <a:solidFill>
            <a:schemeClr val="tx1"/>
          </a:solidFill>
          <a:latin typeface="Calibri" charset="0"/>
          <a:ea typeface="ＭＳ Ｐゴシック" charset="-128"/>
          <a:cs typeface="ＭＳ Ｐゴシック" charset="-128"/>
        </a:defRPr>
      </a:lvl6pPr>
      <a:lvl7pPr marL="1435608" algn="ctr" defTabSz="717804" rtl="0" eaLnBrk="1" fontAlgn="base" hangingPunct="1">
        <a:spcBef>
          <a:spcPct val="0"/>
        </a:spcBef>
        <a:spcAft>
          <a:spcPct val="0"/>
        </a:spcAft>
        <a:defRPr sz="6908">
          <a:solidFill>
            <a:schemeClr val="tx1"/>
          </a:solidFill>
          <a:latin typeface="Calibri" charset="0"/>
          <a:ea typeface="ＭＳ Ｐゴシック" charset="-128"/>
          <a:cs typeface="ＭＳ Ｐゴシック" charset="-128"/>
        </a:defRPr>
      </a:lvl7pPr>
      <a:lvl8pPr marL="2153412" algn="ctr" defTabSz="717804" rtl="0" eaLnBrk="1" fontAlgn="base" hangingPunct="1">
        <a:spcBef>
          <a:spcPct val="0"/>
        </a:spcBef>
        <a:spcAft>
          <a:spcPct val="0"/>
        </a:spcAft>
        <a:defRPr sz="6908">
          <a:solidFill>
            <a:schemeClr val="tx1"/>
          </a:solidFill>
          <a:latin typeface="Calibri" charset="0"/>
          <a:ea typeface="ＭＳ Ｐゴシック" charset="-128"/>
          <a:cs typeface="ＭＳ Ｐゴシック" charset="-128"/>
        </a:defRPr>
      </a:lvl8pPr>
      <a:lvl9pPr marL="2871216" algn="ctr" defTabSz="717804" rtl="0" eaLnBrk="1" fontAlgn="base" hangingPunct="1">
        <a:spcBef>
          <a:spcPct val="0"/>
        </a:spcBef>
        <a:spcAft>
          <a:spcPct val="0"/>
        </a:spcAft>
        <a:defRPr sz="6908">
          <a:solidFill>
            <a:schemeClr val="tx1"/>
          </a:solidFill>
          <a:latin typeface="Calibri" charset="0"/>
          <a:ea typeface="ＭＳ Ｐゴシック" charset="-128"/>
          <a:cs typeface="ＭＳ Ｐゴシック" charset="-128"/>
        </a:defRPr>
      </a:lvl9pPr>
    </p:titleStyle>
    <p:bodyStyle>
      <a:lvl1pPr marL="538353" indent="-538353" algn="l" defTabSz="717804" rtl="0" eaLnBrk="1" fontAlgn="base" hangingPunct="1">
        <a:spcBef>
          <a:spcPts val="942"/>
        </a:spcBef>
        <a:spcAft>
          <a:spcPct val="0"/>
        </a:spcAft>
        <a:buFont typeface="Arial" charset="0"/>
        <a:buChar char="•"/>
        <a:defRPr sz="3768" b="1" kern="1200">
          <a:solidFill>
            <a:srgbClr val="404040"/>
          </a:solidFill>
          <a:latin typeface="Arial"/>
          <a:ea typeface="ＭＳ Ｐゴシック" charset="-128"/>
          <a:cs typeface="Arial"/>
        </a:defRPr>
      </a:lvl1pPr>
      <a:lvl2pPr marL="1166432" indent="-448628" algn="l" defTabSz="717804" rtl="0" eaLnBrk="1" fontAlgn="base" hangingPunct="1">
        <a:spcBef>
          <a:spcPts val="942"/>
        </a:spcBef>
        <a:spcAft>
          <a:spcPct val="0"/>
        </a:spcAft>
        <a:buFont typeface="Arial" charset="0"/>
        <a:buChar char="–"/>
        <a:defRPr sz="3454" kern="1200">
          <a:solidFill>
            <a:srgbClr val="404040"/>
          </a:solidFill>
          <a:latin typeface="Arial"/>
          <a:ea typeface="ＭＳ Ｐゴシック" charset="-128"/>
          <a:cs typeface="Arial"/>
        </a:defRPr>
      </a:lvl2pPr>
      <a:lvl3pPr marL="1794510" indent="-358902" algn="l" defTabSz="717804" rtl="0" eaLnBrk="1" fontAlgn="base" hangingPunct="1">
        <a:spcBef>
          <a:spcPts val="942"/>
        </a:spcBef>
        <a:spcAft>
          <a:spcPct val="0"/>
        </a:spcAft>
        <a:buFont typeface="Arial" charset="0"/>
        <a:buChar char="•"/>
        <a:defRPr kern="1200">
          <a:solidFill>
            <a:srgbClr val="404040"/>
          </a:solidFill>
          <a:latin typeface="Arial"/>
          <a:ea typeface="ＭＳ Ｐゴシック" charset="-128"/>
          <a:cs typeface="Arial"/>
        </a:defRPr>
      </a:lvl3pPr>
      <a:lvl4pPr marL="2512314" indent="-358902" algn="l" defTabSz="717804" rtl="0" eaLnBrk="1" fontAlgn="base" hangingPunct="1">
        <a:spcBef>
          <a:spcPts val="942"/>
        </a:spcBef>
        <a:spcAft>
          <a:spcPct val="0"/>
        </a:spcAft>
        <a:buFont typeface="Arial" charset="0"/>
        <a:buChar char="–"/>
        <a:defRPr kern="1200">
          <a:solidFill>
            <a:srgbClr val="404040"/>
          </a:solidFill>
          <a:latin typeface="Arial"/>
          <a:ea typeface="ＭＳ Ｐゴシック" charset="-128"/>
          <a:cs typeface="Arial"/>
        </a:defRPr>
      </a:lvl4pPr>
      <a:lvl5pPr marL="3230118" indent="-358902" algn="l" defTabSz="717804" rtl="0" eaLnBrk="1" fontAlgn="base" hangingPunct="1">
        <a:spcBef>
          <a:spcPts val="942"/>
        </a:spcBef>
        <a:spcAft>
          <a:spcPct val="0"/>
        </a:spcAft>
        <a:buFont typeface="Arial" charset="0"/>
        <a:buChar char="»"/>
        <a:defRPr kern="1200">
          <a:solidFill>
            <a:srgbClr val="404040"/>
          </a:solidFill>
          <a:latin typeface="Arial"/>
          <a:ea typeface="ＭＳ Ｐゴシック" charset="-128"/>
          <a:cs typeface="Arial"/>
        </a:defRPr>
      </a:lvl5pPr>
      <a:lvl6pPr marL="3947922" indent="-358902" algn="l" defTabSz="717804" rtl="0" eaLnBrk="1" latinLnBrk="0" hangingPunct="1">
        <a:spcBef>
          <a:spcPct val="20000"/>
        </a:spcBef>
        <a:buFont typeface="Arial"/>
        <a:buChar char="•"/>
        <a:defRPr sz="3140" kern="1200">
          <a:solidFill>
            <a:schemeClr val="tx1"/>
          </a:solidFill>
          <a:latin typeface="+mn-lt"/>
          <a:ea typeface="+mn-ea"/>
          <a:cs typeface="+mn-cs"/>
        </a:defRPr>
      </a:lvl6pPr>
      <a:lvl7pPr marL="4665726" indent="-358902" algn="l" defTabSz="717804" rtl="0" eaLnBrk="1" latinLnBrk="0" hangingPunct="1">
        <a:spcBef>
          <a:spcPct val="20000"/>
        </a:spcBef>
        <a:buFont typeface="Arial"/>
        <a:buChar char="•"/>
        <a:defRPr sz="3140" kern="1200">
          <a:solidFill>
            <a:schemeClr val="tx1"/>
          </a:solidFill>
          <a:latin typeface="+mn-lt"/>
          <a:ea typeface="+mn-ea"/>
          <a:cs typeface="+mn-cs"/>
        </a:defRPr>
      </a:lvl7pPr>
      <a:lvl8pPr marL="5383530" indent="-358902" algn="l" defTabSz="717804" rtl="0" eaLnBrk="1" latinLnBrk="0" hangingPunct="1">
        <a:spcBef>
          <a:spcPct val="20000"/>
        </a:spcBef>
        <a:buFont typeface="Arial"/>
        <a:buChar char="•"/>
        <a:defRPr sz="3140" kern="1200">
          <a:solidFill>
            <a:schemeClr val="tx1"/>
          </a:solidFill>
          <a:latin typeface="+mn-lt"/>
          <a:ea typeface="+mn-ea"/>
          <a:cs typeface="+mn-cs"/>
        </a:defRPr>
      </a:lvl8pPr>
      <a:lvl9pPr marL="6101334" indent="-358902" algn="l" defTabSz="717804" rtl="0" eaLnBrk="1" latinLnBrk="0" hangingPunct="1">
        <a:spcBef>
          <a:spcPct val="20000"/>
        </a:spcBef>
        <a:buFont typeface="Arial"/>
        <a:buChar char="•"/>
        <a:defRPr sz="3140" kern="1200">
          <a:solidFill>
            <a:schemeClr val="tx1"/>
          </a:solidFill>
          <a:latin typeface="+mn-lt"/>
          <a:ea typeface="+mn-ea"/>
          <a:cs typeface="+mn-cs"/>
        </a:defRPr>
      </a:lvl9pPr>
    </p:bodyStyle>
    <p:otherStyle>
      <a:defPPr>
        <a:defRPr lang="en-US"/>
      </a:defPPr>
      <a:lvl1pPr marL="0" algn="l" defTabSz="717804" rtl="0" eaLnBrk="1" latinLnBrk="0" hangingPunct="1">
        <a:defRPr sz="2826" kern="1200">
          <a:solidFill>
            <a:schemeClr val="tx1"/>
          </a:solidFill>
          <a:latin typeface="+mn-lt"/>
          <a:ea typeface="+mn-ea"/>
          <a:cs typeface="+mn-cs"/>
        </a:defRPr>
      </a:lvl1pPr>
      <a:lvl2pPr marL="717804" algn="l" defTabSz="717804" rtl="0" eaLnBrk="1" latinLnBrk="0" hangingPunct="1">
        <a:defRPr sz="2826" kern="1200">
          <a:solidFill>
            <a:schemeClr val="tx1"/>
          </a:solidFill>
          <a:latin typeface="+mn-lt"/>
          <a:ea typeface="+mn-ea"/>
          <a:cs typeface="+mn-cs"/>
        </a:defRPr>
      </a:lvl2pPr>
      <a:lvl3pPr marL="1435608" algn="l" defTabSz="717804" rtl="0" eaLnBrk="1" latinLnBrk="0" hangingPunct="1">
        <a:defRPr sz="2826" kern="1200">
          <a:solidFill>
            <a:schemeClr val="tx1"/>
          </a:solidFill>
          <a:latin typeface="+mn-lt"/>
          <a:ea typeface="+mn-ea"/>
          <a:cs typeface="+mn-cs"/>
        </a:defRPr>
      </a:lvl3pPr>
      <a:lvl4pPr marL="2153412" algn="l" defTabSz="717804" rtl="0" eaLnBrk="1" latinLnBrk="0" hangingPunct="1">
        <a:defRPr sz="2826" kern="1200">
          <a:solidFill>
            <a:schemeClr val="tx1"/>
          </a:solidFill>
          <a:latin typeface="+mn-lt"/>
          <a:ea typeface="+mn-ea"/>
          <a:cs typeface="+mn-cs"/>
        </a:defRPr>
      </a:lvl4pPr>
      <a:lvl5pPr marL="2871216" algn="l" defTabSz="717804" rtl="0" eaLnBrk="1" latinLnBrk="0" hangingPunct="1">
        <a:defRPr sz="2826" kern="1200">
          <a:solidFill>
            <a:schemeClr val="tx1"/>
          </a:solidFill>
          <a:latin typeface="+mn-lt"/>
          <a:ea typeface="+mn-ea"/>
          <a:cs typeface="+mn-cs"/>
        </a:defRPr>
      </a:lvl5pPr>
      <a:lvl6pPr marL="3589020" algn="l" defTabSz="717804" rtl="0" eaLnBrk="1" latinLnBrk="0" hangingPunct="1">
        <a:defRPr sz="2826" kern="1200">
          <a:solidFill>
            <a:schemeClr val="tx1"/>
          </a:solidFill>
          <a:latin typeface="+mn-lt"/>
          <a:ea typeface="+mn-ea"/>
          <a:cs typeface="+mn-cs"/>
        </a:defRPr>
      </a:lvl6pPr>
      <a:lvl7pPr marL="4306824" algn="l" defTabSz="717804" rtl="0" eaLnBrk="1" latinLnBrk="0" hangingPunct="1">
        <a:defRPr sz="2826" kern="1200">
          <a:solidFill>
            <a:schemeClr val="tx1"/>
          </a:solidFill>
          <a:latin typeface="+mn-lt"/>
          <a:ea typeface="+mn-ea"/>
          <a:cs typeface="+mn-cs"/>
        </a:defRPr>
      </a:lvl7pPr>
      <a:lvl8pPr marL="5024628" algn="l" defTabSz="717804" rtl="0" eaLnBrk="1" latinLnBrk="0" hangingPunct="1">
        <a:defRPr sz="2826" kern="1200">
          <a:solidFill>
            <a:schemeClr val="tx1"/>
          </a:solidFill>
          <a:latin typeface="+mn-lt"/>
          <a:ea typeface="+mn-ea"/>
          <a:cs typeface="+mn-cs"/>
        </a:defRPr>
      </a:lvl8pPr>
      <a:lvl9pPr marL="5742432" algn="l" defTabSz="717804" rtl="0" eaLnBrk="1" latinLnBrk="0" hangingPunct="1">
        <a:defRPr sz="282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package" Target="../embeddings/Microsoft_Visio_Drawing1.vsdx"/><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mailto:Baumannrg@od.nih.gov" TargetMode="External"/><Relationship Id="rId2" Type="http://schemas.openxmlformats.org/officeDocument/2006/relationships/hyperlink" Target="mailto:Pottsj@mail.nih.gov" TargetMode="External"/><Relationship Id="rId1" Type="http://schemas.openxmlformats.org/officeDocument/2006/relationships/slideLayout" Target="../slideLayouts/slideLayout2.xml"/><Relationship Id="rId6" Type="http://schemas.openxmlformats.org/officeDocument/2006/relationships/hyperlink" Target="mailto:Michael.Kujawa@nih.gov" TargetMode="External"/><Relationship Id="rId5" Type="http://schemas.openxmlformats.org/officeDocument/2006/relationships/hyperlink" Target="mailto:Carolyn.Buckwalter@nih.gov" TargetMode="External"/><Relationship Id="rId4" Type="http://schemas.openxmlformats.org/officeDocument/2006/relationships/hyperlink" Target="mailto:Althea.treacy@nih.gov"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policymanual.nih.gov/3035"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osp.od.nih.gov/wp-content/uploads/NIH_Guidelines.pdf" TargetMode="External"/><Relationship Id="rId4" Type="http://schemas.openxmlformats.org/officeDocument/2006/relationships/hyperlink" Target="https://osp.od.nih.gov/policies/biosafety-and-biosecurity-policy#tab2/"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selectagents.go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Visio_Drawing.vsdx"/><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April Safety Focus: Biological Registration Process</a:t>
            </a:r>
          </a:p>
        </p:txBody>
      </p:sp>
      <p:sp>
        <p:nvSpPr>
          <p:cNvPr id="3" name="Subtitle 2"/>
          <p:cNvSpPr>
            <a:spLocks noGrp="1"/>
          </p:cNvSpPr>
          <p:nvPr>
            <p:ph type="subTitle" idx="1"/>
          </p:nvPr>
        </p:nvSpPr>
        <p:spPr/>
        <p:txBody>
          <a:bodyPr/>
          <a:lstStyle/>
          <a:p>
            <a:r>
              <a:rPr lang="en-US" dirty="0"/>
              <a:t>DOHS SOSB</a:t>
            </a:r>
          </a:p>
          <a:p>
            <a:r>
              <a:rPr lang="en-US" dirty="0"/>
              <a:t>April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0BC4D-1D42-FC53-72DA-8DDBAFB8FA62}"/>
              </a:ext>
            </a:extLst>
          </p:cNvPr>
          <p:cNvSpPr>
            <a:spLocks noGrp="1"/>
          </p:cNvSpPr>
          <p:nvPr>
            <p:ph type="title"/>
          </p:nvPr>
        </p:nvSpPr>
        <p:spPr>
          <a:xfrm>
            <a:off x="3693543" y="215159"/>
            <a:ext cx="9795574" cy="969601"/>
          </a:xfrm>
        </p:spPr>
        <p:txBody>
          <a:bodyPr/>
          <a:lstStyle/>
          <a:p>
            <a:r>
              <a:rPr lang="en-US" sz="5280" dirty="0"/>
              <a:t> ASP Process Review</a:t>
            </a:r>
          </a:p>
        </p:txBody>
      </p:sp>
      <p:graphicFrame>
        <p:nvGraphicFramePr>
          <p:cNvPr id="6" name="Object 5" descr="Diagram - DMR">
            <a:extLst>
              <a:ext uri="{FF2B5EF4-FFF2-40B4-BE49-F238E27FC236}">
                <a16:creationId xmlns:a16="http://schemas.microsoft.com/office/drawing/2014/main" id="{084B9E54-BED8-3D16-745E-7FA2326176F1}"/>
              </a:ext>
            </a:extLst>
          </p:cNvPr>
          <p:cNvGraphicFramePr>
            <a:graphicFrameLocks noChangeAspect="1"/>
          </p:cNvGraphicFramePr>
          <p:nvPr>
            <p:extLst>
              <p:ext uri="{D42A27DB-BD31-4B8C-83A1-F6EECF244321}">
                <p14:modId xmlns:p14="http://schemas.microsoft.com/office/powerpoint/2010/main" val="3903634047"/>
              </p:ext>
            </p:extLst>
          </p:nvPr>
        </p:nvGraphicFramePr>
        <p:xfrm>
          <a:off x="328711" y="1990158"/>
          <a:ext cx="13698341" cy="5400856"/>
        </p:xfrm>
        <a:graphic>
          <a:graphicData uri="http://schemas.openxmlformats.org/presentationml/2006/ole">
            <mc:AlternateContent xmlns:mc="http://schemas.openxmlformats.org/markup-compatibility/2006">
              <mc:Choice xmlns:v="urn:schemas-microsoft-com:vml" Requires="v">
                <p:oleObj name="Visio" r:id="rId2" imgW="9569734" imgH="3771900" progId="Visio.Drawing.15">
                  <p:embed/>
                </p:oleObj>
              </mc:Choice>
              <mc:Fallback>
                <p:oleObj name="Visio" r:id="rId2" imgW="9569734" imgH="3771900" progId="Visio.Drawing.15">
                  <p:embed/>
                  <p:pic>
                    <p:nvPicPr>
                      <p:cNvPr id="6" name="Object 5">
                        <a:extLst>
                          <a:ext uri="{FF2B5EF4-FFF2-40B4-BE49-F238E27FC236}">
                            <a16:creationId xmlns:a16="http://schemas.microsoft.com/office/drawing/2014/main" id="{084B9E54-BED8-3D16-745E-7FA2326176F1}"/>
                          </a:ext>
                        </a:extLst>
                      </p:cNvPr>
                      <p:cNvPicPr/>
                      <p:nvPr/>
                    </p:nvPicPr>
                    <p:blipFill>
                      <a:blip r:embed="rId3"/>
                      <a:stretch>
                        <a:fillRect/>
                      </a:stretch>
                    </p:blipFill>
                    <p:spPr>
                      <a:xfrm>
                        <a:off x="328711" y="1990158"/>
                        <a:ext cx="13698341" cy="5400856"/>
                      </a:xfrm>
                      <a:prstGeom prst="rect">
                        <a:avLst/>
                      </a:prstGeom>
                    </p:spPr>
                  </p:pic>
                </p:oleObj>
              </mc:Fallback>
            </mc:AlternateContent>
          </a:graphicData>
        </a:graphic>
      </p:graphicFrame>
    </p:spTree>
    <p:extLst>
      <p:ext uri="{BB962C8B-B14F-4D97-AF65-F5344CB8AC3E}">
        <p14:creationId xmlns:p14="http://schemas.microsoft.com/office/powerpoint/2010/main" val="1897741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 name="Connector: Elbow 21">
            <a:extLst>
              <a:ext uri="{FF2B5EF4-FFF2-40B4-BE49-F238E27FC236}">
                <a16:creationId xmlns:a16="http://schemas.microsoft.com/office/drawing/2014/main" id="{9A1ACB63-3F9B-EE49-E2C2-C5D6D4543D84}"/>
              </a:ext>
              <a:ext uri="{C183D7F6-B498-43B3-948B-1728B52AA6E4}">
                <adec:decorative xmlns:adec="http://schemas.microsoft.com/office/drawing/2017/decorative" val="1"/>
              </a:ext>
            </a:extLst>
          </p:cNvPr>
          <p:cNvCxnSpPr>
            <a:cxnSpLocks/>
          </p:cNvCxnSpPr>
          <p:nvPr/>
        </p:nvCxnSpPr>
        <p:spPr>
          <a:xfrm>
            <a:off x="1356994" y="5848282"/>
            <a:ext cx="2742492" cy="1679869"/>
          </a:xfrm>
          <a:prstGeom prst="bentConnector3">
            <a:avLst>
              <a:gd name="adj1" fmla="val -939"/>
            </a:avLst>
          </a:prstGeom>
        </p:spPr>
        <p:style>
          <a:lnRef idx="2">
            <a:schemeClr val="accent1"/>
          </a:lnRef>
          <a:fillRef idx="0">
            <a:schemeClr val="accent1"/>
          </a:fillRef>
          <a:effectRef idx="1">
            <a:schemeClr val="accent1"/>
          </a:effectRef>
          <a:fontRef idx="minor">
            <a:schemeClr val="tx1"/>
          </a:fontRef>
        </p:style>
      </p:cxnSp>
      <p:cxnSp>
        <p:nvCxnSpPr>
          <p:cNvPr id="19" name="Connector: Elbow 18">
            <a:extLst>
              <a:ext uri="{FF2B5EF4-FFF2-40B4-BE49-F238E27FC236}">
                <a16:creationId xmlns:a16="http://schemas.microsoft.com/office/drawing/2014/main" id="{D91603DA-95C4-2BF8-EE60-3DA178B4527B}"/>
              </a:ext>
              <a:ext uri="{C183D7F6-B498-43B3-948B-1728B52AA6E4}">
                <adec:decorative xmlns:adec="http://schemas.microsoft.com/office/drawing/2017/decorative" val="1"/>
              </a:ext>
            </a:extLst>
          </p:cNvPr>
          <p:cNvCxnSpPr>
            <a:cxnSpLocks/>
            <a:stCxn id="5" idx="3"/>
            <a:endCxn id="33" idx="1"/>
          </p:cNvCxnSpPr>
          <p:nvPr/>
        </p:nvCxnSpPr>
        <p:spPr>
          <a:xfrm>
            <a:off x="2229852" y="5202120"/>
            <a:ext cx="2372066" cy="63547"/>
          </a:xfrm>
          <a:prstGeom prst="bentConnector3">
            <a:avLst/>
          </a:prstGeom>
        </p:spPr>
        <p:style>
          <a:lnRef idx="2">
            <a:schemeClr val="accent1"/>
          </a:lnRef>
          <a:fillRef idx="0">
            <a:schemeClr val="accent1"/>
          </a:fillRef>
          <a:effectRef idx="1">
            <a:schemeClr val="accent1"/>
          </a:effectRef>
          <a:fontRef idx="minor">
            <a:schemeClr val="tx1"/>
          </a:fontRef>
        </p:style>
      </p:cxnSp>
      <p:sp>
        <p:nvSpPr>
          <p:cNvPr id="7" name="Title 6">
            <a:extLst>
              <a:ext uri="{FF2B5EF4-FFF2-40B4-BE49-F238E27FC236}">
                <a16:creationId xmlns:a16="http://schemas.microsoft.com/office/drawing/2014/main" id="{A1096EA3-5A79-B44E-F2AC-90C880AF0419}"/>
              </a:ext>
            </a:extLst>
          </p:cNvPr>
          <p:cNvSpPr>
            <a:spLocks noGrp="1"/>
          </p:cNvSpPr>
          <p:nvPr>
            <p:ph type="title" idx="4294967295"/>
          </p:nvPr>
        </p:nvSpPr>
        <p:spPr/>
        <p:txBody>
          <a:bodyPr/>
          <a:lstStyle/>
          <a:p>
            <a:r>
              <a:rPr lang="en-US" sz="4000" dirty="0">
                <a:solidFill>
                  <a:schemeClr val="bg1"/>
                </a:solidFill>
              </a:rPr>
              <a:t>Registration Decision Tree</a:t>
            </a:r>
            <a:endParaRPr lang="en-US" dirty="0"/>
          </a:p>
        </p:txBody>
      </p:sp>
      <p:sp>
        <p:nvSpPr>
          <p:cNvPr id="4" name="Rectangle 3"/>
          <p:cNvSpPr/>
          <p:nvPr/>
        </p:nvSpPr>
        <p:spPr>
          <a:xfrm>
            <a:off x="1356994" y="1787671"/>
            <a:ext cx="10607718" cy="1692771"/>
          </a:xfrm>
          <a:prstGeom prst="rect">
            <a:avLst/>
          </a:prstGeom>
          <a:solidFill>
            <a:schemeClr val="bg1">
              <a:lumMod val="95000"/>
            </a:schemeClr>
          </a:solidFill>
          <a:ln w="19050">
            <a:solidFill>
              <a:schemeClr val="tx1"/>
            </a:solidFill>
          </a:ln>
        </p:spPr>
        <p:txBody>
          <a:bodyPr wrap="square">
            <a:spAutoFit/>
          </a:bodyPr>
          <a:lstStyle/>
          <a:p>
            <a:pPr>
              <a:spcAft>
                <a:spcPts val="1200"/>
              </a:spcAft>
            </a:pPr>
            <a:r>
              <a:rPr lang="en-US" sz="2800" dirty="0"/>
              <a:t>Work with the following requires a new registration:</a:t>
            </a:r>
          </a:p>
          <a:p>
            <a:pPr marL="342900" indent="-342900">
              <a:spcAft>
                <a:spcPts val="1200"/>
              </a:spcAft>
              <a:buFont typeface="Arial" panose="020B0604020202020204" pitchFamily="34" charset="0"/>
              <a:buChar char="•"/>
            </a:pPr>
            <a:r>
              <a:rPr lang="en-US" sz="2800" dirty="0"/>
              <a:t>new infectious agent, toxin</a:t>
            </a:r>
          </a:p>
          <a:p>
            <a:pPr marL="342900" indent="-342900">
              <a:spcAft>
                <a:spcPts val="1200"/>
              </a:spcAft>
              <a:buFont typeface="Arial" panose="020B0604020202020204" pitchFamily="34" charset="0"/>
              <a:buChar char="•"/>
            </a:pPr>
            <a:r>
              <a:rPr lang="en-US" sz="2800" dirty="0"/>
              <a:t>new rDNA work that falls under the </a:t>
            </a:r>
            <a:r>
              <a:rPr lang="en-US" sz="2800" i="1" dirty="0"/>
              <a:t>NIH Guidelines</a:t>
            </a:r>
            <a:endParaRPr lang="en-US" sz="2800" dirty="0"/>
          </a:p>
        </p:txBody>
      </p:sp>
      <p:sp>
        <p:nvSpPr>
          <p:cNvPr id="5" name="Rectangle: Rounded Corners 4">
            <a:extLst>
              <a:ext uri="{FF2B5EF4-FFF2-40B4-BE49-F238E27FC236}">
                <a16:creationId xmlns:a16="http://schemas.microsoft.com/office/drawing/2014/main" id="{46A3EC06-9940-E14E-3203-88A45171A28F}"/>
              </a:ext>
            </a:extLst>
          </p:cNvPr>
          <p:cNvSpPr/>
          <p:nvPr/>
        </p:nvSpPr>
        <p:spPr>
          <a:xfrm>
            <a:off x="385011" y="4555958"/>
            <a:ext cx="1844841" cy="1292323"/>
          </a:xfrm>
          <a:prstGeom prst="roundRect">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solidFill>
                  <a:sysClr val="windowText" lastClr="000000"/>
                </a:solidFill>
                <a:latin typeface="Arial" panose="020B0604020202020204" pitchFamily="34" charset="0"/>
                <a:cs typeface="Arial" panose="020B0604020202020204" pitchFamily="34" charset="0"/>
              </a:rPr>
              <a:t>Used in animals?</a:t>
            </a:r>
          </a:p>
        </p:txBody>
      </p:sp>
      <p:sp>
        <p:nvSpPr>
          <p:cNvPr id="28" name="TextBox 27">
            <a:extLst>
              <a:ext uri="{FF2B5EF4-FFF2-40B4-BE49-F238E27FC236}">
                <a16:creationId xmlns:a16="http://schemas.microsoft.com/office/drawing/2014/main" id="{938826CE-8C3B-A139-FE94-A6F347CCD361}"/>
              </a:ext>
            </a:extLst>
          </p:cNvPr>
          <p:cNvSpPr txBox="1"/>
          <p:nvPr/>
        </p:nvSpPr>
        <p:spPr>
          <a:xfrm flipH="1">
            <a:off x="2859187" y="5050823"/>
            <a:ext cx="799609" cy="461665"/>
          </a:xfrm>
          <a:prstGeom prst="rect">
            <a:avLst/>
          </a:prstGeom>
          <a:solidFill>
            <a:schemeClr val="accent1">
              <a:lumMod val="20000"/>
              <a:lumOff val="80000"/>
            </a:schemeClr>
          </a:solidFill>
        </p:spPr>
        <p:txBody>
          <a:bodyPr wrap="square" rtlCol="0">
            <a:spAutoFit/>
          </a:bodyPr>
          <a:lstStyle/>
          <a:p>
            <a:pPr algn="ctr"/>
            <a:r>
              <a:rPr lang="en-US" sz="2400" b="1" dirty="0"/>
              <a:t>NO</a:t>
            </a:r>
          </a:p>
        </p:txBody>
      </p:sp>
      <p:sp>
        <p:nvSpPr>
          <p:cNvPr id="33" name="Notched Right Arrow 32"/>
          <p:cNvSpPr/>
          <p:nvPr/>
        </p:nvSpPr>
        <p:spPr>
          <a:xfrm>
            <a:off x="4118813" y="4299457"/>
            <a:ext cx="6820000" cy="1932420"/>
          </a:xfrm>
          <a:prstGeom prst="notchedRight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Arial" panose="020B0604020202020204" pitchFamily="34" charset="0"/>
                <a:cs typeface="Arial" panose="020B0604020202020204" pitchFamily="34" charset="0"/>
              </a:rPr>
              <a:t>Submit a registration for </a:t>
            </a:r>
            <a:r>
              <a:rPr lang="en-US" sz="2400" b="1" dirty="0">
                <a:solidFill>
                  <a:schemeClr val="bg1"/>
                </a:solidFill>
                <a:latin typeface="Arial" panose="020B0604020202020204" pitchFamily="34" charset="0"/>
                <a:cs typeface="Arial" panose="020B0604020202020204" pitchFamily="34" charset="0"/>
              </a:rPr>
              <a:t>IBC review </a:t>
            </a:r>
          </a:p>
        </p:txBody>
      </p:sp>
      <p:sp>
        <p:nvSpPr>
          <p:cNvPr id="21" name="Hexagon 20"/>
          <p:cNvSpPr/>
          <p:nvPr/>
        </p:nvSpPr>
        <p:spPr>
          <a:xfrm>
            <a:off x="10958140" y="4254383"/>
            <a:ext cx="2693940" cy="2022567"/>
          </a:xfrm>
          <a:prstGeom prst="hexagon">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800" b="1" dirty="0">
                <a:solidFill>
                  <a:schemeClr val="tx1"/>
                </a:solidFill>
                <a:latin typeface="Arial" panose="020B0604020202020204" pitchFamily="34" charset="0"/>
                <a:cs typeface="Arial" panose="020B0604020202020204" pitchFamily="34" charset="0"/>
              </a:rPr>
              <a:t>Approved work</a:t>
            </a:r>
          </a:p>
          <a:p>
            <a:pPr algn="ctr"/>
            <a:r>
              <a:rPr lang="en-US" sz="2800" b="1" i="1" dirty="0">
                <a:solidFill>
                  <a:schemeClr val="tx1"/>
                </a:solidFill>
                <a:latin typeface="Arial" panose="020B0604020202020204" pitchFamily="34" charset="0"/>
                <a:cs typeface="Arial" panose="020B0604020202020204" pitchFamily="34" charset="0"/>
              </a:rPr>
              <a:t>(in vitro)</a:t>
            </a:r>
          </a:p>
        </p:txBody>
      </p:sp>
      <p:sp>
        <p:nvSpPr>
          <p:cNvPr id="29" name="TextBox 28">
            <a:extLst>
              <a:ext uri="{FF2B5EF4-FFF2-40B4-BE49-F238E27FC236}">
                <a16:creationId xmlns:a16="http://schemas.microsoft.com/office/drawing/2014/main" id="{47733094-F2B9-19C4-B034-28032D242F7A}"/>
              </a:ext>
            </a:extLst>
          </p:cNvPr>
          <p:cNvSpPr txBox="1"/>
          <p:nvPr/>
        </p:nvSpPr>
        <p:spPr>
          <a:xfrm flipH="1">
            <a:off x="2859187" y="7361502"/>
            <a:ext cx="799609" cy="461665"/>
          </a:xfrm>
          <a:prstGeom prst="rect">
            <a:avLst/>
          </a:prstGeom>
          <a:solidFill>
            <a:schemeClr val="accent1">
              <a:lumMod val="20000"/>
              <a:lumOff val="80000"/>
            </a:schemeClr>
          </a:solidFill>
        </p:spPr>
        <p:txBody>
          <a:bodyPr wrap="square" rtlCol="0">
            <a:spAutoFit/>
          </a:bodyPr>
          <a:lstStyle/>
          <a:p>
            <a:pPr algn="ctr"/>
            <a:r>
              <a:rPr lang="en-US" sz="2400" b="1" dirty="0"/>
              <a:t>YES</a:t>
            </a:r>
          </a:p>
        </p:txBody>
      </p:sp>
      <p:sp>
        <p:nvSpPr>
          <p:cNvPr id="3" name="Right Arrow Callout 2"/>
          <p:cNvSpPr/>
          <p:nvPr/>
        </p:nvSpPr>
        <p:spPr>
          <a:xfrm>
            <a:off x="4118813" y="6325999"/>
            <a:ext cx="6049853" cy="1202152"/>
          </a:xfrm>
          <a:prstGeom prst="rightArrowCallout">
            <a:avLst>
              <a:gd name="adj1" fmla="val 25000"/>
              <a:gd name="adj2" fmla="val 23959"/>
              <a:gd name="adj3" fmla="val 25000"/>
              <a:gd name="adj4" fmla="val 8686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Submit a registration and include draft ASP/ASP modification for </a:t>
            </a:r>
            <a:r>
              <a:rPr lang="en-US" sz="2400" b="1" dirty="0">
                <a:latin typeface="Arial" panose="020B0604020202020204" pitchFamily="34" charset="0"/>
                <a:cs typeface="Arial" panose="020B0604020202020204" pitchFamily="34" charset="0"/>
              </a:rPr>
              <a:t>IBC review</a:t>
            </a:r>
          </a:p>
        </p:txBody>
      </p:sp>
      <p:sp>
        <p:nvSpPr>
          <p:cNvPr id="44" name="Right Arrow Callout 43"/>
          <p:cNvSpPr/>
          <p:nvPr/>
        </p:nvSpPr>
        <p:spPr>
          <a:xfrm>
            <a:off x="4118813" y="7540943"/>
            <a:ext cx="6049853" cy="1202152"/>
          </a:xfrm>
          <a:prstGeom prst="rightArrowCallout">
            <a:avLst>
              <a:gd name="adj1" fmla="val 25000"/>
              <a:gd name="adj2" fmla="val 23959"/>
              <a:gd name="adj3" fmla="val 25000"/>
              <a:gd name="adj4" fmla="val 86868"/>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Arial" panose="020B0604020202020204" pitchFamily="34" charset="0"/>
                <a:cs typeface="Arial" panose="020B0604020202020204" pitchFamily="34" charset="0"/>
              </a:rPr>
              <a:t>Submit an ASP (initial or modification) describing use of agent for </a:t>
            </a:r>
            <a:r>
              <a:rPr lang="en-US" sz="2400" b="1" dirty="0">
                <a:solidFill>
                  <a:schemeClr val="tx1"/>
                </a:solidFill>
                <a:latin typeface="Arial" panose="020B0604020202020204" pitchFamily="34" charset="0"/>
                <a:cs typeface="Arial" panose="020B0604020202020204" pitchFamily="34" charset="0"/>
              </a:rPr>
              <a:t>ACUC review</a:t>
            </a:r>
          </a:p>
        </p:txBody>
      </p:sp>
      <p:sp>
        <p:nvSpPr>
          <p:cNvPr id="23" name="Hexagon 22"/>
          <p:cNvSpPr/>
          <p:nvPr/>
        </p:nvSpPr>
        <p:spPr>
          <a:xfrm>
            <a:off x="10958140" y="6531647"/>
            <a:ext cx="2693940" cy="2121374"/>
          </a:xfrm>
          <a:prstGeom prst="hexagon">
            <a:avLst/>
          </a:prstGeom>
          <a:solidFill>
            <a:schemeClr val="bg1"/>
          </a:solidFill>
          <a:ln w="38100"/>
          <a:effectLst>
            <a:outerShdw blurRad="50800" dist="152400" dir="5400000" algn="ctr" rotWithShape="0">
              <a:schemeClr val="tx2">
                <a:lumMod val="20000"/>
                <a:lumOff val="8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800" b="1" dirty="0">
                <a:solidFill>
                  <a:schemeClr val="tx1"/>
                </a:solidFill>
                <a:latin typeface="Arial" panose="020B0604020202020204" pitchFamily="34" charset="0"/>
                <a:cs typeface="Arial" panose="020B0604020202020204" pitchFamily="34" charset="0"/>
              </a:rPr>
              <a:t>Approved work</a:t>
            </a:r>
          </a:p>
          <a:p>
            <a:pPr algn="ctr"/>
            <a:r>
              <a:rPr lang="en-US" sz="2800" b="1" i="1" dirty="0">
                <a:solidFill>
                  <a:schemeClr val="tx1"/>
                </a:solidFill>
                <a:latin typeface="Arial" panose="020B0604020202020204" pitchFamily="34" charset="0"/>
                <a:cs typeface="Arial" panose="020B0604020202020204" pitchFamily="34" charset="0"/>
              </a:rPr>
              <a:t>(in vivo)</a:t>
            </a:r>
          </a:p>
        </p:txBody>
      </p:sp>
      <p:sp>
        <p:nvSpPr>
          <p:cNvPr id="6" name="TextBox 5">
            <a:extLst>
              <a:ext uri="{C183D7F6-B498-43B3-948B-1728B52AA6E4}">
                <adec:decorative xmlns:adec="http://schemas.microsoft.com/office/drawing/2017/decorative" val="1"/>
              </a:ext>
            </a:extLst>
          </p:cNvPr>
          <p:cNvSpPr txBox="1"/>
          <p:nvPr/>
        </p:nvSpPr>
        <p:spPr>
          <a:xfrm>
            <a:off x="10091218" y="6474901"/>
            <a:ext cx="516500" cy="2025170"/>
          </a:xfrm>
          <a:prstGeom prst="rect">
            <a:avLst/>
          </a:prstGeom>
          <a:noFill/>
          <a:ln>
            <a:noFill/>
          </a:ln>
        </p:spPr>
        <p:txBody>
          <a:bodyPr wrap="square" rtlCol="0">
            <a:spAutoFit/>
          </a:bodyPr>
          <a:lstStyle/>
          <a:p>
            <a:r>
              <a:rPr lang="en-US" sz="12560" dirty="0">
                <a:solidFill>
                  <a:schemeClr val="accent1"/>
                </a:solidFill>
              </a:rPr>
              <a:t>}</a:t>
            </a:r>
          </a:p>
        </p:txBody>
      </p:sp>
      <p:sp>
        <p:nvSpPr>
          <p:cNvPr id="9" name="TextBox 8">
            <a:extLst>
              <a:ext uri="{FF2B5EF4-FFF2-40B4-BE49-F238E27FC236}">
                <a16:creationId xmlns:a16="http://schemas.microsoft.com/office/drawing/2014/main" id="{04DD8850-5018-51CA-65F8-B9E1EB7B1F6F}"/>
              </a:ext>
            </a:extLst>
          </p:cNvPr>
          <p:cNvSpPr txBox="1"/>
          <p:nvPr/>
        </p:nvSpPr>
        <p:spPr>
          <a:xfrm>
            <a:off x="226786" y="9472531"/>
            <a:ext cx="4244261" cy="369332"/>
          </a:xfrm>
          <a:prstGeom prst="rect">
            <a:avLst/>
          </a:prstGeom>
          <a:noFill/>
        </p:spPr>
        <p:txBody>
          <a:bodyPr wrap="square" rtlCol="0">
            <a:spAutoFit/>
          </a:bodyPr>
          <a:lstStyle/>
          <a:p>
            <a:r>
              <a:rPr lang="en-US" b="1" dirty="0"/>
              <a:t>Initial Registrations</a:t>
            </a:r>
          </a:p>
        </p:txBody>
      </p:sp>
    </p:spTree>
    <p:extLst>
      <p:ext uri="{BB962C8B-B14F-4D97-AF65-F5344CB8AC3E}">
        <p14:creationId xmlns:p14="http://schemas.microsoft.com/office/powerpoint/2010/main" val="539546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or: Elbow 5">
            <a:extLst>
              <a:ext uri="{FF2B5EF4-FFF2-40B4-BE49-F238E27FC236}">
                <a16:creationId xmlns:a16="http://schemas.microsoft.com/office/drawing/2014/main" id="{5ADC7514-ABA9-F3E2-48E3-3EE987C51A34}"/>
              </a:ext>
              <a:ext uri="{C183D7F6-B498-43B3-948B-1728B52AA6E4}">
                <adec:decorative xmlns:adec="http://schemas.microsoft.com/office/drawing/2017/decorative" val="1"/>
              </a:ext>
            </a:extLst>
          </p:cNvPr>
          <p:cNvCxnSpPr>
            <a:cxnSpLocks/>
          </p:cNvCxnSpPr>
          <p:nvPr/>
        </p:nvCxnSpPr>
        <p:spPr>
          <a:xfrm>
            <a:off x="1356994" y="5848282"/>
            <a:ext cx="2742492" cy="1679869"/>
          </a:xfrm>
          <a:prstGeom prst="bentConnector3">
            <a:avLst>
              <a:gd name="adj1" fmla="val -939"/>
            </a:avLst>
          </a:prstGeom>
        </p:spPr>
        <p:style>
          <a:lnRef idx="2">
            <a:schemeClr val="accent1"/>
          </a:lnRef>
          <a:fillRef idx="0">
            <a:schemeClr val="accent1"/>
          </a:fillRef>
          <a:effectRef idx="1">
            <a:schemeClr val="accent1"/>
          </a:effectRef>
          <a:fontRef idx="minor">
            <a:schemeClr val="tx1"/>
          </a:fontRef>
        </p:style>
      </p:cxnSp>
      <p:cxnSp>
        <p:nvCxnSpPr>
          <p:cNvPr id="5" name="Connector: Elbow 4">
            <a:extLst>
              <a:ext uri="{FF2B5EF4-FFF2-40B4-BE49-F238E27FC236}">
                <a16:creationId xmlns:a16="http://schemas.microsoft.com/office/drawing/2014/main" id="{1D7F25E6-6763-1A15-8FEF-FB0FA0C32618}"/>
              </a:ext>
              <a:ext uri="{C183D7F6-B498-43B3-948B-1728B52AA6E4}">
                <adec:decorative xmlns:adec="http://schemas.microsoft.com/office/drawing/2017/decorative" val="1"/>
              </a:ext>
            </a:extLst>
          </p:cNvPr>
          <p:cNvCxnSpPr>
            <a:cxnSpLocks/>
            <a:stCxn id="4" idx="3"/>
            <a:endCxn id="8" idx="1"/>
          </p:cNvCxnSpPr>
          <p:nvPr/>
        </p:nvCxnSpPr>
        <p:spPr>
          <a:xfrm>
            <a:off x="2229852" y="5137952"/>
            <a:ext cx="2054636" cy="39767"/>
          </a:xfrm>
          <a:prstGeom prst="bentConnector3">
            <a:avLst/>
          </a:prstGeom>
        </p:spPr>
        <p:style>
          <a:lnRef idx="2">
            <a:schemeClr val="accent1"/>
          </a:lnRef>
          <a:fillRef idx="0">
            <a:schemeClr val="accent1"/>
          </a:fillRef>
          <a:effectRef idx="1">
            <a:schemeClr val="accent1"/>
          </a:effectRef>
          <a:fontRef idx="minor">
            <a:schemeClr val="tx1"/>
          </a:fontRef>
        </p:style>
      </p:cxnSp>
      <p:sp>
        <p:nvSpPr>
          <p:cNvPr id="3" name="Title 2">
            <a:extLst>
              <a:ext uri="{FF2B5EF4-FFF2-40B4-BE49-F238E27FC236}">
                <a16:creationId xmlns:a16="http://schemas.microsoft.com/office/drawing/2014/main" id="{A44DF606-4A57-511C-D173-FCF23B73B051}"/>
              </a:ext>
            </a:extLst>
          </p:cNvPr>
          <p:cNvSpPr txBox="1">
            <a:spLocks noGrp="1"/>
          </p:cNvSpPr>
          <p:nvPr>
            <p:ph type="title" idx="4294967295"/>
          </p:nvPr>
        </p:nvSpPr>
        <p:spPr>
          <a:xfrm>
            <a:off x="3791387" y="229543"/>
            <a:ext cx="10169163" cy="92333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739338" rtl="0" eaLnBrk="1" fontAlgn="base" latinLnBrk="0" hangingPunct="1">
              <a:lnSpc>
                <a:spcPct val="100000"/>
              </a:lnSpc>
              <a:spcBef>
                <a:spcPct val="0"/>
              </a:spcBef>
              <a:spcAft>
                <a:spcPct val="0"/>
              </a:spcAft>
              <a:buClrTx/>
              <a:buSzTx/>
              <a:buFontTx/>
              <a:buNone/>
              <a:tabLst/>
              <a:defRPr/>
            </a:pPr>
            <a:r>
              <a:rPr kumimoji="0" lang="en-US" sz="5400" b="1" i="0" u="none" strike="noStrike" kern="1200" cap="none" spc="0" normalizeH="0" baseline="0" noProof="0" dirty="0">
                <a:ln>
                  <a:noFill/>
                </a:ln>
                <a:solidFill>
                  <a:schemeClr val="bg1"/>
                </a:solidFill>
                <a:effectLst/>
                <a:uLnTx/>
                <a:uFillTx/>
                <a:latin typeface="Arial" charset="0"/>
                <a:ea typeface="ＭＳ Ｐゴシック" charset="0"/>
                <a:cs typeface="ＭＳ Ｐゴシック" charset="0"/>
              </a:rPr>
              <a:t>Registration Decision Tree 2</a:t>
            </a:r>
          </a:p>
        </p:txBody>
      </p:sp>
      <p:sp>
        <p:nvSpPr>
          <p:cNvPr id="17" name="TextBox 16">
            <a:extLst>
              <a:ext uri="{FF2B5EF4-FFF2-40B4-BE49-F238E27FC236}">
                <a16:creationId xmlns:a16="http://schemas.microsoft.com/office/drawing/2014/main" id="{65D8B1DC-BE19-F9BA-E298-4B04673222F3}"/>
              </a:ext>
            </a:extLst>
          </p:cNvPr>
          <p:cNvSpPr txBox="1"/>
          <p:nvPr/>
        </p:nvSpPr>
        <p:spPr>
          <a:xfrm>
            <a:off x="1251755" y="1490686"/>
            <a:ext cx="11543142" cy="2939266"/>
          </a:xfrm>
          <a:prstGeom prst="rect">
            <a:avLst/>
          </a:prstGeom>
          <a:noFill/>
          <a:ln>
            <a:solidFill>
              <a:schemeClr val="tx1"/>
            </a:solidFill>
          </a:ln>
        </p:spPr>
        <p:txBody>
          <a:bodyPr wrap="square">
            <a:spAutoFit/>
          </a:bodyPr>
          <a:lstStyle/>
          <a:p>
            <a:pPr>
              <a:spcAft>
                <a:spcPts val="1800"/>
              </a:spcAft>
            </a:pPr>
            <a:r>
              <a:rPr lang="en-US" sz="2800" dirty="0"/>
              <a:t>The following situations require a registration amendment:</a:t>
            </a:r>
          </a:p>
          <a:p>
            <a:pPr marL="342900" indent="-342900">
              <a:spcAft>
                <a:spcPts val="1800"/>
              </a:spcAft>
              <a:buFont typeface="Arial" panose="020B0604020202020204" pitchFamily="34" charset="0"/>
              <a:buChar char="•"/>
            </a:pPr>
            <a:r>
              <a:rPr lang="en-US" sz="2800" dirty="0"/>
              <a:t>Addition of a new infectious strains, genes, or significant changes to procedures with an agent </a:t>
            </a:r>
          </a:p>
          <a:p>
            <a:pPr marL="342900" indent="-342900">
              <a:spcAft>
                <a:spcPts val="1800"/>
              </a:spcAft>
              <a:buFont typeface="Arial" panose="020B0604020202020204" pitchFamily="34" charset="0"/>
              <a:buChar char="•"/>
            </a:pPr>
            <a:r>
              <a:rPr lang="en-US" sz="2800" dirty="0"/>
              <a:t>Addition of new ANIMAL WORK </a:t>
            </a:r>
          </a:p>
          <a:p>
            <a:pPr marL="342900" indent="-342900">
              <a:spcAft>
                <a:spcPts val="1800"/>
              </a:spcAft>
              <a:buFont typeface="Arial" panose="020B0604020202020204" pitchFamily="34" charset="0"/>
              <a:buChar char="•"/>
            </a:pPr>
            <a:r>
              <a:rPr lang="en-US" sz="2800" dirty="0"/>
              <a:t>3-year renewal of ASP</a:t>
            </a:r>
          </a:p>
        </p:txBody>
      </p:sp>
      <p:sp>
        <p:nvSpPr>
          <p:cNvPr id="4" name="Rectangle: Rounded Corners 3">
            <a:extLst>
              <a:ext uri="{FF2B5EF4-FFF2-40B4-BE49-F238E27FC236}">
                <a16:creationId xmlns:a16="http://schemas.microsoft.com/office/drawing/2014/main" id="{38F2E10F-A29F-FB96-B462-2825A8AD8851}"/>
              </a:ext>
            </a:extLst>
          </p:cNvPr>
          <p:cNvSpPr/>
          <p:nvPr/>
        </p:nvSpPr>
        <p:spPr>
          <a:xfrm>
            <a:off x="385011" y="4491790"/>
            <a:ext cx="1844841" cy="1292323"/>
          </a:xfrm>
          <a:prstGeom prst="roundRect">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solidFill>
                  <a:sysClr val="windowText" lastClr="000000"/>
                </a:solidFill>
                <a:latin typeface="Arial" panose="020B0604020202020204" pitchFamily="34" charset="0"/>
                <a:cs typeface="Arial" panose="020B0604020202020204" pitchFamily="34" charset="0"/>
              </a:rPr>
              <a:t>Used in animals?</a:t>
            </a:r>
          </a:p>
        </p:txBody>
      </p:sp>
      <p:sp>
        <p:nvSpPr>
          <p:cNvPr id="7" name="TextBox 6">
            <a:extLst>
              <a:ext uri="{FF2B5EF4-FFF2-40B4-BE49-F238E27FC236}">
                <a16:creationId xmlns:a16="http://schemas.microsoft.com/office/drawing/2014/main" id="{28882605-2B72-9A2A-7C43-DAE0C1E51AC0}"/>
              </a:ext>
            </a:extLst>
          </p:cNvPr>
          <p:cNvSpPr txBox="1"/>
          <p:nvPr/>
        </p:nvSpPr>
        <p:spPr>
          <a:xfrm flipH="1">
            <a:off x="2859187" y="4954571"/>
            <a:ext cx="799609" cy="461665"/>
          </a:xfrm>
          <a:prstGeom prst="rect">
            <a:avLst/>
          </a:prstGeom>
          <a:solidFill>
            <a:schemeClr val="accent1">
              <a:lumMod val="20000"/>
              <a:lumOff val="80000"/>
            </a:schemeClr>
          </a:solidFill>
        </p:spPr>
        <p:txBody>
          <a:bodyPr wrap="square" rtlCol="0">
            <a:spAutoFit/>
          </a:bodyPr>
          <a:lstStyle/>
          <a:p>
            <a:pPr algn="ctr"/>
            <a:r>
              <a:rPr lang="en-US" sz="2400" b="1" dirty="0"/>
              <a:t>NO</a:t>
            </a:r>
          </a:p>
        </p:txBody>
      </p:sp>
      <p:sp>
        <p:nvSpPr>
          <p:cNvPr id="8" name="Notched Right Arrow 16">
            <a:extLst>
              <a:ext uri="{FF2B5EF4-FFF2-40B4-BE49-F238E27FC236}">
                <a16:creationId xmlns:a16="http://schemas.microsoft.com/office/drawing/2014/main" id="{593C1B95-3674-9241-0D09-656F9B9BAE02}"/>
              </a:ext>
            </a:extLst>
          </p:cNvPr>
          <p:cNvSpPr/>
          <p:nvPr/>
        </p:nvSpPr>
        <p:spPr>
          <a:xfrm>
            <a:off x="3791387" y="4191517"/>
            <a:ext cx="6820003" cy="1972404"/>
          </a:xfrm>
          <a:prstGeom prst="notchedRight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Arial" panose="020B0604020202020204" pitchFamily="34" charset="0"/>
                <a:cs typeface="Arial" panose="020B0604020202020204" pitchFamily="34" charset="0"/>
              </a:rPr>
              <a:t>Submit an amendment to existing registration for </a:t>
            </a:r>
            <a:r>
              <a:rPr lang="en-US" sz="2400" b="1" dirty="0">
                <a:solidFill>
                  <a:schemeClr val="bg1"/>
                </a:solidFill>
                <a:latin typeface="Arial" panose="020B0604020202020204" pitchFamily="34" charset="0"/>
                <a:cs typeface="Arial" panose="020B0604020202020204" pitchFamily="34" charset="0"/>
              </a:rPr>
              <a:t>IBC review</a:t>
            </a:r>
          </a:p>
        </p:txBody>
      </p:sp>
      <p:sp>
        <p:nvSpPr>
          <p:cNvPr id="18" name="Hexagon 17">
            <a:extLst>
              <a:ext uri="{FF2B5EF4-FFF2-40B4-BE49-F238E27FC236}">
                <a16:creationId xmlns:a16="http://schemas.microsoft.com/office/drawing/2014/main" id="{BF7A375C-FD0A-6A50-F672-715239CB1249}"/>
              </a:ext>
            </a:extLst>
          </p:cNvPr>
          <p:cNvSpPr/>
          <p:nvPr/>
        </p:nvSpPr>
        <p:spPr>
          <a:xfrm>
            <a:off x="10825955" y="4190200"/>
            <a:ext cx="2693940" cy="2022567"/>
          </a:xfrm>
          <a:prstGeom prst="hexagon">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800" b="1" dirty="0">
                <a:solidFill>
                  <a:schemeClr val="tx1"/>
                </a:solidFill>
                <a:latin typeface="Arial" panose="020B0604020202020204" pitchFamily="34" charset="0"/>
                <a:cs typeface="Arial" panose="020B0604020202020204" pitchFamily="34" charset="0"/>
              </a:rPr>
              <a:t>Approved work</a:t>
            </a:r>
          </a:p>
          <a:p>
            <a:pPr algn="ctr"/>
            <a:r>
              <a:rPr lang="en-US" sz="2800" b="1" i="1" dirty="0">
                <a:solidFill>
                  <a:schemeClr val="tx1"/>
                </a:solidFill>
                <a:latin typeface="Arial" panose="020B0604020202020204" pitchFamily="34" charset="0"/>
                <a:cs typeface="Arial" panose="020B0604020202020204" pitchFamily="34" charset="0"/>
              </a:rPr>
              <a:t>(in vitro)</a:t>
            </a:r>
          </a:p>
        </p:txBody>
      </p:sp>
      <p:sp>
        <p:nvSpPr>
          <p:cNvPr id="16" name="TextBox 15">
            <a:extLst>
              <a:ext uri="{FF2B5EF4-FFF2-40B4-BE49-F238E27FC236}">
                <a16:creationId xmlns:a16="http://schemas.microsoft.com/office/drawing/2014/main" id="{88C962FE-2A3E-7EDC-F197-18ED0C9335AD}"/>
              </a:ext>
            </a:extLst>
          </p:cNvPr>
          <p:cNvSpPr txBox="1"/>
          <p:nvPr/>
        </p:nvSpPr>
        <p:spPr>
          <a:xfrm flipH="1">
            <a:off x="2859187" y="7361502"/>
            <a:ext cx="799609" cy="461665"/>
          </a:xfrm>
          <a:prstGeom prst="rect">
            <a:avLst/>
          </a:prstGeom>
          <a:solidFill>
            <a:schemeClr val="accent1">
              <a:lumMod val="20000"/>
              <a:lumOff val="80000"/>
            </a:schemeClr>
          </a:solidFill>
        </p:spPr>
        <p:txBody>
          <a:bodyPr wrap="square" rtlCol="0">
            <a:spAutoFit/>
          </a:bodyPr>
          <a:lstStyle/>
          <a:p>
            <a:pPr algn="ctr"/>
            <a:r>
              <a:rPr lang="en-US" sz="2400" b="1" dirty="0"/>
              <a:t>YES</a:t>
            </a:r>
          </a:p>
        </p:txBody>
      </p:sp>
      <p:sp>
        <p:nvSpPr>
          <p:cNvPr id="10" name="Right Arrow Callout 31">
            <a:extLst>
              <a:ext uri="{FF2B5EF4-FFF2-40B4-BE49-F238E27FC236}">
                <a16:creationId xmlns:a16="http://schemas.microsoft.com/office/drawing/2014/main" id="{AF7D5DDE-4715-C7AE-8204-E3D6698B743B}"/>
              </a:ext>
            </a:extLst>
          </p:cNvPr>
          <p:cNvSpPr/>
          <p:nvPr/>
        </p:nvSpPr>
        <p:spPr>
          <a:xfrm>
            <a:off x="4099487" y="6306786"/>
            <a:ext cx="6138766" cy="1259588"/>
          </a:xfrm>
          <a:prstGeom prst="rightArrowCallout">
            <a:avLst>
              <a:gd name="adj1" fmla="val 25000"/>
              <a:gd name="adj2" fmla="val 25000"/>
              <a:gd name="adj3" fmla="val 25000"/>
              <a:gd name="adj4" fmla="val 8358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Submit an amendment and </a:t>
            </a:r>
            <a:r>
              <a:rPr lang="en-US" sz="2400">
                <a:latin typeface="Arial" panose="020B0604020202020204" pitchFamily="34" charset="0"/>
                <a:cs typeface="Arial" panose="020B0604020202020204" pitchFamily="34" charset="0"/>
              </a:rPr>
              <a:t>include draft ASP</a:t>
            </a:r>
            <a:r>
              <a:rPr lang="en-US" sz="2400" dirty="0">
                <a:latin typeface="Arial" panose="020B0604020202020204" pitchFamily="34" charset="0"/>
                <a:cs typeface="Arial" panose="020B0604020202020204" pitchFamily="34" charset="0"/>
              </a:rPr>
              <a:t>/ASP modification for </a:t>
            </a:r>
            <a:r>
              <a:rPr lang="en-US" sz="2400" b="1" dirty="0">
                <a:latin typeface="Arial" panose="020B0604020202020204" pitchFamily="34" charset="0"/>
                <a:cs typeface="Arial" panose="020B0604020202020204" pitchFamily="34" charset="0"/>
              </a:rPr>
              <a:t>IBC review</a:t>
            </a:r>
          </a:p>
        </p:txBody>
      </p:sp>
      <p:sp>
        <p:nvSpPr>
          <p:cNvPr id="11" name="Right Arrow Callout 44">
            <a:extLst>
              <a:ext uri="{FF2B5EF4-FFF2-40B4-BE49-F238E27FC236}">
                <a16:creationId xmlns:a16="http://schemas.microsoft.com/office/drawing/2014/main" id="{5DC53A55-A144-9597-B0AD-54B0BB37B8C2}"/>
              </a:ext>
            </a:extLst>
          </p:cNvPr>
          <p:cNvSpPr/>
          <p:nvPr/>
        </p:nvSpPr>
        <p:spPr>
          <a:xfrm>
            <a:off x="4099486" y="7528151"/>
            <a:ext cx="6138767" cy="1259588"/>
          </a:xfrm>
          <a:prstGeom prst="rightArrowCallout">
            <a:avLst>
              <a:gd name="adj1" fmla="val 25000"/>
              <a:gd name="adj2" fmla="val 25000"/>
              <a:gd name="adj3" fmla="val 25000"/>
              <a:gd name="adj4" fmla="val 83584"/>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Arial" panose="020B0604020202020204" pitchFamily="34" charset="0"/>
                <a:cs typeface="Arial" panose="020B0604020202020204" pitchFamily="34" charset="0"/>
              </a:rPr>
              <a:t>Submit ASP (initial or modification) describing new work for</a:t>
            </a:r>
            <a:r>
              <a:rPr lang="en-US" sz="2400" b="1" dirty="0">
                <a:solidFill>
                  <a:schemeClr val="tx1"/>
                </a:solidFill>
                <a:latin typeface="Arial" panose="020B0604020202020204" pitchFamily="34" charset="0"/>
                <a:cs typeface="Arial" panose="020B0604020202020204" pitchFamily="34" charset="0"/>
              </a:rPr>
              <a:t> ACUC review</a:t>
            </a:r>
          </a:p>
        </p:txBody>
      </p:sp>
      <p:sp>
        <p:nvSpPr>
          <p:cNvPr id="19" name="Hexagon 18">
            <a:extLst>
              <a:ext uri="{FF2B5EF4-FFF2-40B4-BE49-F238E27FC236}">
                <a16:creationId xmlns:a16="http://schemas.microsoft.com/office/drawing/2014/main" id="{7E628D72-B9C1-862F-2DD5-F027FE15B7F3}"/>
              </a:ext>
            </a:extLst>
          </p:cNvPr>
          <p:cNvSpPr/>
          <p:nvPr/>
        </p:nvSpPr>
        <p:spPr>
          <a:xfrm>
            <a:off x="10825955" y="6505687"/>
            <a:ext cx="2693940" cy="2121374"/>
          </a:xfrm>
          <a:prstGeom prst="hexagon">
            <a:avLst/>
          </a:prstGeom>
          <a:solidFill>
            <a:schemeClr val="bg1"/>
          </a:solidFill>
          <a:ln w="38100"/>
          <a:effectLst>
            <a:outerShdw blurRad="50800" dist="152400" dir="5400000" algn="ctr" rotWithShape="0">
              <a:schemeClr val="tx2">
                <a:lumMod val="20000"/>
                <a:lumOff val="8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800" b="1" dirty="0">
                <a:solidFill>
                  <a:schemeClr val="tx1"/>
                </a:solidFill>
                <a:latin typeface="Arial" panose="020B0604020202020204" pitchFamily="34" charset="0"/>
                <a:cs typeface="Arial" panose="020B0604020202020204" pitchFamily="34" charset="0"/>
              </a:rPr>
              <a:t>Approved work</a:t>
            </a:r>
          </a:p>
          <a:p>
            <a:pPr algn="ctr"/>
            <a:r>
              <a:rPr lang="en-US" sz="2800" b="1" i="1" dirty="0">
                <a:solidFill>
                  <a:schemeClr val="tx1"/>
                </a:solidFill>
                <a:latin typeface="Arial" panose="020B0604020202020204" pitchFamily="34" charset="0"/>
                <a:cs typeface="Arial" panose="020B0604020202020204" pitchFamily="34" charset="0"/>
              </a:rPr>
              <a:t>(in vivo)</a:t>
            </a:r>
          </a:p>
        </p:txBody>
      </p:sp>
      <p:sp>
        <p:nvSpPr>
          <p:cNvPr id="20" name="Right Brace 19">
            <a:extLst>
              <a:ext uri="{FF2B5EF4-FFF2-40B4-BE49-F238E27FC236}">
                <a16:creationId xmlns:a16="http://schemas.microsoft.com/office/drawing/2014/main" id="{BDB0E30B-981E-0090-11D1-369106A233D0}"/>
              </a:ext>
              <a:ext uri="{C183D7F6-B498-43B3-948B-1728B52AA6E4}">
                <adec:decorative xmlns:adec="http://schemas.microsoft.com/office/drawing/2017/decorative" val="1"/>
              </a:ext>
            </a:extLst>
          </p:cNvPr>
          <p:cNvSpPr/>
          <p:nvPr/>
        </p:nvSpPr>
        <p:spPr>
          <a:xfrm>
            <a:off x="10238253" y="6898105"/>
            <a:ext cx="301410" cy="1289166"/>
          </a:xfrm>
          <a:prstGeom prst="rightBrace">
            <a:avLst/>
          </a:prstGeom>
          <a:ln w="76200"/>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520746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824E8-5B72-4BEE-9731-B1DF06E7A91B}"/>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18142717-C6BC-482C-A12E-1D2D2BC77982}"/>
              </a:ext>
            </a:extLst>
          </p:cNvPr>
          <p:cNvSpPr>
            <a:spLocks noGrp="1"/>
          </p:cNvSpPr>
          <p:nvPr>
            <p:ph idx="1"/>
          </p:nvPr>
        </p:nvSpPr>
        <p:spPr>
          <a:xfrm>
            <a:off x="1199051" y="2125209"/>
            <a:ext cx="12920187" cy="7933192"/>
          </a:xfrm>
        </p:spPr>
        <p:txBody>
          <a:bodyPr/>
          <a:lstStyle/>
          <a:p>
            <a:pPr marL="0" indent="0">
              <a:buNone/>
            </a:pPr>
            <a:r>
              <a:rPr lang="en-US" sz="4000" u="sng" dirty="0" err="1"/>
              <a:t>Biorisk</a:t>
            </a:r>
            <a:r>
              <a:rPr lang="en-US" sz="4000" u="sng" dirty="0"/>
              <a:t> Management Branch –</a:t>
            </a:r>
          </a:p>
          <a:p>
            <a:r>
              <a:rPr lang="en-US" b="0" i="1" dirty="0">
                <a:latin typeface="Arial" panose="020B0604020202020204" pitchFamily="34" charset="0"/>
                <a:cs typeface="Arial" panose="020B0604020202020204" pitchFamily="34" charset="0"/>
              </a:rPr>
              <a:t>Branch Chief</a:t>
            </a:r>
          </a:p>
          <a:p>
            <a:pPr lvl="1"/>
            <a:r>
              <a:rPr lang="en-US" b="0" dirty="0">
                <a:latin typeface="Arial" panose="020B0604020202020204" pitchFamily="34" charset="0"/>
                <a:cs typeface="Arial" panose="020B0604020202020204" pitchFamily="34" charset="0"/>
              </a:rPr>
              <a:t> Jeff Potts,</a:t>
            </a:r>
            <a:r>
              <a:rPr lang="en-US" b="0" i="0" dirty="0">
                <a:solidFill>
                  <a:srgbClr val="1C1C1C"/>
                </a:solidFill>
                <a:effectLst/>
                <a:latin typeface="Arial" panose="020B0604020202020204" pitchFamily="34" charset="0"/>
                <a:cs typeface="Arial" panose="020B0604020202020204" pitchFamily="34" charset="0"/>
              </a:rPr>
              <a:t> ​</a:t>
            </a:r>
            <a:r>
              <a:rPr lang="en-US" b="0" i="0" u="none" strike="noStrike" dirty="0">
                <a:solidFill>
                  <a:srgbClr val="45732B"/>
                </a:solidFill>
                <a:effectLst/>
                <a:latin typeface="Arial" panose="020B0604020202020204" pitchFamily="34" charset="0"/>
                <a:cs typeface="Arial" panose="020B0604020202020204" pitchFamily="34" charset="0"/>
                <a:hlinkClick r:id="rId2" tooltip="Pottsj@mial.nih.gov"/>
              </a:rPr>
              <a:t>Pottsj@mail.nih.gov</a:t>
            </a:r>
            <a:endParaRPr lang="en-US" b="0" i="0" u="none" strike="noStrike" dirty="0">
              <a:solidFill>
                <a:srgbClr val="45732B"/>
              </a:solidFill>
              <a:effectLst/>
              <a:latin typeface="Arial" panose="020B0604020202020204" pitchFamily="34" charset="0"/>
              <a:cs typeface="Arial" panose="020B0604020202020204" pitchFamily="34" charset="0"/>
            </a:endParaRPr>
          </a:p>
          <a:p>
            <a:r>
              <a:rPr lang="en-US" b="0" i="1" dirty="0"/>
              <a:t>Chief Biosafety Officer</a:t>
            </a:r>
            <a:endParaRPr lang="en-US" dirty="0"/>
          </a:p>
          <a:p>
            <a:pPr lvl="1"/>
            <a:r>
              <a:rPr lang="en-US" b="0" dirty="0"/>
              <a:t>Dr. Richard Baumann, </a:t>
            </a:r>
            <a:r>
              <a:rPr lang="en-US" b="0" i="0" u="none" strike="noStrike" dirty="0">
                <a:solidFill>
                  <a:srgbClr val="45732B"/>
                </a:solidFill>
                <a:effectLst/>
                <a:latin typeface="Droid Sans"/>
                <a:hlinkClick r:id="rId3" tooltip="Baumannrg@od.nih.gov"/>
              </a:rPr>
              <a:t>Baumannrg@od.nih.gov</a:t>
            </a:r>
            <a:endParaRPr lang="en-US" b="0" i="0" u="none" strike="noStrike" dirty="0">
              <a:solidFill>
                <a:srgbClr val="45732B"/>
              </a:solidFill>
              <a:effectLst/>
              <a:latin typeface="Droid Sans"/>
            </a:endParaRPr>
          </a:p>
          <a:p>
            <a:r>
              <a:rPr lang="en-US" b="0" i="1" dirty="0"/>
              <a:t>Assoc. Biosafety Officer</a:t>
            </a:r>
          </a:p>
          <a:p>
            <a:pPr lvl="1"/>
            <a:r>
              <a:rPr lang="en-US" b="0" dirty="0"/>
              <a:t> </a:t>
            </a:r>
            <a:r>
              <a:rPr lang="en-US" dirty="0"/>
              <a:t>Dr. Althea Treacy, </a:t>
            </a:r>
            <a:r>
              <a:rPr lang="en-US" dirty="0">
                <a:hlinkClick r:id="rId4"/>
              </a:rPr>
              <a:t>Althea.treacy@nih.gov</a:t>
            </a:r>
            <a:r>
              <a:rPr lang="en-US" dirty="0"/>
              <a:t> </a:t>
            </a:r>
            <a:endParaRPr lang="en-US" dirty="0">
              <a:solidFill>
                <a:srgbClr val="45732B"/>
              </a:solidFill>
              <a:latin typeface="Droid Sans"/>
            </a:endParaRPr>
          </a:p>
          <a:p>
            <a:r>
              <a:rPr lang="en-US" b="0" i="1" dirty="0"/>
              <a:t>Select Agent Responsible Official</a:t>
            </a:r>
          </a:p>
          <a:p>
            <a:pPr lvl="1"/>
            <a:r>
              <a:rPr lang="en-US" b="0" dirty="0"/>
              <a:t> </a:t>
            </a:r>
            <a:r>
              <a:rPr lang="en-US" dirty="0"/>
              <a:t>Dr. Carolyn Buckwalter, </a:t>
            </a:r>
            <a:r>
              <a:rPr lang="en-US" dirty="0">
                <a:hlinkClick r:id="rId5"/>
              </a:rPr>
              <a:t>Carolyn.Buckwalter@nih.gov</a:t>
            </a:r>
            <a:endParaRPr lang="en-US" dirty="0"/>
          </a:p>
          <a:p>
            <a:r>
              <a:rPr lang="en-US" b="0" i="1" dirty="0"/>
              <a:t>IBC Coordinator</a:t>
            </a:r>
          </a:p>
          <a:p>
            <a:pPr lvl="1"/>
            <a:r>
              <a:rPr lang="en-US" dirty="0"/>
              <a:t>Michael Kujawa, </a:t>
            </a:r>
            <a:r>
              <a:rPr lang="en-US" dirty="0">
                <a:hlinkClick r:id="rId6"/>
              </a:rPr>
              <a:t>Michael.Kujawa@nih.gov</a:t>
            </a:r>
            <a:endParaRPr lang="en-US" dirty="0"/>
          </a:p>
          <a:p>
            <a:pPr marL="717804" lvl="1" indent="0">
              <a:buNone/>
            </a:pPr>
            <a:r>
              <a:rPr lang="en-US" dirty="0"/>
              <a:t> </a:t>
            </a:r>
            <a:endParaRPr lang="en-US" dirty="0">
              <a:solidFill>
                <a:srgbClr val="45732B"/>
              </a:solidFill>
              <a:latin typeface="Droid Sans"/>
            </a:endParaRPr>
          </a:p>
          <a:p>
            <a:pPr marL="0" indent="0">
              <a:buNone/>
            </a:pPr>
            <a:endParaRPr lang="en-US" dirty="0"/>
          </a:p>
          <a:p>
            <a:r>
              <a:rPr lang="en-US" b="0" dirty="0"/>
              <a:t>- </a:t>
            </a:r>
          </a:p>
          <a:p>
            <a:pPr marL="0" indent="0">
              <a:buNone/>
            </a:pPr>
            <a:endParaRPr lang="en-US" b="0" dirty="0">
              <a:solidFill>
                <a:srgbClr val="45732B"/>
              </a:solidFill>
              <a:latin typeface="Droid Sans"/>
            </a:endParaRPr>
          </a:p>
          <a:p>
            <a:pPr marL="0" indent="0">
              <a:buNone/>
            </a:pPr>
            <a:endParaRPr lang="en-US" dirty="0"/>
          </a:p>
        </p:txBody>
      </p:sp>
    </p:spTree>
    <p:extLst>
      <p:ext uri="{BB962C8B-B14F-4D97-AF65-F5344CB8AC3E}">
        <p14:creationId xmlns:p14="http://schemas.microsoft.com/office/powerpoint/2010/main" val="2208935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bwMode="auto">
          <a:xfrm>
            <a:off x="3588940" y="377627"/>
            <a:ext cx="13398712" cy="1243668"/>
          </a:xfrm>
          <a:noFill/>
          <a:ln>
            <a:noFill/>
            <a:miter lim="800000"/>
            <a:headEnd/>
            <a:tailEnd/>
          </a:ln>
        </p:spPr>
        <p:txBody>
          <a:bodyPr vert="horz" wrap="square" lIns="143558" tIns="71779" rIns="143558" bIns="71779" numCol="1" anchor="t" anchorCtr="0" compatLnSpc="1">
            <a:prstTxWarp prst="textNoShape">
              <a:avLst/>
            </a:prstTxWarp>
          </a:bodyPr>
          <a:lstStyle/>
          <a:p>
            <a:r>
              <a:rPr lang="en-US" sz="5400" dirty="0"/>
              <a:t>Administrative Controls</a:t>
            </a:r>
          </a:p>
        </p:txBody>
      </p:sp>
      <p:sp>
        <p:nvSpPr>
          <p:cNvPr id="136195" name="Rectangle 3"/>
          <p:cNvSpPr>
            <a:spLocks noGrp="1" noChangeArrowheads="1"/>
          </p:cNvSpPr>
          <p:nvPr>
            <p:ph idx="1"/>
          </p:nvPr>
        </p:nvSpPr>
        <p:spPr>
          <a:xfrm>
            <a:off x="609600" y="1982501"/>
            <a:ext cx="13398713" cy="8156592"/>
          </a:xfrm>
        </p:spPr>
        <p:txBody>
          <a:bodyPr/>
          <a:lstStyle/>
          <a:p>
            <a:r>
              <a:rPr lang="en-US" sz="3600" dirty="0"/>
              <a:t>ALL work with biological materials, toxins and recombinant DNA </a:t>
            </a:r>
            <a:r>
              <a:rPr lang="en-US" sz="3600" u="sng" dirty="0"/>
              <a:t>must</a:t>
            </a:r>
            <a:r>
              <a:rPr lang="en-US" sz="3600" dirty="0"/>
              <a:t> be registered using PI Dashboard</a:t>
            </a:r>
          </a:p>
          <a:p>
            <a:pPr lvl="1"/>
            <a:r>
              <a:rPr lang="en-US" sz="3200" b="1" dirty="0">
                <a:hlinkClick r:id="rId3"/>
              </a:rPr>
              <a:t>https://policymanual.nih.gov/3035</a:t>
            </a:r>
            <a:endParaRPr lang="en-US" sz="3200" b="1" dirty="0"/>
          </a:p>
          <a:p>
            <a:pPr>
              <a:buNone/>
            </a:pPr>
            <a:endParaRPr lang="en-US" sz="3600" dirty="0"/>
          </a:p>
          <a:p>
            <a:r>
              <a:rPr lang="en-US" sz="3600" dirty="0"/>
              <a:t>The NIH </a:t>
            </a:r>
            <a:r>
              <a:rPr lang="en-US" sz="3600" dirty="0" err="1"/>
              <a:t>Biorisk</a:t>
            </a:r>
            <a:r>
              <a:rPr lang="en-US" sz="3600" dirty="0"/>
              <a:t> Management Program ensures compliance</a:t>
            </a:r>
          </a:p>
          <a:p>
            <a:pPr>
              <a:buNone/>
            </a:pPr>
            <a:endParaRPr lang="en-US" sz="3600" dirty="0"/>
          </a:p>
          <a:p>
            <a:r>
              <a:rPr lang="en-US" sz="3600" dirty="0"/>
              <a:t>NIH Guidelines for Research Involving Recombinant and Synthetic Nucleic Acids</a:t>
            </a:r>
          </a:p>
          <a:p>
            <a:pPr lvl="1"/>
            <a:r>
              <a:rPr lang="en-US" sz="3200" dirty="0"/>
              <a:t>Information: </a:t>
            </a:r>
            <a:r>
              <a:rPr lang="en-US" sz="3200" dirty="0">
                <a:hlinkClick r:id="rId4"/>
              </a:rPr>
              <a:t>https://osp.od.nih.gov/policies/biosafety-and-biosecurity-policy#tab2/</a:t>
            </a:r>
            <a:endParaRPr lang="en-US" sz="3200" dirty="0"/>
          </a:p>
          <a:p>
            <a:pPr lvl="1"/>
            <a:r>
              <a:rPr lang="en-US" sz="3200" dirty="0"/>
              <a:t>Download: </a:t>
            </a:r>
            <a:r>
              <a:rPr lang="en-US" sz="3200" dirty="0">
                <a:hlinkClick r:id="rId5"/>
              </a:rPr>
              <a:t>https://osp.od.nih.gov/wp-content/uploads/NIH_Guidelines.pdf</a:t>
            </a:r>
            <a:r>
              <a:rPr lang="en-US" sz="3200" dirty="0"/>
              <a:t> </a:t>
            </a:r>
          </a:p>
        </p:txBody>
      </p:sp>
      <p:sp>
        <p:nvSpPr>
          <p:cNvPr id="5" name="Slide Number Placeholder 4"/>
          <p:cNvSpPr>
            <a:spLocks noGrp="1"/>
          </p:cNvSpPr>
          <p:nvPr>
            <p:ph type="sldNum" sz="quarter" idx="4"/>
          </p:nvPr>
        </p:nvSpPr>
        <p:spPr/>
        <p:txBody>
          <a:bodyPr/>
          <a:lstStyle/>
          <a:p>
            <a:fld id="{DBF96AAD-71D9-4951-88AA-F5893B2B4548}" type="slidenum">
              <a:rPr lang="en-US" smtClean="0">
                <a:solidFill>
                  <a:prstClr val="black">
                    <a:tint val="75000"/>
                  </a:prstClr>
                </a:solidFill>
              </a:rPr>
              <a:pPr/>
              <a:t>2</a:t>
            </a:fld>
            <a:endParaRPr lang="en-US">
              <a:solidFill>
                <a:prstClr val="black">
                  <a:tint val="75000"/>
                </a:prstClr>
              </a:solidFill>
            </a:endParaRPr>
          </a:p>
        </p:txBody>
      </p:sp>
    </p:spTree>
    <p:extLst>
      <p:ext uri="{BB962C8B-B14F-4D97-AF65-F5344CB8AC3E}">
        <p14:creationId xmlns:p14="http://schemas.microsoft.com/office/powerpoint/2010/main" val="289330008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C4330-C593-70E4-A727-6F3A3B01C902}"/>
              </a:ext>
            </a:extLst>
          </p:cNvPr>
          <p:cNvSpPr>
            <a:spLocks noGrp="1"/>
          </p:cNvSpPr>
          <p:nvPr>
            <p:ph type="title"/>
          </p:nvPr>
        </p:nvSpPr>
        <p:spPr/>
        <p:txBody>
          <a:bodyPr/>
          <a:lstStyle/>
          <a:p>
            <a:r>
              <a:rPr lang="en-US" sz="5400" dirty="0"/>
              <a:t> Administrative Controls</a:t>
            </a:r>
          </a:p>
        </p:txBody>
      </p:sp>
      <p:sp>
        <p:nvSpPr>
          <p:cNvPr id="3" name="Content Placeholder 2">
            <a:extLst>
              <a:ext uri="{FF2B5EF4-FFF2-40B4-BE49-F238E27FC236}">
                <a16:creationId xmlns:a16="http://schemas.microsoft.com/office/drawing/2014/main" id="{259317D5-960E-F611-97AE-A9AAB555E641}"/>
              </a:ext>
            </a:extLst>
          </p:cNvPr>
          <p:cNvSpPr>
            <a:spLocks noGrp="1"/>
          </p:cNvSpPr>
          <p:nvPr>
            <p:ph idx="1"/>
          </p:nvPr>
        </p:nvSpPr>
        <p:spPr>
          <a:xfrm>
            <a:off x="725266" y="1737360"/>
            <a:ext cx="12920187" cy="8206740"/>
          </a:xfrm>
        </p:spPr>
        <p:txBody>
          <a:bodyPr/>
          <a:lstStyle/>
          <a:p>
            <a:r>
              <a:rPr lang="en-US" dirty="0"/>
              <a:t>All Principal Investigators (PIs) must register the following work with the NIH Institutional Biosafety Committee (IBC) </a:t>
            </a:r>
          </a:p>
          <a:p>
            <a:pPr marL="0" indent="0">
              <a:buNone/>
            </a:pPr>
            <a:endParaRPr lang="en-US" dirty="0"/>
          </a:p>
          <a:p>
            <a:pPr lvl="1">
              <a:spcBef>
                <a:spcPts val="0"/>
              </a:spcBef>
              <a:spcAft>
                <a:spcPts val="1800"/>
              </a:spcAft>
            </a:pPr>
            <a:r>
              <a:rPr lang="en-US" sz="3600" dirty="0"/>
              <a:t>Creating, manipulating or using recombinant or synthetic nucleic acid molecules covered under the </a:t>
            </a:r>
            <a:r>
              <a:rPr lang="en-US" sz="3600" i="1" dirty="0"/>
              <a:t>NIH Guidelines </a:t>
            </a:r>
            <a:r>
              <a:rPr lang="en-US" sz="3600" dirty="0"/>
              <a:t>(incl. transfected/transduced cells of any type)</a:t>
            </a:r>
          </a:p>
          <a:p>
            <a:pPr lvl="1">
              <a:spcBef>
                <a:spcPts val="0"/>
              </a:spcBef>
              <a:spcAft>
                <a:spcPts val="1800"/>
              </a:spcAft>
            </a:pPr>
            <a:r>
              <a:rPr lang="en-US" sz="3600" dirty="0"/>
              <a:t>Involving agents infectious to humans, animals, and/or plants</a:t>
            </a:r>
          </a:p>
          <a:p>
            <a:pPr lvl="1">
              <a:spcBef>
                <a:spcPts val="0"/>
              </a:spcBef>
              <a:spcAft>
                <a:spcPts val="1800"/>
              </a:spcAft>
            </a:pPr>
            <a:r>
              <a:rPr lang="en-US" sz="3600" dirty="0"/>
              <a:t>Involving human and non-human primate blood, body fluids, tissues (primary and established)</a:t>
            </a:r>
          </a:p>
          <a:p>
            <a:pPr lvl="1">
              <a:spcBef>
                <a:spcPts val="0"/>
              </a:spcBef>
              <a:spcAft>
                <a:spcPts val="1800"/>
              </a:spcAft>
            </a:pPr>
            <a:r>
              <a:rPr lang="en-US" sz="3600" dirty="0"/>
              <a:t>Other potentially infectious biological material</a:t>
            </a:r>
          </a:p>
        </p:txBody>
      </p:sp>
    </p:spTree>
    <p:extLst>
      <p:ext uri="{BB962C8B-B14F-4D97-AF65-F5344CB8AC3E}">
        <p14:creationId xmlns:p14="http://schemas.microsoft.com/office/powerpoint/2010/main" val="2016838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16516-DB08-3788-98FB-F36EB7B84FEF}"/>
              </a:ext>
            </a:extLst>
          </p:cNvPr>
          <p:cNvSpPr>
            <a:spLocks noGrp="1"/>
          </p:cNvSpPr>
          <p:nvPr>
            <p:ph type="title"/>
          </p:nvPr>
        </p:nvSpPr>
        <p:spPr>
          <a:xfrm>
            <a:off x="3491345" y="274717"/>
            <a:ext cx="10154108" cy="829482"/>
          </a:xfrm>
        </p:spPr>
        <p:txBody>
          <a:bodyPr/>
          <a:lstStyle/>
          <a:p>
            <a:r>
              <a:rPr lang="en-US" sz="4800" dirty="0"/>
              <a:t>Work with Toxins and Select Toxins</a:t>
            </a:r>
          </a:p>
        </p:txBody>
      </p:sp>
      <p:sp>
        <p:nvSpPr>
          <p:cNvPr id="4" name="Content Placeholder 3">
            <a:extLst>
              <a:ext uri="{FF2B5EF4-FFF2-40B4-BE49-F238E27FC236}">
                <a16:creationId xmlns:a16="http://schemas.microsoft.com/office/drawing/2014/main" id="{05C958BB-1B75-BA36-DA53-87D9C929E93F}"/>
              </a:ext>
            </a:extLst>
          </p:cNvPr>
          <p:cNvSpPr>
            <a:spLocks noGrp="1"/>
          </p:cNvSpPr>
          <p:nvPr>
            <p:ph idx="1"/>
          </p:nvPr>
        </p:nvSpPr>
        <p:spPr>
          <a:xfrm>
            <a:off x="717787" y="1742451"/>
            <a:ext cx="12920187" cy="8195635"/>
          </a:xfrm>
        </p:spPr>
        <p:txBody>
          <a:bodyPr/>
          <a:lstStyle/>
          <a:p>
            <a:pPr marL="0" indent="0">
              <a:buNone/>
            </a:pPr>
            <a:r>
              <a:rPr lang="en-US" sz="3770" dirty="0"/>
              <a:t>For Select Agent/Toxin Associated Registrations:</a:t>
            </a:r>
          </a:p>
          <a:p>
            <a:pPr marL="0" indent="0">
              <a:buNone/>
            </a:pPr>
            <a:endParaRPr lang="en-US" sz="3770" dirty="0"/>
          </a:p>
          <a:p>
            <a:pPr>
              <a:spcBef>
                <a:spcPts val="0"/>
              </a:spcBef>
              <a:spcAft>
                <a:spcPts val="2400"/>
              </a:spcAft>
            </a:pPr>
            <a:r>
              <a:rPr lang="en-US" sz="3770" b="0" dirty="0"/>
              <a:t>Contact the NIH Biological Safety Officer (BSO), SOSB or the NIH Select Agent Program (SAP) to receive additional instructions for review by the IBC and Select Agent Program registration. </a:t>
            </a:r>
          </a:p>
          <a:p>
            <a:pPr>
              <a:spcBef>
                <a:spcPts val="0"/>
              </a:spcBef>
              <a:spcAft>
                <a:spcPts val="2400"/>
              </a:spcAft>
            </a:pPr>
            <a:r>
              <a:rPr lang="en-US" sz="3770" b="0" dirty="0"/>
              <a:t>NIH policy requires registration for any work with acute toxins (LD50 = 100 µg/kg body weight)</a:t>
            </a:r>
          </a:p>
          <a:p>
            <a:pPr>
              <a:spcBef>
                <a:spcPts val="0"/>
              </a:spcBef>
              <a:spcAft>
                <a:spcPts val="2400"/>
              </a:spcAft>
            </a:pPr>
            <a:r>
              <a:rPr lang="en-US" sz="3770" b="0" dirty="0"/>
              <a:t>If a select toxin is possessed over the exempted amount, it must be registered with the Select Agent Program.</a:t>
            </a:r>
          </a:p>
          <a:p>
            <a:pPr>
              <a:spcBef>
                <a:spcPts val="0"/>
              </a:spcBef>
              <a:spcAft>
                <a:spcPts val="2400"/>
              </a:spcAft>
            </a:pPr>
            <a:r>
              <a:rPr lang="en-US" sz="3770" dirty="0"/>
              <a:t>NIH SAP: 301-496-2960 </a:t>
            </a:r>
            <a:r>
              <a:rPr lang="en-US" sz="3770" dirty="0">
                <a:hlinkClick r:id="rId3"/>
              </a:rPr>
              <a:t>https://www.selectagents.gov/</a:t>
            </a:r>
            <a:endParaRPr lang="en-US" sz="3770" dirty="0"/>
          </a:p>
        </p:txBody>
      </p:sp>
    </p:spTree>
    <p:extLst>
      <p:ext uri="{BB962C8B-B14F-4D97-AF65-F5344CB8AC3E}">
        <p14:creationId xmlns:p14="http://schemas.microsoft.com/office/powerpoint/2010/main" val="3818776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88F4BC-E894-CF92-D88A-108B86D9B59E}"/>
              </a:ext>
            </a:extLst>
          </p:cNvPr>
          <p:cNvSpPr>
            <a:spLocks noGrp="1"/>
          </p:cNvSpPr>
          <p:nvPr>
            <p:ph type="title" idx="4294967295"/>
          </p:nvPr>
        </p:nvSpPr>
        <p:spPr/>
        <p:txBody>
          <a:bodyPr/>
          <a:lstStyle/>
          <a:p>
            <a:r>
              <a:rPr lang="en-US" dirty="0"/>
              <a:t>Permissible Select Toxin Amounts</a:t>
            </a:r>
          </a:p>
        </p:txBody>
      </p:sp>
      <p:sp>
        <p:nvSpPr>
          <p:cNvPr id="7" name="Rectangle 6"/>
          <p:cNvSpPr/>
          <p:nvPr/>
        </p:nvSpPr>
        <p:spPr>
          <a:xfrm>
            <a:off x="690794" y="1761916"/>
            <a:ext cx="12915096" cy="1815882"/>
          </a:xfrm>
          <a:prstGeom prst="rect">
            <a:avLst/>
          </a:prstGeom>
          <a:ln>
            <a:solidFill>
              <a:schemeClr val="tx1"/>
            </a:solidFill>
          </a:ln>
        </p:spPr>
        <p:txBody>
          <a:bodyPr wrap="square">
            <a:spAutoFit/>
          </a:bodyPr>
          <a:lstStyle/>
          <a:p>
            <a:pPr lvl="0"/>
            <a:r>
              <a:rPr lang="en-US" sz="2800" b="1" u="sng" dirty="0">
                <a:solidFill>
                  <a:prstClr val="black"/>
                </a:solidFill>
                <a:latin typeface="Arial" panose="020B0604020202020204" pitchFamily="34" charset="0"/>
                <a:cs typeface="Arial" panose="020B0604020202020204" pitchFamily="34" charset="0"/>
              </a:rPr>
              <a:t>Permissible Toxin Amounts, Federal Select Agent Program</a:t>
            </a:r>
            <a:endParaRPr lang="en-US" sz="2800" dirty="0">
              <a:solidFill>
                <a:prstClr val="black"/>
              </a:solidFill>
              <a:latin typeface="Arial" panose="020B0604020202020204" pitchFamily="34" charset="0"/>
              <a:cs typeface="Arial" panose="020B0604020202020204" pitchFamily="34" charset="0"/>
            </a:endParaRPr>
          </a:p>
          <a:p>
            <a:pPr lvl="0"/>
            <a:r>
              <a:rPr lang="en-US" sz="2800" dirty="0">
                <a:solidFill>
                  <a:prstClr val="black"/>
                </a:solidFill>
                <a:latin typeface="Arial" panose="020B0604020202020204" pitchFamily="34" charset="0"/>
                <a:cs typeface="Arial" panose="020B0604020202020204" pitchFamily="34" charset="0"/>
              </a:rPr>
              <a:t>The following toxins are not regulated if the amount does not exceed, at any time, the amounts indicated in the table below; however, registration is still required for </a:t>
            </a:r>
            <a:r>
              <a:rPr lang="en-US" sz="2800">
                <a:solidFill>
                  <a:prstClr val="black"/>
                </a:solidFill>
                <a:latin typeface="Arial" panose="020B0604020202020204" pitchFamily="34" charset="0"/>
                <a:cs typeface="Arial" panose="020B0604020202020204" pitchFamily="34" charset="0"/>
              </a:rPr>
              <a:t>these toxins. </a:t>
            </a:r>
            <a:endParaRPr lang="en-US" sz="2800" dirty="0">
              <a:solidFill>
                <a:prstClr val="black"/>
              </a:solidFill>
              <a:latin typeface="Arial" panose="020B0604020202020204" pitchFamily="34" charset="0"/>
              <a:cs typeface="Arial" panose="020B0604020202020204" pitchFamily="34" charset="0"/>
            </a:endParaRPr>
          </a:p>
        </p:txBody>
      </p:sp>
      <p:graphicFrame>
        <p:nvGraphicFramePr>
          <p:cNvPr id="5" name="Table 5">
            <a:extLst>
              <a:ext uri="{FF2B5EF4-FFF2-40B4-BE49-F238E27FC236}">
                <a16:creationId xmlns:a16="http://schemas.microsoft.com/office/drawing/2014/main" id="{12FA9C5F-9394-FB07-3825-BFDF5E1B48BA}"/>
              </a:ext>
            </a:extLst>
          </p:cNvPr>
          <p:cNvGraphicFramePr>
            <a:graphicFrameLocks noGrp="1"/>
          </p:cNvGraphicFramePr>
          <p:nvPr>
            <p:extLst>
              <p:ext uri="{D42A27DB-BD31-4B8C-83A1-F6EECF244321}">
                <p14:modId xmlns:p14="http://schemas.microsoft.com/office/powerpoint/2010/main" val="2457320714"/>
              </p:ext>
            </p:extLst>
          </p:nvPr>
        </p:nvGraphicFramePr>
        <p:xfrm>
          <a:off x="3685259" y="3593439"/>
          <a:ext cx="6985244" cy="6166720"/>
        </p:xfrm>
        <a:graphic>
          <a:graphicData uri="http://schemas.openxmlformats.org/drawingml/2006/table">
            <a:tbl>
              <a:tblPr firstRow="1" bandRow="1">
                <a:tableStyleId>{5C22544A-7EE6-4342-B048-85BDC9FD1C3A}</a:tableStyleId>
              </a:tblPr>
              <a:tblGrid>
                <a:gridCol w="4993441">
                  <a:extLst>
                    <a:ext uri="{9D8B030D-6E8A-4147-A177-3AD203B41FA5}">
                      <a16:colId xmlns:a16="http://schemas.microsoft.com/office/drawing/2014/main" val="2006963196"/>
                    </a:ext>
                  </a:extLst>
                </a:gridCol>
                <a:gridCol w="1991803">
                  <a:extLst>
                    <a:ext uri="{9D8B030D-6E8A-4147-A177-3AD203B41FA5}">
                      <a16:colId xmlns:a16="http://schemas.microsoft.com/office/drawing/2014/main" val="1548416149"/>
                    </a:ext>
                  </a:extLst>
                </a:gridCol>
              </a:tblGrid>
              <a:tr h="561482">
                <a:tc>
                  <a:txBody>
                    <a:bodyPr/>
                    <a:lstStyle/>
                    <a:p>
                      <a:pPr algn="ctr" fontAlgn="ctr"/>
                      <a:r>
                        <a:rPr lang="en-US" sz="2400" b="1" i="0" u="none" strike="noStrike" dirty="0">
                          <a:solidFill>
                            <a:schemeClr val="bg1"/>
                          </a:solidFill>
                          <a:effectLst/>
                          <a:latin typeface="Arial" panose="020B0604020202020204" pitchFamily="34" charset="0"/>
                        </a:rPr>
                        <a:t>HHS Toxins [42CFR73.3(d)(7)]</a:t>
                      </a:r>
                    </a:p>
                  </a:txBody>
                  <a:tcPr marL="6350" marR="6350" marT="6350" marB="0" anchor="ctr"/>
                </a:tc>
                <a:tc>
                  <a:txBody>
                    <a:bodyPr/>
                    <a:lstStyle/>
                    <a:p>
                      <a:pPr algn="ctr" fontAlgn="ctr"/>
                      <a:r>
                        <a:rPr lang="en-US" sz="2400" b="1" i="0" u="none" strike="noStrike" dirty="0">
                          <a:solidFill>
                            <a:schemeClr val="bg1"/>
                          </a:solidFill>
                          <a:effectLst/>
                          <a:latin typeface="Arial" panose="020B0604020202020204" pitchFamily="34" charset="0"/>
                        </a:rPr>
                        <a:t>Amount</a:t>
                      </a:r>
                    </a:p>
                  </a:txBody>
                  <a:tcPr marL="6350" marR="6350" marT="6350" marB="0" anchor="ctr"/>
                </a:tc>
                <a:extLst>
                  <a:ext uri="{0D108BD9-81ED-4DB2-BD59-A6C34878D82A}">
                    <a16:rowId xmlns:a16="http://schemas.microsoft.com/office/drawing/2014/main" val="2348460240"/>
                  </a:ext>
                </a:extLst>
              </a:tr>
              <a:tr h="561482">
                <a:tc>
                  <a:txBody>
                    <a:bodyPr/>
                    <a:lstStyle/>
                    <a:p>
                      <a:pPr algn="l" fontAlgn="ctr"/>
                      <a:r>
                        <a:rPr lang="en-US" sz="2400" b="0" i="0" u="none" strike="noStrike" dirty="0">
                          <a:solidFill>
                            <a:srgbClr val="000000"/>
                          </a:solidFill>
                          <a:effectLst/>
                          <a:latin typeface="Arial" panose="020B0604020202020204" pitchFamily="34" charset="0"/>
                        </a:rPr>
                        <a:t>Abrin</a:t>
                      </a:r>
                    </a:p>
                  </a:txBody>
                  <a:tcPr marL="6350" marR="6350" marT="6350" marB="0" anchor="ctr"/>
                </a:tc>
                <a:tc>
                  <a:txBody>
                    <a:bodyPr/>
                    <a:lstStyle/>
                    <a:p>
                      <a:pPr algn="l" fontAlgn="ctr"/>
                      <a:r>
                        <a:rPr lang="en-US" sz="2400" b="0" i="0" u="none" strike="noStrike" dirty="0">
                          <a:solidFill>
                            <a:srgbClr val="000000"/>
                          </a:solidFill>
                          <a:effectLst/>
                          <a:latin typeface="Arial" panose="020B0604020202020204" pitchFamily="34" charset="0"/>
                        </a:rPr>
                        <a:t>1000 mg</a:t>
                      </a:r>
                    </a:p>
                  </a:txBody>
                  <a:tcPr marL="6350" marR="6350" marT="6350" marB="0" anchor="ctr"/>
                </a:tc>
                <a:extLst>
                  <a:ext uri="{0D108BD9-81ED-4DB2-BD59-A6C34878D82A}">
                    <a16:rowId xmlns:a16="http://schemas.microsoft.com/office/drawing/2014/main" val="275347960"/>
                  </a:ext>
                </a:extLst>
              </a:tr>
              <a:tr h="561482">
                <a:tc>
                  <a:txBody>
                    <a:bodyPr/>
                    <a:lstStyle/>
                    <a:p>
                      <a:pPr algn="l" fontAlgn="ctr"/>
                      <a:r>
                        <a:rPr lang="en-US" sz="2400" b="0" i="0" u="none" strike="noStrike">
                          <a:solidFill>
                            <a:srgbClr val="000000"/>
                          </a:solidFill>
                          <a:effectLst/>
                          <a:latin typeface="Arial" panose="020B0604020202020204" pitchFamily="34" charset="0"/>
                        </a:rPr>
                        <a:t>Botulinum neurotoxins</a:t>
                      </a:r>
                    </a:p>
                  </a:txBody>
                  <a:tcPr marL="6350" marR="6350" marT="6350" marB="0" anchor="ctr"/>
                </a:tc>
                <a:tc>
                  <a:txBody>
                    <a:bodyPr/>
                    <a:lstStyle/>
                    <a:p>
                      <a:pPr algn="l" fontAlgn="ctr"/>
                      <a:r>
                        <a:rPr lang="en-US" sz="2400" b="0" i="0" u="none" strike="noStrike">
                          <a:solidFill>
                            <a:srgbClr val="000000"/>
                          </a:solidFill>
                          <a:effectLst/>
                          <a:latin typeface="Arial" panose="020B0604020202020204" pitchFamily="34" charset="0"/>
                        </a:rPr>
                        <a:t>1 mg</a:t>
                      </a:r>
                    </a:p>
                  </a:txBody>
                  <a:tcPr marL="6350" marR="6350" marT="6350" marB="0" anchor="ctr"/>
                </a:tc>
                <a:extLst>
                  <a:ext uri="{0D108BD9-81ED-4DB2-BD59-A6C34878D82A}">
                    <a16:rowId xmlns:a16="http://schemas.microsoft.com/office/drawing/2014/main" val="374295713"/>
                  </a:ext>
                </a:extLst>
              </a:tr>
              <a:tr h="561482">
                <a:tc>
                  <a:txBody>
                    <a:bodyPr/>
                    <a:lstStyle/>
                    <a:p>
                      <a:pPr algn="l" fontAlgn="ctr"/>
                      <a:r>
                        <a:rPr lang="en-US" sz="2400" b="0" i="0" u="none" strike="noStrike">
                          <a:solidFill>
                            <a:srgbClr val="000000"/>
                          </a:solidFill>
                          <a:effectLst/>
                          <a:latin typeface="Arial" panose="020B0604020202020204" pitchFamily="34" charset="0"/>
                        </a:rPr>
                        <a:t>Short, paralytic alpha conotoxins</a:t>
                      </a:r>
                    </a:p>
                  </a:txBody>
                  <a:tcPr marL="6350" marR="6350" marT="6350" marB="0" anchor="ctr"/>
                </a:tc>
                <a:tc>
                  <a:txBody>
                    <a:bodyPr/>
                    <a:lstStyle/>
                    <a:p>
                      <a:pPr algn="l" fontAlgn="ctr"/>
                      <a:r>
                        <a:rPr lang="en-US" sz="2400" b="0" i="0" u="none" strike="noStrike">
                          <a:solidFill>
                            <a:srgbClr val="000000"/>
                          </a:solidFill>
                          <a:effectLst/>
                          <a:latin typeface="Arial" panose="020B0604020202020204" pitchFamily="34" charset="0"/>
                        </a:rPr>
                        <a:t>100 mg</a:t>
                      </a:r>
                    </a:p>
                  </a:txBody>
                  <a:tcPr marL="6350" marR="6350" marT="6350" marB="0" anchor="ctr"/>
                </a:tc>
                <a:extLst>
                  <a:ext uri="{0D108BD9-81ED-4DB2-BD59-A6C34878D82A}">
                    <a16:rowId xmlns:a16="http://schemas.microsoft.com/office/drawing/2014/main" val="2658016953"/>
                  </a:ext>
                </a:extLst>
              </a:tr>
              <a:tr h="561482">
                <a:tc>
                  <a:txBody>
                    <a:bodyPr/>
                    <a:lstStyle/>
                    <a:p>
                      <a:pPr algn="l" fontAlgn="ctr"/>
                      <a:r>
                        <a:rPr lang="en-US" sz="2400" b="0" i="0" u="none" strike="noStrike">
                          <a:solidFill>
                            <a:srgbClr val="000000"/>
                          </a:solidFill>
                          <a:effectLst/>
                          <a:latin typeface="Arial" panose="020B0604020202020204" pitchFamily="34" charset="0"/>
                        </a:rPr>
                        <a:t>Diacetoxyscirpenol (DAS)</a:t>
                      </a:r>
                    </a:p>
                  </a:txBody>
                  <a:tcPr marL="6350" marR="6350" marT="6350" marB="0" anchor="ctr"/>
                </a:tc>
                <a:tc>
                  <a:txBody>
                    <a:bodyPr/>
                    <a:lstStyle/>
                    <a:p>
                      <a:pPr algn="l" fontAlgn="ctr"/>
                      <a:r>
                        <a:rPr lang="en-US" sz="2400" b="0" i="0" u="none" strike="noStrike" dirty="0">
                          <a:solidFill>
                            <a:srgbClr val="000000"/>
                          </a:solidFill>
                          <a:effectLst/>
                          <a:latin typeface="Arial" panose="020B0604020202020204" pitchFamily="34" charset="0"/>
                        </a:rPr>
                        <a:t>10,000 mg</a:t>
                      </a:r>
                    </a:p>
                  </a:txBody>
                  <a:tcPr marL="6350" marR="6350" marT="6350" marB="0" anchor="ctr"/>
                </a:tc>
                <a:extLst>
                  <a:ext uri="{0D108BD9-81ED-4DB2-BD59-A6C34878D82A}">
                    <a16:rowId xmlns:a16="http://schemas.microsoft.com/office/drawing/2014/main" val="187782707"/>
                  </a:ext>
                </a:extLst>
              </a:tr>
              <a:tr h="561482">
                <a:tc>
                  <a:txBody>
                    <a:bodyPr/>
                    <a:lstStyle/>
                    <a:p>
                      <a:pPr algn="l" fontAlgn="ctr"/>
                      <a:r>
                        <a:rPr lang="en-US" sz="2400" b="0" i="0" u="none" strike="noStrike">
                          <a:solidFill>
                            <a:srgbClr val="000000"/>
                          </a:solidFill>
                          <a:effectLst/>
                          <a:latin typeface="Arial" panose="020B0604020202020204" pitchFamily="34" charset="0"/>
                        </a:rPr>
                        <a:t>Ricin</a:t>
                      </a:r>
                    </a:p>
                  </a:txBody>
                  <a:tcPr marL="6350" marR="6350" marT="6350" marB="0" anchor="ctr"/>
                </a:tc>
                <a:tc>
                  <a:txBody>
                    <a:bodyPr/>
                    <a:lstStyle/>
                    <a:p>
                      <a:pPr algn="l" fontAlgn="b"/>
                      <a:r>
                        <a:rPr lang="en-US" sz="2400" b="0" i="0" u="none" strike="noStrike">
                          <a:solidFill>
                            <a:srgbClr val="000000"/>
                          </a:solidFill>
                          <a:effectLst/>
                          <a:latin typeface="Arial" panose="020B0604020202020204" pitchFamily="34" charset="0"/>
                        </a:rPr>
                        <a:t>1000 mg</a:t>
                      </a:r>
                    </a:p>
                  </a:txBody>
                  <a:tcPr marL="6350" marR="6350" marT="6350" marB="0" anchor="b"/>
                </a:tc>
                <a:extLst>
                  <a:ext uri="{0D108BD9-81ED-4DB2-BD59-A6C34878D82A}">
                    <a16:rowId xmlns:a16="http://schemas.microsoft.com/office/drawing/2014/main" val="3369235505"/>
                  </a:ext>
                </a:extLst>
              </a:tr>
              <a:tr h="561482">
                <a:tc>
                  <a:txBody>
                    <a:bodyPr/>
                    <a:lstStyle/>
                    <a:p>
                      <a:pPr algn="l" fontAlgn="ctr"/>
                      <a:r>
                        <a:rPr lang="en-US" sz="2400" b="0" i="0" u="none" strike="noStrike">
                          <a:solidFill>
                            <a:srgbClr val="000000"/>
                          </a:solidFill>
                          <a:effectLst/>
                          <a:latin typeface="Arial" panose="020B0604020202020204" pitchFamily="34" charset="0"/>
                        </a:rPr>
                        <a:t>Saxitoxin</a:t>
                      </a:r>
                    </a:p>
                  </a:txBody>
                  <a:tcPr marL="6350" marR="6350" marT="6350" marB="0" anchor="ctr"/>
                </a:tc>
                <a:tc>
                  <a:txBody>
                    <a:bodyPr/>
                    <a:lstStyle/>
                    <a:p>
                      <a:pPr algn="l" fontAlgn="ctr"/>
                      <a:r>
                        <a:rPr lang="en-US" sz="2400" b="0" i="0" u="none" strike="noStrike">
                          <a:solidFill>
                            <a:srgbClr val="000000"/>
                          </a:solidFill>
                          <a:effectLst/>
                          <a:latin typeface="Arial" panose="020B0604020202020204" pitchFamily="34" charset="0"/>
                        </a:rPr>
                        <a:t>500 mg</a:t>
                      </a:r>
                    </a:p>
                  </a:txBody>
                  <a:tcPr marL="6350" marR="6350" marT="6350" marB="0" anchor="ctr"/>
                </a:tc>
                <a:extLst>
                  <a:ext uri="{0D108BD9-81ED-4DB2-BD59-A6C34878D82A}">
                    <a16:rowId xmlns:a16="http://schemas.microsoft.com/office/drawing/2014/main" val="3737333682"/>
                  </a:ext>
                </a:extLst>
              </a:tr>
              <a:tr h="1113382">
                <a:tc>
                  <a:txBody>
                    <a:bodyPr/>
                    <a:lstStyle/>
                    <a:p>
                      <a:pPr algn="l" fontAlgn="ctr"/>
                      <a:r>
                        <a:rPr lang="en-US" sz="2400" b="0" i="0" u="none" strike="noStrike">
                          <a:solidFill>
                            <a:srgbClr val="000000"/>
                          </a:solidFill>
                          <a:effectLst/>
                          <a:latin typeface="Arial" panose="020B0604020202020204" pitchFamily="34" charset="0"/>
                        </a:rPr>
                        <a:t>Staphylococcal Enterotoxins (Subtypes A, B, C, D, and E)</a:t>
                      </a:r>
                    </a:p>
                  </a:txBody>
                  <a:tcPr marL="6350" marR="6350" marT="6350" marB="0" anchor="ctr"/>
                </a:tc>
                <a:tc>
                  <a:txBody>
                    <a:bodyPr/>
                    <a:lstStyle/>
                    <a:p>
                      <a:pPr algn="l" fontAlgn="ctr"/>
                      <a:r>
                        <a:rPr lang="en-US" sz="2400" b="0" i="0" u="none" strike="noStrike">
                          <a:solidFill>
                            <a:srgbClr val="000000"/>
                          </a:solidFill>
                          <a:effectLst/>
                          <a:latin typeface="Arial" panose="020B0604020202020204" pitchFamily="34" charset="0"/>
                        </a:rPr>
                        <a:t>100 mg</a:t>
                      </a:r>
                    </a:p>
                  </a:txBody>
                  <a:tcPr marL="6350" marR="6350" marT="6350" marB="0" anchor="ctr"/>
                </a:tc>
                <a:extLst>
                  <a:ext uri="{0D108BD9-81ED-4DB2-BD59-A6C34878D82A}">
                    <a16:rowId xmlns:a16="http://schemas.microsoft.com/office/drawing/2014/main" val="3244637879"/>
                  </a:ext>
                </a:extLst>
              </a:tr>
              <a:tr h="561482">
                <a:tc>
                  <a:txBody>
                    <a:bodyPr/>
                    <a:lstStyle/>
                    <a:p>
                      <a:pPr algn="l" fontAlgn="ctr"/>
                      <a:r>
                        <a:rPr lang="en-US" sz="2400" b="0" i="0" u="none" strike="noStrike">
                          <a:solidFill>
                            <a:srgbClr val="000000"/>
                          </a:solidFill>
                          <a:effectLst/>
                          <a:latin typeface="Arial" panose="020B0604020202020204" pitchFamily="34" charset="0"/>
                        </a:rPr>
                        <a:t>T-2 toxin</a:t>
                      </a:r>
                    </a:p>
                  </a:txBody>
                  <a:tcPr marL="6350" marR="6350" marT="6350" marB="0" anchor="ctr"/>
                </a:tc>
                <a:tc>
                  <a:txBody>
                    <a:bodyPr/>
                    <a:lstStyle/>
                    <a:p>
                      <a:pPr algn="l" fontAlgn="ctr"/>
                      <a:r>
                        <a:rPr lang="en-US" sz="2400" b="0" i="0" u="none" strike="noStrike">
                          <a:solidFill>
                            <a:srgbClr val="000000"/>
                          </a:solidFill>
                          <a:effectLst/>
                          <a:latin typeface="Arial" panose="020B0604020202020204" pitchFamily="34" charset="0"/>
                        </a:rPr>
                        <a:t>10,000 mg</a:t>
                      </a:r>
                    </a:p>
                  </a:txBody>
                  <a:tcPr marL="6350" marR="6350" marT="6350" marB="0" anchor="ctr"/>
                </a:tc>
                <a:extLst>
                  <a:ext uri="{0D108BD9-81ED-4DB2-BD59-A6C34878D82A}">
                    <a16:rowId xmlns:a16="http://schemas.microsoft.com/office/drawing/2014/main" val="298227435"/>
                  </a:ext>
                </a:extLst>
              </a:tr>
              <a:tr h="561482">
                <a:tc>
                  <a:txBody>
                    <a:bodyPr/>
                    <a:lstStyle/>
                    <a:p>
                      <a:pPr algn="l" fontAlgn="ctr"/>
                      <a:r>
                        <a:rPr lang="en-US" sz="2400" b="0" i="0" u="none" strike="noStrike">
                          <a:solidFill>
                            <a:srgbClr val="000000"/>
                          </a:solidFill>
                          <a:effectLst/>
                          <a:latin typeface="Arial" panose="020B0604020202020204" pitchFamily="34" charset="0"/>
                        </a:rPr>
                        <a:t>Tetrodotoxin</a:t>
                      </a:r>
                    </a:p>
                  </a:txBody>
                  <a:tcPr marL="6350" marR="6350" marT="6350" marB="0" anchor="ctr"/>
                </a:tc>
                <a:tc>
                  <a:txBody>
                    <a:bodyPr/>
                    <a:lstStyle/>
                    <a:p>
                      <a:pPr algn="l" fontAlgn="ctr"/>
                      <a:r>
                        <a:rPr lang="en-US" sz="2400" b="0" i="0" u="none" strike="noStrike" dirty="0">
                          <a:solidFill>
                            <a:srgbClr val="000000"/>
                          </a:solidFill>
                          <a:effectLst/>
                          <a:latin typeface="Arial" panose="020B0604020202020204" pitchFamily="34" charset="0"/>
                        </a:rPr>
                        <a:t>500 mg</a:t>
                      </a:r>
                    </a:p>
                  </a:txBody>
                  <a:tcPr marL="6350" marR="6350" marT="6350" marB="0" anchor="ctr"/>
                </a:tc>
                <a:extLst>
                  <a:ext uri="{0D108BD9-81ED-4DB2-BD59-A6C34878D82A}">
                    <a16:rowId xmlns:a16="http://schemas.microsoft.com/office/drawing/2014/main" val="3470541525"/>
                  </a:ext>
                </a:extLst>
              </a:tr>
            </a:tbl>
          </a:graphicData>
        </a:graphic>
      </p:graphicFrame>
      <p:sp>
        <p:nvSpPr>
          <p:cNvPr id="8" name="TextBox 7">
            <a:extLst>
              <a:ext uri="{FF2B5EF4-FFF2-40B4-BE49-F238E27FC236}">
                <a16:creationId xmlns:a16="http://schemas.microsoft.com/office/drawing/2014/main" id="{CD0DA177-607C-161D-038E-EDD17B1FD84F}"/>
              </a:ext>
            </a:extLst>
          </p:cNvPr>
          <p:cNvSpPr txBox="1"/>
          <p:nvPr/>
        </p:nvSpPr>
        <p:spPr>
          <a:xfrm>
            <a:off x="8687892" y="10411326"/>
            <a:ext cx="5211748" cy="369332"/>
          </a:xfrm>
          <a:prstGeom prst="rect">
            <a:avLst/>
          </a:prstGeom>
          <a:noFill/>
        </p:spPr>
        <p:txBody>
          <a:bodyPr wrap="none" rtlCol="0">
            <a:spAutoFit/>
          </a:bodyPr>
          <a:lstStyle/>
          <a:p>
            <a:r>
              <a:rPr lang="en-US" dirty="0"/>
              <a:t>https://www.selectagents.gov/sat/permissible.htm</a:t>
            </a:r>
          </a:p>
        </p:txBody>
      </p:sp>
    </p:spTree>
    <p:extLst>
      <p:ext uri="{BB962C8B-B14F-4D97-AF65-F5344CB8AC3E}">
        <p14:creationId xmlns:p14="http://schemas.microsoft.com/office/powerpoint/2010/main" val="2744678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bwMode="auto">
          <a:xfrm>
            <a:off x="4067466" y="150610"/>
            <a:ext cx="10288297" cy="1268461"/>
          </a:xfrm>
          <a:noFill/>
          <a:ln>
            <a:noFill/>
            <a:miter lim="800000"/>
            <a:headEnd/>
            <a:tailEnd/>
          </a:ln>
        </p:spPr>
        <p:txBody>
          <a:bodyPr vert="horz" wrap="square" lIns="143558" tIns="71779" rIns="143558" bIns="71779" numCol="1" anchor="t" anchorCtr="0" compatLnSpc="1">
            <a:prstTxWarp prst="textNoShape">
              <a:avLst/>
            </a:prstTxWarp>
          </a:bodyPr>
          <a:lstStyle/>
          <a:p>
            <a:r>
              <a:rPr lang="en-US" sz="5400" dirty="0"/>
              <a:t>IBC Registration Updates</a:t>
            </a:r>
          </a:p>
        </p:txBody>
      </p:sp>
      <p:sp>
        <p:nvSpPr>
          <p:cNvPr id="136195" name="Rectangle 3"/>
          <p:cNvSpPr>
            <a:spLocks noGrp="1" noChangeArrowheads="1"/>
          </p:cNvSpPr>
          <p:nvPr>
            <p:ph idx="1"/>
          </p:nvPr>
        </p:nvSpPr>
        <p:spPr>
          <a:xfrm>
            <a:off x="358894" y="1821321"/>
            <a:ext cx="13637974" cy="8281683"/>
          </a:xfrm>
        </p:spPr>
        <p:txBody>
          <a:bodyPr/>
          <a:lstStyle/>
          <a:p>
            <a:pPr marL="0" indent="0">
              <a:spcBef>
                <a:spcPct val="20000"/>
              </a:spcBef>
              <a:buNone/>
              <a:defRPr/>
            </a:pPr>
            <a:r>
              <a:rPr lang="en-US" sz="3600" dirty="0">
                <a:solidFill>
                  <a:prstClr val="black">
                    <a:lumMod val="75000"/>
                    <a:lumOff val="25000"/>
                  </a:prstClr>
                </a:solidFill>
                <a:ea typeface="ＭＳ Ｐゴシック" pitchFamily="28" charset="-128"/>
                <a:cs typeface="+mn-cs"/>
              </a:rPr>
              <a:t>Registration updates must occur when:</a:t>
            </a:r>
          </a:p>
          <a:p>
            <a:pPr lvl="1">
              <a:spcBef>
                <a:spcPct val="20000"/>
              </a:spcBef>
              <a:defRPr/>
            </a:pPr>
            <a:r>
              <a:rPr lang="en-US" sz="3600" dirty="0">
                <a:solidFill>
                  <a:prstClr val="black">
                    <a:lumMod val="75000"/>
                    <a:lumOff val="25000"/>
                  </a:prstClr>
                </a:solidFill>
                <a:ea typeface="ＭＳ Ｐゴシック" pitchFamily="28" charset="-128"/>
                <a:cs typeface="+mn-cs"/>
              </a:rPr>
              <a:t>There is a change in personnel</a:t>
            </a:r>
          </a:p>
          <a:p>
            <a:pPr lvl="1">
              <a:spcBef>
                <a:spcPct val="20000"/>
              </a:spcBef>
              <a:defRPr/>
            </a:pPr>
            <a:r>
              <a:rPr lang="en-US" sz="3600" dirty="0">
                <a:solidFill>
                  <a:prstClr val="black">
                    <a:lumMod val="75000"/>
                    <a:lumOff val="25000"/>
                  </a:prstClr>
                </a:solidFill>
                <a:ea typeface="ＭＳ Ｐゴシック" pitchFamily="28" charset="-128"/>
                <a:cs typeface="+mn-cs"/>
              </a:rPr>
              <a:t>There is a change in work location</a:t>
            </a:r>
          </a:p>
          <a:p>
            <a:pPr lvl="1">
              <a:spcBef>
                <a:spcPct val="20000"/>
              </a:spcBef>
              <a:defRPr/>
            </a:pPr>
            <a:r>
              <a:rPr lang="en-US" sz="3600" dirty="0">
                <a:solidFill>
                  <a:prstClr val="black">
                    <a:lumMod val="75000"/>
                    <a:lumOff val="25000"/>
                  </a:prstClr>
                </a:solidFill>
                <a:ea typeface="ＭＳ Ｐゴシック" pitchFamily="28" charset="-128"/>
                <a:cs typeface="+mn-cs"/>
              </a:rPr>
              <a:t>There is a change in procedures</a:t>
            </a:r>
          </a:p>
          <a:p>
            <a:pPr lvl="1">
              <a:spcBef>
                <a:spcPct val="20000"/>
              </a:spcBef>
              <a:defRPr/>
            </a:pPr>
            <a:r>
              <a:rPr lang="en-US" sz="3600" dirty="0">
                <a:solidFill>
                  <a:prstClr val="black">
                    <a:lumMod val="75000"/>
                    <a:lumOff val="25000"/>
                  </a:prstClr>
                </a:solidFill>
                <a:ea typeface="ＭＳ Ｐゴシック" pitchFamily="28" charset="-128"/>
                <a:cs typeface="+mn-cs"/>
              </a:rPr>
              <a:t>When an associated ASP is renewed</a:t>
            </a:r>
          </a:p>
          <a:p>
            <a:pPr lvl="1">
              <a:spcBef>
                <a:spcPct val="20000"/>
              </a:spcBef>
              <a:defRPr/>
            </a:pPr>
            <a:r>
              <a:rPr lang="en-US" sz="3600" dirty="0">
                <a:solidFill>
                  <a:prstClr val="black">
                    <a:lumMod val="75000"/>
                    <a:lumOff val="25000"/>
                  </a:prstClr>
                </a:solidFill>
                <a:ea typeface="ＭＳ Ｐゴシック" pitchFamily="28" charset="-128"/>
                <a:cs typeface="+mn-cs"/>
              </a:rPr>
              <a:t>And/or u</a:t>
            </a:r>
            <a:r>
              <a:rPr lang="en-US" sz="3600" dirty="0">
                <a:solidFill>
                  <a:prstClr val="black">
                    <a:lumMod val="75000"/>
                    <a:lumOff val="25000"/>
                  </a:prstClr>
                </a:solidFill>
                <a:ea typeface="ＭＳ Ｐゴシック" pitchFamily="28" charset="-128"/>
              </a:rPr>
              <a:t>pdated at least annually o</a:t>
            </a:r>
            <a:r>
              <a:rPr lang="en-US" sz="3600" dirty="0">
                <a:solidFill>
                  <a:prstClr val="black">
                    <a:lumMod val="75000"/>
                    <a:lumOff val="25000"/>
                  </a:prstClr>
                </a:solidFill>
                <a:ea typeface="ＭＳ Ｐゴシック" pitchFamily="28" charset="-128"/>
                <a:cs typeface="+mn-cs"/>
              </a:rPr>
              <a:t>r when work is terminated</a:t>
            </a:r>
          </a:p>
          <a:p>
            <a:pPr lvl="1">
              <a:spcBef>
                <a:spcPct val="20000"/>
              </a:spcBef>
              <a:defRPr/>
            </a:pPr>
            <a:endParaRPr lang="en-US" sz="3600" dirty="0">
              <a:solidFill>
                <a:prstClr val="black">
                  <a:lumMod val="75000"/>
                  <a:lumOff val="25000"/>
                </a:prstClr>
              </a:solidFill>
              <a:ea typeface="ＭＳ Ｐゴシック" pitchFamily="28" charset="-128"/>
              <a:cs typeface="+mn-cs"/>
            </a:endParaRPr>
          </a:p>
          <a:p>
            <a:pPr marL="0" marR="0" indent="0">
              <a:spcBef>
                <a:spcPts val="0"/>
              </a:spcBef>
              <a:spcAft>
                <a:spcPts val="0"/>
              </a:spcAft>
              <a:buNone/>
            </a:pPr>
            <a:r>
              <a:rPr lang="en-US" sz="3600" b="0" dirty="0">
                <a:solidFill>
                  <a:prstClr val="black">
                    <a:lumMod val="75000"/>
                    <a:lumOff val="25000"/>
                  </a:prstClr>
                </a:solidFill>
                <a:latin typeface="Arial" panose="020B0604020202020204" pitchFamily="34" charset="0"/>
                <a:ea typeface="ＭＳ Ｐゴシック" pitchFamily="28" charset="-128"/>
                <a:cs typeface="Arial" panose="020B0604020202020204" pitchFamily="34" charset="0"/>
              </a:rPr>
              <a:t>Registration documents outline the handling requirements of the agent so that DOHS can properly respond to safety questions related to the agents and make sure proper engineering, administrative and PPE controls are in place.</a:t>
            </a:r>
          </a:p>
          <a:p>
            <a:endParaRPr lang="en-US" sz="4396" dirty="0"/>
          </a:p>
        </p:txBody>
      </p:sp>
      <p:sp>
        <p:nvSpPr>
          <p:cNvPr id="5" name="Slide Number Placeholder 4"/>
          <p:cNvSpPr>
            <a:spLocks noGrp="1"/>
          </p:cNvSpPr>
          <p:nvPr>
            <p:ph type="sldNum" sz="quarter" idx="4"/>
          </p:nvPr>
        </p:nvSpPr>
        <p:spPr/>
        <p:txBody>
          <a:bodyPr/>
          <a:lstStyle/>
          <a:p>
            <a:fld id="{DBF96AAD-71D9-4951-88AA-F5893B2B4548}" type="slidenum">
              <a:rPr lang="en-US" smtClean="0">
                <a:solidFill>
                  <a:prstClr val="black">
                    <a:tint val="75000"/>
                  </a:prstClr>
                </a:solidFill>
              </a:rPr>
              <a:pPr/>
              <a:t>6</a:t>
            </a:fld>
            <a:endParaRPr lang="en-US">
              <a:solidFill>
                <a:prstClr val="black">
                  <a:tint val="75000"/>
                </a:prstClr>
              </a:solidFill>
            </a:endParaRPr>
          </a:p>
        </p:txBody>
      </p:sp>
    </p:spTree>
    <p:extLst>
      <p:ext uri="{BB962C8B-B14F-4D97-AF65-F5344CB8AC3E}">
        <p14:creationId xmlns:p14="http://schemas.microsoft.com/office/powerpoint/2010/main" val="255355919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2096A-80B8-4D8A-C286-4241C691CDF6}"/>
              </a:ext>
            </a:extLst>
          </p:cNvPr>
          <p:cNvSpPr>
            <a:spLocks noGrp="1"/>
          </p:cNvSpPr>
          <p:nvPr>
            <p:ph type="title"/>
          </p:nvPr>
        </p:nvSpPr>
        <p:spPr>
          <a:xfrm>
            <a:off x="3629891" y="0"/>
            <a:ext cx="10529453" cy="1441373"/>
          </a:xfrm>
        </p:spPr>
        <p:txBody>
          <a:bodyPr/>
          <a:lstStyle/>
          <a:p>
            <a:r>
              <a:rPr lang="en-US" sz="4400" dirty="0"/>
              <a:t>Examples of Materials in ASPs that Require Registration/Amendment</a:t>
            </a:r>
          </a:p>
        </p:txBody>
      </p:sp>
      <p:sp>
        <p:nvSpPr>
          <p:cNvPr id="3" name="Content Placeholder 2">
            <a:extLst>
              <a:ext uri="{FF2B5EF4-FFF2-40B4-BE49-F238E27FC236}">
                <a16:creationId xmlns:a16="http://schemas.microsoft.com/office/drawing/2014/main" id="{615814FA-4231-C09C-3963-814120323A91}"/>
              </a:ext>
            </a:extLst>
          </p:cNvPr>
          <p:cNvSpPr>
            <a:spLocks noGrp="1"/>
          </p:cNvSpPr>
          <p:nvPr>
            <p:ph idx="1"/>
          </p:nvPr>
        </p:nvSpPr>
        <p:spPr>
          <a:xfrm>
            <a:off x="302150" y="1441374"/>
            <a:ext cx="12920187" cy="8881722"/>
          </a:xfrm>
        </p:spPr>
        <p:txBody>
          <a:bodyPr/>
          <a:lstStyle/>
          <a:p>
            <a:pPr>
              <a:spcBef>
                <a:spcPts val="0"/>
              </a:spcBef>
              <a:spcAft>
                <a:spcPts val="1200"/>
              </a:spcAft>
            </a:pPr>
            <a:r>
              <a:rPr lang="en-US" dirty="0"/>
              <a:t>Directly administered plasmids</a:t>
            </a:r>
          </a:p>
          <a:p>
            <a:pPr lvl="1">
              <a:spcBef>
                <a:spcPts val="0"/>
              </a:spcBef>
              <a:spcAft>
                <a:spcPts val="1200"/>
              </a:spcAft>
            </a:pPr>
            <a:r>
              <a:rPr lang="en-US" dirty="0"/>
              <a:t>Regardless of encoded gene(s)</a:t>
            </a:r>
          </a:p>
          <a:p>
            <a:pPr>
              <a:spcBef>
                <a:spcPts val="0"/>
              </a:spcBef>
              <a:spcAft>
                <a:spcPts val="1200"/>
              </a:spcAft>
            </a:pPr>
            <a:r>
              <a:rPr lang="en-US" dirty="0"/>
              <a:t>Directly administered human or NHP cells</a:t>
            </a:r>
          </a:p>
          <a:p>
            <a:pPr lvl="1">
              <a:spcBef>
                <a:spcPts val="0"/>
              </a:spcBef>
              <a:spcAft>
                <a:spcPts val="1200"/>
              </a:spcAft>
            </a:pPr>
            <a:r>
              <a:rPr lang="en-US" dirty="0"/>
              <a:t>Including established cells (e.g. HeLa, HEK, Vero)</a:t>
            </a:r>
          </a:p>
          <a:p>
            <a:pPr lvl="1">
              <a:spcBef>
                <a:spcPts val="0"/>
              </a:spcBef>
              <a:spcAft>
                <a:spcPts val="1200"/>
              </a:spcAft>
            </a:pPr>
            <a:r>
              <a:rPr lang="en-US" dirty="0"/>
              <a:t>RD </a:t>
            </a:r>
            <a:r>
              <a:rPr lang="en-US" i="1" dirty="0"/>
              <a:t>and</a:t>
            </a:r>
            <a:r>
              <a:rPr lang="en-US" dirty="0"/>
              <a:t> PRD will be required (e.g. stably transfected/transduced cells)</a:t>
            </a:r>
          </a:p>
          <a:p>
            <a:pPr>
              <a:spcBef>
                <a:spcPts val="0"/>
              </a:spcBef>
              <a:spcAft>
                <a:spcPts val="1200"/>
              </a:spcAft>
            </a:pPr>
            <a:r>
              <a:rPr lang="en-US" dirty="0"/>
              <a:t>Directly administered recombinant cells</a:t>
            </a:r>
          </a:p>
          <a:p>
            <a:pPr lvl="1">
              <a:spcBef>
                <a:spcPts val="0"/>
              </a:spcBef>
              <a:spcAft>
                <a:spcPts val="1200"/>
              </a:spcAft>
            </a:pPr>
            <a:r>
              <a:rPr lang="en-US" dirty="0"/>
              <a:t>Transduced/transfected cells, to describe genetic modification process.</a:t>
            </a:r>
          </a:p>
          <a:p>
            <a:pPr>
              <a:spcBef>
                <a:spcPts val="0"/>
              </a:spcBef>
              <a:spcAft>
                <a:spcPts val="1200"/>
              </a:spcAft>
            </a:pPr>
            <a:r>
              <a:rPr lang="en-US" dirty="0"/>
              <a:t>Directly administered viral vectors</a:t>
            </a:r>
          </a:p>
          <a:p>
            <a:pPr lvl="1">
              <a:spcBef>
                <a:spcPts val="0"/>
              </a:spcBef>
              <a:spcAft>
                <a:spcPts val="1200"/>
              </a:spcAft>
            </a:pPr>
            <a:r>
              <a:rPr lang="en-US" dirty="0"/>
              <a:t>E.g. lentiviral, retro-, adeno-, adeno-associated</a:t>
            </a:r>
          </a:p>
          <a:p>
            <a:pPr lvl="1">
              <a:spcBef>
                <a:spcPts val="0"/>
              </a:spcBef>
              <a:spcAft>
                <a:spcPts val="1200"/>
              </a:spcAft>
            </a:pPr>
            <a:r>
              <a:rPr lang="en-US" dirty="0"/>
              <a:t>These are distinct and must be described separately</a:t>
            </a:r>
          </a:p>
          <a:p>
            <a:pPr>
              <a:spcBef>
                <a:spcPts val="0"/>
              </a:spcBef>
              <a:spcAft>
                <a:spcPts val="1200"/>
              </a:spcAft>
              <a:buFont typeface="Arial" panose="020B0604020202020204" pitchFamily="34" charset="0"/>
              <a:buChar char="•"/>
            </a:pPr>
            <a:r>
              <a:rPr lang="en-US" dirty="0"/>
              <a:t>Human, plant, or animal pathogens (e.g. E.coli)</a:t>
            </a:r>
          </a:p>
        </p:txBody>
      </p:sp>
    </p:spTree>
    <p:extLst>
      <p:ext uri="{BB962C8B-B14F-4D97-AF65-F5344CB8AC3E}">
        <p14:creationId xmlns:p14="http://schemas.microsoft.com/office/powerpoint/2010/main" val="2013124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5D752-37C4-20D7-075B-C2AFBF1E7ECE}"/>
              </a:ext>
            </a:extLst>
          </p:cNvPr>
          <p:cNvSpPr>
            <a:spLocks noGrp="1"/>
          </p:cNvSpPr>
          <p:nvPr>
            <p:ph type="title"/>
          </p:nvPr>
        </p:nvSpPr>
        <p:spPr/>
        <p:txBody>
          <a:bodyPr/>
          <a:lstStyle/>
          <a:p>
            <a:r>
              <a:rPr lang="en-US" sz="5400" dirty="0"/>
              <a:t>Registration Amendments</a:t>
            </a:r>
          </a:p>
        </p:txBody>
      </p:sp>
      <p:sp>
        <p:nvSpPr>
          <p:cNvPr id="3" name="Content Placeholder 2">
            <a:extLst>
              <a:ext uri="{FF2B5EF4-FFF2-40B4-BE49-F238E27FC236}">
                <a16:creationId xmlns:a16="http://schemas.microsoft.com/office/drawing/2014/main" id="{592E11F4-39FE-16CD-9BFC-AA9E405A2B36}"/>
              </a:ext>
            </a:extLst>
          </p:cNvPr>
          <p:cNvSpPr>
            <a:spLocks noGrp="1"/>
          </p:cNvSpPr>
          <p:nvPr>
            <p:ph idx="1"/>
          </p:nvPr>
        </p:nvSpPr>
        <p:spPr>
          <a:xfrm>
            <a:off x="725266" y="1959018"/>
            <a:ext cx="12920187" cy="7604037"/>
          </a:xfrm>
        </p:spPr>
        <p:txBody>
          <a:bodyPr/>
          <a:lstStyle/>
          <a:p>
            <a:pPr marL="0" marR="0" indent="0">
              <a:spcBef>
                <a:spcPts val="0"/>
              </a:spcBef>
              <a:spcAft>
                <a:spcPts val="0"/>
              </a:spcAft>
              <a:buNone/>
            </a:pPr>
            <a:r>
              <a:rPr lang="en-US" sz="3600" dirty="0"/>
              <a:t>IBC registration amendment required during ASP process in these three cases:</a:t>
            </a:r>
          </a:p>
          <a:p>
            <a:pPr marL="0" marR="0" indent="0">
              <a:spcBef>
                <a:spcPts val="0"/>
              </a:spcBef>
              <a:spcAft>
                <a:spcPts val="0"/>
              </a:spcAft>
              <a:buNone/>
            </a:pPr>
            <a:endParaRPr lang="en-US" sz="3200" dirty="0"/>
          </a:p>
          <a:p>
            <a:pPr marL="0" marR="0" indent="0">
              <a:spcBef>
                <a:spcPts val="0"/>
              </a:spcBef>
              <a:spcAft>
                <a:spcPts val="0"/>
              </a:spcAft>
              <a:buNone/>
            </a:pPr>
            <a:endParaRPr lang="en-US" sz="3200" dirty="0"/>
          </a:p>
          <a:p>
            <a:pPr>
              <a:spcBef>
                <a:spcPts val="0"/>
              </a:spcBef>
              <a:spcAft>
                <a:spcPts val="1800"/>
              </a:spcAft>
            </a:pPr>
            <a:r>
              <a:rPr lang="en-US" sz="3200" b="0" dirty="0"/>
              <a:t>Initial application </a:t>
            </a:r>
          </a:p>
          <a:p>
            <a:pPr>
              <a:spcBef>
                <a:spcPts val="0"/>
              </a:spcBef>
              <a:spcAft>
                <a:spcPts val="1800"/>
              </a:spcAft>
            </a:pPr>
            <a:r>
              <a:rPr lang="en-US" sz="3200" b="0" dirty="0"/>
              <a:t>Renewal of the Registration</a:t>
            </a:r>
          </a:p>
          <a:p>
            <a:pPr>
              <a:spcBef>
                <a:spcPts val="0"/>
              </a:spcBef>
              <a:spcAft>
                <a:spcPts val="1800"/>
              </a:spcAft>
            </a:pPr>
            <a:r>
              <a:rPr lang="en-US" sz="3200" b="0" dirty="0"/>
              <a:t>Change in the procedure related to the registered material</a:t>
            </a:r>
            <a:endParaRPr lang="en-US" sz="3200" b="0" dirty="0">
              <a:effectLst/>
              <a:latin typeface="Calibri" panose="020F0502020204030204" pitchFamily="34" charset="0"/>
              <a:ea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2379442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0BC4D-1D42-FC53-72DA-8DDBAFB8FA62}"/>
              </a:ext>
            </a:extLst>
          </p:cNvPr>
          <p:cNvSpPr>
            <a:spLocks noGrp="1"/>
          </p:cNvSpPr>
          <p:nvPr>
            <p:ph type="title"/>
          </p:nvPr>
        </p:nvSpPr>
        <p:spPr>
          <a:xfrm>
            <a:off x="3727409" y="203870"/>
            <a:ext cx="9795574" cy="969601"/>
          </a:xfrm>
        </p:spPr>
        <p:txBody>
          <a:bodyPr/>
          <a:lstStyle/>
          <a:p>
            <a:r>
              <a:rPr lang="en-US" sz="5280" dirty="0"/>
              <a:t>ASP Process Review</a:t>
            </a:r>
          </a:p>
        </p:txBody>
      </p:sp>
      <p:graphicFrame>
        <p:nvGraphicFramePr>
          <p:cNvPr id="4" name="Object 3" descr="Diagram - Full ACUC Review">
            <a:extLst>
              <a:ext uri="{FF2B5EF4-FFF2-40B4-BE49-F238E27FC236}">
                <a16:creationId xmlns:a16="http://schemas.microsoft.com/office/drawing/2014/main" id="{CB012D20-DC52-EBA0-5C66-98264B8D51BF}"/>
              </a:ext>
            </a:extLst>
          </p:cNvPr>
          <p:cNvGraphicFramePr>
            <a:graphicFrameLocks noChangeAspect="1"/>
          </p:cNvGraphicFramePr>
          <p:nvPr>
            <p:extLst>
              <p:ext uri="{D42A27DB-BD31-4B8C-83A1-F6EECF244321}">
                <p14:modId xmlns:p14="http://schemas.microsoft.com/office/powerpoint/2010/main" val="3624914998"/>
              </p:ext>
            </p:extLst>
          </p:nvPr>
        </p:nvGraphicFramePr>
        <p:xfrm>
          <a:off x="498049" y="2007605"/>
          <a:ext cx="13359665" cy="7720078"/>
        </p:xfrm>
        <a:graphic>
          <a:graphicData uri="http://schemas.openxmlformats.org/presentationml/2006/ole">
            <mc:AlternateContent xmlns:mc="http://schemas.openxmlformats.org/markup-compatibility/2006">
              <mc:Choice xmlns:v="urn:schemas-microsoft-com:vml" Requires="v">
                <p:oleObj name="Visio" r:id="rId3" imgW="9747287" imgH="5632678" progId="Visio.Drawing.15">
                  <p:embed/>
                </p:oleObj>
              </mc:Choice>
              <mc:Fallback>
                <p:oleObj name="Visio" r:id="rId3" imgW="9747287" imgH="5632678" progId="Visio.Drawing.15">
                  <p:embed/>
                  <p:pic>
                    <p:nvPicPr>
                      <p:cNvPr id="4" name="Object 3">
                        <a:extLst>
                          <a:ext uri="{FF2B5EF4-FFF2-40B4-BE49-F238E27FC236}">
                            <a16:creationId xmlns:a16="http://schemas.microsoft.com/office/drawing/2014/main" id="{CB012D20-DC52-EBA0-5C66-98264B8D51BF}"/>
                          </a:ext>
                        </a:extLst>
                      </p:cNvPr>
                      <p:cNvPicPr/>
                      <p:nvPr/>
                    </p:nvPicPr>
                    <p:blipFill>
                      <a:blip r:embed="rId4"/>
                      <a:stretch>
                        <a:fillRect/>
                      </a:stretch>
                    </p:blipFill>
                    <p:spPr>
                      <a:xfrm>
                        <a:off x="498049" y="2007605"/>
                        <a:ext cx="13359665" cy="7720078"/>
                      </a:xfrm>
                      <a:prstGeom prst="rect">
                        <a:avLst/>
                      </a:prstGeom>
                    </p:spPr>
                  </p:pic>
                </p:oleObj>
              </mc:Fallback>
            </mc:AlternateContent>
          </a:graphicData>
        </a:graphic>
      </p:graphicFrame>
    </p:spTree>
    <p:extLst>
      <p:ext uri="{BB962C8B-B14F-4D97-AF65-F5344CB8AC3E}">
        <p14:creationId xmlns:p14="http://schemas.microsoft.com/office/powerpoint/2010/main" val="3605758124"/>
      </p:ext>
    </p:extLst>
  </p:cSld>
  <p:clrMapOvr>
    <a:masterClrMapping/>
  </p:clrMapOvr>
</p:sld>
</file>

<file path=ppt/theme/theme1.xml><?xml version="1.0" encoding="utf-8"?>
<a:theme xmlns:a="http://schemas.openxmlformats.org/drawingml/2006/main" name="Office Theme">
  <a:themeElements>
    <a:clrScheme name="Custom 21">
      <a:dk1>
        <a:sysClr val="windowText" lastClr="000000"/>
      </a:dk1>
      <a:lt1>
        <a:sysClr val="window" lastClr="FFFFFF"/>
      </a:lt1>
      <a:dk2>
        <a:srgbClr val="20558A"/>
      </a:dk2>
      <a:lt2>
        <a:srgbClr val="EEECE1"/>
      </a:lt2>
      <a:accent1>
        <a:srgbClr val="4F81BD"/>
      </a:accent1>
      <a:accent2>
        <a:srgbClr val="626365"/>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70182D86B40E4BA4A8C12F0C3602AA" ma:contentTypeVersion="2" ma:contentTypeDescription="Create a new document." ma:contentTypeScope="" ma:versionID="1af95ec8deeaa3aa39466cc566ed0d66">
  <xsd:schema xmlns:xsd="http://www.w3.org/2001/XMLSchema" xmlns:xs="http://www.w3.org/2001/XMLSchema" xmlns:p="http://schemas.microsoft.com/office/2006/metadata/properties" xmlns:ns1="http://schemas.microsoft.com/sharepoint/v3" targetNamespace="http://schemas.microsoft.com/office/2006/metadata/properties" ma:root="true" ma:fieldsID="c25ca4095e7c8ab063953265c919d05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C6FF4B8-B242-419A-86B9-414C256BADD9}"/>
</file>

<file path=customXml/itemProps2.xml><?xml version="1.0" encoding="utf-8"?>
<ds:datastoreItem xmlns:ds="http://schemas.openxmlformats.org/officeDocument/2006/customXml" ds:itemID="{E0A32050-A9DF-40EF-ADB1-B3900DB9DF3D}"/>
</file>

<file path=customXml/itemProps3.xml><?xml version="1.0" encoding="utf-8"?>
<ds:datastoreItem xmlns:ds="http://schemas.openxmlformats.org/officeDocument/2006/customXml" ds:itemID="{193E0DEF-D0C1-43AD-8FA5-B6DF37A80A67}"/>
</file>

<file path=docProps/app.xml><?xml version="1.0" encoding="utf-8"?>
<Properties xmlns="http://schemas.openxmlformats.org/officeDocument/2006/extended-properties" xmlns:vt="http://schemas.openxmlformats.org/officeDocument/2006/docPropsVTypes">
  <Template>Office Theme</Template>
  <TotalTime>7962</TotalTime>
  <Words>1656</Words>
  <Application>Microsoft Office PowerPoint</Application>
  <PresentationFormat>Custom</PresentationFormat>
  <Paragraphs>179</Paragraphs>
  <Slides>13</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1" baseType="lpstr">
      <vt:lpstr>Arial</vt:lpstr>
      <vt:lpstr>Calibri</vt:lpstr>
      <vt:lpstr>Droid Sans</vt:lpstr>
      <vt:lpstr>Open Sans</vt:lpstr>
      <vt:lpstr>Times New Roman</vt:lpstr>
      <vt:lpstr>Wingdings</vt:lpstr>
      <vt:lpstr>Office Theme</vt:lpstr>
      <vt:lpstr>Visio</vt:lpstr>
      <vt:lpstr>April Safety Focus: Biological Registration Process</vt:lpstr>
      <vt:lpstr>Administrative Controls</vt:lpstr>
      <vt:lpstr> Administrative Controls</vt:lpstr>
      <vt:lpstr>Work with Toxins and Select Toxins</vt:lpstr>
      <vt:lpstr>Permissible Select Toxin Amounts</vt:lpstr>
      <vt:lpstr>IBC Registration Updates</vt:lpstr>
      <vt:lpstr>Examples of Materials in ASPs that Require Registration/Amendment</vt:lpstr>
      <vt:lpstr>Registration Amendments</vt:lpstr>
      <vt:lpstr>ASP Process Review</vt:lpstr>
      <vt:lpstr> ASP Process Review</vt:lpstr>
      <vt:lpstr>Registration Decision Tree</vt:lpstr>
      <vt:lpstr>Registration Decision Tree 2</vt:lpstr>
      <vt:lpstr>References</vt:lpstr>
    </vt:vector>
  </TitlesOfParts>
  <Manager>DOHS/SOSB</Manager>
  <Company>NIH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Biological Registration Process General</dc:title>
  <dc:subject>Monthly ACUC Safety Minute</dc:subject>
  <dc:creator>Bonhomme, Veronique (NIH/OD/ORS) [E]</dc:creator>
  <cp:keywords>ACUC, IBC, PRD</cp:keywords>
  <dc:description>508 compliant</dc:description>
  <cp:lastModifiedBy>Dobson, Delores (NIH/OD/ORS) [E]</cp:lastModifiedBy>
  <cp:revision>102</cp:revision>
  <cp:lastPrinted>2009-03-13T15:31:14Z</cp:lastPrinted>
  <dcterms:created xsi:type="dcterms:W3CDTF">2021-12-06T13:51:41Z</dcterms:created>
  <dcterms:modified xsi:type="dcterms:W3CDTF">2023-04-14T18:06:27Z</dcterms:modified>
  <cp:category>Safety</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0x0101009A70182D86B40E4BA4A8C12F0C3602AA</vt:lpwstr>
  </property>
  <property fmtid="{D5CDD505-2E9C-101B-9397-08002B2CF9AE}" pid="3" name="Language">
    <vt:lpwstr>English</vt:lpwstr>
  </property>
</Properties>
</file>